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79" r:id="rId3"/>
    <p:sldId id="257" r:id="rId4"/>
    <p:sldId id="278" r:id="rId5"/>
    <p:sldId id="259" r:id="rId6"/>
    <p:sldId id="260" r:id="rId7"/>
    <p:sldId id="261" r:id="rId8"/>
    <p:sldId id="262" r:id="rId9"/>
    <p:sldId id="263" r:id="rId10"/>
    <p:sldId id="264" r:id="rId11"/>
    <p:sldId id="265" r:id="rId12"/>
    <p:sldId id="266" r:id="rId13"/>
    <p:sldId id="280" r:id="rId14"/>
    <p:sldId id="267" r:id="rId15"/>
    <p:sldId id="268" r:id="rId16"/>
    <p:sldId id="269" r:id="rId17"/>
    <p:sldId id="270" r:id="rId18"/>
    <p:sldId id="271" r:id="rId19"/>
    <p:sldId id="272" r:id="rId20"/>
    <p:sldId id="273" r:id="rId21"/>
    <p:sldId id="274" r:id="rId22"/>
    <p:sldId id="275" r:id="rId23"/>
    <p:sldId id="277" r:id="rId24"/>
    <p:sldId id="276" r:id="rId25"/>
  </p:sldIdLst>
  <p:sldSz cx="9144000" cy="6858000" type="screen4x3"/>
  <p:notesSz cx="7077075" cy="9051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8E53"/>
    <a:srgbClr val="3703CB"/>
    <a:srgbClr val="C3790B"/>
    <a:srgbClr val="C7071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317"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596"/>
          </a:xfrm>
          <a:prstGeom prst="rect">
            <a:avLst/>
          </a:prstGeom>
        </p:spPr>
        <p:txBody>
          <a:bodyPr vert="horz" lIns="91440" tIns="45720" rIns="91440" bIns="45720" rtlCol="0"/>
          <a:lstStyle>
            <a:lvl1pPr algn="r">
              <a:defRPr sz="1200"/>
            </a:lvl1pPr>
          </a:lstStyle>
          <a:p>
            <a:fld id="{96B4F30A-0BF7-4B1F-A93F-E0C79A6562AD}" type="datetimeFigureOut">
              <a:rPr lang="en-US" smtClean="0"/>
              <a:pPr/>
              <a:t>7/23/2012</a:t>
            </a:fld>
            <a:endParaRPr lang="en-US"/>
          </a:p>
        </p:txBody>
      </p:sp>
      <p:sp>
        <p:nvSpPr>
          <p:cNvPr id="4" name="Footer Placeholder 3"/>
          <p:cNvSpPr>
            <a:spLocks noGrp="1"/>
          </p:cNvSpPr>
          <p:nvPr>
            <p:ph type="ftr" sz="quarter" idx="2"/>
          </p:nvPr>
        </p:nvSpPr>
        <p:spPr>
          <a:xfrm>
            <a:off x="0" y="8597758"/>
            <a:ext cx="3066733" cy="45259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97758"/>
            <a:ext cx="3066733" cy="452596"/>
          </a:xfrm>
          <a:prstGeom prst="rect">
            <a:avLst/>
          </a:prstGeom>
        </p:spPr>
        <p:txBody>
          <a:bodyPr vert="horz" lIns="91440" tIns="45720" rIns="91440" bIns="45720" rtlCol="0" anchor="b"/>
          <a:lstStyle>
            <a:lvl1pPr algn="r">
              <a:defRPr sz="1200"/>
            </a:lvl1pPr>
          </a:lstStyle>
          <a:p>
            <a:fld id="{B9B6EE0A-BAC8-4416-BC0D-1B0BC3444A2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596"/>
          </a:xfrm>
          <a:prstGeom prst="rect">
            <a:avLst/>
          </a:prstGeom>
        </p:spPr>
        <p:txBody>
          <a:bodyPr vert="horz" lIns="91440" tIns="45720" rIns="91440" bIns="45720" rtlCol="0"/>
          <a:lstStyle>
            <a:lvl1pPr algn="r">
              <a:defRPr sz="1200"/>
            </a:lvl1pPr>
          </a:lstStyle>
          <a:p>
            <a:fld id="{38A4AC60-0BB2-4B70-AD7D-5705DF81DAAB}" type="datetimeFigureOut">
              <a:rPr lang="en-US" smtClean="0"/>
              <a:pPr/>
              <a:t>7/23/2012</a:t>
            </a:fld>
            <a:endParaRPr lang="en-US"/>
          </a:p>
        </p:txBody>
      </p:sp>
      <p:sp>
        <p:nvSpPr>
          <p:cNvPr id="4" name="Slide Image Placeholder 3"/>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99665"/>
            <a:ext cx="5661660" cy="40733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97758"/>
            <a:ext cx="3066733" cy="45259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97758"/>
            <a:ext cx="3066733" cy="452596"/>
          </a:xfrm>
          <a:prstGeom prst="rect">
            <a:avLst/>
          </a:prstGeom>
        </p:spPr>
        <p:txBody>
          <a:bodyPr vert="horz" lIns="91440" tIns="45720" rIns="91440" bIns="45720" rtlCol="0" anchor="b"/>
          <a:lstStyle>
            <a:lvl1pPr algn="r">
              <a:defRPr sz="1200"/>
            </a:lvl1pPr>
          </a:lstStyle>
          <a:p>
            <a:fld id="{36A5BE97-ED6F-4D86-B9AF-310BC2854D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A5BE97-ED6F-4D86-B9AF-310BC2854D2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96FBD9A-BB48-4EF1-87BD-60C74448908B}" type="datetimeFigureOut">
              <a:rPr lang="en-US" smtClean="0"/>
              <a:pPr/>
              <a:t>7/23/2012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290260-7D3E-4C9E-860C-3273E126EE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6FBD9A-BB48-4EF1-87BD-60C74448908B}" type="datetimeFigureOut">
              <a:rPr lang="en-US" smtClean="0"/>
              <a:pPr/>
              <a:t>7/23/2012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290260-7D3E-4C9E-860C-3273E126EE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6FBD9A-BB48-4EF1-87BD-60C74448908B}" type="datetimeFigureOut">
              <a:rPr lang="en-US" smtClean="0"/>
              <a:pPr/>
              <a:t>7/23/2012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290260-7D3E-4C9E-860C-3273E126EE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6FBD9A-BB48-4EF1-87BD-60C74448908B}" type="datetimeFigureOut">
              <a:rPr lang="en-US" smtClean="0"/>
              <a:pPr/>
              <a:t>7/23/2012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290260-7D3E-4C9E-860C-3273E126EEF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6FBD9A-BB48-4EF1-87BD-60C74448908B}" type="datetimeFigureOut">
              <a:rPr lang="en-US" smtClean="0"/>
              <a:pPr/>
              <a:t>7/23/2012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290260-7D3E-4C9E-860C-3273E126EEF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6FBD9A-BB48-4EF1-87BD-60C74448908B}" type="datetimeFigureOut">
              <a:rPr lang="en-US" smtClean="0"/>
              <a:pPr/>
              <a:t>7/23/2012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290260-7D3E-4C9E-860C-3273E126EEF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6FBD9A-BB48-4EF1-87BD-60C74448908B}" type="datetimeFigureOut">
              <a:rPr lang="en-US" smtClean="0"/>
              <a:pPr/>
              <a:t>7/23/2012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1290260-7D3E-4C9E-860C-3273E126EE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96FBD9A-BB48-4EF1-87BD-60C74448908B}" type="datetimeFigureOut">
              <a:rPr lang="en-US" smtClean="0"/>
              <a:pPr/>
              <a:t>7/23/2012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1290260-7D3E-4C9E-860C-3273E126EEF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96FBD9A-BB48-4EF1-87BD-60C74448908B}" type="datetimeFigureOut">
              <a:rPr lang="en-US" smtClean="0"/>
              <a:pPr/>
              <a:t>7/23/2012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1290260-7D3E-4C9E-860C-3273E126EE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96FBD9A-BB48-4EF1-87BD-60C74448908B}" type="datetimeFigureOut">
              <a:rPr lang="en-US" smtClean="0"/>
              <a:pPr/>
              <a:t>7/23/2012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290260-7D3E-4C9E-860C-3273E126EE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6FBD9A-BB48-4EF1-87BD-60C74448908B}" type="datetimeFigureOut">
              <a:rPr lang="en-US" smtClean="0"/>
              <a:pPr/>
              <a:t>7/23/2012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290260-7D3E-4C9E-860C-3273E126EEF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6FBD9A-BB48-4EF1-87BD-60C74448908B}" type="datetimeFigureOut">
              <a:rPr lang="en-US" smtClean="0"/>
              <a:pPr/>
              <a:t>7/23/2012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290260-7D3E-4C9E-860C-3273E126EE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1"/>
            <a:ext cx="8382000" cy="2286000"/>
          </a:xfrm>
        </p:spPr>
        <p:txBody>
          <a:bodyPr>
            <a:normAutofit/>
          </a:bodyPr>
          <a:lstStyle/>
          <a:p>
            <a:pPr algn="ctr"/>
            <a:r>
              <a:rPr lang="en-US" sz="4000" dirty="0" smtClean="0">
                <a:solidFill>
                  <a:srgbClr val="C70715"/>
                </a:solidFill>
              </a:rPr>
              <a:t>Case Studies and the “Ah? Ha!” Teachable Moment Pedagogy in Extension and the Classroom</a:t>
            </a:r>
            <a:endParaRPr lang="en-US" sz="4000" dirty="0">
              <a:solidFill>
                <a:srgbClr val="C70715"/>
              </a:solidFill>
            </a:endParaRPr>
          </a:p>
        </p:txBody>
      </p:sp>
      <p:sp>
        <p:nvSpPr>
          <p:cNvPr id="3" name="Subtitle 2"/>
          <p:cNvSpPr>
            <a:spLocks noGrp="1"/>
          </p:cNvSpPr>
          <p:nvPr>
            <p:ph type="subTitle" idx="1"/>
          </p:nvPr>
        </p:nvSpPr>
        <p:spPr>
          <a:xfrm>
            <a:off x="685800" y="2895600"/>
            <a:ext cx="7772400" cy="2514600"/>
          </a:xfrm>
        </p:spPr>
        <p:txBody>
          <a:bodyPr>
            <a:normAutofit lnSpcReduction="10000"/>
          </a:bodyPr>
          <a:lstStyle/>
          <a:p>
            <a:r>
              <a:rPr lang="en-US" sz="2400" b="1" dirty="0" smtClean="0">
                <a:solidFill>
                  <a:srgbClr val="3703CB"/>
                </a:solidFill>
              </a:rPr>
              <a:t>Forrest Stegelin</a:t>
            </a:r>
          </a:p>
          <a:p>
            <a:r>
              <a:rPr lang="en-US" sz="2000" b="1" dirty="0" smtClean="0">
                <a:solidFill>
                  <a:srgbClr val="3703CB"/>
                </a:solidFill>
              </a:rPr>
              <a:t>Agricultural and Applied Economics</a:t>
            </a:r>
          </a:p>
          <a:p>
            <a:r>
              <a:rPr lang="en-US" sz="2000" b="1" dirty="0" smtClean="0">
                <a:solidFill>
                  <a:srgbClr val="3703CB"/>
                </a:solidFill>
              </a:rPr>
              <a:t>University of Georgia</a:t>
            </a:r>
          </a:p>
          <a:p>
            <a:endParaRPr lang="en-US" sz="2000" b="1" dirty="0" smtClean="0"/>
          </a:p>
          <a:p>
            <a:r>
              <a:rPr lang="en-US" sz="2000" b="1" dirty="0" smtClean="0">
                <a:solidFill>
                  <a:srgbClr val="408E53"/>
                </a:solidFill>
              </a:rPr>
              <a:t>WERA-72, Agribusiness </a:t>
            </a:r>
          </a:p>
          <a:p>
            <a:r>
              <a:rPr lang="en-US" sz="2000" b="1" dirty="0" smtClean="0">
                <a:solidFill>
                  <a:srgbClr val="408E53"/>
                </a:solidFill>
              </a:rPr>
              <a:t>Competiveness and Profitability</a:t>
            </a:r>
          </a:p>
          <a:p>
            <a:r>
              <a:rPr lang="en-US" sz="2000" b="1" dirty="0" smtClean="0">
                <a:solidFill>
                  <a:srgbClr val="408E53"/>
                </a:solidFill>
              </a:rPr>
              <a:t>Purdue University, June 24–26, 2012</a:t>
            </a:r>
            <a:endParaRPr lang="en-US" sz="2000" b="1" dirty="0">
              <a:solidFill>
                <a:srgbClr val="408E53"/>
              </a:solidFill>
            </a:endParaRPr>
          </a:p>
        </p:txBody>
      </p:sp>
      <p:pic>
        <p:nvPicPr>
          <p:cNvPr id="1026" name="Picture 2" descr="C:\Users\fstegelin\AppData\Local\Microsoft\Windows\Temporary Internet Files\Content.IE5\HJQLA5RJ\MC900283365[1].wmf"/>
          <p:cNvPicPr>
            <a:picLocks noChangeAspect="1" noChangeArrowheads="1"/>
          </p:cNvPicPr>
          <p:nvPr/>
        </p:nvPicPr>
        <p:blipFill>
          <a:blip r:embed="rId3"/>
          <a:srcRect/>
          <a:stretch>
            <a:fillRect/>
          </a:stretch>
        </p:blipFill>
        <p:spPr bwMode="auto">
          <a:xfrm>
            <a:off x="152400" y="3200400"/>
            <a:ext cx="2819400" cy="3276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normAutofit/>
          </a:bodyPr>
          <a:lstStyle/>
          <a:p>
            <a:r>
              <a:rPr lang="en-US" sz="2200" b="1" dirty="0" smtClean="0"/>
              <a:t>Case study approach is a comparatively flexible method of scientific research because it </a:t>
            </a:r>
            <a:r>
              <a:rPr lang="en-US" sz="2200" b="1" u="sng" dirty="0" smtClean="0"/>
              <a:t>emphasizes exploration </a:t>
            </a:r>
            <a:r>
              <a:rPr lang="en-US" sz="2200" b="1" dirty="0" smtClean="0"/>
              <a:t>rather than prescription or prediction.</a:t>
            </a:r>
          </a:p>
          <a:p>
            <a:endParaRPr lang="en-US" sz="2200" b="1" dirty="0" smtClean="0"/>
          </a:p>
          <a:p>
            <a:r>
              <a:rPr lang="en-US" sz="2200" b="1" dirty="0" smtClean="0"/>
              <a:t>Case study approach gives research results a more </a:t>
            </a:r>
            <a:r>
              <a:rPr lang="en-US" sz="2200" b="1" u="sng" dirty="0" smtClean="0"/>
              <a:t>human face.</a:t>
            </a:r>
            <a:endParaRPr lang="en-US" sz="2200" b="1" u="sng" dirty="0"/>
          </a:p>
        </p:txBody>
      </p:sp>
      <p:sp>
        <p:nvSpPr>
          <p:cNvPr id="3" name="Title 2"/>
          <p:cNvSpPr>
            <a:spLocks noGrp="1"/>
          </p:cNvSpPr>
          <p:nvPr>
            <p:ph type="title"/>
          </p:nvPr>
        </p:nvSpPr>
        <p:spPr>
          <a:xfrm>
            <a:off x="152400" y="152400"/>
            <a:ext cx="8839200" cy="1676400"/>
          </a:xfrm>
        </p:spPr>
        <p:txBody>
          <a:bodyPr>
            <a:normAutofit/>
          </a:bodyPr>
          <a:lstStyle/>
          <a:p>
            <a:r>
              <a:rPr lang="en-US" sz="3200" dirty="0" smtClean="0">
                <a:solidFill>
                  <a:srgbClr val="C70715"/>
                </a:solidFill>
              </a:rPr>
              <a:t>Advantages to using the case study approach to problem-solving and decision-making are two-fold:</a:t>
            </a:r>
            <a:endParaRPr lang="en-US" sz="3200" dirty="0">
              <a:solidFill>
                <a:srgbClr val="C70715"/>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rmAutofit/>
          </a:bodyPr>
          <a:lstStyle/>
          <a:p>
            <a:r>
              <a:rPr lang="en-US" sz="2200" b="1" u="sng" dirty="0" smtClean="0"/>
              <a:t>Inherent subjectivity </a:t>
            </a:r>
            <a:r>
              <a:rPr lang="en-US" sz="2200" b="1" dirty="0" smtClean="0"/>
              <a:t>whereby the approach relies on personal interpretation of data and inferences;</a:t>
            </a:r>
          </a:p>
          <a:p>
            <a:endParaRPr lang="en-US" sz="2200" b="1" dirty="0" smtClean="0"/>
          </a:p>
          <a:p>
            <a:r>
              <a:rPr lang="en-US" sz="2200" b="1" u="sng" dirty="0" smtClean="0"/>
              <a:t>High investment in time and thinking</a:t>
            </a:r>
            <a:r>
              <a:rPr lang="en-US" sz="2200" b="1" dirty="0" smtClean="0"/>
              <a:t>; and</a:t>
            </a:r>
          </a:p>
          <a:p>
            <a:endParaRPr lang="en-US" sz="2200" b="1" dirty="0" smtClean="0"/>
          </a:p>
          <a:p>
            <a:r>
              <a:rPr lang="en-US" sz="2200" b="1" u="sng" dirty="0" smtClean="0"/>
              <a:t>Ethical considerations</a:t>
            </a:r>
            <a:r>
              <a:rPr lang="en-US" sz="2200" b="1" dirty="0" smtClean="0"/>
              <a:t>, namely the personal integrity, sensitivity, and possible prejudices and/or biases of the investigators need to be taken into consideration.</a:t>
            </a:r>
            <a:endParaRPr lang="en-US" sz="2200" b="1" dirty="0"/>
          </a:p>
        </p:txBody>
      </p:sp>
      <p:sp>
        <p:nvSpPr>
          <p:cNvPr id="3" name="Title 2"/>
          <p:cNvSpPr>
            <a:spLocks noGrp="1"/>
          </p:cNvSpPr>
          <p:nvPr>
            <p:ph type="title"/>
          </p:nvPr>
        </p:nvSpPr>
        <p:spPr>
          <a:xfrm>
            <a:off x="228600" y="152400"/>
            <a:ext cx="8686800" cy="1143000"/>
          </a:xfrm>
        </p:spPr>
        <p:txBody>
          <a:bodyPr>
            <a:normAutofit/>
          </a:bodyPr>
          <a:lstStyle/>
          <a:p>
            <a:r>
              <a:rPr lang="en-US" sz="3200" dirty="0" smtClean="0">
                <a:solidFill>
                  <a:srgbClr val="C70715"/>
                </a:solidFill>
              </a:rPr>
              <a:t>Disadvantages of case studies are three-fold</a:t>
            </a:r>
            <a:r>
              <a:rPr lang="en-US" sz="3200" dirty="0" smtClean="0"/>
              <a:t>:</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828800"/>
            <a:ext cx="6553200" cy="4800600"/>
          </a:xfrm>
        </p:spPr>
        <p:txBody>
          <a:bodyPr>
            <a:normAutofit fontScale="92500" lnSpcReduction="10000"/>
          </a:bodyPr>
          <a:lstStyle/>
          <a:p>
            <a:pPr marL="566928" indent="-457200">
              <a:buFont typeface="+mj-lt"/>
              <a:buAutoNum type="arabicPeriod"/>
            </a:pPr>
            <a:r>
              <a:rPr lang="en-US" sz="2400" b="1" dirty="0" smtClean="0"/>
              <a:t>Read the case thoroughly;</a:t>
            </a:r>
          </a:p>
          <a:p>
            <a:pPr marL="566928" indent="-457200">
              <a:buFont typeface="+mj-lt"/>
              <a:buAutoNum type="arabicPeriod"/>
            </a:pPr>
            <a:endParaRPr lang="en-US" sz="2400" b="1" dirty="0" smtClean="0"/>
          </a:p>
          <a:p>
            <a:pPr marL="566928" indent="-457200">
              <a:buFont typeface="+mj-lt"/>
              <a:buAutoNum type="arabicPeriod"/>
            </a:pPr>
            <a:r>
              <a:rPr lang="en-US" sz="2400" b="1" dirty="0" smtClean="0"/>
              <a:t>Define the central issue;</a:t>
            </a:r>
          </a:p>
          <a:p>
            <a:pPr marL="566928" indent="-457200">
              <a:buFont typeface="+mj-lt"/>
              <a:buAutoNum type="arabicPeriod"/>
            </a:pPr>
            <a:endParaRPr lang="en-US" sz="2400" b="1" dirty="0" smtClean="0"/>
          </a:p>
          <a:p>
            <a:pPr marL="566928" indent="-457200">
              <a:buFont typeface="+mj-lt"/>
              <a:buAutoNum type="arabicPeriod"/>
            </a:pPr>
            <a:r>
              <a:rPr lang="en-US" sz="2400" b="1" dirty="0" smtClean="0"/>
              <a:t>Define the firm’s goals;</a:t>
            </a:r>
          </a:p>
          <a:p>
            <a:pPr marL="566928" indent="-457200">
              <a:buFont typeface="+mj-lt"/>
              <a:buAutoNum type="arabicPeriod"/>
            </a:pPr>
            <a:endParaRPr lang="en-US" sz="2400" b="1" dirty="0" smtClean="0"/>
          </a:p>
          <a:p>
            <a:pPr marL="566928" indent="-457200">
              <a:buFont typeface="+mj-lt"/>
              <a:buAutoNum type="arabicPeriod"/>
            </a:pPr>
            <a:r>
              <a:rPr lang="en-US" sz="2400" b="1" dirty="0" smtClean="0"/>
              <a:t>Identify the constraints of the problem;</a:t>
            </a:r>
          </a:p>
          <a:p>
            <a:pPr marL="566928" indent="-457200">
              <a:buFont typeface="+mj-lt"/>
              <a:buAutoNum type="arabicPeriod"/>
            </a:pPr>
            <a:endParaRPr lang="en-US" sz="2400" b="1" dirty="0" smtClean="0"/>
          </a:p>
          <a:p>
            <a:pPr marL="566928" indent="-457200">
              <a:buFont typeface="+mj-lt"/>
              <a:buAutoNum type="arabicPeriod"/>
            </a:pPr>
            <a:r>
              <a:rPr lang="en-US" sz="2400" b="1" dirty="0" smtClean="0"/>
              <a:t>Identify all the relevant alternatives;</a:t>
            </a:r>
          </a:p>
          <a:p>
            <a:pPr marL="566928" indent="-457200">
              <a:buFont typeface="+mj-lt"/>
              <a:buAutoNum type="arabicPeriod"/>
            </a:pPr>
            <a:endParaRPr lang="en-US" sz="2400" b="1" dirty="0" smtClean="0"/>
          </a:p>
          <a:p>
            <a:pPr marL="566928" indent="-457200">
              <a:buFont typeface="+mj-lt"/>
              <a:buAutoNum type="arabicPeriod"/>
            </a:pPr>
            <a:r>
              <a:rPr lang="en-US" sz="2400" b="1" dirty="0" smtClean="0"/>
              <a:t>Select the best alternative; and</a:t>
            </a:r>
          </a:p>
          <a:p>
            <a:pPr marL="566928" indent="-457200">
              <a:buFont typeface="+mj-lt"/>
              <a:buAutoNum type="arabicPeriod"/>
            </a:pPr>
            <a:endParaRPr lang="en-US" sz="2400" b="1" dirty="0" smtClean="0"/>
          </a:p>
          <a:p>
            <a:pPr marL="566928" indent="-457200">
              <a:buFont typeface="+mj-lt"/>
              <a:buAutoNum type="arabicPeriod"/>
            </a:pPr>
            <a:r>
              <a:rPr lang="en-US" sz="2400" b="1" dirty="0" smtClean="0"/>
              <a:t>Develop an implementation plan.</a:t>
            </a:r>
            <a:endParaRPr lang="en-US" sz="2400" b="1" dirty="0"/>
          </a:p>
        </p:txBody>
      </p:sp>
      <p:sp>
        <p:nvSpPr>
          <p:cNvPr id="3" name="Title 2"/>
          <p:cNvSpPr>
            <a:spLocks noGrp="1"/>
          </p:cNvSpPr>
          <p:nvPr>
            <p:ph type="title"/>
          </p:nvPr>
        </p:nvSpPr>
        <p:spPr>
          <a:xfrm>
            <a:off x="152400" y="152400"/>
            <a:ext cx="8763000" cy="1676400"/>
          </a:xfrm>
        </p:spPr>
        <p:txBody>
          <a:bodyPr>
            <a:normAutofit/>
          </a:bodyPr>
          <a:lstStyle/>
          <a:p>
            <a:r>
              <a:rPr lang="en-US" sz="3200" dirty="0" smtClean="0">
                <a:solidFill>
                  <a:srgbClr val="C70715"/>
                </a:solidFill>
              </a:rPr>
              <a:t>An organized </a:t>
            </a:r>
            <a:r>
              <a:rPr lang="en-US" sz="3200" u="sng" dirty="0" smtClean="0">
                <a:solidFill>
                  <a:srgbClr val="C70715"/>
                </a:solidFill>
              </a:rPr>
              <a:t>seven step </a:t>
            </a:r>
            <a:r>
              <a:rPr lang="en-US" sz="3200" dirty="0" smtClean="0">
                <a:solidFill>
                  <a:srgbClr val="C70715"/>
                </a:solidFill>
              </a:rPr>
              <a:t>approach to analyzing a case makes the entire process easier and increases learning benefits.</a:t>
            </a:r>
            <a:endParaRPr lang="en-US" sz="3200" dirty="0">
              <a:solidFill>
                <a:srgbClr val="C7071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8991600" cy="5224272"/>
          </a:xfrm>
        </p:spPr>
        <p:txBody>
          <a:bodyPr>
            <a:normAutofit/>
          </a:bodyPr>
          <a:lstStyle/>
          <a:p>
            <a:r>
              <a:rPr lang="en-US" sz="2200" b="1" dirty="0" smtClean="0"/>
              <a:t>Relatively short (2- 5 pages) with a teachable moment for understanding core tools and concepts.  Individual activity with approximately 60 students/class; in extension, makes for developing problem solving skills for a problem complementary to client’s reality.</a:t>
            </a:r>
          </a:p>
          <a:p>
            <a:endParaRPr lang="en-US" sz="2200" b="1" dirty="0" smtClean="0"/>
          </a:p>
          <a:p>
            <a:r>
              <a:rPr lang="en-US" sz="2200" b="1" dirty="0" smtClean="0"/>
              <a:t>In management classes, distribute on Monday to be turned in on Wednesday, and graded/returned and discussed on Friday.  In extension, given as working lunch assignment or walk-through discussion, so client can identify and solve own problems on own time.</a:t>
            </a:r>
          </a:p>
          <a:p>
            <a:endParaRPr lang="en-US" sz="2200" b="1" dirty="0" smtClean="0"/>
          </a:p>
          <a:p>
            <a:r>
              <a:rPr lang="en-US" sz="2200" b="1" dirty="0" smtClean="0"/>
              <a:t>In classroom setting, use as graded alternative to quizzes 			[give case and quiz on alternating weeks].</a:t>
            </a:r>
            <a:endParaRPr lang="en-US" sz="2200" b="1" dirty="0"/>
          </a:p>
        </p:txBody>
      </p:sp>
      <p:sp>
        <p:nvSpPr>
          <p:cNvPr id="3" name="Title 2"/>
          <p:cNvSpPr>
            <a:spLocks noGrp="1"/>
          </p:cNvSpPr>
          <p:nvPr>
            <p:ph type="title"/>
          </p:nvPr>
        </p:nvSpPr>
        <p:spPr/>
        <p:txBody>
          <a:bodyPr>
            <a:normAutofit/>
          </a:bodyPr>
          <a:lstStyle/>
          <a:p>
            <a:r>
              <a:rPr lang="en-US" sz="3200" dirty="0" smtClean="0">
                <a:solidFill>
                  <a:srgbClr val="FF0000"/>
                </a:solidFill>
              </a:rPr>
              <a:t>How I Use Case Studies for Teaching and Extension</a:t>
            </a:r>
            <a:endParaRPr lang="en-US" sz="32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352800"/>
            <a:ext cx="8382000" cy="2654491"/>
          </a:xfrm>
        </p:spPr>
        <p:txBody>
          <a:bodyPr/>
          <a:lstStyle/>
          <a:p>
            <a:r>
              <a:rPr lang="en-US" b="1" dirty="0" smtClean="0">
                <a:solidFill>
                  <a:srgbClr val="408E53"/>
                </a:solidFill>
              </a:rPr>
              <a:t>Should we harvest our grapes immediately, before the forecast rainstorm, or leave them on the vines despite the approaching storm? </a:t>
            </a:r>
            <a:endParaRPr lang="en-US" b="1" dirty="0">
              <a:solidFill>
                <a:srgbClr val="408E53"/>
              </a:solidFill>
            </a:endParaRPr>
          </a:p>
        </p:txBody>
      </p:sp>
      <p:sp>
        <p:nvSpPr>
          <p:cNvPr id="3" name="Title 2"/>
          <p:cNvSpPr>
            <a:spLocks noGrp="1"/>
          </p:cNvSpPr>
          <p:nvPr>
            <p:ph type="title"/>
          </p:nvPr>
        </p:nvSpPr>
        <p:spPr>
          <a:xfrm>
            <a:off x="609600" y="274638"/>
            <a:ext cx="7924800" cy="2697162"/>
          </a:xfrm>
        </p:spPr>
        <p:txBody>
          <a:bodyPr>
            <a:normAutofit fontScale="90000"/>
          </a:bodyPr>
          <a:lstStyle/>
          <a:p>
            <a:r>
              <a:rPr lang="en-US" sz="3200" dirty="0" smtClean="0">
                <a:solidFill>
                  <a:srgbClr val="C70715"/>
                </a:solidFill>
              </a:rPr>
              <a:t>Example or practice session case, </a:t>
            </a:r>
            <a:r>
              <a:rPr lang="en-US" sz="3200" i="1" dirty="0" err="1" smtClean="0">
                <a:solidFill>
                  <a:srgbClr val="C70715"/>
                </a:solidFill>
              </a:rPr>
              <a:t>Freemark</a:t>
            </a:r>
            <a:r>
              <a:rPr lang="en-US" sz="3200" i="1" dirty="0" smtClean="0">
                <a:solidFill>
                  <a:srgbClr val="C70715"/>
                </a:solidFill>
              </a:rPr>
              <a:t> Abbey Winery</a:t>
            </a:r>
            <a:r>
              <a:rPr lang="en-US" sz="3200" dirty="0" smtClean="0">
                <a:solidFill>
                  <a:srgbClr val="C70715"/>
                </a:solidFill>
              </a:rPr>
              <a:t>, uses subjective assessment from data and analytical distributions to address and </a:t>
            </a:r>
            <a:r>
              <a:rPr lang="en-US" sz="3200" dirty="0" smtClean="0">
                <a:solidFill>
                  <a:srgbClr val="C70715"/>
                </a:solidFill>
              </a:rPr>
              <a:t>answers </a:t>
            </a:r>
            <a:r>
              <a:rPr lang="en-US" sz="3200" dirty="0" smtClean="0">
                <a:solidFill>
                  <a:srgbClr val="C70715"/>
                </a:solidFill>
              </a:rPr>
              <a:t>a vintner and winery owner’s dilemma:</a:t>
            </a:r>
            <a:endParaRPr lang="en-US" sz="3200" dirty="0">
              <a:solidFill>
                <a:srgbClr val="C70715"/>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Take a few minutes to read the one-page case and take any notes or highlight and underscore any facts thought to be relevant to the problem.</a:t>
            </a:r>
            <a:endParaRPr lang="en-US" sz="2400" b="1" dirty="0"/>
          </a:p>
        </p:txBody>
      </p:sp>
      <p:sp>
        <p:nvSpPr>
          <p:cNvPr id="3" name="Title 2"/>
          <p:cNvSpPr>
            <a:spLocks noGrp="1"/>
          </p:cNvSpPr>
          <p:nvPr>
            <p:ph type="title"/>
          </p:nvPr>
        </p:nvSpPr>
        <p:spPr/>
        <p:txBody>
          <a:bodyPr>
            <a:normAutofit/>
          </a:bodyPr>
          <a:lstStyle/>
          <a:p>
            <a:r>
              <a:rPr lang="en-US" sz="3200" b="0" dirty="0" smtClean="0">
                <a:solidFill>
                  <a:srgbClr val="3703CB"/>
                </a:solidFill>
              </a:rPr>
              <a:t>1.  Read the case thoroughly.</a:t>
            </a:r>
            <a:endParaRPr lang="en-US" sz="3200" b="0" dirty="0">
              <a:solidFill>
                <a:srgbClr val="3703CB"/>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Different wines are possible, with different market prices, and different wines are produced if grower harvests immediately, or waits to see if rains and if doesn’t rain, and then waits for maturity of grapes.</a:t>
            </a:r>
          </a:p>
          <a:p>
            <a:endParaRPr lang="en-US" sz="2400" b="1" dirty="0" smtClean="0"/>
          </a:p>
          <a:p>
            <a:r>
              <a:rPr lang="en-US" sz="2400" b="1" dirty="0" smtClean="0"/>
              <a:t>What should we do with the grapes (harvest or wait)?  Production costs are sunk, and differences in processing costs are negligible.</a:t>
            </a:r>
            <a:endParaRPr lang="en-US" sz="2400" b="1" dirty="0"/>
          </a:p>
        </p:txBody>
      </p:sp>
      <p:sp>
        <p:nvSpPr>
          <p:cNvPr id="3" name="Title 2"/>
          <p:cNvSpPr>
            <a:spLocks noGrp="1"/>
          </p:cNvSpPr>
          <p:nvPr>
            <p:ph type="title"/>
          </p:nvPr>
        </p:nvSpPr>
        <p:spPr/>
        <p:txBody>
          <a:bodyPr>
            <a:normAutofit/>
          </a:bodyPr>
          <a:lstStyle/>
          <a:p>
            <a:r>
              <a:rPr lang="en-US" sz="3200" dirty="0" smtClean="0">
                <a:solidFill>
                  <a:srgbClr val="3703CB"/>
                </a:solidFill>
              </a:rPr>
              <a:t>2.  Define the central issue.</a:t>
            </a:r>
            <a:endParaRPr lang="en-US" sz="3200" dirty="0">
              <a:solidFill>
                <a:srgbClr val="3703CB"/>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Revenue = Price x Quantity</a:t>
            </a:r>
          </a:p>
          <a:p>
            <a:endParaRPr lang="en-US" sz="2400" b="1" dirty="0" smtClean="0"/>
          </a:p>
          <a:p>
            <a:r>
              <a:rPr lang="en-US" sz="2400" b="1" dirty="0" smtClean="0"/>
              <a:t>Which choice (harvest before the storm or wait and see) gives highest expected price?  [Focus on price, even if quantities (yields, concentration levels) may vary.]</a:t>
            </a:r>
            <a:endParaRPr lang="en-US" sz="2400" b="1" dirty="0"/>
          </a:p>
        </p:txBody>
      </p:sp>
      <p:sp>
        <p:nvSpPr>
          <p:cNvPr id="3" name="Title 2"/>
          <p:cNvSpPr>
            <a:spLocks noGrp="1"/>
          </p:cNvSpPr>
          <p:nvPr>
            <p:ph type="title"/>
          </p:nvPr>
        </p:nvSpPr>
        <p:spPr/>
        <p:txBody>
          <a:bodyPr>
            <a:normAutofit/>
          </a:bodyPr>
          <a:lstStyle/>
          <a:p>
            <a:r>
              <a:rPr lang="en-US" sz="3200" dirty="0" smtClean="0">
                <a:solidFill>
                  <a:srgbClr val="3703CB"/>
                </a:solidFill>
              </a:rPr>
              <a:t>3.  Define the firm’s goals.</a:t>
            </a:r>
            <a:endParaRPr lang="en-US" sz="3200" dirty="0">
              <a:solidFill>
                <a:srgbClr val="3703CB"/>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a:bodyPr>
          <a:lstStyle/>
          <a:p>
            <a:r>
              <a:rPr lang="en-US" sz="2400" b="1" dirty="0" smtClean="0"/>
              <a:t>Harvest immediately:	</a:t>
            </a:r>
          </a:p>
          <a:p>
            <a:pPr lvl="1"/>
            <a:endParaRPr lang="en-US" sz="1800" b="1" dirty="0" smtClean="0"/>
          </a:p>
          <a:p>
            <a:endParaRPr lang="en-US" sz="2400" b="1" dirty="0" smtClean="0"/>
          </a:p>
          <a:p>
            <a:r>
              <a:rPr lang="en-US" sz="2400" b="1" dirty="0" smtClean="0"/>
              <a:t>Wait and see, and experience rains: </a:t>
            </a:r>
          </a:p>
          <a:p>
            <a:pPr lvl="1"/>
            <a:endParaRPr lang="en-US" sz="2000" b="1" dirty="0" smtClean="0"/>
          </a:p>
          <a:p>
            <a:endParaRPr lang="en-US" sz="2400" b="1" dirty="0" smtClean="0"/>
          </a:p>
          <a:p>
            <a:r>
              <a:rPr lang="en-US" sz="2400" b="1" dirty="0" smtClean="0"/>
              <a:t>Wait and see with no storm, so wait for grape maturity: </a:t>
            </a:r>
          </a:p>
        </p:txBody>
      </p:sp>
      <p:sp>
        <p:nvSpPr>
          <p:cNvPr id="3" name="Title 2"/>
          <p:cNvSpPr>
            <a:spLocks noGrp="1"/>
          </p:cNvSpPr>
          <p:nvPr>
            <p:ph type="title"/>
          </p:nvPr>
        </p:nvSpPr>
        <p:spPr>
          <a:xfrm>
            <a:off x="228600" y="274638"/>
            <a:ext cx="8686800" cy="639762"/>
          </a:xfrm>
        </p:spPr>
        <p:txBody>
          <a:bodyPr>
            <a:normAutofit/>
          </a:bodyPr>
          <a:lstStyle/>
          <a:p>
            <a:r>
              <a:rPr lang="en-US" sz="3200" dirty="0" smtClean="0">
                <a:solidFill>
                  <a:srgbClr val="3703CB"/>
                </a:solidFill>
              </a:rPr>
              <a:t>4.  Identify the constraints of the problem.</a:t>
            </a:r>
            <a:endParaRPr lang="en-US" sz="3200" dirty="0">
              <a:solidFill>
                <a:srgbClr val="3703CB"/>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a:bodyPr>
          <a:lstStyle/>
          <a:p>
            <a:r>
              <a:rPr lang="en-US" sz="3200" dirty="0" smtClean="0">
                <a:solidFill>
                  <a:srgbClr val="3703CB"/>
                </a:solidFill>
              </a:rPr>
              <a:t>5.  Identify all the relevant alternatives.</a:t>
            </a:r>
            <a:endParaRPr lang="en-US" sz="3200" dirty="0">
              <a:solidFill>
                <a:srgbClr val="3703CB"/>
              </a:solidFill>
            </a:endParaRPr>
          </a:p>
        </p:txBody>
      </p:sp>
      <p:sp>
        <p:nvSpPr>
          <p:cNvPr id="4" name="Rectangle 3"/>
          <p:cNvSpPr/>
          <p:nvPr/>
        </p:nvSpPr>
        <p:spPr>
          <a:xfrm>
            <a:off x="152400" y="1371600"/>
            <a:ext cx="8686800" cy="4493538"/>
          </a:xfrm>
          <a:prstGeom prst="rect">
            <a:avLst/>
          </a:prstGeom>
        </p:spPr>
        <p:txBody>
          <a:bodyPr wrap="square">
            <a:spAutoFit/>
          </a:bodyPr>
          <a:lstStyle/>
          <a:p>
            <a:r>
              <a:rPr lang="en-US" sz="2400" b="1" dirty="0" smtClean="0"/>
              <a:t>Harvest immediately:	</a:t>
            </a:r>
          </a:p>
          <a:p>
            <a:pPr lvl="1"/>
            <a:r>
              <a:rPr lang="en-US" sz="2200" b="1" dirty="0" smtClean="0"/>
              <a:t>bottled wine (100%) - $2.85; </a:t>
            </a:r>
          </a:p>
          <a:p>
            <a:pPr lvl="1"/>
            <a:r>
              <a:rPr lang="en-US" sz="2200" b="1" dirty="0" smtClean="0"/>
              <a:t>bulk wine (100%) or bulk grapes (100%) - $1.00 equivalent bottle</a:t>
            </a:r>
          </a:p>
          <a:p>
            <a:pPr lvl="1"/>
            <a:endParaRPr lang="en-US" b="1" dirty="0" smtClean="0"/>
          </a:p>
          <a:p>
            <a:r>
              <a:rPr lang="en-US" sz="2400" b="1" dirty="0" smtClean="0"/>
              <a:t>Wait and see:  </a:t>
            </a:r>
          </a:p>
          <a:p>
            <a:pPr lvl="1"/>
            <a:r>
              <a:rPr lang="en-US" sz="2200" b="1" dirty="0" smtClean="0"/>
              <a:t>storm – </a:t>
            </a:r>
            <a:r>
              <a:rPr lang="en-US" sz="2200" b="1" dirty="0" err="1" smtClean="0"/>
              <a:t>botrytised</a:t>
            </a:r>
            <a:r>
              <a:rPr lang="en-US" sz="2200" b="1" dirty="0" smtClean="0"/>
              <a:t> (mold) (40%) - $8.00 or weak and thin concentration (60%) - $2.00</a:t>
            </a:r>
          </a:p>
          <a:p>
            <a:pPr lvl="1"/>
            <a:endParaRPr lang="en-US" sz="2000" b="1" dirty="0" smtClean="0"/>
          </a:p>
          <a:p>
            <a:r>
              <a:rPr lang="en-US" sz="2400" b="1" dirty="0" smtClean="0"/>
              <a:t>Wait and see:  </a:t>
            </a:r>
          </a:p>
          <a:p>
            <a:pPr lvl="1"/>
            <a:r>
              <a:rPr lang="en-US" sz="2200" b="1" dirty="0" smtClean="0"/>
              <a:t>no storm (wait for maturity) – sugars &gt;25% (35%) [$3.50]; sugars 20-25% (35%) [$3.00]; sugars &lt;20% (10%) [$2.50] or acidity &lt;0.7% (20%) [$2.50]</a:t>
            </a:r>
            <a:endParaRPr lang="en-US" sz="2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763000" cy="5257800"/>
          </a:xfrm>
        </p:spPr>
        <p:txBody>
          <a:bodyPr>
            <a:normAutofit/>
          </a:bodyPr>
          <a:lstStyle/>
          <a:p>
            <a:r>
              <a:rPr lang="en-US" sz="2200" b="1" dirty="0" smtClean="0"/>
              <a:t>Understand differences in learning and reasoning style patterns or abilities among students and clientele.</a:t>
            </a:r>
          </a:p>
          <a:p>
            <a:endParaRPr lang="en-US" sz="2200" b="1" dirty="0" smtClean="0"/>
          </a:p>
          <a:p>
            <a:r>
              <a:rPr lang="en-US" sz="2200" b="1" dirty="0" smtClean="0"/>
              <a:t>Recognize the role(s) a case may play in developing interaction among students and instructor, or clientele and specialist.</a:t>
            </a:r>
          </a:p>
          <a:p>
            <a:endParaRPr lang="en-US" sz="2200" b="1" dirty="0" smtClean="0"/>
          </a:p>
          <a:p>
            <a:r>
              <a:rPr lang="en-US" sz="2200" b="1" dirty="0" smtClean="0"/>
              <a:t>Define and articulate the characteristics of a strong case.</a:t>
            </a:r>
          </a:p>
          <a:p>
            <a:endParaRPr lang="en-US" sz="2200" b="1" dirty="0" smtClean="0"/>
          </a:p>
          <a:p>
            <a:r>
              <a:rPr lang="en-US" sz="2200" b="1" dirty="0" smtClean="0"/>
              <a:t>Apply the seven-step approach in analyzing a case.</a:t>
            </a:r>
          </a:p>
          <a:p>
            <a:endParaRPr lang="en-US" sz="2200" b="1" dirty="0" smtClean="0"/>
          </a:p>
          <a:p>
            <a:r>
              <a:rPr lang="en-US" sz="2200" b="1" dirty="0" smtClean="0"/>
              <a:t>Communicate the teachable moments and learning benefits expected from completing a case analysis.</a:t>
            </a:r>
            <a:endParaRPr lang="en-US" sz="2200" b="1" dirty="0"/>
          </a:p>
        </p:txBody>
      </p:sp>
      <p:sp>
        <p:nvSpPr>
          <p:cNvPr id="3" name="Title 2"/>
          <p:cNvSpPr>
            <a:spLocks noGrp="1"/>
          </p:cNvSpPr>
          <p:nvPr>
            <p:ph type="title"/>
          </p:nvPr>
        </p:nvSpPr>
        <p:spPr>
          <a:xfrm>
            <a:off x="457200" y="274638"/>
            <a:ext cx="8229600" cy="792162"/>
          </a:xfrm>
        </p:spPr>
        <p:txBody>
          <a:bodyPr>
            <a:normAutofit/>
          </a:bodyPr>
          <a:lstStyle/>
          <a:p>
            <a:r>
              <a:rPr lang="en-US" sz="3200" dirty="0" smtClean="0">
                <a:solidFill>
                  <a:srgbClr val="C70715"/>
                </a:solidFill>
              </a:rPr>
              <a:t>Objectives of This Session:</a:t>
            </a:r>
            <a:endParaRPr lang="en-US" sz="3200" dirty="0">
              <a:solidFill>
                <a:srgbClr val="C70715"/>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Which choice [harvest immediately or wait] gives highest expected average price?</a:t>
            </a:r>
            <a:endParaRPr lang="en-US" sz="2400" b="1" dirty="0"/>
          </a:p>
        </p:txBody>
      </p:sp>
      <p:sp>
        <p:nvSpPr>
          <p:cNvPr id="3" name="Title 2"/>
          <p:cNvSpPr>
            <a:spLocks noGrp="1"/>
          </p:cNvSpPr>
          <p:nvPr>
            <p:ph type="title"/>
          </p:nvPr>
        </p:nvSpPr>
        <p:spPr/>
        <p:txBody>
          <a:bodyPr>
            <a:normAutofit/>
          </a:bodyPr>
          <a:lstStyle/>
          <a:p>
            <a:r>
              <a:rPr lang="en-US" sz="3200" dirty="0" smtClean="0">
                <a:solidFill>
                  <a:srgbClr val="3703CB"/>
                </a:solidFill>
              </a:rPr>
              <a:t>6.  Select the best alternative.</a:t>
            </a:r>
            <a:endParaRPr lang="en-US" sz="3200" dirty="0">
              <a:solidFill>
                <a:srgbClr val="3703CB"/>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Consider the probabilities of each occurrence, with 100% total probabilities for each occurrence.</a:t>
            </a:r>
          </a:p>
          <a:p>
            <a:endParaRPr lang="en-US" sz="2400" b="1" dirty="0" smtClean="0"/>
          </a:p>
          <a:p>
            <a:r>
              <a:rPr lang="en-US" sz="2400" b="1" dirty="0" smtClean="0"/>
              <a:t>Multiply the expected wholesale price per bottle times the percentages of occurrence to get weighted average expected price.</a:t>
            </a:r>
            <a:endParaRPr lang="en-US" sz="2400" b="1" dirty="0"/>
          </a:p>
        </p:txBody>
      </p:sp>
      <p:sp>
        <p:nvSpPr>
          <p:cNvPr id="3" name="Title 2"/>
          <p:cNvSpPr>
            <a:spLocks noGrp="1"/>
          </p:cNvSpPr>
          <p:nvPr>
            <p:ph type="title"/>
          </p:nvPr>
        </p:nvSpPr>
        <p:spPr/>
        <p:txBody>
          <a:bodyPr>
            <a:normAutofit/>
          </a:bodyPr>
          <a:lstStyle/>
          <a:p>
            <a:r>
              <a:rPr lang="en-US" sz="3200" dirty="0" smtClean="0">
                <a:solidFill>
                  <a:srgbClr val="3703CB"/>
                </a:solidFill>
              </a:rPr>
              <a:t>7.  Develop an implementation plan.</a:t>
            </a:r>
            <a:endParaRPr lang="en-US" sz="3200" dirty="0">
              <a:solidFill>
                <a:srgbClr val="3703CB"/>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Calculate the </a:t>
            </a:r>
            <a:r>
              <a:rPr lang="en-US" sz="2400" b="1" u="sng" dirty="0" smtClean="0"/>
              <a:t>expected weighted average price per 750 ml bottle </a:t>
            </a:r>
            <a:r>
              <a:rPr lang="en-US" sz="2400" b="1" dirty="0" smtClean="0"/>
              <a:t>for </a:t>
            </a:r>
            <a:r>
              <a:rPr lang="en-US" sz="2400" b="1" i="1" dirty="0" smtClean="0"/>
              <a:t>immediate harvesting </a:t>
            </a:r>
            <a:r>
              <a:rPr lang="en-US" sz="2400" b="1" dirty="0" smtClean="0"/>
              <a:t>versus the </a:t>
            </a:r>
            <a:r>
              <a:rPr lang="en-US" sz="2400" b="1" i="1" dirty="0" smtClean="0"/>
              <a:t>probable outcomes of the 50 – 50 chance of rain</a:t>
            </a:r>
            <a:r>
              <a:rPr lang="en-US" sz="2400" b="1" dirty="0" smtClean="0"/>
              <a:t>.</a:t>
            </a:r>
            <a:endParaRPr lang="en-US" sz="2400" b="1" dirty="0"/>
          </a:p>
        </p:txBody>
      </p:sp>
      <p:sp>
        <p:nvSpPr>
          <p:cNvPr id="3" name="Title 2"/>
          <p:cNvSpPr>
            <a:spLocks noGrp="1"/>
          </p:cNvSpPr>
          <p:nvPr>
            <p:ph type="title"/>
          </p:nvPr>
        </p:nvSpPr>
        <p:spPr/>
        <p:txBody>
          <a:bodyPr>
            <a:normAutofit/>
          </a:bodyPr>
          <a:lstStyle/>
          <a:p>
            <a:r>
              <a:rPr lang="en-US" sz="3200" dirty="0" smtClean="0">
                <a:solidFill>
                  <a:srgbClr val="408E53"/>
                </a:solidFill>
              </a:rPr>
              <a:t>A possible and plausible solution:</a:t>
            </a:r>
            <a:endParaRPr lang="en-US" sz="3200" dirty="0">
              <a:solidFill>
                <a:srgbClr val="408E53"/>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0"/>
            <a:ext cx="8839200" cy="5943600"/>
          </a:xfrm>
        </p:spPr>
        <p:txBody>
          <a:bodyPr>
            <a:normAutofit fontScale="92500" lnSpcReduction="20000"/>
          </a:bodyPr>
          <a:lstStyle/>
          <a:p>
            <a:pPr>
              <a:buNone/>
            </a:pPr>
            <a:r>
              <a:rPr lang="en-US" sz="1800" dirty="0" smtClean="0"/>
              <a:t>	</a:t>
            </a:r>
            <a:r>
              <a:rPr lang="en-US" sz="1600" dirty="0" smtClean="0"/>
              <a:t>						Wholesale	Weighted</a:t>
            </a:r>
          </a:p>
          <a:p>
            <a:pPr>
              <a:buNone/>
            </a:pPr>
            <a:r>
              <a:rPr lang="en-US" sz="1600" dirty="0" smtClean="0"/>
              <a:t>							</a:t>
            </a:r>
            <a:r>
              <a:rPr lang="en-US" sz="1600" u="sng" dirty="0" smtClean="0"/>
              <a:t>Price		</a:t>
            </a:r>
            <a:r>
              <a:rPr lang="en-US" sz="1600" u="sng" dirty="0" err="1" smtClean="0"/>
              <a:t>Price</a:t>
            </a:r>
            <a:r>
              <a:rPr lang="en-US" sz="1600" u="sng" dirty="0" smtClean="0"/>
              <a:t>	</a:t>
            </a:r>
          </a:p>
          <a:p>
            <a:pPr>
              <a:buNone/>
            </a:pPr>
            <a:r>
              <a:rPr lang="en-US" sz="1600" dirty="0" smtClean="0"/>
              <a:t>			Bottled (100%)			2.85		2.85</a:t>
            </a:r>
          </a:p>
          <a:p>
            <a:pPr>
              <a:buNone/>
            </a:pPr>
            <a:r>
              <a:rPr lang="en-US" sz="1600" dirty="0" smtClean="0"/>
              <a:t>	Harvest	Bulk Wine (100%)			1.00 equiv.	1.00 equiv.</a:t>
            </a:r>
          </a:p>
          <a:p>
            <a:pPr>
              <a:buNone/>
            </a:pPr>
            <a:r>
              <a:rPr lang="en-US" sz="1600" dirty="0" smtClean="0"/>
              <a:t>	Now		Bulk Grapes (100%)			1.00 equiv.	</a:t>
            </a:r>
            <a:r>
              <a:rPr lang="en-US" sz="1600" u="sng" dirty="0" smtClean="0"/>
              <a:t>1.00 equiv.</a:t>
            </a:r>
          </a:p>
          <a:p>
            <a:pPr>
              <a:buNone/>
            </a:pPr>
            <a:r>
              <a:rPr lang="en-US" sz="1600" dirty="0" smtClean="0"/>
              <a:t>						Harvest Immediately	</a:t>
            </a:r>
            <a:r>
              <a:rPr lang="en-US" sz="1600" b="1" dirty="0" smtClean="0">
                <a:solidFill>
                  <a:srgbClr val="FF0000"/>
                </a:solidFill>
              </a:rPr>
              <a:t>$2.85</a:t>
            </a:r>
          </a:p>
          <a:p>
            <a:pPr>
              <a:buNone/>
            </a:pPr>
            <a:endParaRPr lang="en-US" sz="1600" dirty="0" smtClean="0"/>
          </a:p>
          <a:p>
            <a:pPr>
              <a:buNone/>
            </a:pPr>
            <a:endParaRPr lang="en-US" sz="1600" dirty="0" smtClean="0"/>
          </a:p>
          <a:p>
            <a:pPr>
              <a:buNone/>
            </a:pPr>
            <a:r>
              <a:rPr lang="en-US" sz="1600" dirty="0" smtClean="0"/>
              <a:t>	</a:t>
            </a:r>
          </a:p>
          <a:p>
            <a:pPr>
              <a:buNone/>
            </a:pPr>
            <a:r>
              <a:rPr lang="en-US" sz="1600" dirty="0" smtClean="0"/>
              <a:t>					</a:t>
            </a:r>
            <a:r>
              <a:rPr lang="en-US" sz="1600" dirty="0" err="1" smtClean="0"/>
              <a:t>Botrytised</a:t>
            </a:r>
            <a:r>
              <a:rPr lang="en-US" sz="1600" dirty="0" smtClean="0"/>
              <a:t> (40%)	8.00  (30% ↓ yield)	     1.60</a:t>
            </a:r>
          </a:p>
          <a:p>
            <a:pPr>
              <a:buNone/>
            </a:pPr>
            <a:endParaRPr lang="en-US" sz="1600" dirty="0" smtClean="0"/>
          </a:p>
          <a:p>
            <a:pPr>
              <a:buNone/>
            </a:pPr>
            <a:r>
              <a:rPr lang="en-US" sz="1600" dirty="0" smtClean="0"/>
              <a:t>			Storm (50%)</a:t>
            </a:r>
          </a:p>
          <a:p>
            <a:pPr>
              <a:buNone/>
            </a:pPr>
            <a:endParaRPr lang="en-US" sz="1600" dirty="0" smtClean="0"/>
          </a:p>
          <a:p>
            <a:pPr>
              <a:buNone/>
            </a:pPr>
            <a:r>
              <a:rPr lang="en-US" sz="1600" dirty="0" smtClean="0"/>
              <a:t>					Weak/Thin </a:t>
            </a:r>
            <a:r>
              <a:rPr lang="en-US" sz="1600" u="sng" dirty="0" smtClean="0"/>
              <a:t>(60%)</a:t>
            </a:r>
            <a:r>
              <a:rPr lang="en-US" sz="1600" dirty="0" smtClean="0"/>
              <a:t>	2.00		       .60</a:t>
            </a:r>
          </a:p>
          <a:p>
            <a:pPr>
              <a:buNone/>
            </a:pPr>
            <a:r>
              <a:rPr lang="en-US" sz="1600" dirty="0" smtClean="0"/>
              <a:t>						100% wait &amp; see; storms</a:t>
            </a:r>
          </a:p>
          <a:p>
            <a:pPr>
              <a:buNone/>
            </a:pPr>
            <a:endParaRPr lang="en-US" sz="1600" dirty="0" smtClean="0"/>
          </a:p>
          <a:p>
            <a:pPr>
              <a:buNone/>
            </a:pPr>
            <a:r>
              <a:rPr lang="en-US" sz="1600" dirty="0" smtClean="0"/>
              <a:t>						&gt;25% (35%)	3.50	       .61</a:t>
            </a:r>
          </a:p>
          <a:p>
            <a:pPr>
              <a:buNone/>
            </a:pPr>
            <a:r>
              <a:rPr lang="en-US" sz="1600" dirty="0" smtClean="0"/>
              <a:t>					Sugars	20-25% (35%)	3.00	       .52</a:t>
            </a:r>
          </a:p>
          <a:p>
            <a:pPr>
              <a:buNone/>
            </a:pPr>
            <a:r>
              <a:rPr lang="en-US" sz="1600" dirty="0" smtClean="0"/>
              <a:t>	Wait &amp; See	No Storm (50%)		&lt;20% (10%)	2.50	       .12</a:t>
            </a:r>
          </a:p>
          <a:p>
            <a:pPr>
              <a:buNone/>
            </a:pPr>
            <a:r>
              <a:rPr lang="en-US" sz="1600" dirty="0" smtClean="0"/>
              <a:t>			(wait for maturity)	Acidity</a:t>
            </a:r>
          </a:p>
          <a:p>
            <a:pPr>
              <a:buNone/>
            </a:pPr>
            <a:r>
              <a:rPr lang="en-US" sz="1600" dirty="0" smtClean="0"/>
              <a:t>						&lt;0.7 </a:t>
            </a:r>
            <a:r>
              <a:rPr lang="en-US" sz="1600" u="sng" dirty="0" smtClean="0"/>
              <a:t>(20%)</a:t>
            </a:r>
            <a:r>
              <a:rPr lang="en-US" sz="1600" dirty="0" smtClean="0"/>
              <a:t>	</a:t>
            </a:r>
            <a:r>
              <a:rPr lang="en-US" sz="1600" u="sng" dirty="0" smtClean="0"/>
              <a:t>2.50</a:t>
            </a:r>
            <a:r>
              <a:rPr lang="en-US" sz="1600" dirty="0" smtClean="0"/>
              <a:t>	</a:t>
            </a:r>
            <a:r>
              <a:rPr lang="en-US" sz="1600" u="sng" dirty="0" smtClean="0"/>
              <a:t>       .25</a:t>
            </a:r>
            <a:endParaRPr lang="en-US" sz="1600" dirty="0" smtClean="0"/>
          </a:p>
          <a:p>
            <a:pPr>
              <a:buNone/>
            </a:pPr>
            <a:r>
              <a:rPr lang="en-US" sz="1600" dirty="0" smtClean="0"/>
              <a:t>						100% wait &amp; see; maturity	</a:t>
            </a:r>
            <a:r>
              <a:rPr lang="en-US" sz="1600" dirty="0" smtClean="0">
                <a:solidFill>
                  <a:srgbClr val="FF0000"/>
                </a:solidFill>
              </a:rPr>
              <a:t>   </a:t>
            </a:r>
            <a:r>
              <a:rPr lang="en-US" sz="1600" b="1" dirty="0" smtClean="0">
                <a:solidFill>
                  <a:srgbClr val="FF0000"/>
                </a:solidFill>
              </a:rPr>
              <a:t>$3.20</a:t>
            </a:r>
          </a:p>
          <a:p>
            <a:pPr>
              <a:buNone/>
            </a:pPr>
            <a:r>
              <a:rPr lang="en-US" sz="1600" dirty="0" smtClean="0"/>
              <a:t>		</a:t>
            </a:r>
          </a:p>
        </p:txBody>
      </p:sp>
      <p:sp>
        <p:nvSpPr>
          <p:cNvPr id="3" name="Title 2"/>
          <p:cNvSpPr>
            <a:spLocks noGrp="1"/>
          </p:cNvSpPr>
          <p:nvPr>
            <p:ph type="title"/>
          </p:nvPr>
        </p:nvSpPr>
        <p:spPr>
          <a:xfrm>
            <a:off x="457200" y="152400"/>
            <a:ext cx="8229600" cy="533400"/>
          </a:xfrm>
        </p:spPr>
        <p:txBody>
          <a:bodyPr>
            <a:noAutofit/>
          </a:bodyPr>
          <a:lstStyle/>
          <a:p>
            <a:r>
              <a:rPr lang="en-US" sz="3200" dirty="0" smtClean="0"/>
              <a:t>Possible Scenario with Pricing</a:t>
            </a:r>
            <a:endParaRPr lang="en-US" sz="3200" dirty="0"/>
          </a:p>
        </p:txBody>
      </p:sp>
      <p:cxnSp>
        <p:nvCxnSpPr>
          <p:cNvPr id="5" name="Straight Connector 4"/>
          <p:cNvCxnSpPr/>
          <p:nvPr/>
        </p:nvCxnSpPr>
        <p:spPr>
          <a:xfrm rot="5400000" flipH="1" flipV="1">
            <a:off x="-495300" y="2552700"/>
            <a:ext cx="1828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H="1">
            <a:off x="-304800" y="4191000"/>
            <a:ext cx="1524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 y="5181600"/>
            <a:ext cx="297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3657600" y="49530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3657600" y="51816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72000" y="4876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4572000" y="46482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4572000" y="48768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3657600" y="5181600"/>
            <a:ext cx="381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038600" y="55626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1028700" y="4152900"/>
            <a:ext cx="1676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200400" y="3048000"/>
            <a:ext cx="685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200400" y="3505200"/>
            <a:ext cx="685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478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1447800" y="1371600"/>
            <a:ext cx="533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447800" y="1600200"/>
            <a:ext cx="609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505200" y="1371600"/>
            <a:ext cx="205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57600" y="1600200"/>
            <a:ext cx="190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886200" y="18288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486400" y="29718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486400" y="38862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019800" y="46482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096000" y="48768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67400" y="51054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867400" y="5562600"/>
            <a:ext cx="685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solidFill>
                  <a:srgbClr val="408E53"/>
                </a:solidFill>
              </a:rPr>
              <a:t>Thank you for your attention, interest, and participation.</a:t>
            </a:r>
            <a:r>
              <a:rPr lang="en-US" sz="3200" dirty="0" smtClean="0"/>
              <a:t>  </a:t>
            </a:r>
            <a:r>
              <a:rPr lang="en-US" sz="3200" dirty="0" smtClean="0">
                <a:solidFill>
                  <a:srgbClr val="C3790B"/>
                </a:solidFill>
              </a:rPr>
              <a:t>(Sorry, no samples.)</a:t>
            </a:r>
            <a:endParaRPr lang="en-US" sz="3200" dirty="0">
              <a:solidFill>
                <a:srgbClr val="C3790B"/>
              </a:solidFill>
            </a:endParaRPr>
          </a:p>
        </p:txBody>
      </p:sp>
      <p:pic>
        <p:nvPicPr>
          <p:cNvPr id="2050" name="Picture 2" descr="C:\Users\fstegelin\AppData\Local\Microsoft\Windows\Temporary Internet Files\Content.IE5\CPYG1AHR\MC900438464[1].jpg"/>
          <p:cNvPicPr>
            <a:picLocks noGrp="1" noChangeAspect="1" noChangeArrowheads="1"/>
          </p:cNvPicPr>
          <p:nvPr>
            <p:ph idx="1"/>
          </p:nvPr>
        </p:nvPicPr>
        <p:blipFill>
          <a:blip r:embed="rId3"/>
          <a:srcRect/>
          <a:stretch>
            <a:fillRect/>
          </a:stretch>
        </p:blipFill>
        <p:spPr bwMode="auto">
          <a:xfrm>
            <a:off x="2306864" y="1600200"/>
            <a:ext cx="4530272" cy="5029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071880"/>
          <a:ext cx="8686800" cy="5669280"/>
        </p:xfrm>
        <a:graphic>
          <a:graphicData uri="http://schemas.openxmlformats.org/drawingml/2006/table">
            <a:tbl>
              <a:tblPr firstRow="1" bandRow="1">
                <a:tableStyleId>{5C22544A-7EE6-4342-B048-85BDC9FD1C3A}</a:tableStyleId>
              </a:tblPr>
              <a:tblGrid>
                <a:gridCol w="4343400"/>
                <a:gridCol w="4343400"/>
              </a:tblGrid>
              <a:tr h="337389">
                <a:tc>
                  <a:txBody>
                    <a:bodyPr/>
                    <a:lstStyle/>
                    <a:p>
                      <a:pPr algn="ctr"/>
                      <a:r>
                        <a:rPr lang="en-US" sz="2000" dirty="0" smtClean="0"/>
                        <a:t>Concrete</a:t>
                      </a:r>
                      <a:endParaRPr lang="en-US" sz="2000" dirty="0"/>
                    </a:p>
                  </a:txBody>
                  <a:tcPr/>
                </a:tc>
                <a:tc>
                  <a:txBody>
                    <a:bodyPr/>
                    <a:lstStyle/>
                    <a:p>
                      <a:pPr algn="ctr"/>
                      <a:r>
                        <a:rPr lang="en-US" sz="2000" dirty="0" smtClean="0"/>
                        <a:t>Formal</a:t>
                      </a:r>
                      <a:endParaRPr lang="en-US" sz="2000" dirty="0"/>
                    </a:p>
                  </a:txBody>
                  <a:tcPr/>
                </a:tc>
              </a:tr>
              <a:tr h="4133011">
                <a:tc>
                  <a:txBody>
                    <a:bodyPr/>
                    <a:lstStyle/>
                    <a:p>
                      <a:r>
                        <a:rPr lang="en-US" sz="2000" dirty="0" smtClean="0"/>
                        <a:t>Students require objects, events, or actions for logical reasoning.  </a:t>
                      </a:r>
                    </a:p>
                    <a:p>
                      <a:endParaRPr lang="en-US" sz="2000" dirty="0" smtClean="0"/>
                    </a:p>
                    <a:p>
                      <a:endParaRPr lang="en-US" sz="2000" dirty="0" smtClean="0"/>
                    </a:p>
                    <a:p>
                      <a:r>
                        <a:rPr lang="en-US" sz="2000" dirty="0" smtClean="0"/>
                        <a:t>Conservation,</a:t>
                      </a:r>
                      <a:r>
                        <a:rPr lang="en-US" sz="2000" baseline="0" dirty="0" smtClean="0"/>
                        <a:t> class inclusion, ordering, and reversibility are characteristic reasoning patterns.</a:t>
                      </a:r>
                    </a:p>
                    <a:p>
                      <a:endParaRPr lang="en-US" sz="2000" baseline="0" dirty="0" smtClean="0"/>
                    </a:p>
                    <a:p>
                      <a:endParaRPr lang="en-US" sz="2000" baseline="0" dirty="0" smtClean="0"/>
                    </a:p>
                    <a:p>
                      <a:r>
                        <a:rPr lang="en-US" sz="2000" baseline="0" dirty="0" smtClean="0"/>
                        <a:t>Students are unaware of inconsistencies and mistakes in reasoning.</a:t>
                      </a:r>
                    </a:p>
                    <a:p>
                      <a:endParaRPr lang="en-US" sz="2000" baseline="0" dirty="0" smtClean="0"/>
                    </a:p>
                    <a:p>
                      <a:endParaRPr lang="en-US" sz="2000" baseline="0" dirty="0" smtClean="0"/>
                    </a:p>
                    <a:p>
                      <a:r>
                        <a:rPr lang="en-US" sz="2000" baseline="0" dirty="0" smtClean="0"/>
                        <a:t>Students need clear, sequential directions for long and detailed projects.</a:t>
                      </a:r>
                      <a:endParaRPr lang="en-US" sz="2000" dirty="0"/>
                    </a:p>
                  </a:txBody>
                  <a:tcPr/>
                </a:tc>
                <a:tc>
                  <a:txBody>
                    <a:bodyPr/>
                    <a:lstStyle/>
                    <a:p>
                      <a:r>
                        <a:rPr lang="en-US" sz="2000" dirty="0" smtClean="0"/>
                        <a:t>Students can reason abstractly without reference to concrete objects, events, or actions.</a:t>
                      </a:r>
                    </a:p>
                    <a:p>
                      <a:endParaRPr lang="en-US" sz="2000" dirty="0" smtClean="0"/>
                    </a:p>
                    <a:p>
                      <a:r>
                        <a:rPr lang="en-US" sz="2000" dirty="0" smtClean="0"/>
                        <a:t>Theoretical,</a:t>
                      </a:r>
                      <a:r>
                        <a:rPr lang="en-US" sz="2000" baseline="0" dirty="0" smtClean="0"/>
                        <a:t> propositional, hypothetical, and combinatorial reasoning patterns are characteristic.</a:t>
                      </a:r>
                    </a:p>
                    <a:p>
                      <a:endParaRPr lang="en-US" sz="2000" baseline="0" dirty="0" smtClean="0"/>
                    </a:p>
                    <a:p>
                      <a:r>
                        <a:rPr lang="en-US" sz="2000" baseline="0" dirty="0" smtClean="0"/>
                        <a:t>Students are aware of inconsistencies and mistakes due to the use of mental checks and balances – reflective thought.</a:t>
                      </a:r>
                    </a:p>
                    <a:p>
                      <a:endParaRPr lang="en-US" sz="2000" baseline="0" dirty="0" smtClean="0"/>
                    </a:p>
                    <a:p>
                      <a:r>
                        <a:rPr lang="en-US" sz="2000" baseline="0" dirty="0" smtClean="0"/>
                        <a:t>Students can establish their own plans for long and detailed projects if given aims and goals.</a:t>
                      </a:r>
                      <a:endParaRPr lang="en-US" sz="2000" dirty="0"/>
                    </a:p>
                  </a:txBody>
                  <a:tcPr/>
                </a:tc>
              </a:tr>
            </a:tbl>
          </a:graphicData>
        </a:graphic>
      </p:graphicFrame>
      <p:sp>
        <p:nvSpPr>
          <p:cNvPr id="3" name="Title 2"/>
          <p:cNvSpPr>
            <a:spLocks noGrp="1"/>
          </p:cNvSpPr>
          <p:nvPr>
            <p:ph type="title"/>
          </p:nvPr>
        </p:nvSpPr>
        <p:spPr>
          <a:xfrm>
            <a:off x="152400" y="152400"/>
            <a:ext cx="8763000" cy="990600"/>
          </a:xfrm>
        </p:spPr>
        <p:txBody>
          <a:bodyPr>
            <a:noAutofit/>
          </a:bodyPr>
          <a:lstStyle/>
          <a:p>
            <a:pPr algn="ctr"/>
            <a:r>
              <a:rPr lang="en-US" sz="3200" dirty="0" smtClean="0">
                <a:solidFill>
                  <a:srgbClr val="C70715"/>
                </a:solidFill>
              </a:rPr>
              <a:t>Comparison of Concrete and Formal Reasoning Patterns</a:t>
            </a:r>
            <a:endParaRPr lang="en-US" sz="3200" dirty="0">
              <a:solidFill>
                <a:srgbClr val="C7071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0"/>
            <a:ext cx="8839200" cy="5943600"/>
          </a:xfrm>
        </p:spPr>
        <p:txBody>
          <a:bodyPr>
            <a:normAutofit/>
          </a:bodyPr>
          <a:lstStyle/>
          <a:p>
            <a:r>
              <a:rPr lang="en-US" sz="2200" b="1" dirty="0" smtClean="0"/>
              <a:t>A “helix of learning” developed around experiential learning, involving four steps:</a:t>
            </a:r>
          </a:p>
          <a:p>
            <a:pPr lvl="1"/>
            <a:r>
              <a:rPr lang="en-US" sz="2000" b="1" u="sng" dirty="0" smtClean="0"/>
              <a:t>Concrete experience </a:t>
            </a:r>
            <a:r>
              <a:rPr lang="en-US" sz="2000" b="1" dirty="0" smtClean="0"/>
              <a:t>– experience-based (being directly involved)</a:t>
            </a:r>
          </a:p>
          <a:p>
            <a:pPr lvl="1"/>
            <a:r>
              <a:rPr lang="en-US" sz="2000" b="1" u="sng" dirty="0" smtClean="0"/>
              <a:t>Reflective observation </a:t>
            </a:r>
            <a:r>
              <a:rPr lang="en-US" sz="2000" b="1" dirty="0" smtClean="0"/>
              <a:t>– observation-based (watching) impartial approach</a:t>
            </a:r>
          </a:p>
          <a:p>
            <a:pPr lvl="1"/>
            <a:r>
              <a:rPr lang="en-US" sz="2000" b="1" u="sng" dirty="0" smtClean="0"/>
              <a:t>Abstract conceptualization </a:t>
            </a:r>
            <a:r>
              <a:rPr lang="en-US" sz="2000" b="1" dirty="0" smtClean="0"/>
              <a:t>– conceptually-based, analytic approach</a:t>
            </a:r>
          </a:p>
          <a:p>
            <a:pPr lvl="1"/>
            <a:r>
              <a:rPr lang="en-US" sz="2000" b="1" u="sng" dirty="0" smtClean="0"/>
              <a:t>Active experimentation </a:t>
            </a:r>
            <a:r>
              <a:rPr lang="en-US" sz="2000" b="1" dirty="0" smtClean="0"/>
              <a:t>– action-based, practical applications approach</a:t>
            </a:r>
          </a:p>
          <a:p>
            <a:pPr lvl="1"/>
            <a:endParaRPr lang="en-US" sz="2000" b="1" dirty="0" smtClean="0"/>
          </a:p>
          <a:p>
            <a:r>
              <a:rPr lang="en-US" sz="2200" b="1" dirty="0" smtClean="0"/>
              <a:t>Based on an individual’s strength of learning style preference for the four steps, fit into a category:</a:t>
            </a:r>
          </a:p>
          <a:p>
            <a:pPr lvl="1"/>
            <a:r>
              <a:rPr lang="en-US" sz="2000" b="1" u="sng" dirty="0" err="1" smtClean="0"/>
              <a:t>Convergers</a:t>
            </a:r>
            <a:endParaRPr lang="en-US" sz="2000" b="1" u="sng" dirty="0" smtClean="0"/>
          </a:p>
          <a:p>
            <a:pPr lvl="1"/>
            <a:r>
              <a:rPr lang="en-US" sz="2000" b="1" dirty="0" smtClean="0"/>
              <a:t>               </a:t>
            </a:r>
            <a:r>
              <a:rPr lang="en-US" sz="2000" b="1" u="sng" dirty="0" err="1" smtClean="0"/>
              <a:t>Divergers</a:t>
            </a:r>
            <a:endParaRPr lang="en-US" sz="2000" b="1" u="sng" dirty="0" smtClean="0"/>
          </a:p>
          <a:p>
            <a:pPr lvl="1"/>
            <a:r>
              <a:rPr lang="en-US" sz="2000" b="1" dirty="0" smtClean="0"/>
              <a:t>                         </a:t>
            </a:r>
            <a:r>
              <a:rPr lang="en-US" sz="2000" b="1" u="sng" dirty="0" smtClean="0"/>
              <a:t>Assimilators</a:t>
            </a:r>
          </a:p>
          <a:p>
            <a:pPr lvl="1"/>
            <a:r>
              <a:rPr lang="en-US" sz="2000" b="1" dirty="0" smtClean="0"/>
              <a:t>                                    </a:t>
            </a:r>
            <a:r>
              <a:rPr lang="en-US" sz="2000" b="1" u="sng" dirty="0" smtClean="0"/>
              <a:t>Accommodators </a:t>
            </a:r>
            <a:endParaRPr lang="en-US" sz="2000" b="1" u="sng" dirty="0"/>
          </a:p>
        </p:txBody>
      </p:sp>
      <p:sp>
        <p:nvSpPr>
          <p:cNvPr id="3" name="Title 2"/>
          <p:cNvSpPr>
            <a:spLocks noGrp="1"/>
          </p:cNvSpPr>
          <p:nvPr>
            <p:ph type="title"/>
          </p:nvPr>
        </p:nvSpPr>
        <p:spPr>
          <a:xfrm>
            <a:off x="457200" y="152400"/>
            <a:ext cx="8229600" cy="609600"/>
          </a:xfrm>
        </p:spPr>
        <p:txBody>
          <a:bodyPr>
            <a:normAutofit/>
          </a:bodyPr>
          <a:lstStyle/>
          <a:p>
            <a:r>
              <a:rPr lang="en-US" sz="3200" dirty="0" smtClean="0">
                <a:solidFill>
                  <a:srgbClr val="FF0000"/>
                </a:solidFill>
              </a:rPr>
              <a:t>Kolb’s Learning Style Inventory</a:t>
            </a:r>
            <a:endParaRPr lang="en-US" sz="32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991600" cy="6019800"/>
          </a:xfrm>
        </p:spPr>
        <p:txBody>
          <a:bodyPr>
            <a:noAutofit/>
          </a:bodyPr>
          <a:lstStyle/>
          <a:p>
            <a:r>
              <a:rPr lang="en-US" sz="2200" b="1" dirty="0" smtClean="0"/>
              <a:t>Case studies have proven to be </a:t>
            </a:r>
            <a:r>
              <a:rPr lang="en-US" sz="2200" b="1" u="sng" dirty="0" smtClean="0"/>
              <a:t>effective</a:t>
            </a:r>
            <a:r>
              <a:rPr lang="en-US" sz="2200" b="1" dirty="0" smtClean="0"/>
              <a:t> pedagogical tools for undergraduate, graduate, and continuing or public service education audiences in the curriculum areas that require </a:t>
            </a:r>
            <a:r>
              <a:rPr lang="en-US" sz="2200" b="1" u="sng" dirty="0" smtClean="0"/>
              <a:t>problem-solving and decision-making skills, statistical analysis, and management sciences.</a:t>
            </a:r>
          </a:p>
          <a:p>
            <a:endParaRPr lang="en-US" sz="2200" b="1" dirty="0" smtClean="0"/>
          </a:p>
          <a:p>
            <a:r>
              <a:rPr lang="en-US" sz="2200" b="1" dirty="0" smtClean="0"/>
              <a:t>Applicable for a course or workshop that is </a:t>
            </a:r>
            <a:r>
              <a:rPr lang="en-US" sz="2200" b="1" u="sng" dirty="0" smtClean="0"/>
              <a:t>decision- and action-oriented, integrated in both form and pedagogy within a curriculum or focus, and managerially exciting</a:t>
            </a:r>
            <a:r>
              <a:rPr lang="en-US" sz="2200" b="1" dirty="0" smtClean="0"/>
              <a:t>, moving away from traditional technique-driven, compartmentalized, lecture methods course.</a:t>
            </a:r>
          </a:p>
          <a:p>
            <a:endParaRPr lang="en-US" sz="2200" b="1" dirty="0" smtClean="0"/>
          </a:p>
          <a:p>
            <a:r>
              <a:rPr lang="en-US" sz="2200" b="1" dirty="0" smtClean="0"/>
              <a:t>Methodologies of </a:t>
            </a:r>
            <a:r>
              <a:rPr lang="en-US" sz="2200" b="1" u="sng" dirty="0" smtClean="0"/>
              <a:t>decision and risk analysis, probability and statistics, competitive analysis, and management science are integrated with personal judgment, intuition, and common      		sense </a:t>
            </a:r>
            <a:r>
              <a:rPr lang="en-US" sz="2200" b="1" dirty="0" smtClean="0"/>
              <a:t>in a way that is meaningful to student and 				executive learners alike.</a:t>
            </a:r>
            <a:endParaRPr lang="en-US" sz="2200" b="1" dirty="0"/>
          </a:p>
        </p:txBody>
      </p:sp>
      <p:sp>
        <p:nvSpPr>
          <p:cNvPr id="3" name="Title 2"/>
          <p:cNvSpPr>
            <a:spLocks noGrp="1"/>
          </p:cNvSpPr>
          <p:nvPr>
            <p:ph type="title"/>
          </p:nvPr>
        </p:nvSpPr>
        <p:spPr>
          <a:xfrm>
            <a:off x="457200" y="152400"/>
            <a:ext cx="8229600" cy="685800"/>
          </a:xfrm>
        </p:spPr>
        <p:txBody>
          <a:bodyPr>
            <a:normAutofit/>
          </a:bodyPr>
          <a:lstStyle/>
          <a:p>
            <a:r>
              <a:rPr lang="en-US" sz="3200" dirty="0" smtClean="0">
                <a:solidFill>
                  <a:srgbClr val="C70715"/>
                </a:solidFill>
              </a:rPr>
              <a:t>Why a case study?</a:t>
            </a:r>
            <a:endParaRPr lang="en-US" sz="3200" dirty="0">
              <a:solidFill>
                <a:srgbClr val="C7071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8915400" cy="5715000"/>
          </a:xfrm>
        </p:spPr>
        <p:txBody>
          <a:bodyPr>
            <a:normAutofit/>
          </a:bodyPr>
          <a:lstStyle/>
          <a:p>
            <a:r>
              <a:rPr lang="en-US" sz="2200" b="1" dirty="0" smtClean="0"/>
              <a:t>In the case method as a teaching strategy, transfers responsibility for learning from teacher to student or client, whose role shifts from passive absorption toward active construction.</a:t>
            </a:r>
          </a:p>
          <a:p>
            <a:endParaRPr lang="en-US" sz="2200" b="1" dirty="0" smtClean="0"/>
          </a:p>
          <a:p>
            <a:r>
              <a:rPr lang="en-US" sz="2200" b="1" dirty="0" smtClean="0"/>
              <a:t>Through careful examination and discussion, students and clientele learn to identify actual problems and to articulate them so as to become aware of those aspects of a situation that contribute to the problem.</a:t>
            </a:r>
          </a:p>
          <a:p>
            <a:endParaRPr lang="en-US" sz="2200" b="1" dirty="0" smtClean="0"/>
          </a:p>
          <a:p>
            <a:r>
              <a:rPr lang="en-US" sz="2200" b="1" dirty="0" smtClean="0"/>
              <a:t>Along the way students and clientele develop the power to analyze and  to master a tangled circumstance by identifying and delineating important factors – the ability to utilize ideas, to test them against facts, and to throw them into 	fresh combinations.</a:t>
            </a:r>
            <a:endParaRPr lang="en-US" sz="2200" b="1" dirty="0"/>
          </a:p>
        </p:txBody>
      </p:sp>
      <p:sp>
        <p:nvSpPr>
          <p:cNvPr id="3" name="Title 2"/>
          <p:cNvSpPr>
            <a:spLocks noGrp="1"/>
          </p:cNvSpPr>
          <p:nvPr>
            <p:ph type="title"/>
          </p:nvPr>
        </p:nvSpPr>
        <p:spPr>
          <a:xfrm>
            <a:off x="228600" y="0"/>
            <a:ext cx="8686800" cy="914400"/>
          </a:xfrm>
        </p:spPr>
        <p:txBody>
          <a:bodyPr>
            <a:normAutofit fontScale="90000"/>
          </a:bodyPr>
          <a:lstStyle/>
          <a:p>
            <a:r>
              <a:rPr lang="en-US" sz="3200" dirty="0" smtClean="0">
                <a:solidFill>
                  <a:srgbClr val="C70715"/>
                </a:solidFill>
              </a:rPr>
              <a:t>Students’/clients’ roles and responsibilities:</a:t>
            </a:r>
            <a:endParaRPr lang="en-US" sz="3200" dirty="0">
              <a:solidFill>
                <a:srgbClr val="C7071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8991600" cy="5715000"/>
          </a:xfrm>
        </p:spPr>
        <p:txBody>
          <a:bodyPr>
            <a:normAutofit/>
          </a:bodyPr>
          <a:lstStyle/>
          <a:p>
            <a:r>
              <a:rPr lang="en-US" sz="2200" b="1" dirty="0" smtClean="0"/>
              <a:t>A variety of roles in a course – </a:t>
            </a:r>
          </a:p>
          <a:p>
            <a:endParaRPr lang="en-US" sz="2200" b="1" dirty="0" smtClean="0"/>
          </a:p>
          <a:p>
            <a:pPr lvl="1"/>
            <a:r>
              <a:rPr lang="en-US" sz="2000" b="1" dirty="0" smtClean="0"/>
              <a:t>focused on </a:t>
            </a:r>
            <a:r>
              <a:rPr lang="en-US" sz="2000" b="1" u="sng" dirty="0" smtClean="0"/>
              <a:t>understanding core tools and concepts</a:t>
            </a:r>
            <a:r>
              <a:rPr lang="en-US" sz="2000" b="1" dirty="0" smtClean="0"/>
              <a:t>, </a:t>
            </a:r>
          </a:p>
          <a:p>
            <a:pPr lvl="1"/>
            <a:r>
              <a:rPr lang="en-US" sz="2000" b="1" dirty="0" smtClean="0"/>
              <a:t>on </a:t>
            </a:r>
            <a:r>
              <a:rPr lang="en-US" sz="2000" b="1" u="sng" dirty="0" smtClean="0"/>
              <a:t>applying methodology appropriately</a:t>
            </a:r>
            <a:r>
              <a:rPr lang="en-US" sz="2000" b="1" dirty="0" smtClean="0"/>
              <a:t>, </a:t>
            </a:r>
          </a:p>
          <a:p>
            <a:pPr lvl="1"/>
            <a:r>
              <a:rPr lang="en-US" sz="2000" b="1" dirty="0" smtClean="0"/>
              <a:t>on </a:t>
            </a:r>
            <a:r>
              <a:rPr lang="en-US" sz="2000" b="1" u="sng" dirty="0" smtClean="0"/>
              <a:t>defining the limits of good practic</a:t>
            </a:r>
            <a:r>
              <a:rPr lang="en-US" sz="2000" b="1" dirty="0" smtClean="0"/>
              <a:t>e, </a:t>
            </a:r>
          </a:p>
          <a:p>
            <a:pPr lvl="1"/>
            <a:r>
              <a:rPr lang="en-US" sz="2000" b="1" dirty="0" smtClean="0"/>
              <a:t>on </a:t>
            </a:r>
            <a:r>
              <a:rPr lang="en-US" sz="2000" b="1" u="sng" dirty="0" smtClean="0"/>
              <a:t>inventing new methods and adapting existing ones for the problem at hand.</a:t>
            </a:r>
          </a:p>
          <a:p>
            <a:endParaRPr lang="en-US" sz="2000" b="1" dirty="0" smtClean="0"/>
          </a:p>
          <a:p>
            <a:r>
              <a:rPr lang="en-US" sz="2200" b="1" dirty="0" smtClean="0"/>
              <a:t>Forms of cases – </a:t>
            </a:r>
          </a:p>
          <a:p>
            <a:endParaRPr lang="en-US" sz="2200" b="1" dirty="0" smtClean="0"/>
          </a:p>
          <a:p>
            <a:pPr lvl="1"/>
            <a:r>
              <a:rPr lang="en-US" sz="2000" b="1" u="sng" dirty="0" smtClean="0"/>
              <a:t>highly structured</a:t>
            </a:r>
            <a:r>
              <a:rPr lang="en-US" sz="2000" b="1" dirty="0" smtClean="0"/>
              <a:t>, focusing on a single issue, with needed data laid out; </a:t>
            </a:r>
          </a:p>
          <a:p>
            <a:pPr lvl="1"/>
            <a:r>
              <a:rPr lang="en-US" sz="2000" b="1" u="sng" dirty="0" smtClean="0"/>
              <a:t>appraisal cases </a:t>
            </a:r>
            <a:r>
              <a:rPr lang="en-US" sz="2000" b="1" dirty="0" smtClean="0"/>
              <a:t>where analysis is partly or wholly done; </a:t>
            </a:r>
          </a:p>
          <a:p>
            <a:pPr lvl="1"/>
            <a:r>
              <a:rPr lang="en-US" sz="2000" b="1" u="sng" dirty="0" smtClean="0"/>
              <a:t>unstructured</a:t>
            </a:r>
            <a:r>
              <a:rPr lang="en-US" sz="2000" b="1" dirty="0" smtClean="0"/>
              <a:t>, with multiple issues and data challenges (missing or incomplete data, choices among data, or data preparation 				needed).</a:t>
            </a:r>
            <a:endParaRPr lang="en-US" sz="2000" b="1" dirty="0"/>
          </a:p>
        </p:txBody>
      </p:sp>
      <p:sp>
        <p:nvSpPr>
          <p:cNvPr id="3" name="Title 2"/>
          <p:cNvSpPr>
            <a:spLocks noGrp="1"/>
          </p:cNvSpPr>
          <p:nvPr>
            <p:ph type="title"/>
          </p:nvPr>
        </p:nvSpPr>
        <p:spPr>
          <a:xfrm>
            <a:off x="457200" y="152400"/>
            <a:ext cx="8229600" cy="685800"/>
          </a:xfrm>
        </p:spPr>
        <p:txBody>
          <a:bodyPr>
            <a:normAutofit/>
          </a:bodyPr>
          <a:lstStyle/>
          <a:p>
            <a:r>
              <a:rPr lang="en-US" sz="3200" dirty="0" smtClean="0">
                <a:solidFill>
                  <a:srgbClr val="C70715"/>
                </a:solidFill>
              </a:rPr>
              <a:t>Just what is a case?</a:t>
            </a:r>
            <a:endParaRPr lang="en-US" sz="3200" dirty="0">
              <a:solidFill>
                <a:srgbClr val="C70715"/>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86400"/>
          </a:xfrm>
        </p:spPr>
        <p:txBody>
          <a:bodyPr>
            <a:normAutofit/>
          </a:bodyPr>
          <a:lstStyle/>
          <a:p>
            <a:r>
              <a:rPr lang="en-US" sz="2200" b="1" dirty="0" smtClean="0"/>
              <a:t>Cases often selected for use depending on the goals and/or objectives of the investigator or instructor.</a:t>
            </a:r>
          </a:p>
          <a:p>
            <a:endParaRPr lang="en-US" sz="2200" b="1" dirty="0" smtClean="0"/>
          </a:p>
          <a:p>
            <a:r>
              <a:rPr lang="en-US" sz="2200" b="1" dirty="0" smtClean="0"/>
              <a:t>Types of case study – </a:t>
            </a:r>
          </a:p>
          <a:p>
            <a:endParaRPr lang="en-US" sz="2200" b="1" dirty="0" smtClean="0"/>
          </a:p>
          <a:p>
            <a:pPr lvl="1"/>
            <a:r>
              <a:rPr lang="en-US" sz="2000" b="1" u="sng" dirty="0" smtClean="0"/>
              <a:t>illustrative case studies </a:t>
            </a:r>
            <a:r>
              <a:rPr lang="en-US" sz="2000" b="1" dirty="0" smtClean="0"/>
              <a:t>(primarily descriptive), </a:t>
            </a:r>
          </a:p>
          <a:p>
            <a:pPr lvl="1"/>
            <a:endParaRPr lang="en-US" sz="2000" b="1" dirty="0" smtClean="0"/>
          </a:p>
          <a:p>
            <a:pPr lvl="1"/>
            <a:r>
              <a:rPr lang="en-US" sz="2000" b="1" u="sng" dirty="0" smtClean="0"/>
              <a:t>exploratory case studies </a:t>
            </a:r>
            <a:r>
              <a:rPr lang="en-US" sz="2000" b="1" dirty="0" smtClean="0"/>
              <a:t>(pilot or condensed studies performed before implementing a large scale investigation),</a:t>
            </a:r>
          </a:p>
          <a:p>
            <a:pPr lvl="1"/>
            <a:r>
              <a:rPr lang="en-US" sz="2000" b="1" dirty="0" smtClean="0"/>
              <a:t> </a:t>
            </a:r>
          </a:p>
          <a:p>
            <a:pPr lvl="1"/>
            <a:r>
              <a:rPr lang="en-US" sz="2000" b="1" u="sng" dirty="0" smtClean="0"/>
              <a:t>cumulative case studies </a:t>
            </a:r>
            <a:r>
              <a:rPr lang="en-US" sz="2000" b="1" dirty="0" smtClean="0"/>
              <a:t>(serving to aggregate information), </a:t>
            </a:r>
          </a:p>
          <a:p>
            <a:pPr lvl="1"/>
            <a:endParaRPr lang="en-US" sz="2000" b="1" dirty="0" smtClean="0"/>
          </a:p>
          <a:p>
            <a:pPr lvl="1"/>
            <a:r>
              <a:rPr lang="en-US" sz="2000" b="1" u="sng" dirty="0" smtClean="0"/>
              <a:t>critical instance case studies </a:t>
            </a:r>
            <a:r>
              <a:rPr lang="en-US" sz="2000" b="1" dirty="0" smtClean="0"/>
              <a:t>(examining a situation of unique interest – answering cause and effect questions).</a:t>
            </a:r>
            <a:endParaRPr lang="en-US" sz="2000" b="1" dirty="0"/>
          </a:p>
        </p:txBody>
      </p:sp>
      <p:sp>
        <p:nvSpPr>
          <p:cNvPr id="3" name="Title 2"/>
          <p:cNvSpPr>
            <a:spLocks noGrp="1"/>
          </p:cNvSpPr>
          <p:nvPr>
            <p:ph type="title"/>
          </p:nvPr>
        </p:nvSpPr>
        <p:spPr>
          <a:xfrm>
            <a:off x="457200" y="274638"/>
            <a:ext cx="8229600" cy="639762"/>
          </a:xfrm>
        </p:spPr>
        <p:txBody>
          <a:bodyPr>
            <a:normAutofit fontScale="90000"/>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r>
              <a:rPr lang="en-US" sz="2200" b="1" dirty="0" smtClean="0"/>
              <a:t>A leading characteristic is a </a:t>
            </a:r>
            <a:r>
              <a:rPr lang="en-US" sz="2200" b="1" u="sng" dirty="0" smtClean="0"/>
              <a:t>decision orientation with teachable moments.</a:t>
            </a:r>
          </a:p>
          <a:p>
            <a:endParaRPr lang="en-US" sz="2200" b="1" u="sng" dirty="0" smtClean="0"/>
          </a:p>
          <a:p>
            <a:r>
              <a:rPr lang="en-US" sz="2200" b="1" u="sng" dirty="0" smtClean="0"/>
              <a:t>Relevancy</a:t>
            </a:r>
            <a:r>
              <a:rPr lang="en-US" sz="2200" b="1" dirty="0" smtClean="0"/>
              <a:t> is key, that the resolution of the situation matters.</a:t>
            </a:r>
          </a:p>
          <a:p>
            <a:endParaRPr lang="en-US" sz="2200" b="1" dirty="0" smtClean="0"/>
          </a:p>
          <a:p>
            <a:r>
              <a:rPr lang="en-US" sz="2200" b="1" dirty="0" smtClean="0"/>
              <a:t>Issues of </a:t>
            </a:r>
            <a:r>
              <a:rPr lang="en-US" sz="2200" b="1" u="sng" dirty="0" smtClean="0"/>
              <a:t>external validity, construct validity, and reliability </a:t>
            </a:r>
            <a:r>
              <a:rPr lang="en-US" sz="2200" b="1" dirty="0" smtClean="0"/>
              <a:t>need to also be carefully considered.</a:t>
            </a:r>
          </a:p>
          <a:p>
            <a:endParaRPr lang="en-US" sz="2200" b="1" dirty="0" smtClean="0"/>
          </a:p>
          <a:p>
            <a:r>
              <a:rPr lang="en-US" sz="2200" b="1" dirty="0" smtClean="0"/>
              <a:t>A strong case demonstrates a need to know something not currently known – involves practice of skills and requires some internalization of concepts and the articulation of the reasoning process.</a:t>
            </a:r>
            <a:endParaRPr lang="en-US" sz="2200" b="1" dirty="0"/>
          </a:p>
        </p:txBody>
      </p:sp>
      <p:sp>
        <p:nvSpPr>
          <p:cNvPr id="3" name="Title 2"/>
          <p:cNvSpPr>
            <a:spLocks noGrp="1"/>
          </p:cNvSpPr>
          <p:nvPr>
            <p:ph type="title"/>
          </p:nvPr>
        </p:nvSpPr>
        <p:spPr>
          <a:xfrm>
            <a:off x="381000" y="304800"/>
            <a:ext cx="8229600" cy="639762"/>
          </a:xfrm>
        </p:spPr>
        <p:txBody>
          <a:bodyPr>
            <a:normAutofit/>
          </a:bodyPr>
          <a:lstStyle/>
          <a:p>
            <a:r>
              <a:rPr lang="en-US" sz="3200" dirty="0" smtClean="0">
                <a:solidFill>
                  <a:srgbClr val="C70715"/>
                </a:solidFill>
              </a:rPr>
              <a:t>What makes a strong case?</a:t>
            </a:r>
            <a:endParaRPr lang="en-US" sz="3200" dirty="0">
              <a:solidFill>
                <a:srgbClr val="C70715"/>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273</TotalTime>
  <Words>1414</Words>
  <Application>Microsoft Office PowerPoint</Application>
  <PresentationFormat>On-screen Show (4:3)</PresentationFormat>
  <Paragraphs>208</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Case Studies and the “Ah? Ha!” Teachable Moment Pedagogy in Extension and the Classroom</vt:lpstr>
      <vt:lpstr>Objectives of This Session:</vt:lpstr>
      <vt:lpstr>Comparison of Concrete and Formal Reasoning Patterns</vt:lpstr>
      <vt:lpstr>Kolb’s Learning Style Inventory</vt:lpstr>
      <vt:lpstr>Why a case study?</vt:lpstr>
      <vt:lpstr>Students’/clients’ roles and responsibilities:</vt:lpstr>
      <vt:lpstr>Just what is a case?</vt:lpstr>
      <vt:lpstr>Slide 8</vt:lpstr>
      <vt:lpstr>What makes a strong case?</vt:lpstr>
      <vt:lpstr>Advantages to using the case study approach to problem-solving and decision-making are two-fold:</vt:lpstr>
      <vt:lpstr>Disadvantages of case studies are three-fold:</vt:lpstr>
      <vt:lpstr>An organized seven step approach to analyzing a case makes the entire process easier and increases learning benefits.</vt:lpstr>
      <vt:lpstr>How I Use Case Studies for Teaching and Extension</vt:lpstr>
      <vt:lpstr>Example or practice session case, Freemark Abbey Winery, uses subjective assessment from data and analytical distributions to address and answers a vintner and winery owner’s dilemma:</vt:lpstr>
      <vt:lpstr>1.  Read the case thoroughly.</vt:lpstr>
      <vt:lpstr>2.  Define the central issue.</vt:lpstr>
      <vt:lpstr>3.  Define the firm’s goals.</vt:lpstr>
      <vt:lpstr>4.  Identify the constraints of the problem.</vt:lpstr>
      <vt:lpstr>5.  Identify all the relevant alternatives.</vt:lpstr>
      <vt:lpstr>6.  Select the best alternative.</vt:lpstr>
      <vt:lpstr>7.  Develop an implementation plan.</vt:lpstr>
      <vt:lpstr>A possible and plausible solution:</vt:lpstr>
      <vt:lpstr>Possible Scenario with Pricing</vt:lpstr>
      <vt:lpstr>Thank you for your attention, interest, and participation.  (Sorry, no samples.)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Studies and the “Ah? Ha!” Teachable Moment</dc:title>
  <dc:creator>fstegelin</dc:creator>
  <cp:lastModifiedBy>fstegelin</cp:lastModifiedBy>
  <cp:revision>38</cp:revision>
  <dcterms:created xsi:type="dcterms:W3CDTF">2012-02-06T16:38:03Z</dcterms:created>
  <dcterms:modified xsi:type="dcterms:W3CDTF">2012-07-23T19:18:54Z</dcterms:modified>
</cp:coreProperties>
</file>