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317"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2596"/>
          </a:xfrm>
          <a:prstGeom prst="rect">
            <a:avLst/>
          </a:prstGeom>
        </p:spPr>
        <p:txBody>
          <a:bodyPr vert="horz" lIns="91440" tIns="45720" rIns="91440" bIns="45720" rtlCol="0"/>
          <a:lstStyle>
            <a:lvl1pPr algn="r">
              <a:defRPr sz="1200"/>
            </a:lvl1pPr>
          </a:lstStyle>
          <a:p>
            <a:fld id="{3BC1E219-3986-4B17-BCC1-6A1663E53AF6}" type="datetimeFigureOut">
              <a:rPr lang="en-US" smtClean="0"/>
              <a:pPr/>
              <a:t>2/24/2012</a:t>
            </a:fld>
            <a:endParaRPr lang="en-US"/>
          </a:p>
        </p:txBody>
      </p:sp>
      <p:sp>
        <p:nvSpPr>
          <p:cNvPr id="4" name="Footer Placeholder 3"/>
          <p:cNvSpPr>
            <a:spLocks noGrp="1"/>
          </p:cNvSpPr>
          <p:nvPr>
            <p:ph type="ftr" sz="quarter" idx="2"/>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97758"/>
            <a:ext cx="3066733" cy="452596"/>
          </a:xfrm>
          <a:prstGeom prst="rect">
            <a:avLst/>
          </a:prstGeom>
        </p:spPr>
        <p:txBody>
          <a:bodyPr vert="horz" lIns="91440" tIns="45720" rIns="91440" bIns="45720" rtlCol="0" anchor="b"/>
          <a:lstStyle>
            <a:lvl1pPr algn="r">
              <a:defRPr sz="1200"/>
            </a:lvl1pPr>
          </a:lstStyle>
          <a:p>
            <a:fld id="{195DA1F6-736F-4FDB-B3E7-0E679C77BA3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E2BECF51-47B1-4E7E-B257-7D18FBB285D8}" type="datetimeFigureOut">
              <a:rPr lang="en-US" smtClean="0"/>
              <a:pPr/>
              <a:t>2/24/2012</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71A3EDDD-5D66-4F0B-8315-F7DE9EF0C7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A3EDDD-5D66-4F0B-8315-F7DE9EF0C791}"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140613B-2CD9-44DF-AA0A-5247AAA5B6CF}" type="datetimeFigureOut">
              <a:rPr lang="en-US" smtClean="0"/>
              <a:pPr/>
              <a:t>2/24/2012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D7C0674-1FAD-42F6-860D-87463A1A68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40613B-2CD9-44DF-AA0A-5247AAA5B6CF}" type="datetimeFigureOut">
              <a:rPr lang="en-US" smtClean="0"/>
              <a:pPr/>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C0674-1FAD-42F6-860D-87463A1A68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40613B-2CD9-44DF-AA0A-5247AAA5B6CF}" type="datetimeFigureOut">
              <a:rPr lang="en-US" smtClean="0"/>
              <a:pPr/>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C0674-1FAD-42F6-860D-87463A1A68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40613B-2CD9-44DF-AA0A-5247AAA5B6CF}" type="datetimeFigureOut">
              <a:rPr lang="en-US" smtClean="0"/>
              <a:pPr/>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C0674-1FAD-42F6-860D-87463A1A68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40613B-2CD9-44DF-AA0A-5247AAA5B6CF}" type="datetimeFigureOut">
              <a:rPr lang="en-US" smtClean="0"/>
              <a:pPr/>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C0674-1FAD-42F6-860D-87463A1A68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40613B-2CD9-44DF-AA0A-5247AAA5B6CF}" type="datetimeFigureOut">
              <a:rPr lang="en-US" smtClean="0"/>
              <a:pPr/>
              <a:t>2/24/2012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C0674-1FAD-42F6-860D-87463A1A68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40613B-2CD9-44DF-AA0A-5247AAA5B6CF}" type="datetimeFigureOut">
              <a:rPr lang="en-US" smtClean="0"/>
              <a:pPr/>
              <a:t>2/24/2012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C0674-1FAD-42F6-860D-87463A1A68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40613B-2CD9-44DF-AA0A-5247AAA5B6CF}" type="datetimeFigureOut">
              <a:rPr lang="en-US" smtClean="0"/>
              <a:pPr/>
              <a:t>2/24/2012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C0674-1FAD-42F6-860D-87463A1A68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0613B-2CD9-44DF-AA0A-5247AAA5B6CF}" type="datetimeFigureOut">
              <a:rPr lang="en-US" smtClean="0"/>
              <a:pPr/>
              <a:t>2/24/2012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C0674-1FAD-42F6-860D-87463A1A68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40613B-2CD9-44DF-AA0A-5247AAA5B6CF}" type="datetimeFigureOut">
              <a:rPr lang="en-US" smtClean="0"/>
              <a:pPr/>
              <a:t>2/24/2012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C0674-1FAD-42F6-860D-87463A1A68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40613B-2CD9-44DF-AA0A-5247AAA5B6CF}" type="datetimeFigureOut">
              <a:rPr lang="en-US" smtClean="0"/>
              <a:pPr/>
              <a:t>2/24/2012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D7C0674-1FAD-42F6-860D-87463A1A689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40613B-2CD9-44DF-AA0A-5247AAA5B6CF}" type="datetimeFigureOut">
              <a:rPr lang="en-US" smtClean="0"/>
              <a:pPr/>
              <a:t>2/24/2012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D7C0674-1FAD-42F6-860D-87463A1A689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1905000"/>
          </a:xfrm>
        </p:spPr>
        <p:txBody>
          <a:bodyPr>
            <a:normAutofit/>
          </a:bodyPr>
          <a:lstStyle/>
          <a:p>
            <a:pPr algn="l"/>
            <a:r>
              <a:rPr lang="en-US" sz="3600" dirty="0" smtClean="0"/>
              <a:t>Demand Elasticities and Supply Flexibilities of Fresh Produce, and How They Affect “Buy-Local”</a:t>
            </a:r>
            <a:endParaRPr lang="en-US" sz="3600" dirty="0"/>
          </a:p>
        </p:txBody>
      </p:sp>
      <p:sp>
        <p:nvSpPr>
          <p:cNvPr id="3" name="Subtitle 2"/>
          <p:cNvSpPr>
            <a:spLocks noGrp="1"/>
          </p:cNvSpPr>
          <p:nvPr>
            <p:ph type="subTitle" idx="1"/>
          </p:nvPr>
        </p:nvSpPr>
        <p:spPr>
          <a:xfrm>
            <a:off x="533400" y="3810000"/>
            <a:ext cx="8382000" cy="2286000"/>
          </a:xfrm>
        </p:spPr>
        <p:txBody>
          <a:bodyPr>
            <a:normAutofit lnSpcReduction="10000"/>
          </a:bodyPr>
          <a:lstStyle/>
          <a:p>
            <a:r>
              <a:rPr lang="en-US" sz="2800" b="1" dirty="0" smtClean="0">
                <a:solidFill>
                  <a:srgbClr val="336600"/>
                </a:solidFill>
              </a:rPr>
              <a:t>SEDSI, 02/29/2012, Columbia, SC</a:t>
            </a:r>
          </a:p>
          <a:p>
            <a:endParaRPr lang="en-US" sz="2800" b="1" dirty="0" smtClean="0">
              <a:solidFill>
                <a:srgbClr val="FF0000"/>
              </a:solidFill>
            </a:endParaRPr>
          </a:p>
          <a:p>
            <a:r>
              <a:rPr lang="en-US" sz="2400" b="1" dirty="0" smtClean="0"/>
              <a:t>Forrest Stegelin</a:t>
            </a:r>
          </a:p>
          <a:p>
            <a:r>
              <a:rPr lang="en-US" sz="2400" b="1" dirty="0" smtClean="0"/>
              <a:t>Agricultural and Applied Economics</a:t>
            </a:r>
          </a:p>
          <a:p>
            <a:r>
              <a:rPr lang="en-US" sz="2400" b="1" dirty="0" smtClean="0"/>
              <a:t>University of Georgia</a:t>
            </a:r>
            <a:endParaRPr lang="en-US" sz="2400" b="1" dirty="0"/>
          </a:p>
        </p:txBody>
      </p:sp>
      <p:pic>
        <p:nvPicPr>
          <p:cNvPr id="1029" name="Picture 5" descr="C:\Users\fstegelin\AppData\Local\Microsoft\Windows\Temporary Internet Files\Content.IE5\FCZL3DF2\MP900430659[1].jpg"/>
          <p:cNvPicPr>
            <a:picLocks noChangeAspect="1" noChangeArrowheads="1"/>
          </p:cNvPicPr>
          <p:nvPr/>
        </p:nvPicPr>
        <p:blipFill>
          <a:blip r:embed="rId2" cstate="print"/>
          <a:srcRect/>
          <a:stretch>
            <a:fillRect/>
          </a:stretch>
        </p:blipFill>
        <p:spPr bwMode="auto">
          <a:xfrm>
            <a:off x="0" y="2819400"/>
            <a:ext cx="3429000" cy="4038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normAutofit/>
          </a:bodyPr>
          <a:lstStyle/>
          <a:p>
            <a:r>
              <a:rPr lang="en-US" sz="3600" b="1" dirty="0" smtClean="0">
                <a:solidFill>
                  <a:srgbClr val="336600"/>
                </a:solidFill>
              </a:rPr>
              <a:t>Interpreting the fresh market apple entries.</a:t>
            </a:r>
            <a:endParaRPr lang="en-US" sz="3600" b="1" dirty="0">
              <a:solidFill>
                <a:srgbClr val="336600"/>
              </a:solidFill>
            </a:endParaRPr>
          </a:p>
        </p:txBody>
      </p:sp>
      <p:sp>
        <p:nvSpPr>
          <p:cNvPr id="3" name="Content Placeholder 2"/>
          <p:cNvSpPr>
            <a:spLocks noGrp="1"/>
          </p:cNvSpPr>
          <p:nvPr>
            <p:ph idx="1"/>
          </p:nvPr>
        </p:nvSpPr>
        <p:spPr>
          <a:xfrm>
            <a:off x="457200" y="1752600"/>
            <a:ext cx="8229600" cy="4572000"/>
          </a:xfrm>
        </p:spPr>
        <p:txBody>
          <a:bodyPr>
            <a:normAutofit/>
          </a:bodyPr>
          <a:lstStyle/>
          <a:p>
            <a:r>
              <a:rPr lang="en-US" sz="2400" b="1" dirty="0" smtClean="0"/>
              <a:t>If the price of locally grown apples were to decrease 10% (from 50¢/lb to 45¢/lb, as an example), the quantity purchased would likely increase 22.6%.</a:t>
            </a:r>
          </a:p>
          <a:p>
            <a:endParaRPr lang="en-US" sz="2400" b="1" dirty="0" smtClean="0"/>
          </a:p>
          <a:p>
            <a:r>
              <a:rPr lang="en-US" sz="2400" b="1" dirty="0" smtClean="0"/>
              <a:t>If the supply of locally grown apples were to increase 10%, the price paid would generally decrease 7.3%. </a:t>
            </a:r>
          </a:p>
          <a:p>
            <a:endParaRPr lang="en-US" sz="2400" b="1" dirty="0" smtClean="0"/>
          </a:p>
          <a:p>
            <a:r>
              <a:rPr lang="en-US" sz="2400" b="1" dirty="0" smtClean="0"/>
              <a:t>Price and quantity move in opposite directions (inverse relationship), hence </a:t>
            </a:r>
            <a:r>
              <a:rPr lang="en-US" sz="2400" b="1" dirty="0" smtClean="0"/>
              <a:t>a negative </a:t>
            </a:r>
            <a:r>
              <a:rPr lang="en-US" sz="2400" b="1" dirty="0" smtClean="0"/>
              <a:t>(-) sign.</a:t>
            </a:r>
            <a:endParaRPr 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fontScale="90000"/>
          </a:bodyPr>
          <a:lstStyle/>
          <a:p>
            <a:r>
              <a:rPr lang="en-US" sz="3600" b="1" dirty="0" smtClean="0">
                <a:solidFill>
                  <a:srgbClr val="336600"/>
                </a:solidFill>
              </a:rPr>
              <a:t>Arithmetic of pricing favors the intermediary.</a:t>
            </a:r>
            <a:endParaRPr lang="en-US" sz="3600" b="1" dirty="0">
              <a:solidFill>
                <a:srgbClr val="336600"/>
              </a:solidFill>
            </a:endParaRPr>
          </a:p>
        </p:txBody>
      </p:sp>
      <p:sp>
        <p:nvSpPr>
          <p:cNvPr id="3" name="Content Placeholder 2"/>
          <p:cNvSpPr>
            <a:spLocks noGrp="1"/>
          </p:cNvSpPr>
          <p:nvPr>
            <p:ph idx="1"/>
          </p:nvPr>
        </p:nvSpPr>
        <p:spPr>
          <a:xfrm>
            <a:off x="228600" y="1295400"/>
            <a:ext cx="8686800" cy="5257800"/>
          </a:xfrm>
        </p:spPr>
        <p:txBody>
          <a:bodyPr>
            <a:normAutofit/>
          </a:bodyPr>
          <a:lstStyle/>
          <a:p>
            <a:pPr>
              <a:buNone/>
            </a:pPr>
            <a:r>
              <a:rPr lang="en-US" sz="2400" b="1" dirty="0" smtClean="0"/>
              <a:t>   Selling Price/Unit				</a:t>
            </a:r>
          </a:p>
          <a:p>
            <a:pPr>
              <a:buNone/>
            </a:pPr>
            <a:r>
              <a:rPr lang="en-US" sz="2400" b="1" u="sng" dirty="0" smtClean="0"/>
              <a:t>- Variable Cost </a:t>
            </a:r>
            <a:r>
              <a:rPr lang="en-US" sz="2400" b="1" dirty="0" smtClean="0"/>
              <a:t>(or price paid)</a:t>
            </a:r>
            <a:endParaRPr lang="en-US" sz="2400" b="1" u="sng" dirty="0" smtClean="0"/>
          </a:p>
          <a:p>
            <a:pPr>
              <a:buNone/>
            </a:pPr>
            <a:r>
              <a:rPr lang="en-US" sz="2400" b="1" dirty="0" smtClean="0"/>
              <a:t>= Contribution</a:t>
            </a:r>
          </a:p>
          <a:p>
            <a:endParaRPr lang="en-US" sz="2400" b="1" dirty="0" smtClean="0"/>
          </a:p>
          <a:p>
            <a:pPr>
              <a:buNone/>
            </a:pPr>
            <a:r>
              <a:rPr lang="en-US" sz="2400" b="1" dirty="0" smtClean="0"/>
              <a:t>Contribution Margin % = Contribution ÷ Selling Price</a:t>
            </a:r>
          </a:p>
          <a:p>
            <a:pPr>
              <a:buNone/>
            </a:pPr>
            <a:endParaRPr lang="en-US" sz="2400" b="1" dirty="0" smtClean="0"/>
          </a:p>
          <a:p>
            <a:r>
              <a:rPr lang="en-US" sz="2400" b="1" dirty="0" smtClean="0"/>
              <a:t>If a produce buyer for a retail market buys bell peppers at 10</a:t>
            </a:r>
            <a:r>
              <a:rPr lang="el-GR" sz="2400" b="1" dirty="0" smtClean="0"/>
              <a:t>¢</a:t>
            </a:r>
            <a:r>
              <a:rPr lang="en-US" sz="2400" b="1" dirty="0" smtClean="0"/>
              <a:t> each, for example, and sells them for 25¢ each, the contribution of 15¢ is a contribution margin of 60%.</a:t>
            </a:r>
          </a:p>
          <a:p>
            <a:r>
              <a:rPr lang="en-US" sz="2400" b="1" dirty="0" smtClean="0"/>
              <a:t>If the price paid rose to 15¢ [due to reduction in supply], and marketer desired constant 60% contribution margin percentage, new selling price becomes 37½¢ each.</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600" b="1" dirty="0" smtClean="0">
                <a:solidFill>
                  <a:srgbClr val="336600"/>
                </a:solidFill>
              </a:rPr>
              <a:t>Application of C-V-P to </a:t>
            </a:r>
            <a:r>
              <a:rPr lang="el-GR" sz="3600" b="1" dirty="0" smtClean="0">
                <a:solidFill>
                  <a:srgbClr val="336600"/>
                </a:solidFill>
              </a:rPr>
              <a:t>Σ</a:t>
            </a:r>
            <a:r>
              <a:rPr lang="en-US" sz="3600" b="1" baseline="-25000" dirty="0" smtClean="0">
                <a:solidFill>
                  <a:srgbClr val="336600"/>
                </a:solidFill>
              </a:rPr>
              <a:t>D</a:t>
            </a:r>
            <a:r>
              <a:rPr lang="en-US" sz="3600" b="1" dirty="0" smtClean="0">
                <a:solidFill>
                  <a:srgbClr val="336600"/>
                </a:solidFill>
              </a:rPr>
              <a:t> &amp; </a:t>
            </a:r>
            <a:r>
              <a:rPr lang="el-GR" sz="3600" b="1" dirty="0" smtClean="0">
                <a:solidFill>
                  <a:srgbClr val="336600"/>
                </a:solidFill>
              </a:rPr>
              <a:t>Σ</a:t>
            </a:r>
            <a:r>
              <a:rPr lang="en-US" sz="3600" b="1" baseline="-25000" dirty="0" smtClean="0">
                <a:solidFill>
                  <a:srgbClr val="336600"/>
                </a:solidFill>
              </a:rPr>
              <a:t>S</a:t>
            </a:r>
            <a:r>
              <a:rPr lang="en-US" sz="3600" b="1" dirty="0" smtClean="0">
                <a:solidFill>
                  <a:srgbClr val="336600"/>
                </a:solidFill>
              </a:rPr>
              <a:t> Values for Strawberries.</a:t>
            </a:r>
            <a:endParaRPr lang="en-US" sz="3600" b="1" dirty="0">
              <a:solidFill>
                <a:srgbClr val="336600"/>
              </a:solidFill>
            </a:endParaRPr>
          </a:p>
        </p:txBody>
      </p:sp>
      <p:sp>
        <p:nvSpPr>
          <p:cNvPr id="3" name="Content Placeholder 2"/>
          <p:cNvSpPr>
            <a:spLocks noGrp="1"/>
          </p:cNvSpPr>
          <p:nvPr>
            <p:ph idx="1"/>
          </p:nvPr>
        </p:nvSpPr>
        <p:spPr>
          <a:xfrm>
            <a:off x="152400" y="1676400"/>
            <a:ext cx="8763000" cy="5029200"/>
          </a:xfrm>
        </p:spPr>
        <p:txBody>
          <a:bodyPr>
            <a:normAutofit lnSpcReduction="10000"/>
          </a:bodyPr>
          <a:lstStyle/>
          <a:p>
            <a:r>
              <a:rPr lang="en-US" sz="2400" b="1" dirty="0" smtClean="0">
                <a:solidFill>
                  <a:srgbClr val="C00000"/>
                </a:solidFill>
              </a:rPr>
              <a:t>Marketers understand </a:t>
            </a:r>
            <a:r>
              <a:rPr lang="en-US" sz="2400" b="1" dirty="0" smtClean="0"/>
              <a:t>that if </a:t>
            </a:r>
            <a:r>
              <a:rPr lang="el-GR" sz="2400" b="1" dirty="0" smtClean="0"/>
              <a:t>Σ</a:t>
            </a:r>
            <a:r>
              <a:rPr lang="en-US" sz="2400" b="1" baseline="-25000" dirty="0" smtClean="0"/>
              <a:t>D</a:t>
            </a:r>
            <a:r>
              <a:rPr lang="en-US" sz="2400" b="1" dirty="0" smtClean="0"/>
              <a:t> is elastic (elasticity &gt; -1), to increase revenue, marketer must lower price.  [If inelastic, marketer raises price to increase revenues.]</a:t>
            </a:r>
          </a:p>
          <a:p>
            <a:endParaRPr lang="en-US" sz="2400" b="1" dirty="0" smtClean="0"/>
          </a:p>
          <a:p>
            <a:r>
              <a:rPr lang="en-US" sz="2400" b="1" dirty="0" smtClean="0"/>
              <a:t>If marketer has been selling fresh market strawberries at $3.49/quart and decides to lower the price 10% to increase revenues, with a strawberry demand elasticity of – 3.01, lowering the price from $3.49 to $3.14/quart (a 10% decrease) will generate 30% more quarts sold.</a:t>
            </a:r>
          </a:p>
          <a:p>
            <a:endParaRPr lang="en-US" sz="2400" b="1" dirty="0" smtClean="0"/>
          </a:p>
          <a:p>
            <a:r>
              <a:rPr lang="en-US" sz="2400" b="1" dirty="0" smtClean="0"/>
              <a:t>If marketer has been buying strawberries locally for $2.00/quart and selling them for $3.49 results in a $1.49 contribution (a 44% contribution margin).</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
          </a:xfrm>
        </p:spPr>
        <p:txBody>
          <a:bodyPr>
            <a:normAutofit fontScale="90000"/>
          </a:bodyPr>
          <a:lstStyle/>
          <a:p>
            <a:endParaRPr lang="en-US" dirty="0"/>
          </a:p>
        </p:txBody>
      </p:sp>
      <p:sp>
        <p:nvSpPr>
          <p:cNvPr id="3" name="Content Placeholder 2"/>
          <p:cNvSpPr>
            <a:spLocks noGrp="1"/>
          </p:cNvSpPr>
          <p:nvPr>
            <p:ph idx="1"/>
          </p:nvPr>
        </p:nvSpPr>
        <p:spPr>
          <a:xfrm>
            <a:off x="228600" y="533400"/>
            <a:ext cx="8686800" cy="6172200"/>
          </a:xfrm>
        </p:spPr>
        <p:txBody>
          <a:bodyPr>
            <a:normAutofit lnSpcReduction="10000"/>
          </a:bodyPr>
          <a:lstStyle/>
          <a:p>
            <a:r>
              <a:rPr lang="en-US" sz="2400" b="1" dirty="0" smtClean="0"/>
              <a:t>Concerned that the marketer has enough strawberries to meet the anticipated increased demand from lowering the retail price, marketer encourages local strawberry growers to raise total production by 20%.  </a:t>
            </a:r>
          </a:p>
          <a:p>
            <a:endParaRPr lang="en-US" sz="2400" b="1" dirty="0" smtClean="0"/>
          </a:p>
          <a:p>
            <a:r>
              <a:rPr lang="en-US" sz="2400" b="1" dirty="0" smtClean="0"/>
              <a:t>Supply elasticity or flexibility of – 0.89 suggests an increase in strawberry output by 20% results in produce buyers paying 18% less in price to the grower </a:t>
            </a:r>
            <a:r>
              <a:rPr lang="en-US" sz="2400" b="1" dirty="0" smtClean="0"/>
              <a:t>(larger supply) to </a:t>
            </a:r>
            <a:r>
              <a:rPr lang="en-US" sz="2400" b="1" dirty="0" smtClean="0"/>
              <a:t>meet the </a:t>
            </a:r>
            <a:r>
              <a:rPr lang="en-US" sz="2400" b="1" dirty="0" smtClean="0"/>
              <a:t>buyer’s expected </a:t>
            </a:r>
            <a:r>
              <a:rPr lang="en-US" sz="2400" b="1" dirty="0" smtClean="0"/>
              <a:t>rise in demand.</a:t>
            </a:r>
          </a:p>
          <a:p>
            <a:endParaRPr lang="en-US" sz="2400" b="1" dirty="0" smtClean="0"/>
          </a:p>
          <a:p>
            <a:r>
              <a:rPr lang="en-US" sz="2400" b="1" dirty="0" smtClean="0"/>
              <a:t>A lower price of $1.64/quart (instead of original $2/quart) to be paid is now anticipated.</a:t>
            </a:r>
          </a:p>
          <a:p>
            <a:endParaRPr lang="en-US" sz="2400" b="1" dirty="0" smtClean="0"/>
          </a:p>
          <a:p>
            <a:r>
              <a:rPr lang="en-US" sz="2400" b="1" dirty="0" smtClean="0"/>
              <a:t>With new retail price of $3.14/quart and new price paid to growers of $1.64/quart, marketer realizes new contribution of $1.50/quart (a 47% contribution margin).</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
          </a:xfrm>
        </p:spPr>
        <p:txBody>
          <a:bodyPr>
            <a:normAutofit fontScale="90000"/>
          </a:bodyPr>
          <a:lstStyle/>
          <a:p>
            <a:endParaRPr lang="en-US" dirty="0"/>
          </a:p>
        </p:txBody>
      </p:sp>
      <p:sp>
        <p:nvSpPr>
          <p:cNvPr id="3" name="Content Placeholder 2"/>
          <p:cNvSpPr>
            <a:spLocks noGrp="1"/>
          </p:cNvSpPr>
          <p:nvPr>
            <p:ph idx="1"/>
          </p:nvPr>
        </p:nvSpPr>
        <p:spPr>
          <a:xfrm>
            <a:off x="152400" y="533400"/>
            <a:ext cx="8839200" cy="6172200"/>
          </a:xfrm>
        </p:spPr>
        <p:txBody>
          <a:bodyPr>
            <a:normAutofit lnSpcReduction="10000"/>
          </a:bodyPr>
          <a:lstStyle/>
          <a:p>
            <a:r>
              <a:rPr lang="en-US" sz="2400" b="1" dirty="0" smtClean="0"/>
              <a:t>In this example, the marketer has been able to lower the retail price to the consumer while paying less for the strawberries from the grower, and still increase the retail marketing margins and the marketing revenues.</a:t>
            </a:r>
          </a:p>
          <a:p>
            <a:endParaRPr lang="en-US" sz="2400" b="1" dirty="0" smtClean="0"/>
          </a:p>
          <a:p>
            <a:r>
              <a:rPr lang="en-US" sz="2400" b="1" dirty="0" smtClean="0"/>
              <a:t>For the grower, realizing that unless own products are highly differentiable from other growers raising same fruits or vegetables, as the aggregate supply increases due to the demand encouragement </a:t>
            </a:r>
            <a:r>
              <a:rPr lang="en-US" sz="2400" b="1" dirty="0" smtClean="0"/>
              <a:t>from </a:t>
            </a:r>
            <a:r>
              <a:rPr lang="en-US" sz="2400" b="1" dirty="0" smtClean="0"/>
              <a:t>the buy-local movement, the price received from the produce buyer will decline by the calculated supply flexibility.</a:t>
            </a:r>
          </a:p>
          <a:p>
            <a:endParaRPr lang="en-US" sz="2400" b="1" dirty="0" smtClean="0"/>
          </a:p>
          <a:p>
            <a:r>
              <a:rPr lang="en-US" sz="2400" b="1" dirty="0" smtClean="0"/>
              <a:t>What appeared to be a good thing initially for grower in terms of increased revenues by producing, harvesting and selling more of a specialty crop is dampened by reduced price received from </a:t>
            </a:r>
            <a:r>
              <a:rPr lang="en-US" sz="2400" b="1" dirty="0" smtClean="0"/>
              <a:t>a produce </a:t>
            </a:r>
            <a:r>
              <a:rPr lang="en-US" sz="2400" b="1" dirty="0" smtClean="0"/>
              <a:t>buyer as total or aggregate supply increases.</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7912"/>
          </a:xfrm>
        </p:spPr>
        <p:txBody>
          <a:bodyPr>
            <a:normAutofit fontScale="90000"/>
          </a:bodyPr>
          <a:lstStyle/>
          <a:p>
            <a:endParaRPr lang="en-US" sz="3600" b="1" dirty="0"/>
          </a:p>
        </p:txBody>
      </p:sp>
      <p:sp>
        <p:nvSpPr>
          <p:cNvPr id="3" name="Content Placeholder 2"/>
          <p:cNvSpPr>
            <a:spLocks noGrp="1"/>
          </p:cNvSpPr>
          <p:nvPr>
            <p:ph idx="1"/>
          </p:nvPr>
        </p:nvSpPr>
        <p:spPr/>
        <p:txBody>
          <a:bodyPr>
            <a:normAutofit/>
          </a:bodyPr>
          <a:lstStyle/>
          <a:p>
            <a:pPr>
              <a:buNone/>
            </a:pPr>
            <a:r>
              <a:rPr lang="en-US" sz="2400" b="1" dirty="0" smtClean="0"/>
              <a:t>Prior extensive research on demand and supply elasticities for food and environmental horticulture:</a:t>
            </a:r>
          </a:p>
          <a:p>
            <a:pPr>
              <a:buNone/>
            </a:pPr>
            <a:endParaRPr lang="en-US" sz="2400" b="1" dirty="0" smtClean="0"/>
          </a:p>
          <a:p>
            <a:pPr>
              <a:buNone/>
            </a:pPr>
            <a:r>
              <a:rPr lang="en-US" sz="2400" b="1" dirty="0" smtClean="0"/>
              <a:t>Western Extension Marketing Committee’s Task Force on Price and Demand Analysis.  </a:t>
            </a:r>
            <a:r>
              <a:rPr lang="en-US" sz="2400" b="1" i="1" dirty="0" smtClean="0"/>
              <a:t>A Handbook on the Elasticity of Demand for Agricultural Products in the United States</a:t>
            </a:r>
            <a:r>
              <a:rPr lang="en-US" sz="2400" b="1" dirty="0" smtClean="0"/>
              <a:t>, </a:t>
            </a:r>
            <a:r>
              <a:rPr lang="en-US" sz="2400" b="1" dirty="0" smtClean="0"/>
              <a:t>1964.  </a:t>
            </a:r>
            <a:r>
              <a:rPr lang="en-US" sz="2400" b="1" dirty="0" smtClean="0"/>
              <a:t>USDA/AMS (primarily focused on the Atlanta, GA wholesale farmers’ market).</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a:bodyPr>
          <a:lstStyle/>
          <a:p>
            <a:r>
              <a:rPr lang="en-US" sz="3200" b="1" i="1" dirty="0" smtClean="0"/>
              <a:t>Thank you for your attention and interest.  Questions or comments?</a:t>
            </a:r>
            <a:endParaRPr lang="en-US" sz="3200" b="1" i="1" dirty="0"/>
          </a:p>
        </p:txBody>
      </p:sp>
      <p:pic>
        <p:nvPicPr>
          <p:cNvPr id="1026" name="Picture 2" descr="C:\Users\fstegelin\AppData\Local\Microsoft\Windows\Temporary Internet Files\Content.IE5\FCZL3DF2\MP910218749[1].jpg"/>
          <p:cNvPicPr>
            <a:picLocks noGrp="1" noChangeAspect="1" noChangeArrowheads="1"/>
          </p:cNvPicPr>
          <p:nvPr>
            <p:ph idx="1"/>
          </p:nvPr>
        </p:nvPicPr>
        <p:blipFill>
          <a:blip r:embed="rId2"/>
          <a:srcRect/>
          <a:stretch>
            <a:fillRect/>
          </a:stretch>
        </p:blipFill>
        <p:spPr bwMode="auto">
          <a:xfrm>
            <a:off x="4572000" y="2590800"/>
            <a:ext cx="4419600" cy="4038600"/>
          </a:xfrm>
          <a:prstGeom prst="rect">
            <a:avLst/>
          </a:prstGeom>
          <a:noFill/>
        </p:spPr>
      </p:pic>
      <p:pic>
        <p:nvPicPr>
          <p:cNvPr id="1027" name="Picture 3" descr="C:\Users\fstegelin\AppData\Local\Microsoft\Windows\Temporary Internet Files\Content.IE5\CPYG1AHR\MP900439292[1].jpg"/>
          <p:cNvPicPr>
            <a:picLocks noChangeAspect="1" noChangeArrowheads="1"/>
          </p:cNvPicPr>
          <p:nvPr/>
        </p:nvPicPr>
        <p:blipFill>
          <a:blip r:embed="rId3"/>
          <a:srcRect/>
          <a:stretch>
            <a:fillRect/>
          </a:stretch>
        </p:blipFill>
        <p:spPr bwMode="auto">
          <a:xfrm>
            <a:off x="152400" y="2590800"/>
            <a:ext cx="4419600" cy="4038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b="1" dirty="0" smtClean="0">
                <a:solidFill>
                  <a:srgbClr val="336600"/>
                </a:solidFill>
              </a:rPr>
              <a:t>The “Buy-Local” Movement</a:t>
            </a:r>
            <a:endParaRPr lang="en-US" sz="3600" b="1" dirty="0">
              <a:solidFill>
                <a:srgbClr val="336600"/>
              </a:solidFill>
            </a:endParaRPr>
          </a:p>
        </p:txBody>
      </p:sp>
      <p:sp>
        <p:nvSpPr>
          <p:cNvPr id="3" name="Content Placeholder 2"/>
          <p:cNvSpPr>
            <a:spLocks noGrp="1"/>
          </p:cNvSpPr>
          <p:nvPr>
            <p:ph idx="1"/>
          </p:nvPr>
        </p:nvSpPr>
        <p:spPr>
          <a:xfrm>
            <a:off x="0" y="990600"/>
            <a:ext cx="9144000" cy="5715000"/>
          </a:xfrm>
        </p:spPr>
        <p:txBody>
          <a:bodyPr>
            <a:normAutofit fontScale="92500"/>
          </a:bodyPr>
          <a:lstStyle/>
          <a:p>
            <a:r>
              <a:rPr lang="en-US" sz="2400" b="1" dirty="0" smtClean="0">
                <a:solidFill>
                  <a:srgbClr val="C00000"/>
                </a:solidFill>
              </a:rPr>
              <a:t>Specialty crop market </a:t>
            </a:r>
            <a:r>
              <a:rPr lang="en-US" sz="2400" b="1" dirty="0" smtClean="0"/>
              <a:t>for fresh fruits and vegetables is bolstered by positive media press, the new “</a:t>
            </a:r>
            <a:r>
              <a:rPr lang="en-US" sz="2400" b="1" dirty="0" err="1" smtClean="0"/>
              <a:t>MyPlate</a:t>
            </a:r>
            <a:r>
              <a:rPr lang="en-US" sz="2400" b="1" dirty="0" smtClean="0"/>
              <a:t>” dietary guidelines replacing </a:t>
            </a:r>
            <a:r>
              <a:rPr lang="en-US" sz="2400" b="1" dirty="0" smtClean="0"/>
              <a:t>the old </a:t>
            </a:r>
            <a:r>
              <a:rPr lang="en-US" sz="2400" b="1" dirty="0" smtClean="0"/>
              <a:t>food pyramid, and </a:t>
            </a:r>
            <a:r>
              <a:rPr lang="en-US" sz="2400" b="1" dirty="0" smtClean="0"/>
              <a:t>the “buy-local</a:t>
            </a:r>
            <a:r>
              <a:rPr lang="en-US" sz="2400" b="1" dirty="0" smtClean="0"/>
              <a:t>” movement.</a:t>
            </a:r>
          </a:p>
          <a:p>
            <a:endParaRPr lang="en-US" sz="2400" b="1" dirty="0" smtClean="0"/>
          </a:p>
          <a:p>
            <a:r>
              <a:rPr lang="en-US" sz="2400" b="1" dirty="0" smtClean="0">
                <a:solidFill>
                  <a:srgbClr val="C00000"/>
                </a:solidFill>
              </a:rPr>
              <a:t>“Buy-Local” movement </a:t>
            </a:r>
            <a:r>
              <a:rPr lang="en-US" sz="2400" b="1" dirty="0" smtClean="0"/>
              <a:t>has gained momentum with consumers seeking local produce at a variety of retail venues – local direct markets (PYO, roadside stands, CSA, </a:t>
            </a:r>
            <a:r>
              <a:rPr lang="en-US" sz="2400" b="1" dirty="0" err="1" smtClean="0"/>
              <a:t>gov’t</a:t>
            </a:r>
            <a:r>
              <a:rPr lang="en-US" sz="2400" b="1" dirty="0" smtClean="0"/>
              <a:t> sponsored farmers’ markets) and local/organic grocery stores for  multiple reasons:  </a:t>
            </a:r>
            <a:r>
              <a:rPr lang="en-US" sz="2400" b="1" dirty="0" smtClean="0">
                <a:solidFill>
                  <a:srgbClr val="C00000"/>
                </a:solidFill>
              </a:rPr>
              <a:t>food safety, organic, sustainability, freshness, relationships.</a:t>
            </a:r>
          </a:p>
          <a:p>
            <a:endParaRPr lang="en-US" sz="2400" b="1" dirty="0" smtClean="0"/>
          </a:p>
          <a:p>
            <a:r>
              <a:rPr lang="en-US" sz="2400" b="1" dirty="0" smtClean="0">
                <a:solidFill>
                  <a:srgbClr val="C00000"/>
                </a:solidFill>
              </a:rPr>
              <a:t>Retailers who embrace buy-local</a:t>
            </a:r>
            <a:r>
              <a:rPr lang="en-US" sz="2400" b="1" dirty="0" smtClean="0"/>
              <a:t> build relationships with local growers of produce, and typically increase retail sales and profits.</a:t>
            </a:r>
          </a:p>
          <a:p>
            <a:endParaRPr lang="en-US" sz="2400" b="1" dirty="0" smtClean="0"/>
          </a:p>
          <a:p>
            <a:r>
              <a:rPr lang="en-US" sz="2400" b="1" dirty="0" smtClean="0"/>
              <a:t>But </a:t>
            </a:r>
            <a:r>
              <a:rPr lang="en-US" sz="2400" b="1" dirty="0" smtClean="0">
                <a:solidFill>
                  <a:srgbClr val="C00000"/>
                </a:solidFill>
              </a:rPr>
              <a:t>what is a “local” source</a:t>
            </a:r>
            <a:r>
              <a:rPr lang="en-US" sz="2400" b="1" dirty="0" smtClean="0"/>
              <a:t> of supply?  Same community?  Hour’s drive?  Same state? 500 mile radius or 10-12 hour truck delivery?</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sz="3600" b="1" dirty="0" smtClean="0">
                <a:solidFill>
                  <a:srgbClr val="336600"/>
                </a:solidFill>
              </a:rPr>
              <a:t>Demand Elasticity</a:t>
            </a:r>
            <a:endParaRPr lang="en-US" sz="3600" b="1" dirty="0">
              <a:solidFill>
                <a:srgbClr val="336600"/>
              </a:solidFill>
            </a:endParaRPr>
          </a:p>
        </p:txBody>
      </p:sp>
      <p:sp>
        <p:nvSpPr>
          <p:cNvPr id="3" name="Content Placeholder 2"/>
          <p:cNvSpPr>
            <a:spLocks noGrp="1"/>
          </p:cNvSpPr>
          <p:nvPr>
            <p:ph idx="1"/>
          </p:nvPr>
        </p:nvSpPr>
        <p:spPr>
          <a:xfrm>
            <a:off x="152400" y="1295400"/>
            <a:ext cx="8839200" cy="5410200"/>
          </a:xfrm>
        </p:spPr>
        <p:txBody>
          <a:bodyPr>
            <a:normAutofit lnSpcReduction="10000"/>
          </a:bodyPr>
          <a:lstStyle/>
          <a:p>
            <a:r>
              <a:rPr lang="en-US" sz="2400" b="1" dirty="0" smtClean="0"/>
              <a:t>A </a:t>
            </a:r>
            <a:r>
              <a:rPr lang="en-US" sz="2400" b="1" dirty="0" smtClean="0">
                <a:solidFill>
                  <a:srgbClr val="C00000"/>
                </a:solidFill>
              </a:rPr>
              <a:t>measurement of the change </a:t>
            </a:r>
            <a:r>
              <a:rPr lang="en-US" sz="2400" b="1" dirty="0" smtClean="0"/>
              <a:t>in consumers’ purchasing behavior when a perceived price change occurs.</a:t>
            </a:r>
          </a:p>
          <a:p>
            <a:endParaRPr lang="en-US" sz="2400" b="1" dirty="0" smtClean="0"/>
          </a:p>
          <a:p>
            <a:r>
              <a:rPr lang="en-US" sz="2400" b="1" dirty="0" smtClean="0">
                <a:solidFill>
                  <a:srgbClr val="C00000"/>
                </a:solidFill>
              </a:rPr>
              <a:t>Law of demand </a:t>
            </a:r>
            <a:r>
              <a:rPr lang="en-US" sz="2400" b="1" dirty="0" smtClean="0"/>
              <a:t>– if price increases, quantity purchased decreases, and vice-versa – rational and normal response.</a:t>
            </a:r>
          </a:p>
          <a:p>
            <a:endParaRPr lang="en-US" sz="2400" b="1" dirty="0" smtClean="0"/>
          </a:p>
          <a:p>
            <a:r>
              <a:rPr lang="en-US" sz="2400" b="1" dirty="0" smtClean="0"/>
              <a:t>Depending on magnitude of price change, purchase quantity will also vary.</a:t>
            </a:r>
          </a:p>
          <a:p>
            <a:endParaRPr lang="en-US" sz="2400" b="1" dirty="0" smtClean="0"/>
          </a:p>
          <a:p>
            <a:pPr>
              <a:lnSpc>
                <a:spcPct val="110000"/>
              </a:lnSpc>
            </a:pPr>
            <a:r>
              <a:rPr lang="en-US" sz="2400" b="1" dirty="0" smtClean="0"/>
              <a:t>A price change for each fruit or vegetable elicits a quantifiable change in quantity purchase; varies as to consumer.  </a:t>
            </a:r>
            <a:r>
              <a:rPr lang="en-US" sz="2400" b="1" dirty="0" smtClean="0">
                <a:solidFill>
                  <a:srgbClr val="C00000"/>
                </a:solidFill>
              </a:rPr>
              <a:t>Demand = f(P</a:t>
            </a:r>
            <a:r>
              <a:rPr lang="en-US" sz="2400" b="1" baseline="-25000" dirty="0" smtClean="0">
                <a:solidFill>
                  <a:srgbClr val="C00000"/>
                </a:solidFill>
              </a:rPr>
              <a:t>O</a:t>
            </a:r>
            <a:r>
              <a:rPr lang="en-US" sz="2400" b="1" dirty="0" smtClean="0">
                <a:solidFill>
                  <a:srgbClr val="C00000"/>
                </a:solidFill>
              </a:rPr>
              <a:t>, P</a:t>
            </a:r>
            <a:r>
              <a:rPr lang="en-US" sz="2400" b="1" baseline="-25000" dirty="0" smtClean="0">
                <a:solidFill>
                  <a:srgbClr val="C00000"/>
                </a:solidFill>
              </a:rPr>
              <a:t>S</a:t>
            </a:r>
            <a:r>
              <a:rPr lang="en-US" sz="2400" b="1" dirty="0" smtClean="0">
                <a:solidFill>
                  <a:srgbClr val="C00000"/>
                </a:solidFill>
              </a:rPr>
              <a:t>, P</a:t>
            </a:r>
            <a:r>
              <a:rPr lang="en-US" sz="2400" b="1" baseline="-25000" dirty="0" smtClean="0">
                <a:solidFill>
                  <a:srgbClr val="C00000"/>
                </a:solidFill>
              </a:rPr>
              <a:t>C</a:t>
            </a:r>
            <a:r>
              <a:rPr lang="en-US" sz="2400" b="1" dirty="0" smtClean="0">
                <a:solidFill>
                  <a:srgbClr val="C00000"/>
                </a:solidFill>
              </a:rPr>
              <a:t>, T/P, I, Pop., Seas.)</a:t>
            </a:r>
          </a:p>
          <a:p>
            <a:endParaRPr lang="en-US" sz="2400" b="1" dirty="0" smtClean="0"/>
          </a:p>
          <a:p>
            <a:r>
              <a:rPr lang="el-GR" sz="2400" b="1" dirty="0" smtClean="0">
                <a:solidFill>
                  <a:srgbClr val="C00000"/>
                </a:solidFill>
              </a:rPr>
              <a:t>Σ</a:t>
            </a:r>
            <a:r>
              <a:rPr lang="en-US" sz="2400" b="1" baseline="-25000" dirty="0" smtClean="0">
                <a:solidFill>
                  <a:srgbClr val="C00000"/>
                </a:solidFill>
              </a:rPr>
              <a:t>D</a:t>
            </a:r>
            <a:r>
              <a:rPr lang="en-US" sz="2400" b="1" dirty="0" smtClean="0">
                <a:solidFill>
                  <a:srgbClr val="C00000"/>
                </a:solidFill>
              </a:rPr>
              <a:t> = %</a:t>
            </a:r>
            <a:r>
              <a:rPr lang="el-GR" sz="2400" b="1" dirty="0" smtClean="0">
                <a:solidFill>
                  <a:srgbClr val="C00000"/>
                </a:solidFill>
              </a:rPr>
              <a:t>Δ</a:t>
            </a:r>
            <a:r>
              <a:rPr lang="en-US" sz="2400" b="1" dirty="0" smtClean="0">
                <a:solidFill>
                  <a:srgbClr val="C00000"/>
                </a:solidFill>
              </a:rPr>
              <a:t>Q ÷ %</a:t>
            </a:r>
            <a:r>
              <a:rPr lang="el-GR" sz="2400" b="1" dirty="0" smtClean="0">
                <a:solidFill>
                  <a:srgbClr val="C00000"/>
                </a:solidFill>
              </a:rPr>
              <a:t>Δ</a:t>
            </a:r>
            <a:r>
              <a:rPr lang="en-US" sz="2400" b="1" dirty="0" smtClean="0">
                <a:solidFill>
                  <a:srgbClr val="C00000"/>
                </a:solidFill>
              </a:rPr>
              <a:t>P</a:t>
            </a:r>
            <a:r>
              <a:rPr lang="en-US" sz="2400" b="1" dirty="0" smtClean="0"/>
              <a:t>, as measured at the retail level.</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3600" b="1" dirty="0" smtClean="0">
                <a:solidFill>
                  <a:srgbClr val="336600"/>
                </a:solidFill>
              </a:rPr>
              <a:t>Supply Flexibility</a:t>
            </a:r>
            <a:endParaRPr lang="en-US" sz="3600" b="1" dirty="0">
              <a:solidFill>
                <a:srgbClr val="336600"/>
              </a:solidFill>
            </a:endParaRPr>
          </a:p>
        </p:txBody>
      </p:sp>
      <p:sp>
        <p:nvSpPr>
          <p:cNvPr id="3" name="Content Placeholder 2"/>
          <p:cNvSpPr>
            <a:spLocks noGrp="1"/>
          </p:cNvSpPr>
          <p:nvPr>
            <p:ph idx="1"/>
          </p:nvPr>
        </p:nvSpPr>
        <p:spPr>
          <a:xfrm>
            <a:off x="152400" y="1371600"/>
            <a:ext cx="8839200" cy="5257800"/>
          </a:xfrm>
        </p:spPr>
        <p:txBody>
          <a:bodyPr>
            <a:normAutofit/>
          </a:bodyPr>
          <a:lstStyle/>
          <a:p>
            <a:r>
              <a:rPr lang="en-US" sz="2400" b="1" dirty="0" smtClean="0"/>
              <a:t>A </a:t>
            </a:r>
            <a:r>
              <a:rPr lang="en-US" sz="2400" b="1" dirty="0" smtClean="0">
                <a:solidFill>
                  <a:srgbClr val="C00000"/>
                </a:solidFill>
              </a:rPr>
              <a:t>measurement</a:t>
            </a:r>
            <a:r>
              <a:rPr lang="en-US" sz="2400" b="1" dirty="0" smtClean="0"/>
              <a:t> of the price change observed for the grower when supply or production quantities change.</a:t>
            </a:r>
          </a:p>
          <a:p>
            <a:endParaRPr lang="en-US" sz="2400" b="1" dirty="0" smtClean="0"/>
          </a:p>
          <a:p>
            <a:r>
              <a:rPr lang="en-US" sz="2400" b="1" dirty="0" smtClean="0">
                <a:solidFill>
                  <a:srgbClr val="C00000"/>
                </a:solidFill>
              </a:rPr>
              <a:t>Price rations supply </a:t>
            </a:r>
            <a:r>
              <a:rPr lang="en-US" sz="2400" b="1" dirty="0" smtClean="0"/>
              <a:t>– price decreases occur when abundant supply exist, and vice-versa.</a:t>
            </a:r>
          </a:p>
          <a:p>
            <a:endParaRPr lang="en-US" sz="2400" b="1" dirty="0" smtClean="0"/>
          </a:p>
          <a:p>
            <a:r>
              <a:rPr lang="en-US" sz="2400" b="1" dirty="0" smtClean="0">
                <a:solidFill>
                  <a:srgbClr val="C00000"/>
                </a:solidFill>
              </a:rPr>
              <a:t>Σ</a:t>
            </a:r>
            <a:r>
              <a:rPr lang="en-US" sz="2400" b="1" baseline="-25000" dirty="0" smtClean="0">
                <a:solidFill>
                  <a:srgbClr val="C00000"/>
                </a:solidFill>
              </a:rPr>
              <a:t>S</a:t>
            </a:r>
            <a:r>
              <a:rPr lang="en-US" sz="2400" b="1" dirty="0" smtClean="0">
                <a:solidFill>
                  <a:srgbClr val="C00000"/>
                </a:solidFill>
              </a:rPr>
              <a:t> = %</a:t>
            </a:r>
            <a:r>
              <a:rPr lang="el-GR" sz="2400" b="1" dirty="0" smtClean="0">
                <a:solidFill>
                  <a:srgbClr val="C00000"/>
                </a:solidFill>
              </a:rPr>
              <a:t>Δ</a:t>
            </a:r>
            <a:r>
              <a:rPr lang="en-US" sz="2400" b="1" dirty="0" smtClean="0">
                <a:solidFill>
                  <a:srgbClr val="C00000"/>
                </a:solidFill>
              </a:rPr>
              <a:t>P ÷ %</a:t>
            </a:r>
            <a:r>
              <a:rPr lang="el-GR" sz="2400" b="1" dirty="0" smtClean="0">
                <a:solidFill>
                  <a:srgbClr val="C00000"/>
                </a:solidFill>
              </a:rPr>
              <a:t>Δ</a:t>
            </a:r>
            <a:r>
              <a:rPr lang="en-US" sz="2400" b="1" dirty="0" smtClean="0">
                <a:solidFill>
                  <a:srgbClr val="C00000"/>
                </a:solidFill>
              </a:rPr>
              <a:t>S</a:t>
            </a:r>
            <a:r>
              <a:rPr lang="en-US" sz="2400" b="1" dirty="0" smtClean="0"/>
              <a:t>, as measured at the grower level.</a:t>
            </a:r>
          </a:p>
          <a:p>
            <a:endParaRPr lang="en-US" sz="2400" b="1" dirty="0" smtClean="0"/>
          </a:p>
          <a:p>
            <a:r>
              <a:rPr lang="en-US" sz="2400" b="1" dirty="0" smtClean="0"/>
              <a:t>In theory, demand elasticities and supply flexibilities should be approximate reciprocals of each other, and both carry negative signs reflecting inverse relationship between price and quantity.</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r>
              <a:rPr lang="en-US" sz="3600" b="1" dirty="0" smtClean="0">
                <a:solidFill>
                  <a:srgbClr val="336600"/>
                </a:solidFill>
              </a:rPr>
              <a:t>Buy-Local is a double-edged sword.</a:t>
            </a:r>
            <a:endParaRPr lang="en-US" sz="3600" b="1" dirty="0">
              <a:solidFill>
                <a:srgbClr val="336600"/>
              </a:solidFill>
            </a:endParaRPr>
          </a:p>
        </p:txBody>
      </p:sp>
      <p:sp>
        <p:nvSpPr>
          <p:cNvPr id="3" name="Content Placeholder 2"/>
          <p:cNvSpPr>
            <a:spLocks noGrp="1"/>
          </p:cNvSpPr>
          <p:nvPr>
            <p:ph idx="1"/>
          </p:nvPr>
        </p:nvSpPr>
        <p:spPr>
          <a:xfrm>
            <a:off x="152400" y="1295400"/>
            <a:ext cx="8839200" cy="5410200"/>
          </a:xfrm>
        </p:spPr>
        <p:txBody>
          <a:bodyPr>
            <a:normAutofit fontScale="92500" lnSpcReduction="10000"/>
          </a:bodyPr>
          <a:lstStyle/>
          <a:p>
            <a:r>
              <a:rPr lang="en-US" sz="2400" b="1" dirty="0" smtClean="0">
                <a:solidFill>
                  <a:srgbClr val="C00000"/>
                </a:solidFill>
              </a:rPr>
              <a:t>Marketer is the intermediary </a:t>
            </a:r>
            <a:r>
              <a:rPr lang="en-US" sz="2400" b="1" dirty="0" smtClean="0"/>
              <a:t>between the grower and the consumer, and likes to maintain constant contribution margins between selling prices and prices paid (cost).</a:t>
            </a:r>
          </a:p>
          <a:p>
            <a:endParaRPr lang="en-US" sz="2400" b="1" dirty="0" smtClean="0"/>
          </a:p>
          <a:p>
            <a:r>
              <a:rPr lang="en-US" sz="2400" b="1" dirty="0" smtClean="0">
                <a:solidFill>
                  <a:srgbClr val="C00000"/>
                </a:solidFill>
              </a:rPr>
              <a:t>As growers are enticed into producing more </a:t>
            </a:r>
            <a:r>
              <a:rPr lang="en-US" sz="2400" b="1" dirty="0" smtClean="0"/>
              <a:t>and more specialty produce, supply increases; as supply increases, prices paid by the marketer to the grower decline in order to clear the harvested supply (</a:t>
            </a:r>
            <a:r>
              <a:rPr lang="el-GR" sz="2400" b="1" dirty="0" smtClean="0"/>
              <a:t>Σ</a:t>
            </a:r>
            <a:r>
              <a:rPr lang="en-US" sz="2400" b="1" baseline="-25000" dirty="0" smtClean="0"/>
              <a:t>S</a:t>
            </a:r>
            <a:r>
              <a:rPr lang="en-US" sz="2400" b="1" dirty="0" smtClean="0"/>
              <a:t>).</a:t>
            </a:r>
          </a:p>
          <a:p>
            <a:endParaRPr lang="en-US" sz="2400" b="1" dirty="0" smtClean="0"/>
          </a:p>
          <a:p>
            <a:r>
              <a:rPr lang="en-US" sz="2400" b="1" dirty="0" smtClean="0">
                <a:solidFill>
                  <a:srgbClr val="C00000"/>
                </a:solidFill>
              </a:rPr>
              <a:t>As consumers react to price changes </a:t>
            </a:r>
            <a:r>
              <a:rPr lang="en-US" sz="2400" b="1" dirty="0" smtClean="0"/>
              <a:t>via the quantities they purchase, the produce department’s goals are to increase its revenues (P x Q).</a:t>
            </a:r>
          </a:p>
          <a:p>
            <a:endParaRPr lang="en-US" sz="2400" b="1" dirty="0" smtClean="0"/>
          </a:p>
          <a:p>
            <a:r>
              <a:rPr lang="en-US" sz="2400" b="1" dirty="0" smtClean="0">
                <a:solidFill>
                  <a:srgbClr val="C00000"/>
                </a:solidFill>
              </a:rPr>
              <a:t>Knowing the consumer’s purchase response to price changes </a:t>
            </a:r>
            <a:r>
              <a:rPr lang="en-US" sz="2400" b="1" dirty="0" smtClean="0"/>
              <a:t>(</a:t>
            </a:r>
            <a:r>
              <a:rPr lang="el-GR" sz="2400" b="1" dirty="0" smtClean="0"/>
              <a:t>Σ</a:t>
            </a:r>
            <a:r>
              <a:rPr lang="en-US" sz="2400" b="1" baseline="-25000" dirty="0" smtClean="0"/>
              <a:t>D</a:t>
            </a:r>
            <a:r>
              <a:rPr lang="en-US" sz="2400" b="1" dirty="0" smtClean="0"/>
              <a:t>) gives marketer guidance of a price change to implement and the expected sales response in quantity and revenue.</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600" b="1" dirty="0" smtClean="0">
                <a:solidFill>
                  <a:srgbClr val="336600"/>
                </a:solidFill>
              </a:rPr>
              <a:t>Price Trap</a:t>
            </a:r>
            <a:endParaRPr lang="en-US" sz="3600" b="1" dirty="0">
              <a:solidFill>
                <a:srgbClr val="336600"/>
              </a:solidFill>
            </a:endParaRPr>
          </a:p>
        </p:txBody>
      </p:sp>
      <p:sp>
        <p:nvSpPr>
          <p:cNvPr id="3" name="Content Placeholder 2"/>
          <p:cNvSpPr>
            <a:spLocks noGrp="1"/>
          </p:cNvSpPr>
          <p:nvPr>
            <p:ph idx="1"/>
          </p:nvPr>
        </p:nvSpPr>
        <p:spPr>
          <a:xfrm>
            <a:off x="152400" y="1371600"/>
            <a:ext cx="8534400" cy="5486400"/>
          </a:xfrm>
        </p:spPr>
        <p:txBody>
          <a:bodyPr>
            <a:normAutofit lnSpcReduction="10000"/>
          </a:bodyPr>
          <a:lstStyle/>
          <a:p>
            <a:pPr>
              <a:buNone/>
            </a:pPr>
            <a:endParaRPr lang="en-US" sz="2400" b="1" dirty="0" smtClean="0"/>
          </a:p>
          <a:p>
            <a:pPr>
              <a:buNone/>
            </a:pPr>
            <a:endParaRPr lang="en-US" sz="2400" b="1" dirty="0" smtClean="0"/>
          </a:p>
          <a:p>
            <a:pPr>
              <a:buNone/>
            </a:pPr>
            <a:r>
              <a:rPr lang="en-US" sz="2000" b="1" dirty="0" smtClean="0"/>
              <a:t>Price</a:t>
            </a:r>
          </a:p>
          <a:p>
            <a:pPr>
              <a:buNone/>
            </a:pPr>
            <a:r>
              <a:rPr lang="en-US" sz="2400" b="1" dirty="0" smtClean="0"/>
              <a:t>			</a:t>
            </a:r>
            <a:r>
              <a:rPr lang="en-US" sz="2000" b="1" dirty="0" smtClean="0"/>
              <a:t>D</a:t>
            </a:r>
            <a:r>
              <a:rPr lang="en-US" sz="2000" b="1" baseline="-25000" dirty="0" smtClean="0"/>
              <a:t>F</a:t>
            </a:r>
            <a:r>
              <a:rPr lang="en-US" sz="2400" b="1" dirty="0" smtClean="0"/>
              <a:t>			     </a:t>
            </a:r>
            <a:r>
              <a:rPr lang="en-US" sz="2000" b="1" dirty="0" smtClean="0"/>
              <a:t>S</a:t>
            </a:r>
            <a:r>
              <a:rPr lang="en-US" sz="2000" b="1" baseline="-25000" dirty="0" smtClean="0"/>
              <a:t>F</a:t>
            </a:r>
            <a:endParaRPr lang="en-US" sz="2000" b="1" dirty="0" smtClean="0"/>
          </a:p>
          <a:p>
            <a:pPr>
              <a:buNone/>
            </a:pPr>
            <a:endParaRPr lang="en-US" sz="2400" b="1" dirty="0" smtClean="0"/>
          </a:p>
          <a:p>
            <a:pPr>
              <a:buNone/>
            </a:pPr>
            <a:endParaRPr lang="en-US" sz="2400" b="1" dirty="0" smtClean="0"/>
          </a:p>
          <a:p>
            <a:pPr>
              <a:buNone/>
            </a:pPr>
            <a:endParaRPr lang="en-US" sz="2400" b="1" dirty="0" smtClean="0"/>
          </a:p>
          <a:p>
            <a:pPr>
              <a:buNone/>
            </a:pPr>
            <a:endParaRPr lang="en-US" sz="2400" b="1" dirty="0" smtClean="0"/>
          </a:p>
          <a:p>
            <a:pPr>
              <a:buNone/>
            </a:pPr>
            <a:r>
              <a:rPr lang="en-US" sz="2400" b="1" dirty="0" smtClean="0"/>
              <a:t>							</a:t>
            </a:r>
            <a:r>
              <a:rPr lang="en-US" sz="2000" b="1" dirty="0" smtClean="0"/>
              <a:t>D</a:t>
            </a:r>
            <a:r>
              <a:rPr lang="en-US" sz="2000" b="1" baseline="-25000" dirty="0" smtClean="0"/>
              <a:t>R</a:t>
            </a:r>
            <a:endParaRPr lang="en-US" sz="2000" b="1" dirty="0" smtClean="0"/>
          </a:p>
          <a:p>
            <a:pPr>
              <a:buNone/>
            </a:pPr>
            <a:endParaRPr lang="en-US" sz="2400" b="1" dirty="0" smtClean="0"/>
          </a:p>
          <a:p>
            <a:pPr>
              <a:buNone/>
            </a:pPr>
            <a:r>
              <a:rPr lang="en-US" sz="2400" b="1" dirty="0" smtClean="0"/>
              <a:t>								</a:t>
            </a:r>
            <a:r>
              <a:rPr lang="en-US" sz="2000" b="1" dirty="0" smtClean="0"/>
              <a:t>Quantity</a:t>
            </a:r>
          </a:p>
          <a:p>
            <a:pPr>
              <a:buNone/>
            </a:pPr>
            <a:r>
              <a:rPr lang="en-US" sz="2400" b="1" dirty="0" smtClean="0"/>
              <a:t>Movement toward a stable price is altered with a supply shock (hurricane, food recall</a:t>
            </a:r>
            <a:r>
              <a:rPr lang="en-US" sz="2400" b="1" dirty="0" smtClean="0"/>
              <a:t>, freeze, </a:t>
            </a:r>
            <a:r>
              <a:rPr lang="en-US" sz="2400" b="1" dirty="0" smtClean="0"/>
              <a:t>immigration </a:t>
            </a:r>
            <a:r>
              <a:rPr lang="en-US" sz="2400" b="1" dirty="0" smtClean="0"/>
              <a:t>reform, hail storm, flood, harvesting problems).</a:t>
            </a:r>
            <a:endParaRPr lang="en-US" sz="2400" b="1" dirty="0" smtClean="0"/>
          </a:p>
          <a:p>
            <a:pPr>
              <a:buNone/>
            </a:pPr>
            <a:endParaRPr lang="en-US" sz="2400" b="1" dirty="0"/>
          </a:p>
        </p:txBody>
      </p:sp>
      <p:cxnSp>
        <p:nvCxnSpPr>
          <p:cNvPr id="5" name="Straight Arrow Connector 4"/>
          <p:cNvCxnSpPr/>
          <p:nvPr/>
        </p:nvCxnSpPr>
        <p:spPr>
          <a:xfrm rot="5400000" flipH="1" flipV="1">
            <a:off x="38100" y="3467100"/>
            <a:ext cx="3581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828800" y="5257800"/>
            <a:ext cx="5867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019300" y="2171700"/>
            <a:ext cx="3200400" cy="236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438400" y="1143000"/>
            <a:ext cx="4038600" cy="3733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71800"/>
            <a:ext cx="411480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28800" y="3200400"/>
            <a:ext cx="2438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772694" y="3771900"/>
            <a:ext cx="989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76600" y="4267200"/>
            <a:ext cx="9921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2857500" y="38481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76600" y="34290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810000" y="37338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3505200" y="40386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3276600" y="38100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05200" y="35814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810000" y="37338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3657600" y="38862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flipV="1">
            <a:off x="3505200" y="3733800"/>
            <a:ext cx="304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600" b="1" dirty="0" smtClean="0">
                <a:solidFill>
                  <a:srgbClr val="336600"/>
                </a:solidFill>
              </a:rPr>
              <a:t>Objective, methodology, and results.</a:t>
            </a:r>
            <a:endParaRPr lang="en-US" sz="3600" b="1" dirty="0">
              <a:solidFill>
                <a:srgbClr val="336600"/>
              </a:solidFill>
            </a:endParaRPr>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sz="2400" b="1" dirty="0" smtClean="0">
                <a:solidFill>
                  <a:srgbClr val="C00000"/>
                </a:solidFill>
              </a:rPr>
              <a:t>Quantify the consumers’ purchase responses to observed price changes at retail </a:t>
            </a:r>
            <a:r>
              <a:rPr lang="en-US" sz="2400" b="1" dirty="0" smtClean="0"/>
              <a:t>to calculate a series of </a:t>
            </a:r>
            <a:r>
              <a:rPr lang="el-GR" sz="2400" b="1" dirty="0" smtClean="0"/>
              <a:t>Σ</a:t>
            </a:r>
            <a:r>
              <a:rPr lang="en-US" sz="2400" b="1" baseline="-25000" dirty="0" smtClean="0"/>
              <a:t>D</a:t>
            </a:r>
            <a:r>
              <a:rPr lang="en-US" sz="2400" b="1" dirty="0" smtClean="0"/>
              <a:t>.</a:t>
            </a:r>
          </a:p>
          <a:p>
            <a:r>
              <a:rPr lang="en-US" sz="2400" b="1" dirty="0" smtClean="0">
                <a:solidFill>
                  <a:srgbClr val="C00000"/>
                </a:solidFill>
              </a:rPr>
              <a:t>Quantify the pricing response at the farm level to observed supply quantity changes </a:t>
            </a:r>
            <a:r>
              <a:rPr lang="en-US" sz="2400" b="1" dirty="0" smtClean="0"/>
              <a:t>to calculate </a:t>
            </a:r>
            <a:r>
              <a:rPr lang="el-GR" sz="2400" b="1" dirty="0" smtClean="0"/>
              <a:t>Σ</a:t>
            </a:r>
            <a:r>
              <a:rPr lang="en-US" sz="2400" b="1" baseline="-25000" dirty="0" smtClean="0"/>
              <a:t>S</a:t>
            </a:r>
            <a:r>
              <a:rPr lang="en-US" sz="2400" b="1" dirty="0" smtClean="0"/>
              <a:t>.</a:t>
            </a:r>
          </a:p>
          <a:p>
            <a:r>
              <a:rPr lang="en-US" sz="2400" b="1" dirty="0" smtClean="0"/>
              <a:t>Neither has been done for produce since the </a:t>
            </a:r>
            <a:r>
              <a:rPr lang="en-US" sz="2400" b="1" dirty="0" smtClean="0"/>
              <a:t>mid-1960s</a:t>
            </a:r>
            <a:r>
              <a:rPr lang="en-US" sz="2400" b="1" dirty="0" smtClean="0"/>
              <a:t>.</a:t>
            </a:r>
            <a:endParaRPr lang="en-US" sz="2400" b="1" dirty="0" smtClean="0"/>
          </a:p>
          <a:p>
            <a:endParaRPr lang="en-US" sz="2400" b="1" dirty="0" smtClean="0"/>
          </a:p>
          <a:p>
            <a:r>
              <a:rPr lang="en-US" sz="2400" b="1" dirty="0" smtClean="0">
                <a:solidFill>
                  <a:srgbClr val="C00000"/>
                </a:solidFill>
              </a:rPr>
              <a:t>Price and quantity activity </a:t>
            </a:r>
            <a:r>
              <a:rPr lang="en-US" sz="2400" b="1" dirty="0" smtClean="0"/>
              <a:t>tracked within the Georgia marketing season at both the farm level and retail level for 5 fruit and 11 vegetable specialty crops.</a:t>
            </a:r>
          </a:p>
          <a:p>
            <a:endParaRPr lang="en-US" sz="2400" b="1" dirty="0" smtClean="0"/>
          </a:p>
          <a:p>
            <a:r>
              <a:rPr lang="en-US" sz="2400" b="1" dirty="0" smtClean="0">
                <a:solidFill>
                  <a:srgbClr val="C00000"/>
                </a:solidFill>
              </a:rPr>
              <a:t>Retail venues </a:t>
            </a:r>
            <a:r>
              <a:rPr lang="en-US" sz="2400" b="1" dirty="0" smtClean="0"/>
              <a:t>monitored included 3 grocery stores, 2 state-sponsored farmers’ markets, 3 community- or county-sponsored farmers’ markets, and 4 family-owned farm-site markets.</a:t>
            </a:r>
          </a:p>
          <a:p>
            <a:r>
              <a:rPr lang="en-US" sz="2400" b="1" dirty="0" smtClean="0">
                <a:solidFill>
                  <a:srgbClr val="C00000"/>
                </a:solidFill>
              </a:rPr>
              <a:t>Farm level data </a:t>
            </a:r>
            <a:r>
              <a:rPr lang="en-US" sz="2400" b="1" dirty="0" smtClean="0"/>
              <a:t>provided by 9 growing operations that each produced at least 3 of the 16 produce crops.</a:t>
            </a:r>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
          </a:xfrm>
        </p:spPr>
        <p:txBody>
          <a:bodyPr>
            <a:normAutofit fontScale="90000"/>
          </a:bodyPr>
          <a:lstStyle/>
          <a:p>
            <a:endParaRPr lang="en-US" dirty="0"/>
          </a:p>
        </p:txBody>
      </p:sp>
      <p:sp>
        <p:nvSpPr>
          <p:cNvPr id="3" name="Content Placeholder 2"/>
          <p:cNvSpPr>
            <a:spLocks noGrp="1"/>
          </p:cNvSpPr>
          <p:nvPr>
            <p:ph idx="1"/>
          </p:nvPr>
        </p:nvSpPr>
        <p:spPr>
          <a:xfrm>
            <a:off x="304800" y="457200"/>
            <a:ext cx="8686800" cy="6096000"/>
          </a:xfrm>
        </p:spPr>
        <p:txBody>
          <a:bodyPr>
            <a:normAutofit lnSpcReduction="10000"/>
          </a:bodyPr>
          <a:lstStyle/>
          <a:p>
            <a:pPr>
              <a:buNone/>
            </a:pPr>
            <a:r>
              <a:rPr lang="en-US" sz="2400" b="1" u="sng" dirty="0" smtClean="0">
                <a:solidFill>
                  <a:srgbClr val="336600"/>
                </a:solidFill>
              </a:rPr>
              <a:t>Item			Measurement	</a:t>
            </a:r>
            <a:r>
              <a:rPr lang="el-GR" sz="2400" b="1" u="sng" dirty="0" smtClean="0">
                <a:solidFill>
                  <a:srgbClr val="336600"/>
                </a:solidFill>
              </a:rPr>
              <a:t>Σ</a:t>
            </a:r>
            <a:r>
              <a:rPr lang="en-US" sz="2400" b="1" u="sng" baseline="-25000" dirty="0" smtClean="0">
                <a:solidFill>
                  <a:srgbClr val="336600"/>
                </a:solidFill>
              </a:rPr>
              <a:t>D</a:t>
            </a:r>
            <a:r>
              <a:rPr lang="en-US" sz="2400" b="1" u="sng" dirty="0" smtClean="0">
                <a:solidFill>
                  <a:srgbClr val="336600"/>
                </a:solidFill>
              </a:rPr>
              <a:t>		</a:t>
            </a:r>
            <a:r>
              <a:rPr lang="el-GR" sz="2400" b="1" u="sng" dirty="0" smtClean="0">
                <a:solidFill>
                  <a:srgbClr val="336600"/>
                </a:solidFill>
              </a:rPr>
              <a:t>Σ</a:t>
            </a:r>
            <a:r>
              <a:rPr lang="en-US" sz="2400" b="1" u="sng" baseline="-25000" dirty="0" smtClean="0">
                <a:solidFill>
                  <a:srgbClr val="336600"/>
                </a:solidFill>
              </a:rPr>
              <a:t>S</a:t>
            </a:r>
            <a:r>
              <a:rPr lang="en-US" sz="2400" b="1" u="sng" dirty="0" smtClean="0">
                <a:solidFill>
                  <a:srgbClr val="336600"/>
                </a:solidFill>
              </a:rPr>
              <a:t>	</a:t>
            </a:r>
            <a:endParaRPr lang="en-US" sz="2400" b="1" dirty="0" smtClean="0">
              <a:solidFill>
                <a:srgbClr val="336600"/>
              </a:solidFill>
            </a:endParaRPr>
          </a:p>
          <a:p>
            <a:pPr>
              <a:buNone/>
            </a:pPr>
            <a:endParaRPr lang="en-US" sz="2400" b="1" dirty="0" smtClean="0"/>
          </a:p>
          <a:p>
            <a:pPr>
              <a:buNone/>
            </a:pPr>
            <a:r>
              <a:rPr lang="en-US" sz="2400" b="1" dirty="0" smtClean="0"/>
              <a:t>Apples, fresh mkt.	Price			- 2.26</a:t>
            </a:r>
          </a:p>
          <a:p>
            <a:pPr>
              <a:buNone/>
            </a:pPr>
            <a:r>
              <a:rPr lang="en-US" sz="2400" b="1" dirty="0" smtClean="0"/>
              <a:t>Apples, fresh mkt.	Production				- 0.73</a:t>
            </a:r>
          </a:p>
          <a:p>
            <a:pPr>
              <a:buNone/>
            </a:pPr>
            <a:r>
              <a:rPr lang="en-US" sz="2400" b="1" dirty="0" smtClean="0"/>
              <a:t>Apples, in-season	Price			- 2.34</a:t>
            </a:r>
          </a:p>
          <a:p>
            <a:pPr>
              <a:buNone/>
            </a:pPr>
            <a:r>
              <a:rPr lang="en-US" sz="2400" b="1" dirty="0" smtClean="0"/>
              <a:t>Apples, in-season	Production				- 0.85</a:t>
            </a:r>
          </a:p>
          <a:p>
            <a:pPr>
              <a:buNone/>
            </a:pPr>
            <a:r>
              <a:rPr lang="en-US" sz="2400" b="1" dirty="0" smtClean="0"/>
              <a:t>Apples, in-season	Consumption	- 1.80</a:t>
            </a:r>
          </a:p>
          <a:p>
            <a:pPr>
              <a:buNone/>
            </a:pPr>
            <a:r>
              <a:rPr lang="en-US" sz="2400" b="1" dirty="0" smtClean="0"/>
              <a:t>Apples, PYO		Price			- 5.71</a:t>
            </a:r>
          </a:p>
          <a:p>
            <a:pPr>
              <a:buNone/>
            </a:pPr>
            <a:r>
              <a:rPr lang="en-US" sz="2400" b="1" dirty="0" smtClean="0"/>
              <a:t>Blueberries,  PYO	</a:t>
            </a:r>
            <a:r>
              <a:rPr lang="en-US" sz="2400" b="1" dirty="0" smtClean="0"/>
              <a:t>	Price</a:t>
            </a:r>
            <a:r>
              <a:rPr lang="en-US" sz="2400" b="1" dirty="0" smtClean="0"/>
              <a:t>		- 2.84</a:t>
            </a:r>
          </a:p>
          <a:p>
            <a:pPr>
              <a:buNone/>
            </a:pPr>
            <a:r>
              <a:rPr lang="en-US" sz="2400" b="1" dirty="0" smtClean="0"/>
              <a:t>Grapes, in-season	</a:t>
            </a:r>
            <a:r>
              <a:rPr lang="en-US" sz="2400" b="1" dirty="0" smtClean="0"/>
              <a:t>	Price</a:t>
            </a:r>
            <a:r>
              <a:rPr lang="en-US" sz="2400" b="1" dirty="0" smtClean="0"/>
              <a:t>		- 1.37</a:t>
            </a:r>
          </a:p>
          <a:p>
            <a:pPr>
              <a:buNone/>
            </a:pPr>
            <a:r>
              <a:rPr lang="en-US" sz="2400" b="1" dirty="0" smtClean="0"/>
              <a:t>Peaches, in-season	</a:t>
            </a:r>
            <a:r>
              <a:rPr lang="en-US" sz="2400" b="1" dirty="0" smtClean="0"/>
              <a:t>	Production</a:t>
            </a:r>
            <a:r>
              <a:rPr lang="en-US" sz="2400" b="1" dirty="0" smtClean="0"/>
              <a:t>			- 0.46</a:t>
            </a:r>
          </a:p>
          <a:p>
            <a:pPr>
              <a:buNone/>
            </a:pPr>
            <a:r>
              <a:rPr lang="en-US" sz="2400" b="1" dirty="0" smtClean="0"/>
              <a:t>Peaches, in-season		Price		- 1.19</a:t>
            </a:r>
          </a:p>
          <a:p>
            <a:pPr>
              <a:buNone/>
            </a:pPr>
            <a:r>
              <a:rPr lang="en-US" sz="2400" b="1" dirty="0" smtClean="0"/>
              <a:t>Strawberries, PYO		Price		- 3.01</a:t>
            </a:r>
          </a:p>
          <a:p>
            <a:pPr>
              <a:buNone/>
            </a:pPr>
            <a:r>
              <a:rPr lang="en-US" sz="2400" b="1" dirty="0" smtClean="0"/>
              <a:t>Strawberries, PYO	</a:t>
            </a:r>
            <a:r>
              <a:rPr lang="en-US" sz="2400" b="1" dirty="0" smtClean="0"/>
              <a:t>	Production</a:t>
            </a:r>
            <a:r>
              <a:rPr lang="en-US" sz="2400" b="1" dirty="0" smtClean="0"/>
              <a:t>			- 0.89</a:t>
            </a: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
          </a:xfrm>
        </p:spPr>
        <p:txBody>
          <a:bodyPr>
            <a:normAutofit fontScale="90000"/>
          </a:bodyPr>
          <a:lstStyle/>
          <a:p>
            <a:endParaRPr lang="en-US" sz="3600" dirty="0"/>
          </a:p>
        </p:txBody>
      </p:sp>
      <p:sp>
        <p:nvSpPr>
          <p:cNvPr id="3" name="Content Placeholder 2"/>
          <p:cNvSpPr>
            <a:spLocks noGrp="1"/>
          </p:cNvSpPr>
          <p:nvPr>
            <p:ph idx="1"/>
          </p:nvPr>
        </p:nvSpPr>
        <p:spPr>
          <a:xfrm>
            <a:off x="228600" y="457200"/>
            <a:ext cx="8610600" cy="6096000"/>
          </a:xfrm>
        </p:spPr>
        <p:txBody>
          <a:bodyPr>
            <a:normAutofit/>
          </a:bodyPr>
          <a:lstStyle/>
          <a:p>
            <a:pPr>
              <a:buNone/>
            </a:pPr>
            <a:r>
              <a:rPr lang="en-US" sz="2400" b="1" u="sng" dirty="0" smtClean="0">
                <a:solidFill>
                  <a:srgbClr val="336600"/>
                </a:solidFill>
              </a:rPr>
              <a:t>Item			Measurement	</a:t>
            </a:r>
            <a:r>
              <a:rPr lang="el-GR" sz="2400" b="1" u="sng" dirty="0" smtClean="0">
                <a:solidFill>
                  <a:srgbClr val="336600"/>
                </a:solidFill>
              </a:rPr>
              <a:t>Σ</a:t>
            </a:r>
            <a:r>
              <a:rPr lang="en-US" sz="2400" b="1" u="sng" baseline="-25000" dirty="0" smtClean="0">
                <a:solidFill>
                  <a:srgbClr val="336600"/>
                </a:solidFill>
              </a:rPr>
              <a:t>D</a:t>
            </a:r>
            <a:r>
              <a:rPr lang="en-US" sz="2400" b="1" u="sng" dirty="0" smtClean="0">
                <a:solidFill>
                  <a:srgbClr val="336600"/>
                </a:solidFill>
              </a:rPr>
              <a:t>		</a:t>
            </a:r>
            <a:r>
              <a:rPr lang="el-GR" sz="2400" b="1" u="sng" dirty="0" smtClean="0">
                <a:solidFill>
                  <a:srgbClr val="336600"/>
                </a:solidFill>
              </a:rPr>
              <a:t>Σ</a:t>
            </a:r>
            <a:r>
              <a:rPr lang="en-US" sz="2400" b="1" u="sng" baseline="-25000" dirty="0" smtClean="0">
                <a:solidFill>
                  <a:srgbClr val="336600"/>
                </a:solidFill>
              </a:rPr>
              <a:t>S</a:t>
            </a:r>
            <a:r>
              <a:rPr lang="en-US" sz="2400" b="1" u="sng" dirty="0" smtClean="0">
                <a:solidFill>
                  <a:srgbClr val="336600"/>
                </a:solidFill>
              </a:rPr>
              <a:t>	</a:t>
            </a:r>
            <a:endParaRPr lang="en-US" sz="2400" b="1" dirty="0" smtClean="0">
              <a:solidFill>
                <a:srgbClr val="336600"/>
              </a:solidFill>
            </a:endParaRPr>
          </a:p>
          <a:p>
            <a:pPr>
              <a:buNone/>
            </a:pPr>
            <a:endParaRPr lang="en-US" sz="2400" b="1" dirty="0" smtClean="0"/>
          </a:p>
          <a:p>
            <a:pPr>
              <a:buNone/>
            </a:pPr>
            <a:r>
              <a:rPr lang="en-US" sz="2400" b="1" dirty="0" smtClean="0"/>
              <a:t>Asparagus		Consumption	- 0.15</a:t>
            </a:r>
          </a:p>
          <a:p>
            <a:pPr>
              <a:buNone/>
            </a:pPr>
            <a:r>
              <a:rPr lang="en-US" sz="2400" b="1" dirty="0" smtClean="0"/>
              <a:t>Green Beans		Consumption	- 0.18</a:t>
            </a:r>
          </a:p>
          <a:p>
            <a:pPr>
              <a:buNone/>
            </a:pPr>
            <a:r>
              <a:rPr lang="en-US" sz="2400" b="1" dirty="0" smtClean="0"/>
              <a:t>Cabbage, head	Price			- 0.45</a:t>
            </a:r>
          </a:p>
          <a:p>
            <a:pPr>
              <a:buNone/>
            </a:pPr>
            <a:r>
              <a:rPr lang="en-US" sz="2400" b="1" dirty="0" smtClean="0"/>
              <a:t>Carrots		Consumption	- 0.76</a:t>
            </a:r>
          </a:p>
          <a:p>
            <a:pPr>
              <a:buNone/>
            </a:pPr>
            <a:r>
              <a:rPr lang="en-US" sz="2400" b="1" dirty="0" smtClean="0"/>
              <a:t>Sweet Corn, ears	Price			- 2.00</a:t>
            </a:r>
          </a:p>
          <a:p>
            <a:pPr>
              <a:buNone/>
            </a:pPr>
            <a:r>
              <a:rPr lang="en-US" sz="2400" b="1" dirty="0" err="1" smtClean="0"/>
              <a:t>Cukes</a:t>
            </a:r>
            <a:r>
              <a:rPr lang="en-US" sz="2400" b="1" dirty="0" smtClean="0"/>
              <a:t>, slicers	Consumption	- 1.40</a:t>
            </a:r>
          </a:p>
          <a:p>
            <a:pPr>
              <a:buNone/>
            </a:pPr>
            <a:r>
              <a:rPr lang="en-US" sz="2400" b="1" dirty="0" smtClean="0"/>
              <a:t>Vidalia Onions	Consumption	- 1.74</a:t>
            </a:r>
          </a:p>
          <a:p>
            <a:pPr>
              <a:buNone/>
            </a:pPr>
            <a:r>
              <a:rPr lang="en-US" sz="2400" b="1" dirty="0" smtClean="0"/>
              <a:t>Shelled Peas		Consumption	- 0.68</a:t>
            </a:r>
          </a:p>
          <a:p>
            <a:pPr>
              <a:buNone/>
            </a:pPr>
            <a:r>
              <a:rPr lang="en-US" sz="2400" b="1" dirty="0" smtClean="0"/>
              <a:t>Bell Peppers		Production				- 1.03</a:t>
            </a:r>
          </a:p>
          <a:p>
            <a:pPr>
              <a:buNone/>
            </a:pPr>
            <a:r>
              <a:rPr lang="en-US" sz="2400" b="1" dirty="0" smtClean="0"/>
              <a:t>Tomatoes, whole	Consumption	- 1.80</a:t>
            </a:r>
          </a:p>
          <a:p>
            <a:pPr>
              <a:buNone/>
            </a:pPr>
            <a:r>
              <a:rPr lang="en-US" sz="2400" b="1" dirty="0" smtClean="0"/>
              <a:t>Watermelons	Production				- 0.93</a:t>
            </a:r>
            <a:endParaRPr lang="en-US" sz="24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220</TotalTime>
  <Words>1173</Words>
  <Application>Microsoft Office PowerPoint</Application>
  <PresentationFormat>On-screen Show (4:3)</PresentationFormat>
  <Paragraphs>127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Demand Elasticities and Supply Flexibilities of Fresh Produce, and How They Affect “Buy-Local”</vt:lpstr>
      <vt:lpstr>The “Buy-Local” Movement</vt:lpstr>
      <vt:lpstr>Demand Elasticity</vt:lpstr>
      <vt:lpstr>Supply Flexibility</vt:lpstr>
      <vt:lpstr>Buy-Local is a double-edged sword.</vt:lpstr>
      <vt:lpstr>Price Trap</vt:lpstr>
      <vt:lpstr>Objective, methodology, and results.</vt:lpstr>
      <vt:lpstr>Slide 8</vt:lpstr>
      <vt:lpstr>Slide 9</vt:lpstr>
      <vt:lpstr>Interpreting the fresh market apple entries.</vt:lpstr>
      <vt:lpstr>Arithmetic of pricing favors the intermediary.</vt:lpstr>
      <vt:lpstr>Application of C-V-P to ΣD &amp; ΣS Values for Strawberries.</vt:lpstr>
      <vt:lpstr>Slide 13</vt:lpstr>
      <vt:lpstr>Slide 14</vt:lpstr>
      <vt:lpstr>Slide 15</vt:lpstr>
      <vt:lpstr>Thank you for your attention and interest.  Questions or comments?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Elasticities and Supply Flexibilities of Fresh Produce, and How They Affect “Buy-Local”</dc:title>
  <dc:creator>fstegelin</dc:creator>
  <cp:lastModifiedBy>fstegelin</cp:lastModifiedBy>
  <cp:revision>31</cp:revision>
  <dcterms:created xsi:type="dcterms:W3CDTF">2012-02-16T22:23:19Z</dcterms:created>
  <dcterms:modified xsi:type="dcterms:W3CDTF">2012-02-24T16:23:38Z</dcterms:modified>
</cp:coreProperties>
</file>