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6" r:id="rId19"/>
    <p:sldId id="277" r:id="rId20"/>
    <p:sldId id="278" r:id="rId21"/>
    <p:sldId id="272" r:id="rId22"/>
    <p:sldId id="273" r:id="rId23"/>
    <p:sldId id="274" r:id="rId24"/>
  </p:sldIdLst>
  <p:sldSz cx="9144000" cy="6858000" type="screen4x3"/>
  <p:notesSz cx="7077075" cy="9051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8C87B-B5E9-4655-86B8-D9DF34F099C6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D55FB-A2A3-40D3-B45A-5B3EDFE616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3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A884-DACE-4971-AEE0-35CC95D39FF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2673-5114-4894-B7F3-93F2BF321C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A884-DACE-4971-AEE0-35CC95D39FF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2673-5114-4894-B7F3-93F2BF3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A884-DACE-4971-AEE0-35CC95D39FF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2673-5114-4894-B7F3-93F2BF3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A884-DACE-4971-AEE0-35CC95D39FF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2673-5114-4894-B7F3-93F2BF3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A884-DACE-4971-AEE0-35CC95D39FF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A32673-5114-4894-B7F3-93F2BF3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A884-DACE-4971-AEE0-35CC95D39FF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2673-5114-4894-B7F3-93F2BF3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A884-DACE-4971-AEE0-35CC95D39FF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2673-5114-4894-B7F3-93F2BF3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A884-DACE-4971-AEE0-35CC95D39FF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2673-5114-4894-B7F3-93F2BF3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A884-DACE-4971-AEE0-35CC95D39FF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2673-5114-4894-B7F3-93F2BF3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A884-DACE-4971-AEE0-35CC95D39FF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2673-5114-4894-B7F3-93F2BF3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A884-DACE-4971-AEE0-35CC95D39FF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2673-5114-4894-B7F3-93F2BF3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25A884-DACE-4971-AEE0-35CC95D39FF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A32673-5114-4894-B7F3-93F2BF3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8763000" cy="1752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A Dashboard of Macroeconomics Graphics for Extension Agribusiness Management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447800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/>
              <a:t>Forrest Stegelin</a:t>
            </a:r>
          </a:p>
          <a:p>
            <a:pPr algn="r"/>
            <a:r>
              <a:rPr lang="en-US" sz="2400" b="1" dirty="0" smtClean="0"/>
              <a:t>Agricultural &amp; Applied Economics</a:t>
            </a:r>
          </a:p>
          <a:p>
            <a:pPr algn="r"/>
            <a:r>
              <a:rPr lang="en-US" sz="2400" b="1" dirty="0" smtClean="0"/>
              <a:t>University of Georgia</a:t>
            </a:r>
            <a:endParaRPr lang="en-US" sz="2400" b="1" dirty="0"/>
          </a:p>
        </p:txBody>
      </p:sp>
      <p:pic>
        <p:nvPicPr>
          <p:cNvPr id="1026" name="Picture 2" descr="C:\Users\fstegelin\AppData\Local\Microsoft\Windows\Temporary Internet Files\Content.IE5\5GY6LVI0\MC90008921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819400"/>
            <a:ext cx="1783994" cy="1783994"/>
          </a:xfrm>
          <a:prstGeom prst="rect">
            <a:avLst/>
          </a:prstGeom>
          <a:noFill/>
        </p:spPr>
      </p:pic>
      <p:pic>
        <p:nvPicPr>
          <p:cNvPr id="1027" name="Picture 3" descr="C:\Users\fstegelin\AppData\Local\Microsoft\Windows\Temporary Internet Files\Content.IE5\NC51UZED\MC90043877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743200"/>
            <a:ext cx="1905000" cy="1828800"/>
          </a:xfrm>
          <a:prstGeom prst="rect">
            <a:avLst/>
          </a:prstGeom>
          <a:noFill/>
        </p:spPr>
      </p:pic>
      <p:pic>
        <p:nvPicPr>
          <p:cNvPr id="1030" name="Picture 6" descr="C:\Users\fstegelin\AppData\Local\Microsoft\Windows\Temporary Internet Files\Content.IE5\5GY6LVI0\MC900055285[2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590800"/>
            <a:ext cx="2225644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Macroeconomic Flow Equation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200" b="1" dirty="0" smtClean="0"/>
              <a:t>Gross National Product (GNP) – Consumption of Fixed Capital (CFC) = </a:t>
            </a:r>
            <a:r>
              <a:rPr lang="en-US" sz="2200" b="1" dirty="0" smtClean="0">
                <a:solidFill>
                  <a:srgbClr val="FFFF00"/>
                </a:solidFill>
              </a:rPr>
              <a:t>Net National Product (NNP);</a:t>
            </a:r>
          </a:p>
          <a:p>
            <a:pPr marL="514350" indent="-514350">
              <a:buNone/>
            </a:pPr>
            <a:r>
              <a:rPr lang="en-US" sz="2200" b="1" dirty="0" smtClean="0"/>
              <a:t>NNP – Indirect Business Taxes (IBT) + Subsidies, less current surpluses of government enterprises (S) – Business Transfer Payments (BTP) = </a:t>
            </a:r>
            <a:r>
              <a:rPr lang="en-US" sz="2200" b="1" dirty="0" smtClean="0">
                <a:solidFill>
                  <a:srgbClr val="FFFF00"/>
                </a:solidFill>
              </a:rPr>
              <a:t>National Income (NI);</a:t>
            </a:r>
          </a:p>
          <a:p>
            <a:pPr marL="514350" indent="-514350">
              <a:buNone/>
            </a:pPr>
            <a:r>
              <a:rPr lang="en-US" sz="2200" b="1" dirty="0" smtClean="0"/>
              <a:t>NI – Corporate Profits (C)P) – Net Interest (I) – Social Insurance Contributions (SIC) + Government Transfer Payments (GTP) + Personal Interest Paid (PIP) + Personal Dividends Paid (PDP) + BTP = </a:t>
            </a:r>
            <a:r>
              <a:rPr lang="en-US" sz="2200" b="1" dirty="0" smtClean="0">
                <a:solidFill>
                  <a:srgbClr val="FFFF00"/>
                </a:solidFill>
              </a:rPr>
              <a:t>Personal Income (PI);</a:t>
            </a:r>
          </a:p>
          <a:p>
            <a:pPr marL="514350" indent="-514350">
              <a:buNone/>
            </a:pPr>
            <a:r>
              <a:rPr lang="en-US" sz="2200" b="1" dirty="0" smtClean="0"/>
              <a:t>PI – Personal Taxes (PT) = </a:t>
            </a:r>
            <a:r>
              <a:rPr lang="en-US" sz="2200" b="1" dirty="0" smtClean="0">
                <a:solidFill>
                  <a:srgbClr val="FFFF00"/>
                </a:solidFill>
              </a:rPr>
              <a:t>Disposable Personal Income (DPI);</a:t>
            </a:r>
          </a:p>
          <a:p>
            <a:pPr marL="514350" indent="-514350">
              <a:buNone/>
            </a:pPr>
            <a:r>
              <a:rPr lang="en-US" sz="2200" b="1" dirty="0" smtClean="0"/>
              <a:t>DPI – Personal Savings (PS) = </a:t>
            </a:r>
            <a:r>
              <a:rPr lang="en-US" sz="2200" b="1" dirty="0" smtClean="0">
                <a:solidFill>
                  <a:srgbClr val="FFFF00"/>
                </a:solidFill>
              </a:rPr>
              <a:t>Personal Consumer Expenditures (PCE); </a:t>
            </a:r>
            <a:r>
              <a:rPr lang="en-US" sz="2200" b="1" dirty="0" smtClean="0"/>
              <a:t>and</a:t>
            </a:r>
          </a:p>
          <a:p>
            <a:pPr marL="514350" indent="-514350">
              <a:buNone/>
            </a:pPr>
            <a:r>
              <a:rPr lang="en-US" sz="2200" b="1" dirty="0" smtClean="0"/>
              <a:t>PCE + Gross Private Domestic Investment (GDPI) + Government Purchases (GP) + Net Exports over Imports (NE- I) = </a:t>
            </a:r>
            <a:r>
              <a:rPr lang="en-US" sz="2200" b="1" dirty="0" smtClean="0">
                <a:solidFill>
                  <a:srgbClr val="FFFF00"/>
                </a:solidFill>
              </a:rPr>
              <a:t>Gross National Product (GNP)</a:t>
            </a:r>
            <a:endParaRPr lang="en-US" sz="2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9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Use a variety of economic indicators to develop a representative snapshot on the nature of the economy in the short run.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0"/>
            <a:ext cx="8763000" cy="4343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An </a:t>
            </a:r>
            <a:r>
              <a:rPr lang="en-US" sz="2400" b="1" dirty="0" smtClean="0">
                <a:solidFill>
                  <a:srgbClr val="FFFF00"/>
                </a:solidFill>
              </a:rPr>
              <a:t>economic indicator </a:t>
            </a:r>
            <a:r>
              <a:rPr lang="en-US" sz="2400" b="1" dirty="0" smtClean="0"/>
              <a:t>is any economic statistic, such as the GDP, inflation rate, or unemployment rate, which indicates how well the economy </a:t>
            </a:r>
            <a:r>
              <a:rPr lang="en-US" sz="2400" b="1" dirty="0" smtClean="0">
                <a:solidFill>
                  <a:srgbClr val="FFFF00"/>
                </a:solidFill>
              </a:rPr>
              <a:t>is doing </a:t>
            </a:r>
            <a:r>
              <a:rPr lang="en-US" sz="2400" b="1" dirty="0" smtClean="0"/>
              <a:t>and how well the economy </a:t>
            </a:r>
            <a:r>
              <a:rPr lang="en-US" sz="2400" b="1" dirty="0" smtClean="0">
                <a:solidFill>
                  <a:srgbClr val="FFFF00"/>
                </a:solidFill>
              </a:rPr>
              <a:t>is going to do in the future </a:t>
            </a:r>
            <a:r>
              <a:rPr lang="en-US" sz="2400" b="1" dirty="0" smtClean="0"/>
              <a:t>– identifying </a:t>
            </a:r>
            <a:r>
              <a:rPr lang="en-US" sz="2400" b="1" dirty="0" smtClean="0">
                <a:solidFill>
                  <a:srgbClr val="FFFF00"/>
                </a:solidFill>
              </a:rPr>
              <a:t>factors that influence the buying decisions </a:t>
            </a:r>
            <a:r>
              <a:rPr lang="en-US" sz="2400" b="1" dirty="0" smtClean="0"/>
              <a:t>of the agribusiness’ clients/customers.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The agribusiness may decide to change their marketing, production, finance, or human resource </a:t>
            </a:r>
            <a:r>
              <a:rPr lang="en-US" sz="2400" b="1" dirty="0" smtClean="0">
                <a:solidFill>
                  <a:srgbClr val="FFFF00"/>
                </a:solidFill>
              </a:rPr>
              <a:t>strategies</a:t>
            </a:r>
            <a:r>
              <a:rPr lang="en-US" sz="2400" b="1" dirty="0" smtClean="0"/>
              <a:t> if the economy is going to do better or worse than previously expected.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Economic indicators can have one of 3 different relationships to the economy: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7244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A </a:t>
            </a:r>
            <a:r>
              <a:rPr lang="en-US" sz="2400" b="1" i="1" u="sng" dirty="0" err="1" smtClean="0">
                <a:solidFill>
                  <a:srgbClr val="FFFF00"/>
                </a:solidFill>
              </a:rPr>
              <a:t>procyclic</a:t>
            </a:r>
            <a:r>
              <a:rPr lang="en-US" sz="2400" b="1" dirty="0" smtClean="0"/>
              <a:t> economic indicator is one that moves in the same direction as the economy – if economy is doing well, number or value is usually increasing, whereas in a recession, this indicator is decreasing [GDP is example].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A </a:t>
            </a:r>
            <a:r>
              <a:rPr lang="en-US" sz="2400" b="1" i="1" u="sng" dirty="0" err="1" smtClean="0">
                <a:solidFill>
                  <a:srgbClr val="FFFF00"/>
                </a:solidFill>
              </a:rPr>
              <a:t>countercyclic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/>
              <a:t>economic indicator is one that moves in the opposite direction as the economy [unemployment rate  is example as gets larger as economy gets worse].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An </a:t>
            </a:r>
            <a:r>
              <a:rPr lang="en-US" sz="2400" b="1" i="1" u="sng" dirty="0" smtClean="0">
                <a:solidFill>
                  <a:srgbClr val="FFFF00"/>
                </a:solidFill>
              </a:rPr>
              <a:t>acyclic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/>
              <a:t>economic indicator is one that has little or no relation to the health of the economy [are rare and generally of little use].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4478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Timing of economic indicator changes relative to how economy as whole changes: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763000" cy="49530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A </a:t>
            </a:r>
            <a:r>
              <a:rPr lang="en-US" sz="2400" b="1" i="1" u="sng" dirty="0" smtClean="0">
                <a:solidFill>
                  <a:srgbClr val="FFFF00"/>
                </a:solidFill>
              </a:rPr>
              <a:t>leading</a:t>
            </a:r>
            <a:r>
              <a:rPr lang="en-US" sz="2400" b="1" dirty="0" smtClean="0"/>
              <a:t> economic indicator is an indicator that changes before the economy changes – suggests directional changes about six months before the economy actually changes [stock market].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A </a:t>
            </a:r>
            <a:r>
              <a:rPr lang="en-US" sz="2400" b="1" i="1" u="sng" dirty="0" smtClean="0">
                <a:solidFill>
                  <a:srgbClr val="FFFF00"/>
                </a:solidFill>
              </a:rPr>
              <a:t>lagged </a:t>
            </a:r>
            <a:r>
              <a:rPr lang="en-US" sz="2400" b="1" dirty="0" smtClean="0"/>
              <a:t>economic indicator is one that does not change until a few quarters after the economy does – suggests magnitude of changes, as well as verifying directional changes [unemployment rate].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A </a:t>
            </a:r>
            <a:r>
              <a:rPr lang="en-US" sz="2400" b="1" i="1" u="sng" dirty="0" smtClean="0">
                <a:solidFill>
                  <a:srgbClr val="FFFF00"/>
                </a:solidFill>
              </a:rPr>
              <a:t>roughly coincident </a:t>
            </a:r>
            <a:r>
              <a:rPr lang="en-US" sz="2400" b="1" dirty="0" smtClean="0"/>
              <a:t>economic indicator is one that moves at nearly the same time as the economy does [GDP].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Sample list of economic indicators having greatest potential for reflecting changes in economic variables affecting agribusinesses: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Stock market, S&amp;P 500</a:t>
            </a:r>
          </a:p>
          <a:p>
            <a:r>
              <a:rPr lang="en-US" sz="2400" b="1" dirty="0" smtClean="0"/>
              <a:t>Leading Economic Index (Conference Board)</a:t>
            </a:r>
          </a:p>
          <a:p>
            <a:r>
              <a:rPr lang="en-US" sz="2400" b="1" dirty="0" smtClean="0"/>
              <a:t>Chicago Fed National Activity Index (FRB Chicago)</a:t>
            </a:r>
          </a:p>
          <a:p>
            <a:r>
              <a:rPr lang="en-US" sz="2400" b="1" dirty="0" smtClean="0"/>
              <a:t>Bloomberg Financial Conditions Index</a:t>
            </a:r>
          </a:p>
          <a:p>
            <a:r>
              <a:rPr lang="en-US" sz="2400" b="1" dirty="0" smtClean="0"/>
              <a:t>Daily Consumer Leading Indicators (Consumer Metrics Institute)</a:t>
            </a:r>
          </a:p>
          <a:p>
            <a:r>
              <a:rPr lang="en-US" sz="2400" b="1" dirty="0" smtClean="0"/>
              <a:t>Conference Board Consumer Confidence Index</a:t>
            </a:r>
          </a:p>
          <a:p>
            <a:r>
              <a:rPr lang="en-US" sz="2400" b="1" dirty="0" smtClean="0"/>
              <a:t>Real Personal Income Levels (Bureau of Economic Analysis)</a:t>
            </a:r>
          </a:p>
          <a:p>
            <a:r>
              <a:rPr lang="en-US" sz="2400" b="1" dirty="0" smtClean="0"/>
              <a:t>Employment &amp; Employment Trends Index (Conference Board)</a:t>
            </a:r>
          </a:p>
          <a:p>
            <a:r>
              <a:rPr lang="en-US" sz="2400" b="1" dirty="0" smtClean="0"/>
              <a:t>Unemployment Claims (US Department of Labor)</a:t>
            </a:r>
          </a:p>
          <a:p>
            <a:r>
              <a:rPr lang="en-US" sz="2400" b="1" dirty="0" smtClean="0"/>
              <a:t>Existing Home Sales and Inventory Months of Supply (National Association of Home Builders)</a:t>
            </a:r>
          </a:p>
          <a:p>
            <a:r>
              <a:rPr lang="en-US" sz="2400" b="1" dirty="0" smtClean="0"/>
              <a:t>Commercial and Industrial Loans, by Banks</a:t>
            </a:r>
          </a:p>
          <a:p>
            <a:r>
              <a:rPr lang="en-US" sz="2400" b="1" dirty="0" smtClean="0"/>
              <a:t>Global Trade</a:t>
            </a:r>
          </a:p>
          <a:p>
            <a:r>
              <a:rPr lang="en-US" sz="2400" b="1" dirty="0" smtClean="0"/>
              <a:t>Oil Price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More economic indicators: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New Residential Homes Sales and Inventory Months of Supply</a:t>
            </a:r>
          </a:p>
          <a:p>
            <a:r>
              <a:rPr lang="en-US" sz="2400" b="1" dirty="0" smtClean="0"/>
              <a:t>Interest Rate, 30-Year Mortgage</a:t>
            </a:r>
          </a:p>
          <a:p>
            <a:r>
              <a:rPr lang="en-US" sz="2400" b="1" dirty="0" smtClean="0"/>
              <a:t>Residential Investment (Bureau of Economic Analysis)</a:t>
            </a:r>
          </a:p>
          <a:p>
            <a:r>
              <a:rPr lang="en-US" sz="2400" b="1" dirty="0" smtClean="0"/>
              <a:t>Inflation (Personal Consumption Price Index)</a:t>
            </a:r>
          </a:p>
          <a:p>
            <a:r>
              <a:rPr lang="en-US" sz="2400" b="1" dirty="0" smtClean="0"/>
              <a:t>Real GDP/GDP Growth (Bureau of Economic Analysis)</a:t>
            </a:r>
          </a:p>
          <a:p>
            <a:r>
              <a:rPr lang="en-US" sz="2400" b="1" dirty="0" smtClean="0"/>
              <a:t>Industrial Production (FRB St. Louis)</a:t>
            </a:r>
          </a:p>
          <a:p>
            <a:r>
              <a:rPr lang="en-US" sz="2400" b="1" dirty="0" smtClean="0"/>
              <a:t>ATA Truck Tonnage Index (American Trucking Association) </a:t>
            </a:r>
          </a:p>
          <a:p>
            <a:r>
              <a:rPr lang="en-US" sz="2400" b="1" dirty="0" smtClean="0"/>
              <a:t>WSJ Growth Forecasts (Wall Street Journal Survey)</a:t>
            </a:r>
          </a:p>
          <a:p>
            <a:r>
              <a:rPr lang="en-US" sz="2400" b="1" dirty="0" smtClean="0"/>
              <a:t>Risk of Recession (Wall Street Journal Survey)</a:t>
            </a:r>
          </a:p>
          <a:p>
            <a:r>
              <a:rPr lang="en-US" sz="2400" b="1" dirty="0" smtClean="0"/>
              <a:t>World Economic Growth (IMF Forecast)</a:t>
            </a:r>
          </a:p>
          <a:p>
            <a:r>
              <a:rPr lang="en-US" sz="2400" b="1" dirty="0" smtClean="0"/>
              <a:t>Federal Surplus/Deficit (CBO Projections)</a:t>
            </a:r>
          </a:p>
          <a:p>
            <a:r>
              <a:rPr lang="en-US" sz="2400" b="1" dirty="0" smtClean="0"/>
              <a:t>Retail Sales</a:t>
            </a:r>
          </a:p>
          <a:p>
            <a:r>
              <a:rPr lang="en-US" sz="2400" b="1" dirty="0" smtClean="0"/>
              <a:t>CEO Economic Outlook Survey (Business Roundtable)</a:t>
            </a:r>
          </a:p>
          <a:p>
            <a:r>
              <a:rPr lang="en-US" sz="2400" b="1" dirty="0" smtClean="0"/>
              <a:t>Value of Euro; Shanghai Stock Market</a:t>
            </a:r>
          </a:p>
          <a:p>
            <a:r>
              <a:rPr lang="en-US" sz="2400" b="1" dirty="0" smtClean="0"/>
              <a:t>Money Supply Growth [M-2]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44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Graphic dashboard provided for the visual learner.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752600"/>
            <a:ext cx="8763000" cy="495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Bar or line charts showing quantitative time series information.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Look for trends, cycles, seasonality, etc. for value in forecasts as well as discuss implications of data on agribusiness, clients/customers, policy, products/services.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Have the numerical data, if needed, to look at rates of change or inflation effects.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To truly look at business cycles, need 2 – 3 decades.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conerlyconsulting.com/images/monthly-charts/2014/2014.05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87630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4" name="Picture 2" descr="http://www.conerlyconsulting.com/images/monthly-charts/2014/2014.05_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87630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2" name="Picture 2" descr="http://www.conerlyconsulting.com/images/monthly-charts/2014/2014.06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87630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What is a “dashboard”?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In management information systems, a dashboard is </a:t>
            </a:r>
            <a:r>
              <a:rPr lang="en-US" sz="2400" b="1" dirty="0" smtClean="0">
                <a:solidFill>
                  <a:srgbClr val="FFFF00"/>
                </a:solidFill>
              </a:rPr>
              <a:t>“an easy to read, often single page, real-time user interface, showing a graphical presentation of the current status (snapshot) and historic trends of an organization’s key performance indicators to enable instantaneous and informed decisions to be made at a glance.”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An </a:t>
            </a:r>
            <a:r>
              <a:rPr lang="en-US" sz="2400" b="1" dirty="0" smtClean="0">
                <a:solidFill>
                  <a:srgbClr val="FFFF00"/>
                </a:solidFill>
              </a:rPr>
              <a:t>economic dashboard </a:t>
            </a:r>
            <a:r>
              <a:rPr lang="en-US" sz="2400" b="1" dirty="0" smtClean="0"/>
              <a:t>is not a predictive or market timing tool regarding the future performance of any economic or financial market nor is it intended to predict or guarantee future investment performance of any sort.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The dashboard is intended as </a:t>
            </a:r>
            <a:r>
              <a:rPr lang="en-US" sz="2400" b="1" dirty="0" smtClean="0">
                <a:solidFill>
                  <a:srgbClr val="FFFF00"/>
                </a:solidFill>
              </a:rPr>
              <a:t>a tool for agribusiness owners and managers to set context and perspective when evaluating the current state of the economy.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6866" name="Picture 2" descr="http://www.conerlyconsulting.com/images/monthly-charts/2014/2014.06_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87630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219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Part Chart, Part Science:</a:t>
            </a:r>
            <a:br>
              <a:rPr lang="en-US" sz="3600" b="1" dirty="0" smtClean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FFFF00"/>
                </a:solidFill>
              </a:rPr>
              <a:t>The Evolution of Economic Indicators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1919, Consumer Price Index (CPI)</a:t>
            </a:r>
          </a:p>
          <a:p>
            <a:r>
              <a:rPr lang="en-US" sz="2400" b="1" dirty="0" smtClean="0"/>
              <a:t>1923, S&amp;P 90</a:t>
            </a:r>
          </a:p>
          <a:p>
            <a:r>
              <a:rPr lang="en-US" sz="2400" b="1" dirty="0" smtClean="0"/>
              <a:t>1926, Hemline Index [George Taylor, economist]</a:t>
            </a:r>
          </a:p>
          <a:p>
            <a:r>
              <a:rPr lang="en-US" sz="2400" b="1" dirty="0" smtClean="0"/>
              <a:t>1937, Gross National Product (GNP)</a:t>
            </a:r>
          </a:p>
          <a:p>
            <a:r>
              <a:rPr lang="en-US" sz="2400" b="1" dirty="0" smtClean="0"/>
              <a:t>1940, Current Population Survey [Census]</a:t>
            </a:r>
          </a:p>
          <a:p>
            <a:r>
              <a:rPr lang="en-US" sz="2400" b="1" dirty="0" smtClean="0"/>
              <a:t>1946, Survey of Consumer Sentiment</a:t>
            </a:r>
          </a:p>
          <a:p>
            <a:r>
              <a:rPr lang="en-US" sz="2400" b="1" dirty="0" smtClean="0"/>
              <a:t>1951, Monthly Retail Trade Survey</a:t>
            </a:r>
          </a:p>
          <a:p>
            <a:r>
              <a:rPr lang="en-US" sz="2400" b="1" dirty="0" smtClean="0"/>
              <a:t>1961, Index of Leading Economic Indicators (ILEI)</a:t>
            </a:r>
          </a:p>
          <a:p>
            <a:r>
              <a:rPr lang="en-US" sz="2400" b="1" dirty="0" smtClean="0"/>
              <a:t>1967, Unemployment Insurance Claims</a:t>
            </a:r>
          </a:p>
          <a:p>
            <a:r>
              <a:rPr lang="en-US" sz="2400" b="1" dirty="0" smtClean="0"/>
              <a:t>1986, Big Mac Index (</a:t>
            </a:r>
            <a:r>
              <a:rPr lang="en-US" sz="2400" b="1" i="1" dirty="0" smtClean="0"/>
              <a:t>The Economist</a:t>
            </a:r>
            <a:r>
              <a:rPr lang="en-US" sz="2400" b="1" dirty="0" smtClean="0"/>
              <a:t>)</a:t>
            </a:r>
          </a:p>
          <a:p>
            <a:r>
              <a:rPr lang="en-US" sz="2400" b="1" dirty="0" smtClean="0"/>
              <a:t>2001, Lipstick Index (Leonard Lauder of Estee Lauder Cosmetics)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524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Which indicators to use depends on the agribusiness and its situation/goals.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fstegelin\AppData\Local\Microsoft\Windows\Temporary Internet Files\Content.IE5\5GY6LVI0\MC900438779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038600"/>
            <a:ext cx="3001328" cy="2209800"/>
          </a:xfrm>
          <a:prstGeom prst="rect">
            <a:avLst/>
          </a:prstGeom>
          <a:noFill/>
        </p:spPr>
      </p:pic>
      <p:pic>
        <p:nvPicPr>
          <p:cNvPr id="1027" name="Picture 3" descr="C:\Users\fstegelin\AppData\Local\Microsoft\Windows\Temporary Internet Files\Content.IE5\NC51UZED\MC90008921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3962400"/>
            <a:ext cx="2895600" cy="2133600"/>
          </a:xfrm>
          <a:prstGeom prst="rect">
            <a:avLst/>
          </a:prstGeom>
          <a:noFill/>
        </p:spPr>
      </p:pic>
      <p:pic>
        <p:nvPicPr>
          <p:cNvPr id="1028" name="Picture 4" descr="C:\Users\fstegelin\AppData\Local\Microsoft\Windows\Temporary Internet Files\Content.IE5\4O6W95PU\MM900282995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1371600"/>
            <a:ext cx="35052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Thanks for your interest and attention. </a:t>
            </a:r>
            <a:br>
              <a:rPr lang="en-US" sz="3600" b="1" dirty="0" smtClean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FFFF00"/>
                </a:solidFill>
              </a:rPr>
              <a:t>Are there any questions or comments?</a:t>
            </a:r>
            <a:endParaRPr lang="en-US" sz="36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fstegelin\AppData\Local\Microsoft\Windows\Temporary Internet Files\Content.IE5\4O6W95PU\MC900090563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1" y="1676400"/>
            <a:ext cx="2819400" cy="2547042"/>
          </a:xfrm>
          <a:prstGeom prst="rect">
            <a:avLst/>
          </a:prstGeom>
          <a:noFill/>
        </p:spPr>
      </p:pic>
      <p:pic>
        <p:nvPicPr>
          <p:cNvPr id="1027" name="Picture 3" descr="C:\Users\fstegelin\AppData\Local\Microsoft\Windows\Temporary Internet Files\Content.IE5\SP85MY97\MC90015081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114800"/>
            <a:ext cx="2667000" cy="2743200"/>
          </a:xfrm>
          <a:prstGeom prst="rect">
            <a:avLst/>
          </a:prstGeom>
          <a:noFill/>
        </p:spPr>
      </p:pic>
      <p:pic>
        <p:nvPicPr>
          <p:cNvPr id="1028" name="Picture 4" descr="C:\Users\fstegelin\AppData\Local\Microsoft\Windows\Temporary Internet Files\Content.IE5\5GY6LVI0\MC900055285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752600"/>
            <a:ext cx="2530444" cy="2438400"/>
          </a:xfrm>
          <a:prstGeom prst="rect">
            <a:avLst/>
          </a:prstGeom>
          <a:noFill/>
        </p:spPr>
      </p:pic>
      <p:pic>
        <p:nvPicPr>
          <p:cNvPr id="1030" name="Picture 6" descr="C:\Users\fstegelin\AppData\Local\Microsoft\Windows\Temporary Internet Files\Content.IE5\4O6W95PU\MC900358953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1752600"/>
            <a:ext cx="25908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Microeconomics and Macroeconomics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09160"/>
          </a:xfrm>
        </p:spPr>
        <p:txBody>
          <a:bodyPr>
            <a:normAutofit/>
          </a:bodyPr>
          <a:lstStyle/>
          <a:p>
            <a:endParaRPr lang="en-US" sz="2400" b="1" dirty="0" smtClean="0"/>
          </a:p>
          <a:p>
            <a:r>
              <a:rPr lang="en-US" sz="2400" b="1" i="1" u="sng" dirty="0" smtClean="0">
                <a:solidFill>
                  <a:srgbClr val="FFFF00"/>
                </a:solidFill>
              </a:rPr>
              <a:t>Microeconomics</a:t>
            </a:r>
            <a:r>
              <a:rPr lang="en-US" sz="2400" b="1" dirty="0" smtClean="0"/>
              <a:t>:  the area of economics that deals with individual decision units – people, firms, or markets – within the economy.</a:t>
            </a:r>
          </a:p>
          <a:p>
            <a:endParaRPr lang="en-US" sz="2400" b="1" dirty="0" smtClean="0"/>
          </a:p>
          <a:p>
            <a:r>
              <a:rPr lang="en-US" sz="2400" b="1" i="1" u="sng" dirty="0" smtClean="0">
                <a:solidFill>
                  <a:srgbClr val="FFFF00"/>
                </a:solidFill>
              </a:rPr>
              <a:t>Macroeconomics</a:t>
            </a:r>
            <a:r>
              <a:rPr lang="en-US" sz="2400" b="1" dirty="0" smtClean="0"/>
              <a:t>:  the area of economics that deals with a nation’s (or industry’s) economy as a whole; the study of the effects of changes in the production of goods and services and employment and how they interact to influence economic performance.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Agribusiness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Any firm (on-farm or off-farm) involved in the food and fiber production and marketing system.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The ever-changing food and agribusiness industries characterized by firms that: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Move final products </a:t>
            </a:r>
            <a:r>
              <a:rPr lang="en-US" b="1" dirty="0" smtClean="0"/>
              <a:t>through the food and fiber system to the ultimate consumer or end-user;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Transform raw agricultural products </a:t>
            </a:r>
            <a:r>
              <a:rPr lang="en-US" b="1" dirty="0" smtClean="0"/>
              <a:t>into the final products desired by consumers or end-users;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Produce raw food and fiber products</a:t>
            </a:r>
            <a:r>
              <a:rPr lang="en-US" b="1" dirty="0" smtClean="0"/>
              <a:t>; or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Supply inputs </a:t>
            </a:r>
            <a:r>
              <a:rPr lang="en-US" b="1" dirty="0" smtClean="0"/>
              <a:t>to the farm or production sector.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Agribusiness management programs offered to a variety of off-farm agribusinesses.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 smtClean="0">
                <a:solidFill>
                  <a:srgbClr val="FFFF00"/>
                </a:solidFill>
              </a:rPr>
              <a:t>Managerial decision-making and problem-solving.</a:t>
            </a:r>
          </a:p>
          <a:p>
            <a:r>
              <a:rPr lang="en-US" sz="2600" b="1" dirty="0" smtClean="0">
                <a:solidFill>
                  <a:srgbClr val="FFFF00"/>
                </a:solidFill>
              </a:rPr>
              <a:t>Prognostications and forecasts and outlook.</a:t>
            </a:r>
          </a:p>
          <a:p>
            <a:r>
              <a:rPr lang="en-US" sz="2600" b="1" dirty="0" smtClean="0">
                <a:solidFill>
                  <a:srgbClr val="FFFF00"/>
                </a:solidFill>
              </a:rPr>
              <a:t>Explain and predict economic behavior influencing the need or demand for an agribusiness’s products or service.</a:t>
            </a:r>
          </a:p>
          <a:p>
            <a:endParaRPr lang="en-US" sz="2400" b="1" dirty="0" smtClean="0"/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Understand government programs and environmental policy, interest rates, business cycles and the economy, general mega trends, and impact of global economics on the agribusiness firms, organization, industries, and their clientele/customers.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Economic reports and indicators (leading, lagging, or roughly coincident and </a:t>
            </a:r>
            <a:r>
              <a:rPr lang="en-US" b="1" dirty="0" err="1" smtClean="0">
                <a:solidFill>
                  <a:schemeClr val="tx1"/>
                </a:solidFill>
              </a:rPr>
              <a:t>procyclical</a:t>
            </a:r>
            <a:r>
              <a:rPr lang="en-US" b="1" dirty="0" smtClean="0">
                <a:solidFill>
                  <a:schemeClr val="tx1"/>
                </a:solidFill>
              </a:rPr>
              <a:t> or countercyclical) to provide metrics for evaluating the health of the economy and the agribusiness sector, the latest business cycles, an dhow the agribusiness’ customers are faring economically.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Areas of macroeconomics incorporated in the extension agribusiness economics programming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09800"/>
            <a:ext cx="8503920" cy="442264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Business cycles</a:t>
            </a:r>
            <a:r>
              <a:rPr lang="en-US" sz="2400" b="1" dirty="0" smtClean="0"/>
              <a:t>, including the recession-growth pendulum swings;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Inflation</a:t>
            </a:r>
            <a:r>
              <a:rPr lang="en-US" sz="2400" b="1" dirty="0" smtClean="0"/>
              <a:t>, and adjusting price series for inflation;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Interest rates</a:t>
            </a:r>
            <a:r>
              <a:rPr lang="en-US" sz="2400" b="1" dirty="0" smtClean="0"/>
              <a:t>, comparing real versus nominal and adjustments to the risk free interest rates;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Unemployment</a:t>
            </a:r>
            <a:r>
              <a:rPr lang="en-US" sz="2400" b="1" dirty="0" smtClean="0"/>
              <a:t> and the labor market;</a:t>
            </a:r>
          </a:p>
          <a:p>
            <a:r>
              <a:rPr lang="en-US" sz="2400" b="1" dirty="0" smtClean="0"/>
              <a:t>Measuring the economy’s </a:t>
            </a:r>
            <a:r>
              <a:rPr lang="en-US" sz="2400" b="1" dirty="0" smtClean="0">
                <a:solidFill>
                  <a:srgbClr val="FFFF00"/>
                </a:solidFill>
              </a:rPr>
              <a:t>output and income</a:t>
            </a:r>
            <a:r>
              <a:rPr lang="en-US" sz="2400" b="1" dirty="0" smtClean="0"/>
              <a:t>;</a:t>
            </a:r>
          </a:p>
          <a:p>
            <a:r>
              <a:rPr lang="en-US" sz="2400" b="1" dirty="0" smtClean="0"/>
              <a:t>Exchange rates, as they impact </a:t>
            </a:r>
            <a:r>
              <a:rPr lang="en-US" sz="2400" b="1" dirty="0" smtClean="0">
                <a:solidFill>
                  <a:srgbClr val="FFFF00"/>
                </a:solidFill>
              </a:rPr>
              <a:t>trade</a:t>
            </a:r>
            <a:r>
              <a:rPr lang="en-US" sz="2400" b="1" dirty="0" smtClean="0"/>
              <a:t>; and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Monetary and fiscal policy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90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Macroeconomics topics arise with agribusiness’ concerns of: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Conducting a feasibility study;</a:t>
            </a:r>
          </a:p>
          <a:p>
            <a:endParaRPr lang="en-US" sz="1400" b="1" dirty="0" smtClean="0"/>
          </a:p>
          <a:p>
            <a:r>
              <a:rPr lang="en-US" b="1" dirty="0" smtClean="0"/>
              <a:t>Developing a marketing plan;</a:t>
            </a:r>
          </a:p>
          <a:p>
            <a:endParaRPr lang="en-US" sz="1400" b="1" dirty="0" smtClean="0"/>
          </a:p>
          <a:p>
            <a:r>
              <a:rPr lang="en-US" b="1" dirty="0" smtClean="0"/>
              <a:t>Preparing a business plan;</a:t>
            </a:r>
          </a:p>
          <a:p>
            <a:endParaRPr lang="en-US" sz="1400" b="1" dirty="0" smtClean="0"/>
          </a:p>
          <a:p>
            <a:r>
              <a:rPr lang="en-US" b="1" dirty="0" smtClean="0"/>
              <a:t>Forecasting sales and growth; </a:t>
            </a:r>
          </a:p>
          <a:p>
            <a:endParaRPr lang="en-US" sz="1400" b="1" dirty="0" smtClean="0"/>
          </a:p>
          <a:p>
            <a:r>
              <a:rPr lang="en-US" b="1" dirty="0" smtClean="0"/>
              <a:t>Evaluating product or service opportunities;</a:t>
            </a:r>
          </a:p>
          <a:p>
            <a:endParaRPr lang="en-US" sz="1400" b="1" dirty="0" smtClean="0"/>
          </a:p>
          <a:p>
            <a:r>
              <a:rPr lang="en-US" b="1" dirty="0" smtClean="0"/>
              <a:t>Completing a sensitivity analysis;</a:t>
            </a:r>
          </a:p>
          <a:p>
            <a:endParaRPr lang="en-US" sz="1400" b="1" dirty="0" smtClean="0"/>
          </a:p>
          <a:p>
            <a:r>
              <a:rPr lang="en-US" b="1" dirty="0" smtClean="0"/>
              <a:t>Performing “what-if….?” scenario evaluations;</a:t>
            </a:r>
          </a:p>
          <a:p>
            <a:endParaRPr lang="en-US" sz="1400" b="1" dirty="0" smtClean="0"/>
          </a:p>
          <a:p>
            <a:r>
              <a:rPr lang="en-US" b="1" dirty="0" smtClean="0"/>
              <a:t>Anticipating results of implementing alternative strategies;</a:t>
            </a:r>
          </a:p>
          <a:p>
            <a:endParaRPr lang="en-US" sz="1400" b="1" dirty="0" smtClean="0"/>
          </a:p>
          <a:p>
            <a:r>
              <a:rPr lang="en-US" b="1" dirty="0" smtClean="0"/>
              <a:t>Making assumptions and evaluating risks for goals/objectives.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Unique/distinguishing features of the food and agribusiness marketplace: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sz="2100" b="1" u="sng" dirty="0" err="1" smtClean="0">
                <a:solidFill>
                  <a:srgbClr val="FFFF00"/>
                </a:solidFill>
              </a:rPr>
              <a:t>Perishability</a:t>
            </a:r>
            <a:r>
              <a:rPr lang="en-US" sz="2100" b="1" dirty="0" smtClean="0">
                <a:solidFill>
                  <a:srgbClr val="C00000"/>
                </a:solidFill>
              </a:rPr>
              <a:t> </a:t>
            </a:r>
            <a:r>
              <a:rPr lang="en-US" sz="2100" b="1" dirty="0" smtClean="0"/>
              <a:t>– of inputs, raw products, and finished goods; an implied “use-by date” to ensure quality.</a:t>
            </a:r>
          </a:p>
          <a:p>
            <a:r>
              <a:rPr lang="en-US" sz="2100" b="1" u="sng" dirty="0" smtClean="0">
                <a:solidFill>
                  <a:srgbClr val="FFFF00"/>
                </a:solidFill>
              </a:rPr>
              <a:t>Food as a product </a:t>
            </a:r>
            <a:r>
              <a:rPr lang="en-US" sz="2100" b="1" dirty="0" smtClean="0"/>
              <a:t>– vital to the survival and health of every individual.</a:t>
            </a:r>
          </a:p>
          <a:p>
            <a:r>
              <a:rPr lang="en-US" sz="2100" b="1" u="sng" dirty="0" smtClean="0">
                <a:solidFill>
                  <a:srgbClr val="FFFF00"/>
                </a:solidFill>
              </a:rPr>
              <a:t>Biological nature </a:t>
            </a:r>
            <a:r>
              <a:rPr lang="en-US" sz="2100" b="1" dirty="0" smtClean="0"/>
              <a:t>of production agriculture (livestock and crops).</a:t>
            </a:r>
          </a:p>
          <a:p>
            <a:r>
              <a:rPr lang="en-US" sz="2100" b="1" u="sng" dirty="0" smtClean="0">
                <a:solidFill>
                  <a:srgbClr val="FFFF00"/>
                </a:solidFill>
              </a:rPr>
              <a:t>Seasonal nature of business </a:t>
            </a:r>
            <a:r>
              <a:rPr lang="en-US" sz="2100" b="1" dirty="0" smtClean="0"/>
              <a:t>– ebbs and flows in supply and demand.</a:t>
            </a:r>
          </a:p>
          <a:p>
            <a:r>
              <a:rPr lang="en-US" sz="2100" b="1" u="sng" dirty="0" smtClean="0">
                <a:solidFill>
                  <a:srgbClr val="FFFF00"/>
                </a:solidFill>
              </a:rPr>
              <a:t>Uncertainty of the weather</a:t>
            </a:r>
            <a:r>
              <a:rPr lang="en-US" sz="2100" b="1" dirty="0" smtClean="0"/>
              <a:t>.</a:t>
            </a:r>
          </a:p>
          <a:p>
            <a:r>
              <a:rPr lang="en-US" sz="2100" b="1" u="sng" dirty="0" smtClean="0">
                <a:solidFill>
                  <a:srgbClr val="FFFF00"/>
                </a:solidFill>
              </a:rPr>
              <a:t>Types of firms </a:t>
            </a:r>
            <a:r>
              <a:rPr lang="en-US" sz="2100" b="1" dirty="0" smtClean="0"/>
              <a:t>– function, size, legal structure, goals/purpose.</a:t>
            </a:r>
          </a:p>
          <a:p>
            <a:r>
              <a:rPr lang="en-US" sz="2100" b="1" u="sng" dirty="0" smtClean="0">
                <a:solidFill>
                  <a:srgbClr val="FFFF00"/>
                </a:solidFill>
              </a:rPr>
              <a:t>Variety of market conditions </a:t>
            </a:r>
            <a:r>
              <a:rPr lang="en-US" sz="2100" b="1" dirty="0" smtClean="0"/>
              <a:t>– risk characteristics, global/local, perfect competition, etc.</a:t>
            </a:r>
          </a:p>
          <a:p>
            <a:r>
              <a:rPr lang="en-US" sz="2100" b="1" u="sng" dirty="0" smtClean="0">
                <a:solidFill>
                  <a:srgbClr val="FFFF00"/>
                </a:solidFill>
              </a:rPr>
              <a:t>Rural ties/roots and relationships </a:t>
            </a:r>
            <a:r>
              <a:rPr lang="en-US" sz="2100" b="1" dirty="0" smtClean="0"/>
              <a:t>in small towns and rural counties.</a:t>
            </a:r>
          </a:p>
          <a:p>
            <a:r>
              <a:rPr lang="en-US" sz="2100" b="1" u="sng" dirty="0" smtClean="0">
                <a:solidFill>
                  <a:srgbClr val="FFFF00"/>
                </a:solidFill>
              </a:rPr>
              <a:t>Government involvement </a:t>
            </a:r>
            <a:r>
              <a:rPr lang="en-US" sz="2100" b="1" dirty="0" smtClean="0"/>
              <a:t>– policies and regulations, 2014 farm bill, USDA, EPA, OSHA, HACCP, immigration, taxes, tariffs and quotas</a:t>
            </a:r>
          </a:p>
          <a:p>
            <a:r>
              <a:rPr lang="en-US" sz="2100" b="1" u="sng" dirty="0" smtClean="0">
                <a:solidFill>
                  <a:srgbClr val="FFFF00"/>
                </a:solidFill>
              </a:rPr>
              <a:t>Agricultural and technological vocabularies and performance measures.</a:t>
            </a:r>
          </a:p>
          <a:p>
            <a:endParaRPr 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Caveats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7244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Being able to understand the economy’s health and direction can help </a:t>
            </a:r>
            <a:r>
              <a:rPr lang="en-US" sz="2400" b="1" u="sng" dirty="0" smtClean="0">
                <a:solidFill>
                  <a:srgbClr val="FFFF00"/>
                </a:solidFill>
              </a:rPr>
              <a:t>guide agribusiness decisions </a:t>
            </a:r>
            <a:r>
              <a:rPr lang="en-US" sz="2400" b="1" dirty="0" smtClean="0"/>
              <a:t>– doesn’t provide succinct answers to the questions.</a:t>
            </a:r>
          </a:p>
          <a:p>
            <a:r>
              <a:rPr lang="en-US" sz="2400" b="1" dirty="0" smtClean="0"/>
              <a:t>Materials are not perfect crystal balls, but are </a:t>
            </a:r>
            <a:r>
              <a:rPr lang="en-US" sz="2400" b="1" u="sng" dirty="0" smtClean="0">
                <a:solidFill>
                  <a:srgbClr val="FFFF00"/>
                </a:solidFill>
              </a:rPr>
              <a:t>better than operating in uncertainty </a:t>
            </a:r>
            <a:r>
              <a:rPr lang="en-US" sz="2400" b="1" dirty="0" smtClean="0"/>
              <a:t>about the driving forces and trends affecting agribusiness growth and investments.</a:t>
            </a:r>
          </a:p>
          <a:p>
            <a:r>
              <a:rPr lang="en-US" sz="2400" b="1" dirty="0" smtClean="0"/>
              <a:t>Many small- to medium-sized agribusinesses lose focus on the </a:t>
            </a:r>
            <a:r>
              <a:rPr lang="en-US" sz="2400" b="1" u="sng" dirty="0" smtClean="0">
                <a:solidFill>
                  <a:srgbClr val="FFFF00"/>
                </a:solidFill>
              </a:rPr>
              <a:t>industry metrics and general economic environment </a:t>
            </a:r>
            <a:r>
              <a:rPr lang="en-US" sz="2400" b="1" dirty="0" smtClean="0"/>
              <a:t>because they have a “micro” or myopic view of the business.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Does not mean provide a graduate course on macroeconomics and the </a:t>
            </a:r>
            <a:r>
              <a:rPr lang="en-US" sz="2400" b="1" u="sng" dirty="0" smtClean="0"/>
              <a:t>money flow equations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</TotalTime>
  <Words>1681</Words>
  <Application>Microsoft Office PowerPoint</Application>
  <PresentationFormat>On-screen Show (4:3)</PresentationFormat>
  <Paragraphs>149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 Dashboard of Macroeconomics Graphics for Extension Agribusiness Management </vt:lpstr>
      <vt:lpstr>What is a “dashboard”?</vt:lpstr>
      <vt:lpstr>Microeconomics and Macroeconomics</vt:lpstr>
      <vt:lpstr>Agribusiness</vt:lpstr>
      <vt:lpstr>Agribusiness management programs offered to a variety of off-farm agribusinesses.</vt:lpstr>
      <vt:lpstr>Areas of macroeconomics incorporated in the extension agribusiness economics programming</vt:lpstr>
      <vt:lpstr>Macroeconomics topics arise with agribusiness’ concerns of:</vt:lpstr>
      <vt:lpstr>Unique/distinguishing features of the food and agribusiness marketplace:</vt:lpstr>
      <vt:lpstr>Caveats</vt:lpstr>
      <vt:lpstr>Macroeconomic Flow Equation</vt:lpstr>
      <vt:lpstr>Use a variety of economic indicators to develop a representative snapshot on the nature of the economy in the short run.</vt:lpstr>
      <vt:lpstr>Economic indicators can have one of 3 different relationships to the economy:</vt:lpstr>
      <vt:lpstr>Timing of economic indicator changes relative to how economy as whole changes:</vt:lpstr>
      <vt:lpstr>Sample list of economic indicators having greatest potential for reflecting changes in economic variables affecting agribusinesses:</vt:lpstr>
      <vt:lpstr>More economic indicators:</vt:lpstr>
      <vt:lpstr>Graphic dashboard provided for the visual learner.</vt:lpstr>
      <vt:lpstr>PowerPoint Presentation</vt:lpstr>
      <vt:lpstr>PowerPoint Presentation</vt:lpstr>
      <vt:lpstr>PowerPoint Presentation</vt:lpstr>
      <vt:lpstr>PowerPoint Presentation</vt:lpstr>
      <vt:lpstr>Part Chart, Part Science: The Evolution of Economic Indicators</vt:lpstr>
      <vt:lpstr>Which indicators to use depends on the agribusiness and its situation/goals.</vt:lpstr>
      <vt:lpstr>Thanks for your interest and attention.  Are there any questions or comments?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Dashboard of Macroeconomics Graphics for Extension Agribusiness Management</dc:title>
  <dc:creator>fstegelin</dc:creator>
  <cp:lastModifiedBy>Lia Nogueira</cp:lastModifiedBy>
  <cp:revision>13</cp:revision>
  <dcterms:created xsi:type="dcterms:W3CDTF">2014-06-04T15:48:46Z</dcterms:created>
  <dcterms:modified xsi:type="dcterms:W3CDTF">2014-07-17T16:09:32Z</dcterms:modified>
</cp:coreProperties>
</file>