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347DB-4C57-AD4A-A29E-40081426D402}"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546B-A023-0149-9603-89AE886CDD2D}"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B347DB-4C57-AD4A-A29E-40081426D402}" type="datetimeFigureOut">
              <a:rPr lang="en-US" smtClean="0"/>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5B347DB-4C57-AD4A-A29E-40081426D402}"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5B347DB-4C57-AD4A-A29E-40081426D402}" type="datetimeFigureOut">
              <a:rPr lang="en-US" smtClean="0"/>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5B347DB-4C57-AD4A-A29E-40081426D402}" type="datetimeFigureOut">
              <a:rPr lang="en-US" smtClean="0"/>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347DB-4C57-AD4A-A29E-40081426D402}" type="datetimeFigureOut">
              <a:rPr lang="en-US" smtClean="0"/>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B347DB-4C57-AD4A-A29E-40081426D402}" type="datetimeFigureOut">
              <a:rPr lang="en-US" smtClean="0"/>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E546B-A023-0149-9603-89AE886CDD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5B347DB-4C57-AD4A-A29E-40081426D402}" type="datetimeFigureOut">
              <a:rPr lang="en-US" smtClean="0"/>
              <a:t>8/25/2014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3DE546B-A023-0149-9603-89AE886CDD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eta.socrativ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117657"/>
            <a:ext cx="6498158" cy="1724867"/>
          </a:xfrm>
        </p:spPr>
        <p:txBody>
          <a:bodyPr>
            <a:normAutofit fontScale="90000"/>
          </a:bodyPr>
          <a:lstStyle/>
          <a:p>
            <a:r>
              <a:rPr lang="en-US" dirty="0"/>
              <a:t>Agricultural Economics in the Flipped Learning Environment</a:t>
            </a:r>
            <a:r>
              <a:rPr lang="en-US" dirty="0" smtClean="0">
                <a:effectLst/>
              </a:rPr>
              <a:t> </a:t>
            </a:r>
            <a:endParaRPr lang="en-US" dirty="0"/>
          </a:p>
        </p:txBody>
      </p:sp>
      <p:sp>
        <p:nvSpPr>
          <p:cNvPr id="3" name="Subtitle 2"/>
          <p:cNvSpPr>
            <a:spLocks noGrp="1"/>
          </p:cNvSpPr>
          <p:nvPr>
            <p:ph type="subTitle" idx="1"/>
          </p:nvPr>
        </p:nvSpPr>
        <p:spPr>
          <a:xfrm>
            <a:off x="1322920" y="4514199"/>
            <a:ext cx="6498159" cy="1767694"/>
          </a:xfrm>
        </p:spPr>
        <p:txBody>
          <a:bodyPr>
            <a:normAutofit/>
          </a:bodyPr>
          <a:lstStyle/>
          <a:p>
            <a:r>
              <a:rPr lang="en-US" dirty="0"/>
              <a:t>Neal MacDougall</a:t>
            </a:r>
          </a:p>
          <a:p>
            <a:r>
              <a:rPr lang="en-US" dirty="0" smtClean="0"/>
              <a:t>Agribusiness Department, Cal Poly</a:t>
            </a:r>
            <a:endParaRPr lang="en-US" dirty="0"/>
          </a:p>
          <a:p>
            <a:r>
              <a:rPr lang="en-US" dirty="0" smtClean="0"/>
              <a:t>and</a:t>
            </a:r>
            <a:r>
              <a:rPr lang="en-US" dirty="0"/>
              <a:t> </a:t>
            </a:r>
          </a:p>
          <a:p>
            <a:r>
              <a:rPr lang="en-US" dirty="0"/>
              <a:t>Olivia </a:t>
            </a:r>
            <a:r>
              <a:rPr lang="en-US" dirty="0" err="1"/>
              <a:t>Molodanof</a:t>
            </a:r>
            <a:endParaRPr lang="en-US" dirty="0"/>
          </a:p>
          <a:p>
            <a:r>
              <a:rPr lang="en-US" dirty="0"/>
              <a:t>Undergraduate, Agribusiness </a:t>
            </a:r>
            <a:r>
              <a:rPr lang="en-US" dirty="0" smtClean="0"/>
              <a:t>Department, Cal Poly</a:t>
            </a:r>
            <a:endParaRPr lang="en-US" dirty="0"/>
          </a:p>
        </p:txBody>
      </p:sp>
    </p:spTree>
    <p:extLst>
      <p:ext uri="{BB962C8B-B14F-4D97-AF65-F5344CB8AC3E}">
        <p14:creationId xmlns:p14="http://schemas.microsoft.com/office/powerpoint/2010/main" val="3042335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How Do Students Feel</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Student #18:</a:t>
            </a:r>
            <a:endParaRPr lang="en-US" dirty="0"/>
          </a:p>
          <a:p>
            <a:pPr marL="0" indent="0">
              <a:buNone/>
            </a:pPr>
            <a:r>
              <a:rPr lang="en-US" dirty="0" smtClean="0"/>
              <a:t>Most </a:t>
            </a:r>
            <a:r>
              <a:rPr lang="en-US" dirty="0"/>
              <a:t>classes I've been in do not have very many, if any, group projects or peer-teaching activities as this class does.  Learning from other people in your class can be very helpful, because they can help you understand the material that you don't know and you could help explain the things that you may understand that they don't.  Other people can see things differently, so being able to see how other students in class look at the subject can help you learn. Having all the in class discussions are always useful, but having the videos online helped reinforce a lot of what we talked about in class. </a:t>
            </a:r>
          </a:p>
        </p:txBody>
      </p:sp>
    </p:spTree>
    <p:extLst>
      <p:ext uri="{BB962C8B-B14F-4D97-AF65-F5344CB8AC3E}">
        <p14:creationId xmlns:p14="http://schemas.microsoft.com/office/powerpoint/2010/main" val="1488888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Some General </a:t>
            </a:r>
            <a:r>
              <a:rPr lang="en-US" dirty="0" smtClean="0"/>
              <a:t>Results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533047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When are videos watched</a:t>
            </a:r>
            <a:r>
              <a:rPr lang="en-US" dirty="0" smtClean="0"/>
              <a: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87561" y="1614007"/>
            <a:ext cx="5943600" cy="4585335"/>
          </a:xfrm>
          <a:prstGeom prst="rect">
            <a:avLst/>
          </a:prstGeom>
          <a:noFill/>
          <a:ln>
            <a:noFill/>
          </a:ln>
        </p:spPr>
      </p:pic>
    </p:spTree>
    <p:extLst>
      <p:ext uri="{BB962C8B-B14F-4D97-AF65-F5344CB8AC3E}">
        <p14:creationId xmlns:p14="http://schemas.microsoft.com/office/powerpoint/2010/main" val="597047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are videos watched? (cont’d</a:t>
            </a:r>
            <a:r>
              <a:rPr lang="en-US" dirty="0" smtClean="0"/>
              <a: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56200" y="1624010"/>
            <a:ext cx="5943600" cy="4826635"/>
          </a:xfrm>
          <a:prstGeom prst="rect">
            <a:avLst/>
          </a:prstGeom>
          <a:noFill/>
          <a:ln>
            <a:noFill/>
          </a:ln>
        </p:spPr>
      </p:pic>
    </p:spTree>
    <p:extLst>
      <p:ext uri="{BB962C8B-B14F-4D97-AF65-F5344CB8AC3E}">
        <p14:creationId xmlns:p14="http://schemas.microsoft.com/office/powerpoint/2010/main" val="50813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How Do Students Feel</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i="1" dirty="0"/>
              <a:t>Student #19</a:t>
            </a:r>
            <a:r>
              <a:rPr lang="en-US" i="1" dirty="0" smtClean="0"/>
              <a:t>:</a:t>
            </a:r>
            <a:r>
              <a:rPr lang="en-US" dirty="0"/>
              <a:t> </a:t>
            </a:r>
          </a:p>
          <a:p>
            <a:pPr marL="0" indent="0">
              <a:buNone/>
            </a:pPr>
            <a:r>
              <a:rPr lang="en-US" dirty="0"/>
              <a:t>I have to say though that most of my classes have only tested on concepts, knowing formulas, where to put numbers, knowing definitions of terms, that sort of thing.  This is the first that put such a heavy emphasis on the “why” factor.  But because we had to learn the “why” I feel like this material will stick in my head a little longer.  Maybe not all the terms and demand or supply shifters, but an underlying knowledge of how markets work. </a:t>
            </a:r>
          </a:p>
        </p:txBody>
      </p:sp>
    </p:spTree>
    <p:extLst>
      <p:ext uri="{BB962C8B-B14F-4D97-AF65-F5344CB8AC3E}">
        <p14:creationId xmlns:p14="http://schemas.microsoft.com/office/powerpoint/2010/main" val="4082475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Students Feel? (cont’d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i="1" dirty="0"/>
              <a:t>Student #22</a:t>
            </a:r>
            <a:r>
              <a:rPr lang="en-US" i="1" dirty="0" smtClean="0"/>
              <a:t>:</a:t>
            </a:r>
            <a:r>
              <a:rPr lang="en-US" dirty="0"/>
              <a:t> </a:t>
            </a:r>
          </a:p>
          <a:p>
            <a:pPr marL="0" indent="0">
              <a:buNone/>
            </a:pPr>
            <a:r>
              <a:rPr lang="en-US" dirty="0"/>
              <a:t>This class itself has taught me a lot in preparing for the future.  To be honest, I did not get the best grade in this class.  I did not get the grade that I wanted and I am not upset about that at all.  I got much more out of this class than a grade, I learned about how important it is to truly understand something than to just memorize a formula.  This class was difficult, because it challenged me to think outside of just the classroom.  This class was real life; it taught me that what I have to do to really understand something and the process I have to go through to understand things. </a:t>
            </a:r>
          </a:p>
        </p:txBody>
      </p:sp>
    </p:spTree>
    <p:extLst>
      <p:ext uri="{BB962C8B-B14F-4D97-AF65-F5344CB8AC3E}">
        <p14:creationId xmlns:p14="http://schemas.microsoft.com/office/powerpoint/2010/main" val="82975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Next Steps/Questions</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sz="3200" dirty="0"/>
              <a:t>Now this is not the end. It is not even the beginning of the end. But it is, perhaps, the end of the beginning</a:t>
            </a:r>
            <a:r>
              <a:rPr lang="en-US" sz="3200" dirty="0" smtClean="0"/>
              <a:t>.</a:t>
            </a:r>
            <a:endParaRPr lang="en-US" sz="3200" dirty="0"/>
          </a:p>
          <a:p>
            <a:pPr marL="336550" lvl="1" indent="0">
              <a:spcBef>
                <a:spcPts val="0"/>
              </a:spcBef>
              <a:buNone/>
            </a:pPr>
            <a:endParaRPr lang="en-US" sz="3200" i="1" dirty="0"/>
          </a:p>
          <a:p>
            <a:pPr marL="0" indent="0" algn="r">
              <a:spcBef>
                <a:spcPts val="0"/>
              </a:spcBef>
              <a:buNone/>
            </a:pPr>
            <a:r>
              <a:rPr lang="en-US" sz="3400" i="1" dirty="0" smtClean="0"/>
              <a:t>Winston Churchill</a:t>
            </a:r>
            <a:endParaRPr lang="en-US" sz="3400" dirty="0"/>
          </a:p>
          <a:p>
            <a:pPr marL="0" indent="0" algn="r">
              <a:spcBef>
                <a:spcPts val="0"/>
              </a:spcBef>
              <a:buNone/>
            </a:pPr>
            <a:r>
              <a:rPr lang="en-US" sz="3400" i="1" dirty="0" smtClean="0"/>
              <a:t>November </a:t>
            </a:r>
            <a:r>
              <a:rPr lang="en-US" sz="3400" i="1" dirty="0"/>
              <a:t>20, 1942</a:t>
            </a:r>
            <a:endParaRPr lang="en-US" sz="3400" dirty="0"/>
          </a:p>
          <a:p>
            <a:pPr marL="0" indent="0">
              <a:buNone/>
            </a:pPr>
            <a:endParaRPr lang="en-US" dirty="0"/>
          </a:p>
        </p:txBody>
      </p:sp>
    </p:spTree>
    <p:extLst>
      <p:ext uri="{BB962C8B-B14F-4D97-AF65-F5344CB8AC3E}">
        <p14:creationId xmlns:p14="http://schemas.microsoft.com/office/powerpoint/2010/main" val="1231158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Test</a:t>
            </a:r>
            <a:endParaRPr lang="en-US" dirty="0"/>
          </a:p>
        </p:txBody>
      </p:sp>
      <p:sp>
        <p:nvSpPr>
          <p:cNvPr id="3" name="Content Placeholder 2"/>
          <p:cNvSpPr>
            <a:spLocks noGrp="1"/>
          </p:cNvSpPr>
          <p:nvPr>
            <p:ph idx="1"/>
          </p:nvPr>
        </p:nvSpPr>
        <p:spPr>
          <a:xfrm>
            <a:off x="549275" y="1600200"/>
            <a:ext cx="8042276" cy="2182571"/>
          </a:xfrm>
        </p:spPr>
        <p:txBody>
          <a:bodyPr/>
          <a:lstStyle/>
          <a:p>
            <a:pPr marL="0" indent="0">
              <a:buNone/>
            </a:pPr>
            <a:r>
              <a:rPr lang="en-US" dirty="0" smtClean="0"/>
              <a:t>Before we start, did you do your Concept Test?</a:t>
            </a:r>
          </a:p>
          <a:p>
            <a:pPr marL="0" indent="0">
              <a:buNone/>
            </a:pPr>
            <a:r>
              <a:rPr lang="en-US" dirty="0" smtClean="0"/>
              <a:t>Link </a:t>
            </a:r>
            <a:r>
              <a:rPr lang="en-US" dirty="0"/>
              <a:t>to </a:t>
            </a:r>
            <a:r>
              <a:rPr lang="en-US" dirty="0" err="1"/>
              <a:t>Socrative</a:t>
            </a:r>
            <a:r>
              <a:rPr lang="en-US" dirty="0"/>
              <a:t>: </a:t>
            </a:r>
            <a:r>
              <a:rPr lang="en-US" u="sng" dirty="0">
                <a:hlinkClick r:id="rId2"/>
              </a:rPr>
              <a:t>beta.socrative.com</a:t>
            </a:r>
            <a:r>
              <a:rPr lang="en-US" dirty="0"/>
              <a:t> </a:t>
            </a:r>
            <a:endParaRPr lang="en-US" dirty="0" smtClean="0"/>
          </a:p>
          <a:p>
            <a:pPr marL="0" indent="0">
              <a:buNone/>
            </a:pPr>
            <a:r>
              <a:rPr lang="en-US" dirty="0" smtClean="0"/>
              <a:t>Room: “</a:t>
            </a:r>
            <a:r>
              <a:rPr lang="en-US" dirty="0" err="1" smtClean="0"/>
              <a:t>BlissAGB</a:t>
            </a:r>
            <a:r>
              <a:rPr lang="en-US" dirty="0" smtClean="0"/>
              <a:t>” (all one word, caps unimportant)</a:t>
            </a:r>
            <a:endParaRPr lang="en-US" dirty="0"/>
          </a:p>
        </p:txBody>
      </p:sp>
    </p:spTree>
    <p:extLst>
      <p:ext uri="{BB962C8B-B14F-4D97-AF65-F5344CB8AC3E}">
        <p14:creationId xmlns:p14="http://schemas.microsoft.com/office/powerpoint/2010/main" val="1857340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sz="3600" dirty="0"/>
              <a:t>The Standard Lecture Class Structure</a:t>
            </a:r>
          </a:p>
        </p:txBody>
      </p:sp>
      <p:sp>
        <p:nvSpPr>
          <p:cNvPr id="3" name="Content Placeholder 2"/>
          <p:cNvSpPr>
            <a:spLocks noGrp="1"/>
          </p:cNvSpPr>
          <p:nvPr>
            <p:ph idx="1"/>
          </p:nvPr>
        </p:nvSpPr>
        <p:spPr/>
        <p:txBody>
          <a:bodyPr/>
          <a:lstStyle/>
          <a:p>
            <a:pPr marL="0" indent="0">
              <a:buNone/>
            </a:pPr>
            <a:endParaRPr lang="en-US" dirty="0"/>
          </a:p>
        </p:txBody>
      </p:sp>
      <p:grpSp>
        <p:nvGrpSpPr>
          <p:cNvPr id="4" name="Group 3"/>
          <p:cNvGrpSpPr/>
          <p:nvPr/>
        </p:nvGrpSpPr>
        <p:grpSpPr>
          <a:xfrm>
            <a:off x="1173414" y="2747341"/>
            <a:ext cx="6515898" cy="2512645"/>
            <a:chOff x="0" y="0"/>
            <a:chExt cx="5029200" cy="533400"/>
          </a:xfrm>
          <a:extLst>
            <a:ext uri="{0CCBE362-F206-4b92-989A-16890622DB6E}">
              <ma14:wrappingTextBoxFlag xmlns:ma14="http://schemas.microsoft.com/office/mac/drawingml/2011/main" xmlns=""/>
            </a:ext>
          </a:extLst>
        </p:grpSpPr>
        <p:sp>
          <p:nvSpPr>
            <p:cNvPr id="5" name="Process 4"/>
            <p:cNvSpPr/>
            <p:nvPr/>
          </p:nvSpPr>
          <p:spPr>
            <a:xfrm>
              <a:off x="0" y="0"/>
              <a:ext cx="1143000" cy="5334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effectLst/>
                  <a:ea typeface="ＭＳ 明朝"/>
                  <a:cs typeface="Times New Roman"/>
                </a:rPr>
                <a:t>Chapter</a:t>
              </a:r>
            </a:p>
            <a:p>
              <a:pPr marL="0" marR="0" algn="ctr">
                <a:spcBef>
                  <a:spcPts val="0"/>
                </a:spcBef>
                <a:spcAft>
                  <a:spcPts val="0"/>
                </a:spcAft>
              </a:pPr>
              <a:r>
                <a:rPr lang="en-US" sz="1200" dirty="0">
                  <a:effectLst/>
                  <a:ea typeface="ＭＳ 明朝"/>
                  <a:cs typeface="Times New Roman"/>
                </a:rPr>
                <a:t>Reading</a:t>
              </a:r>
            </a:p>
            <a:p>
              <a:pPr marL="0" marR="0">
                <a:spcBef>
                  <a:spcPts val="0"/>
                </a:spcBef>
                <a:spcAft>
                  <a:spcPts val="0"/>
                </a:spcAft>
              </a:pPr>
              <a:r>
                <a:rPr lang="en-US" sz="1200" dirty="0">
                  <a:effectLst/>
                  <a:ea typeface="ＭＳ 明朝"/>
                  <a:cs typeface="Times New Roman"/>
                </a:rPr>
                <a:t> </a:t>
              </a:r>
            </a:p>
          </p:txBody>
        </p:sp>
        <p:sp>
          <p:nvSpPr>
            <p:cNvPr id="6" name="Right Arrow 5"/>
            <p:cNvSpPr/>
            <p:nvPr/>
          </p:nvSpPr>
          <p:spPr>
            <a:xfrm>
              <a:off x="1257300" y="190500"/>
              <a:ext cx="571500" cy="114300"/>
            </a:xfrm>
            <a:prstGeom prst="rightArrow">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Process 6"/>
            <p:cNvSpPr/>
            <p:nvPr/>
          </p:nvSpPr>
          <p:spPr>
            <a:xfrm>
              <a:off x="1943100" y="83820"/>
              <a:ext cx="1143000" cy="3175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Lecture</a:t>
              </a:r>
            </a:p>
            <a:p>
              <a:pPr marL="0" marR="0">
                <a:spcBef>
                  <a:spcPts val="0"/>
                </a:spcBef>
                <a:spcAft>
                  <a:spcPts val="0"/>
                </a:spcAft>
              </a:pPr>
              <a:r>
                <a:rPr lang="en-US" sz="1200">
                  <a:effectLst/>
                  <a:ea typeface="ＭＳ 明朝"/>
                  <a:cs typeface="Times New Roman"/>
                </a:rPr>
                <a:t> </a:t>
              </a:r>
            </a:p>
          </p:txBody>
        </p:sp>
        <p:sp>
          <p:nvSpPr>
            <p:cNvPr id="8" name="Right Arrow 7"/>
            <p:cNvSpPr/>
            <p:nvPr/>
          </p:nvSpPr>
          <p:spPr>
            <a:xfrm>
              <a:off x="3200400" y="182880"/>
              <a:ext cx="571500" cy="114300"/>
            </a:xfrm>
            <a:prstGeom prst="rightArrow">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Process 8"/>
            <p:cNvSpPr/>
            <p:nvPr/>
          </p:nvSpPr>
          <p:spPr>
            <a:xfrm>
              <a:off x="3886200" y="76200"/>
              <a:ext cx="1143000" cy="3175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a:extLst>
              <a:ext uri="{FAA26D3D-D897-4be2-8F04-BA451C77F1D7}">
                <ma14:placeholderFlag xmlns:ma14="http://schemas.microsoft.com/office/mac/drawingml/2011/main" xmlns=""/>
              </a:ext>
              <a:ext uri="{C572A759-6A51-4108-AA02-DFA0A04FC94B}">
                <ma14:wrappingTextBoxFlag xmlns:ma14="http://schemas.microsoft.com/office/mac/drawingml/2011/main" xmln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Assessment</a:t>
              </a:r>
            </a:p>
            <a:p>
              <a:pPr marL="0" marR="0">
                <a:spcBef>
                  <a:spcPts val="0"/>
                </a:spcBef>
                <a:spcAft>
                  <a:spcPts val="0"/>
                </a:spcAft>
              </a:pPr>
              <a:r>
                <a:rPr lang="en-US" sz="1200">
                  <a:effectLst/>
                  <a:ea typeface="ＭＳ 明朝"/>
                  <a:cs typeface="Times New Roman"/>
                </a:rPr>
                <a:t> </a:t>
              </a:r>
            </a:p>
          </p:txBody>
        </p:sp>
      </p:grpSp>
    </p:spTree>
    <p:extLst>
      <p:ext uri="{BB962C8B-B14F-4D97-AF65-F5344CB8AC3E}">
        <p14:creationId xmlns:p14="http://schemas.microsoft.com/office/powerpoint/2010/main" val="191418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How Do Students Feel</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3200" i="1" dirty="0"/>
              <a:t>Student #13:</a:t>
            </a:r>
            <a:endParaRPr lang="en-US" sz="3200" dirty="0"/>
          </a:p>
          <a:p>
            <a:pPr marL="0" indent="0">
              <a:buNone/>
            </a:pPr>
            <a:r>
              <a:rPr lang="en-US" sz="3200" dirty="0"/>
              <a:t>I have gone through school spitting back what the teacher taught us but feeling like I never truly grasped the material enough to remember it past when I “needed to”. </a:t>
            </a:r>
          </a:p>
        </p:txBody>
      </p:sp>
    </p:spTree>
    <p:extLst>
      <p:ext uri="{BB962C8B-B14F-4D97-AF65-F5344CB8AC3E}">
        <p14:creationId xmlns:p14="http://schemas.microsoft.com/office/powerpoint/2010/main" val="769655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Design Response Objectives </a:t>
            </a:r>
          </a:p>
        </p:txBody>
      </p:sp>
      <p:sp>
        <p:nvSpPr>
          <p:cNvPr id="3" name="Content Placeholder 2"/>
          <p:cNvSpPr>
            <a:spLocks noGrp="1"/>
          </p:cNvSpPr>
          <p:nvPr>
            <p:ph idx="1"/>
          </p:nvPr>
        </p:nvSpPr>
        <p:spPr/>
        <p:txBody>
          <a:bodyPr anchor="ctr"/>
          <a:lstStyle/>
          <a:p>
            <a:pPr lvl="0"/>
            <a:r>
              <a:rPr lang="en-US" dirty="0"/>
              <a:t>More frequent and tighter feedback</a:t>
            </a:r>
          </a:p>
          <a:p>
            <a:pPr lvl="0"/>
            <a:r>
              <a:rPr lang="en-US" dirty="0"/>
              <a:t>Clearer determination of who knows how much/Better formative assessment</a:t>
            </a:r>
          </a:p>
          <a:p>
            <a:pPr lvl="0"/>
            <a:r>
              <a:rPr lang="en-US" dirty="0"/>
              <a:t>Increase formal level of peer teaching and </a:t>
            </a:r>
            <a:r>
              <a:rPr lang="en-US" dirty="0" smtClean="0"/>
              <a:t>learning</a:t>
            </a:r>
            <a:endParaRPr lang="en-US" dirty="0"/>
          </a:p>
        </p:txBody>
      </p:sp>
    </p:spTree>
    <p:extLst>
      <p:ext uri="{BB962C8B-B14F-4D97-AF65-F5344CB8AC3E}">
        <p14:creationId xmlns:p14="http://schemas.microsoft.com/office/powerpoint/2010/main" val="3629306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New Overall Class </a:t>
            </a:r>
            <a:r>
              <a:rPr lang="en-US" dirty="0" smtClean="0"/>
              <a:t>Structure</a:t>
            </a:r>
            <a:endParaRPr lang="en-US" dirty="0"/>
          </a:p>
        </p:txBody>
      </p:sp>
      <p:sp>
        <p:nvSpPr>
          <p:cNvPr id="3" name="Content Placeholder 2"/>
          <p:cNvSpPr>
            <a:spLocks noGrp="1"/>
          </p:cNvSpPr>
          <p:nvPr>
            <p:ph idx="1"/>
          </p:nvPr>
        </p:nvSpPr>
        <p:spPr/>
        <p:txBody>
          <a:bodyPr/>
          <a:lstStyle/>
          <a:p>
            <a:pPr marL="0" indent="0">
              <a:buNone/>
            </a:pPr>
            <a:endParaRPr lang="en-US" dirty="0"/>
          </a:p>
        </p:txBody>
      </p:sp>
      <p:grpSp>
        <p:nvGrpSpPr>
          <p:cNvPr id="8" name="Group 7"/>
          <p:cNvGrpSpPr/>
          <p:nvPr/>
        </p:nvGrpSpPr>
        <p:grpSpPr>
          <a:xfrm>
            <a:off x="1983749" y="3059409"/>
            <a:ext cx="5622734" cy="1938268"/>
            <a:chOff x="0" y="0"/>
            <a:chExt cx="4686300" cy="1143000"/>
          </a:xfrm>
          <a:extLst>
            <a:ext uri="{0CCBE362-F206-4b92-989A-16890622DB6E}">
              <ma14:wrappingTextBoxFlag xmlns:ma14="http://schemas.microsoft.com/office/mac/drawingml/2011/main" xmlns=""/>
            </a:ext>
          </a:extLst>
        </p:grpSpPr>
        <p:sp>
          <p:nvSpPr>
            <p:cNvPr id="9" name="Process 8"/>
            <p:cNvSpPr/>
            <p:nvPr/>
          </p:nvSpPr>
          <p:spPr>
            <a:xfrm>
              <a:off x="0" y="0"/>
              <a:ext cx="1828800" cy="11430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marL="0" marR="0">
                <a:spcBef>
                  <a:spcPts val="0"/>
                </a:spcBef>
                <a:spcAft>
                  <a:spcPts val="0"/>
                </a:spcAft>
              </a:pPr>
              <a:r>
                <a:rPr lang="en-US" sz="1200">
                  <a:effectLst/>
                  <a:ea typeface="ＭＳ 明朝"/>
                  <a:cs typeface="Times New Roman"/>
                </a:rPr>
                <a:t>Pre-Class Preparation</a:t>
              </a:r>
            </a:p>
            <a:p>
              <a:pPr marL="342900" marR="0" lvl="0" indent="-342900">
                <a:spcBef>
                  <a:spcPts val="0"/>
                </a:spcBef>
                <a:spcAft>
                  <a:spcPts val="0"/>
                </a:spcAft>
                <a:buFont typeface="Symbol"/>
                <a:buChar char=""/>
              </a:pPr>
              <a:r>
                <a:rPr lang="en-US" sz="1200">
                  <a:effectLst/>
                  <a:ea typeface="ＭＳ 明朝"/>
                  <a:cs typeface="Times New Roman"/>
                </a:rPr>
                <a:t>Introduction</a:t>
              </a:r>
            </a:p>
            <a:p>
              <a:pPr marL="342900" marR="0" lvl="0" indent="-342900">
                <a:spcBef>
                  <a:spcPts val="0"/>
                </a:spcBef>
                <a:spcAft>
                  <a:spcPts val="0"/>
                </a:spcAft>
                <a:buFont typeface="Symbol"/>
                <a:buChar char=""/>
              </a:pPr>
              <a:r>
                <a:rPr lang="en-US" sz="1200">
                  <a:effectLst/>
                  <a:ea typeface="ＭＳ 明朝"/>
                  <a:cs typeface="Times New Roman"/>
                </a:rPr>
                <a:t>Reading</a:t>
              </a:r>
            </a:p>
            <a:p>
              <a:pPr marL="342900" marR="0" lvl="0" indent="-342900">
                <a:spcBef>
                  <a:spcPts val="0"/>
                </a:spcBef>
                <a:spcAft>
                  <a:spcPts val="0"/>
                </a:spcAft>
                <a:buFont typeface="Symbol"/>
                <a:buChar char=""/>
              </a:pPr>
              <a:r>
                <a:rPr lang="en-US" sz="1200">
                  <a:effectLst/>
                  <a:ea typeface="ＭＳ 明朝"/>
                  <a:cs typeface="Times New Roman"/>
                </a:rPr>
                <a:t>Self-Assessment</a:t>
              </a:r>
            </a:p>
            <a:p>
              <a:pPr marL="342900" marR="0" lvl="0" indent="-342900">
                <a:spcBef>
                  <a:spcPts val="0"/>
                </a:spcBef>
                <a:spcAft>
                  <a:spcPts val="0"/>
                </a:spcAft>
                <a:buFont typeface="Symbol"/>
                <a:buChar char=""/>
              </a:pPr>
              <a:r>
                <a:rPr lang="en-US" sz="1200">
                  <a:effectLst/>
                  <a:ea typeface="ＭＳ 明朝"/>
                  <a:cs typeface="Times New Roman"/>
                </a:rPr>
                <a:t>JiTT Exercise</a:t>
              </a:r>
            </a:p>
          </p:txBody>
        </p:sp>
        <p:sp>
          <p:nvSpPr>
            <p:cNvPr id="10" name="Process 9"/>
            <p:cNvSpPr/>
            <p:nvPr/>
          </p:nvSpPr>
          <p:spPr>
            <a:xfrm>
              <a:off x="2857500" y="74295"/>
              <a:ext cx="1828800" cy="10287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marL="0" marR="0">
                <a:spcBef>
                  <a:spcPts val="0"/>
                </a:spcBef>
                <a:spcAft>
                  <a:spcPts val="0"/>
                </a:spcAft>
              </a:pPr>
              <a:r>
                <a:rPr lang="en-US" sz="1200">
                  <a:effectLst/>
                  <a:ea typeface="ＭＳ 明朝"/>
                  <a:cs typeface="Times New Roman"/>
                </a:rPr>
                <a:t>In-Class</a:t>
              </a:r>
            </a:p>
            <a:p>
              <a:pPr marL="342900" marR="0" lvl="0" indent="-342900">
                <a:spcBef>
                  <a:spcPts val="0"/>
                </a:spcBef>
                <a:spcAft>
                  <a:spcPts val="0"/>
                </a:spcAft>
                <a:buFont typeface="Symbol"/>
                <a:buChar char=""/>
              </a:pPr>
              <a:r>
                <a:rPr lang="en-US" sz="1200">
                  <a:effectLst/>
                  <a:ea typeface="ＭＳ 明朝"/>
                  <a:cs typeface="Times New Roman"/>
                </a:rPr>
                <a:t>Concept Test</a:t>
              </a:r>
            </a:p>
            <a:p>
              <a:pPr marL="342900" marR="0" lvl="0" indent="-342900">
                <a:spcBef>
                  <a:spcPts val="0"/>
                </a:spcBef>
                <a:spcAft>
                  <a:spcPts val="0"/>
                </a:spcAft>
                <a:buFont typeface="Symbol"/>
                <a:buChar char=""/>
              </a:pPr>
              <a:r>
                <a:rPr lang="en-US" sz="1200">
                  <a:effectLst/>
                  <a:ea typeface="ＭＳ 明朝"/>
                  <a:cs typeface="Times New Roman"/>
                </a:rPr>
                <a:t>Group Work</a:t>
              </a:r>
            </a:p>
            <a:p>
              <a:pPr marL="342900" marR="0" lvl="0" indent="-342900">
                <a:spcBef>
                  <a:spcPts val="0"/>
                </a:spcBef>
                <a:spcAft>
                  <a:spcPts val="0"/>
                </a:spcAft>
                <a:buFont typeface="Symbol"/>
                <a:buChar char=""/>
              </a:pPr>
              <a:r>
                <a:rPr lang="en-US" sz="1200">
                  <a:effectLst/>
                  <a:ea typeface="ＭＳ 明朝"/>
                  <a:cs typeface="Times New Roman"/>
                </a:rPr>
                <a:t>Targeted Lecture</a:t>
              </a:r>
            </a:p>
          </p:txBody>
        </p:sp>
        <p:sp>
          <p:nvSpPr>
            <p:cNvPr id="11" name="Right Arrow 10"/>
            <p:cNvSpPr/>
            <p:nvPr/>
          </p:nvSpPr>
          <p:spPr>
            <a:xfrm>
              <a:off x="2057400" y="457200"/>
              <a:ext cx="571500" cy="114300"/>
            </a:xfrm>
            <a:prstGeom prst="rightArrow">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25000" lnSpcReduction="20000"/>
            </a:bodyPr>
            <a:lstStyle/>
            <a:p>
              <a:endParaRPr lang="en-US"/>
            </a:p>
          </p:txBody>
        </p:sp>
      </p:grpSp>
    </p:spTree>
    <p:extLst>
      <p:ext uri="{BB962C8B-B14F-4D97-AF65-F5344CB8AC3E}">
        <p14:creationId xmlns:p14="http://schemas.microsoft.com/office/powerpoint/2010/main" val="2369569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9442"/>
            <a:ext cx="8042276" cy="1336956"/>
          </a:xfrm>
        </p:spPr>
        <p:txBody>
          <a:bodyPr/>
          <a:lstStyle/>
          <a:p>
            <a:r>
              <a:rPr lang="en-US" dirty="0"/>
              <a:t>Pre-Class Preparation </a:t>
            </a:r>
            <a:r>
              <a:rPr lang="en-US" dirty="0" smtClean="0"/>
              <a:t>Structure</a:t>
            </a:r>
            <a:endParaRPr lang="en-US" dirty="0"/>
          </a:p>
        </p:txBody>
      </p:sp>
      <p:sp>
        <p:nvSpPr>
          <p:cNvPr id="3" name="Content Placeholder 2"/>
          <p:cNvSpPr>
            <a:spLocks noGrp="1"/>
          </p:cNvSpPr>
          <p:nvPr>
            <p:ph idx="1"/>
          </p:nvPr>
        </p:nvSpPr>
        <p:spPr/>
        <p:txBody>
          <a:bodyPr/>
          <a:lstStyle/>
          <a:p>
            <a:pPr marL="0" indent="0">
              <a:buNone/>
            </a:pPr>
            <a:endParaRPr lang="en-US" dirty="0"/>
          </a:p>
        </p:txBody>
      </p:sp>
      <p:grpSp>
        <p:nvGrpSpPr>
          <p:cNvPr id="4" name="Group 3"/>
          <p:cNvGrpSpPr/>
          <p:nvPr/>
        </p:nvGrpSpPr>
        <p:grpSpPr>
          <a:xfrm>
            <a:off x="2993876" y="2329136"/>
            <a:ext cx="3181003" cy="3275990"/>
            <a:chOff x="0" y="0"/>
            <a:chExt cx="2800350" cy="2747645"/>
          </a:xfrm>
          <a:extLst>
            <a:ext uri="{0CCBE362-F206-4b92-989A-16890622DB6E}">
              <ma14:wrappingTextBoxFlag xmlns:ma14="http://schemas.microsoft.com/office/mac/drawingml/2011/main" xmlns=""/>
            </a:ext>
          </a:extLst>
        </p:grpSpPr>
        <p:sp>
          <p:nvSpPr>
            <p:cNvPr id="5" name="Process 4"/>
            <p:cNvSpPr/>
            <p:nvPr/>
          </p:nvSpPr>
          <p:spPr>
            <a:xfrm>
              <a:off x="457200" y="0"/>
              <a:ext cx="1828800" cy="347345"/>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Module Introduction</a:t>
              </a:r>
            </a:p>
          </p:txBody>
        </p:sp>
        <p:sp>
          <p:nvSpPr>
            <p:cNvPr id="6" name="Process 5"/>
            <p:cNvSpPr/>
            <p:nvPr/>
          </p:nvSpPr>
          <p:spPr>
            <a:xfrm>
              <a:off x="457200" y="2404745"/>
              <a:ext cx="1828800" cy="3429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JiTT Exercise</a:t>
              </a:r>
            </a:p>
          </p:txBody>
        </p:sp>
        <p:sp>
          <p:nvSpPr>
            <p:cNvPr id="7" name="Process 6"/>
            <p:cNvSpPr/>
            <p:nvPr/>
          </p:nvSpPr>
          <p:spPr>
            <a:xfrm>
              <a:off x="457200" y="1604645"/>
              <a:ext cx="1828800" cy="3429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Self-Assessment</a:t>
              </a:r>
            </a:p>
          </p:txBody>
        </p:sp>
        <p:sp>
          <p:nvSpPr>
            <p:cNvPr id="8" name="Process 7"/>
            <p:cNvSpPr/>
            <p:nvPr/>
          </p:nvSpPr>
          <p:spPr>
            <a:xfrm>
              <a:off x="457200" y="763270"/>
              <a:ext cx="1828800" cy="347472"/>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ＭＳ 明朝"/>
                  <a:cs typeface="Times New Roman"/>
                </a:rPr>
                <a:t>Chapter Reading</a:t>
              </a:r>
            </a:p>
          </p:txBody>
        </p:sp>
        <p:sp>
          <p:nvSpPr>
            <p:cNvPr id="9" name="Up-Down Arrow 8"/>
            <p:cNvSpPr/>
            <p:nvPr/>
          </p:nvSpPr>
          <p:spPr>
            <a:xfrm>
              <a:off x="1371600" y="417195"/>
              <a:ext cx="45085" cy="228600"/>
            </a:xfrm>
            <a:prstGeom prst="up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Up-Down Arrow 9"/>
            <p:cNvSpPr/>
            <p:nvPr/>
          </p:nvSpPr>
          <p:spPr>
            <a:xfrm>
              <a:off x="1371600" y="1261745"/>
              <a:ext cx="45085" cy="228600"/>
            </a:xfrm>
            <a:prstGeom prst="up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Up-Down Arrow 10"/>
            <p:cNvSpPr/>
            <p:nvPr/>
          </p:nvSpPr>
          <p:spPr>
            <a:xfrm>
              <a:off x="1371600" y="2061845"/>
              <a:ext cx="45085" cy="228600"/>
            </a:xfrm>
            <a:prstGeom prst="up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U-Turn Arrow 11"/>
            <p:cNvSpPr/>
            <p:nvPr/>
          </p:nvSpPr>
          <p:spPr>
            <a:xfrm rot="5400000">
              <a:off x="1711960" y="1547495"/>
              <a:ext cx="1776730" cy="400050"/>
            </a:xfrm>
            <a:prstGeom prst="utur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U-Turn Arrow 12"/>
            <p:cNvSpPr/>
            <p:nvPr/>
          </p:nvSpPr>
          <p:spPr>
            <a:xfrm rot="16200000">
              <a:off x="-657225" y="1547495"/>
              <a:ext cx="1714500" cy="400050"/>
            </a:xfrm>
            <a:prstGeom prst="uturnArrow">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491874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How Do Students Feel</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i="1" dirty="0"/>
              <a:t>Student #14</a:t>
            </a:r>
            <a:r>
              <a:rPr lang="en-US" i="1" dirty="0" smtClean="0"/>
              <a:t>:</a:t>
            </a:r>
            <a:endParaRPr lang="en-US" dirty="0"/>
          </a:p>
          <a:p>
            <a:pPr marL="0" indent="0">
              <a:buNone/>
            </a:pPr>
            <a:r>
              <a:rPr lang="en-US" dirty="0"/>
              <a:t>The videos provided insight into the mind of the teacher and how to work through problems without overthinking them. They also allowed students to go back and review the material prior to the exam. The JITTs, while frustrating at times, also provided insight into the chapters by forcing us to think on our own as to how what we were learning applied to our world, by working through written and hypothetical problems. </a:t>
            </a:r>
          </a:p>
        </p:txBody>
      </p:sp>
    </p:spTree>
    <p:extLst>
      <p:ext uri="{BB962C8B-B14F-4D97-AF65-F5344CB8AC3E}">
        <p14:creationId xmlns:p14="http://schemas.microsoft.com/office/powerpoint/2010/main" val="524932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In-Class </a:t>
            </a:r>
            <a:r>
              <a:rPr lang="en-US" dirty="0" smtClean="0"/>
              <a:t>Structure</a:t>
            </a:r>
            <a:endParaRPr lang="en-US" dirty="0"/>
          </a:p>
        </p:txBody>
      </p:sp>
      <p:sp>
        <p:nvSpPr>
          <p:cNvPr id="3" name="Content Placeholder 2"/>
          <p:cNvSpPr>
            <a:spLocks noGrp="1"/>
          </p:cNvSpPr>
          <p:nvPr>
            <p:ph idx="1"/>
          </p:nvPr>
        </p:nvSpPr>
        <p:spPr/>
        <p:txBody>
          <a:bodyPr/>
          <a:lstStyle/>
          <a:p>
            <a:pPr marL="0" indent="0">
              <a:buNone/>
            </a:pPr>
            <a:endParaRPr lang="en-US" dirty="0"/>
          </a:p>
        </p:txBody>
      </p:sp>
      <p:grpSp>
        <p:nvGrpSpPr>
          <p:cNvPr id="4" name="Group 3"/>
          <p:cNvGrpSpPr/>
          <p:nvPr/>
        </p:nvGrpSpPr>
        <p:grpSpPr>
          <a:xfrm>
            <a:off x="1597611" y="2483738"/>
            <a:ext cx="5943600" cy="2400300"/>
            <a:chOff x="0" y="0"/>
            <a:chExt cx="5943600" cy="2400300"/>
          </a:xfrm>
          <a:extLst>
            <a:ext uri="{0CCBE362-F206-4b92-989A-16890622DB6E}">
              <ma14:wrappingTextBoxFlag xmlns:ma14="http://schemas.microsoft.com/office/mac/drawingml/2011/main" xmlns=""/>
            </a:ext>
          </a:extLst>
        </p:grpSpPr>
        <p:sp>
          <p:nvSpPr>
            <p:cNvPr id="5" name="Process 4"/>
            <p:cNvSpPr/>
            <p:nvPr/>
          </p:nvSpPr>
          <p:spPr>
            <a:xfrm>
              <a:off x="0" y="0"/>
              <a:ext cx="1371600" cy="800100"/>
            </a:xfrm>
            <a:prstGeom prst="flowChartProcess">
              <a:avLst/>
            </a:prstGeom>
            <a:solidFill>
              <a:schemeClr val="accent6"/>
            </a:solidFill>
            <a:ln w="28575" cmpd="sng">
              <a:prstDash val="dash"/>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u="sng">
                  <a:solidFill>
                    <a:srgbClr val="000000"/>
                  </a:solidFill>
                  <a:effectLst/>
                  <a:ea typeface="ＭＳ 明朝"/>
                  <a:cs typeface="Times New Roman"/>
                </a:rPr>
                <a:t>Pre-Class</a:t>
              </a:r>
              <a:endParaRPr lang="en-US" sz="1200">
                <a:effectLst/>
                <a:ea typeface="ＭＳ 明朝"/>
                <a:cs typeface="Times New Roman"/>
              </a:endParaRPr>
            </a:p>
            <a:p>
              <a:pPr marL="0" marR="0" algn="ctr">
                <a:spcBef>
                  <a:spcPts val="0"/>
                </a:spcBef>
                <a:spcAft>
                  <a:spcPts val="0"/>
                </a:spcAft>
              </a:pPr>
              <a:r>
                <a:rPr lang="en-US" sz="1200">
                  <a:solidFill>
                    <a:srgbClr val="000000"/>
                  </a:solidFill>
                  <a:effectLst/>
                  <a:ea typeface="ＭＳ 明朝"/>
                  <a:cs typeface="Times New Roman"/>
                </a:rPr>
                <a:t>JiTT Exercise</a:t>
              </a:r>
              <a:endParaRPr lang="en-US" sz="1200">
                <a:effectLst/>
                <a:ea typeface="ＭＳ 明朝"/>
                <a:cs typeface="Times New Roman"/>
              </a:endParaRPr>
            </a:p>
          </p:txBody>
        </p:sp>
        <p:sp>
          <p:nvSpPr>
            <p:cNvPr id="6" name="Process 5"/>
            <p:cNvSpPr/>
            <p:nvPr/>
          </p:nvSpPr>
          <p:spPr>
            <a:xfrm>
              <a:off x="2400300" y="74295"/>
              <a:ext cx="1485900" cy="725805"/>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u="sng" dirty="0">
                  <a:solidFill>
                    <a:srgbClr val="000000"/>
                  </a:solidFill>
                  <a:effectLst/>
                  <a:ea typeface="ＭＳ 明朝"/>
                  <a:cs typeface="Times New Roman"/>
                </a:rPr>
                <a:t>In-Class</a:t>
              </a:r>
              <a:endParaRPr lang="en-US" sz="1200" dirty="0">
                <a:effectLst/>
                <a:ea typeface="ＭＳ 明朝"/>
                <a:cs typeface="Times New Roman"/>
              </a:endParaRPr>
            </a:p>
            <a:p>
              <a:pPr marL="0" marR="0" algn="ctr">
                <a:spcBef>
                  <a:spcPts val="0"/>
                </a:spcBef>
                <a:spcAft>
                  <a:spcPts val="0"/>
                </a:spcAft>
              </a:pPr>
              <a:r>
                <a:rPr lang="en-US" sz="1200" dirty="0">
                  <a:solidFill>
                    <a:srgbClr val="000000"/>
                  </a:solidFill>
                  <a:effectLst/>
                  <a:ea typeface="ＭＳ 明朝"/>
                  <a:cs typeface="Times New Roman"/>
                </a:rPr>
                <a:t>Concept Test</a:t>
              </a:r>
              <a:endParaRPr lang="en-US" sz="1200" dirty="0">
                <a:effectLst/>
                <a:ea typeface="ＭＳ 明朝"/>
                <a:cs typeface="Times New Roman"/>
              </a:endParaRPr>
            </a:p>
            <a:p>
              <a:pPr marL="0" marR="0" algn="ctr">
                <a:spcBef>
                  <a:spcPts val="0"/>
                </a:spcBef>
                <a:spcAft>
                  <a:spcPts val="0"/>
                </a:spcAft>
              </a:pPr>
              <a:r>
                <a:rPr lang="en-US" sz="1200" dirty="0">
                  <a:solidFill>
                    <a:srgbClr val="000000"/>
                  </a:solidFill>
                  <a:effectLst/>
                  <a:ea typeface="ＭＳ 明朝"/>
                  <a:cs typeface="Times New Roman"/>
                </a:rPr>
                <a:t>(Individual/Group)</a:t>
              </a:r>
              <a:endParaRPr lang="en-US" sz="1200" dirty="0">
                <a:effectLst/>
                <a:ea typeface="ＭＳ 明朝"/>
                <a:cs typeface="Times New Roman"/>
              </a:endParaRPr>
            </a:p>
          </p:txBody>
        </p:sp>
        <p:sp>
          <p:nvSpPr>
            <p:cNvPr id="7" name="Right Arrow 6"/>
            <p:cNvSpPr/>
            <p:nvPr/>
          </p:nvSpPr>
          <p:spPr>
            <a:xfrm>
              <a:off x="1714500" y="342900"/>
              <a:ext cx="571500" cy="114300"/>
            </a:xfrm>
            <a:prstGeom prst="rightArrow">
              <a:avLst/>
            </a:prstGeom>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Process 7"/>
            <p:cNvSpPr/>
            <p:nvPr/>
          </p:nvSpPr>
          <p:spPr>
            <a:xfrm>
              <a:off x="3429000" y="887730"/>
              <a:ext cx="1371600" cy="59817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u="sng">
                  <a:solidFill>
                    <a:srgbClr val="000000"/>
                  </a:solidFill>
                  <a:effectLst/>
                  <a:ea typeface="ＭＳ 明朝"/>
                  <a:cs typeface="Times New Roman"/>
                </a:rPr>
                <a:t>In-Class</a:t>
              </a:r>
              <a:endParaRPr lang="en-US" sz="1200">
                <a:effectLst/>
                <a:ea typeface="ＭＳ 明朝"/>
                <a:cs typeface="Times New Roman"/>
              </a:endParaRPr>
            </a:p>
            <a:p>
              <a:pPr marL="0" marR="0" algn="ctr">
                <a:spcBef>
                  <a:spcPts val="0"/>
                </a:spcBef>
                <a:spcAft>
                  <a:spcPts val="0"/>
                </a:spcAft>
              </a:pPr>
              <a:r>
                <a:rPr lang="en-US" sz="1200">
                  <a:solidFill>
                    <a:srgbClr val="000000"/>
                  </a:solidFill>
                  <a:effectLst/>
                  <a:ea typeface="ＭＳ 明朝"/>
                  <a:cs typeface="Times New Roman"/>
                </a:rPr>
                <a:t>Group Work</a:t>
              </a:r>
              <a:endParaRPr lang="en-US" sz="1200">
                <a:effectLst/>
                <a:ea typeface="ＭＳ 明朝"/>
                <a:cs typeface="Times New Roman"/>
              </a:endParaRPr>
            </a:p>
          </p:txBody>
        </p:sp>
        <p:sp>
          <p:nvSpPr>
            <p:cNvPr id="9" name="Process 8"/>
            <p:cNvSpPr/>
            <p:nvPr/>
          </p:nvSpPr>
          <p:spPr>
            <a:xfrm>
              <a:off x="4457700" y="1714500"/>
              <a:ext cx="1371600" cy="685800"/>
            </a:xfrm>
            <a:prstGeom prst="flowChartProcess">
              <a:avLst/>
            </a:prstGeom>
            <a:gradFill>
              <a:gsLst>
                <a:gs pos="10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u="sng">
                  <a:solidFill>
                    <a:srgbClr val="000000"/>
                  </a:solidFill>
                  <a:effectLst/>
                  <a:ea typeface="ＭＳ 明朝"/>
                  <a:cs typeface="Times New Roman"/>
                </a:rPr>
                <a:t>In-Class</a:t>
              </a:r>
              <a:endParaRPr lang="en-US" sz="1200">
                <a:effectLst/>
                <a:ea typeface="ＭＳ 明朝"/>
                <a:cs typeface="Times New Roman"/>
              </a:endParaRPr>
            </a:p>
            <a:p>
              <a:pPr marL="0" marR="0" algn="ctr">
                <a:spcBef>
                  <a:spcPts val="0"/>
                </a:spcBef>
                <a:spcAft>
                  <a:spcPts val="0"/>
                </a:spcAft>
              </a:pPr>
              <a:r>
                <a:rPr lang="en-US" sz="1200">
                  <a:solidFill>
                    <a:srgbClr val="000000"/>
                  </a:solidFill>
                  <a:effectLst/>
                  <a:ea typeface="ＭＳ 明朝"/>
                  <a:cs typeface="Times New Roman"/>
                </a:rPr>
                <a:t>Targeted Lecture</a:t>
              </a:r>
              <a:endParaRPr lang="en-US" sz="1200">
                <a:effectLst/>
                <a:ea typeface="ＭＳ 明朝"/>
                <a:cs typeface="Times New Roman"/>
              </a:endParaRPr>
            </a:p>
          </p:txBody>
        </p:sp>
        <p:sp>
          <p:nvSpPr>
            <p:cNvPr id="10" name="Bent Arrow 9"/>
            <p:cNvSpPr/>
            <p:nvPr/>
          </p:nvSpPr>
          <p:spPr>
            <a:xfrm>
              <a:off x="3886200" y="341630"/>
              <a:ext cx="457200" cy="342900"/>
            </a:xfrm>
            <a:prstGeom prst="bentArrow">
              <a:avLst>
                <a:gd name="adj1" fmla="val 25000"/>
                <a:gd name="adj2" fmla="val 25000"/>
                <a:gd name="adj3" fmla="val 25000"/>
                <a:gd name="adj4" fmla="val 87500"/>
              </a:avLst>
            </a:prstGeom>
            <a:scene3d>
              <a:camera prst="orthographicFront">
                <a:rot lat="0" lon="0" rev="16200000"/>
              </a:camera>
              <a:lightRig rig="threePt" dir="t"/>
            </a:scene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Bent Arrow 10"/>
            <p:cNvSpPr/>
            <p:nvPr/>
          </p:nvSpPr>
          <p:spPr>
            <a:xfrm>
              <a:off x="4686300" y="800100"/>
              <a:ext cx="1257300" cy="342900"/>
            </a:xfrm>
            <a:prstGeom prst="bentArrow">
              <a:avLst>
                <a:gd name="adj1" fmla="val 25000"/>
                <a:gd name="adj2" fmla="val 25000"/>
                <a:gd name="adj3" fmla="val 25000"/>
                <a:gd name="adj4" fmla="val 87500"/>
              </a:avLst>
            </a:prstGeom>
            <a:scene3d>
              <a:camera prst="orthographicFront">
                <a:rot lat="0" lon="0" rev="16200000"/>
              </a:camera>
              <a:lightRig rig="threePt" dir="t"/>
            </a:scene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Left-Up Arrow 11"/>
            <p:cNvSpPr/>
            <p:nvPr/>
          </p:nvSpPr>
          <p:spPr>
            <a:xfrm>
              <a:off x="3886200" y="1714500"/>
              <a:ext cx="342900" cy="393065"/>
            </a:xfrm>
            <a:prstGeom prst="leftUpArrow">
              <a:avLst/>
            </a:prstGeom>
            <a:scene3d>
              <a:camera prst="orthographicFront">
                <a:rot lat="0" lon="0" rev="16200000"/>
              </a:camera>
              <a:lightRig rig="threePt" dir="t"/>
            </a:scene3d>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854597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40</TotalTime>
  <Words>448</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明朝</vt:lpstr>
      <vt:lpstr>News Gothic MT</vt:lpstr>
      <vt:lpstr>Symbol</vt:lpstr>
      <vt:lpstr>Times New Roman</vt:lpstr>
      <vt:lpstr>Wingdings 2</vt:lpstr>
      <vt:lpstr>Breeze</vt:lpstr>
      <vt:lpstr>Agricultural Economics in the Flipped Learning Environment </vt:lpstr>
      <vt:lpstr>Concept Test</vt:lpstr>
      <vt:lpstr> The Standard Lecture Class Structure</vt:lpstr>
      <vt:lpstr>How Do Students Feel?</vt:lpstr>
      <vt:lpstr>Design Response Objectives </vt:lpstr>
      <vt:lpstr>New Overall Class Structure</vt:lpstr>
      <vt:lpstr>Pre-Class Preparation Structure</vt:lpstr>
      <vt:lpstr>How Do Students Feel?</vt:lpstr>
      <vt:lpstr>In-Class Structure</vt:lpstr>
      <vt:lpstr>How Do Students Feel?</vt:lpstr>
      <vt:lpstr>Some General Results</vt:lpstr>
      <vt:lpstr>When are videos watched?</vt:lpstr>
      <vt:lpstr>When are videos watched? (cont’d)</vt:lpstr>
      <vt:lpstr>How Do Students Feel?</vt:lpstr>
      <vt:lpstr>How Do Students Feel? (cont’d)</vt:lpstr>
      <vt:lpstr>Next Steps/Questions?</vt:lpstr>
    </vt:vector>
  </TitlesOfParts>
  <Company>California Polytechnic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Economics in the Flipped Learning Environment</dc:title>
  <dc:creator>Neal MacDougall</dc:creator>
  <cp:lastModifiedBy>Lia Nogueira</cp:lastModifiedBy>
  <cp:revision>10</cp:revision>
  <dcterms:created xsi:type="dcterms:W3CDTF">2014-06-30T05:31:36Z</dcterms:created>
  <dcterms:modified xsi:type="dcterms:W3CDTF">2014-08-25T17:29:24Z</dcterms:modified>
</cp:coreProperties>
</file>