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2"/>
  </p:sldMasterIdLst>
  <p:notesMasterIdLst>
    <p:notesMasterId r:id="rId36"/>
  </p:notesMasterIdLst>
  <p:handoutMasterIdLst>
    <p:handoutMasterId r:id="rId37"/>
  </p:handoutMasterIdLst>
  <p:sldIdLst>
    <p:sldId id="257" r:id="rId3"/>
    <p:sldId id="320" r:id="rId4"/>
    <p:sldId id="332" r:id="rId5"/>
    <p:sldId id="314" r:id="rId6"/>
    <p:sldId id="315" r:id="rId7"/>
    <p:sldId id="325" r:id="rId8"/>
    <p:sldId id="264" r:id="rId9"/>
    <p:sldId id="316" r:id="rId10"/>
    <p:sldId id="326" r:id="rId11"/>
    <p:sldId id="277" r:id="rId12"/>
    <p:sldId id="275" r:id="rId13"/>
    <p:sldId id="294" r:id="rId14"/>
    <p:sldId id="338" r:id="rId15"/>
    <p:sldId id="335" r:id="rId16"/>
    <p:sldId id="336" r:id="rId17"/>
    <p:sldId id="339" r:id="rId18"/>
    <p:sldId id="343" r:id="rId19"/>
    <p:sldId id="295" r:id="rId20"/>
    <p:sldId id="344" r:id="rId21"/>
    <p:sldId id="347" r:id="rId22"/>
    <p:sldId id="298" r:id="rId23"/>
    <p:sldId id="349" r:id="rId24"/>
    <p:sldId id="351" r:id="rId25"/>
    <p:sldId id="352" r:id="rId26"/>
    <p:sldId id="350" r:id="rId27"/>
    <p:sldId id="353" r:id="rId28"/>
    <p:sldId id="355" r:id="rId29"/>
    <p:sldId id="273" r:id="rId30"/>
    <p:sldId id="356" r:id="rId31"/>
    <p:sldId id="303" r:id="rId32"/>
    <p:sldId id="359" r:id="rId33"/>
    <p:sldId id="360" r:id="rId34"/>
    <p:sldId id="272" r:id="rId35"/>
  </p:sldIdLst>
  <p:sldSz cx="9144000" cy="6858000" type="screen4x3"/>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F1CE12-B100-0000-0000-000000000002}"/>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636" autoAdjust="0"/>
    <p:restoredTop sz="78211" autoAdjust="0"/>
  </p:normalViewPr>
  <p:slideViewPr>
    <p:cSldViewPr>
      <p:cViewPr varScale="1">
        <p:scale>
          <a:sx n="95" d="100"/>
          <a:sy n="95" d="100"/>
        </p:scale>
        <p:origin x="1686" y="84"/>
      </p:cViewPr>
      <p:guideLst>
        <p:guide orient="horz" pos="2160"/>
        <p:guide pos="2880"/>
      </p:guideLst>
    </p:cSldViewPr>
  </p:slideViewPr>
  <p:outlineViewPr>
    <p:cViewPr>
      <p:scale>
        <a:sx n="1" d="1"/>
        <a:sy n="1" d="1"/>
      </p:scale>
      <p:origin x="0" y="0"/>
    </p:cViewPr>
  </p:outlineViewPr>
  <p:notesTextViewPr>
    <p:cViewPr>
      <p:scale>
        <a:sx n="100" d="100"/>
        <a:sy n="100" d="100"/>
      </p:scale>
      <p:origin x="0" y="0"/>
    </p:cViewPr>
  </p:notesTextViewPr>
  <p:sorterViewPr>
    <p:cViewPr>
      <p:scale>
        <a:sx n="100" d="100"/>
        <a:sy n="100" d="100"/>
      </p:scale>
      <p:origin x="0" y="-30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il37angel:Desktop:Spring%202013:ACE%20561%20:Second%20Year%20Paper:Monmouth%20LT%20N%20x%20Rotation%20Corn%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14984958949914901"/>
          <c:y val="5.3680198673494398E-2"/>
          <c:w val="0.80928575827165505"/>
          <c:h val="0.65596038061274098"/>
        </c:manualLayout>
      </c:layout>
      <c:scatterChart>
        <c:scatterStyle val="lineMarker"/>
        <c:varyColors val="0"/>
        <c:ser>
          <c:idx val="0"/>
          <c:order val="0"/>
          <c:tx>
            <c:strRef>
              <c:f>Sheet3!$A$16</c:f>
              <c:strCache>
                <c:ptCount val="1"/>
                <c:pt idx="0">
                  <c:v>1983</c:v>
                </c:pt>
              </c:strCache>
            </c:strRef>
          </c:tx>
          <c:spPr>
            <a:ln w="47625">
              <a:noFill/>
            </a:ln>
          </c:spPr>
          <c:marker>
            <c:symbol val="diamond"/>
            <c:size val="11"/>
          </c:marker>
          <c:xVal>
            <c:numRef>
              <c:f>Sheet3!$E$2:$E$16</c:f>
              <c:numCache>
                <c:formatCode>General</c:formatCode>
                <c:ptCount val="15"/>
                <c:pt idx="0">
                  <c:v>0</c:v>
                </c:pt>
                <c:pt idx="1">
                  <c:v>0</c:v>
                </c:pt>
                <c:pt idx="2">
                  <c:v>0</c:v>
                </c:pt>
                <c:pt idx="3">
                  <c:v>60</c:v>
                </c:pt>
                <c:pt idx="4">
                  <c:v>60</c:v>
                </c:pt>
                <c:pt idx="5">
                  <c:v>60</c:v>
                </c:pt>
                <c:pt idx="6">
                  <c:v>120</c:v>
                </c:pt>
                <c:pt idx="7">
                  <c:v>120</c:v>
                </c:pt>
                <c:pt idx="8">
                  <c:v>120</c:v>
                </c:pt>
                <c:pt idx="9">
                  <c:v>180</c:v>
                </c:pt>
                <c:pt idx="10">
                  <c:v>180</c:v>
                </c:pt>
                <c:pt idx="11">
                  <c:v>180</c:v>
                </c:pt>
                <c:pt idx="12">
                  <c:v>240</c:v>
                </c:pt>
                <c:pt idx="13">
                  <c:v>240</c:v>
                </c:pt>
                <c:pt idx="14">
                  <c:v>240</c:v>
                </c:pt>
              </c:numCache>
            </c:numRef>
          </c:xVal>
          <c:yVal>
            <c:numRef>
              <c:f>Sheet3!$F$2:$F$16</c:f>
              <c:numCache>
                <c:formatCode>0.00</c:formatCode>
                <c:ptCount val="15"/>
                <c:pt idx="0">
                  <c:v>107.2</c:v>
                </c:pt>
                <c:pt idx="1">
                  <c:v>62</c:v>
                </c:pt>
                <c:pt idx="2">
                  <c:v>71.400000000000006</c:v>
                </c:pt>
                <c:pt idx="3">
                  <c:v>141.80000000000001</c:v>
                </c:pt>
                <c:pt idx="4">
                  <c:v>128.9</c:v>
                </c:pt>
                <c:pt idx="5">
                  <c:v>112.8</c:v>
                </c:pt>
                <c:pt idx="6">
                  <c:v>152.80000000000001</c:v>
                </c:pt>
                <c:pt idx="7">
                  <c:v>145.69999999999999</c:v>
                </c:pt>
                <c:pt idx="8">
                  <c:v>137.1</c:v>
                </c:pt>
                <c:pt idx="9">
                  <c:v>165.1</c:v>
                </c:pt>
                <c:pt idx="10">
                  <c:v>147.1</c:v>
                </c:pt>
                <c:pt idx="11">
                  <c:v>114.1</c:v>
                </c:pt>
                <c:pt idx="12">
                  <c:v>179.5</c:v>
                </c:pt>
                <c:pt idx="13">
                  <c:v>144.9</c:v>
                </c:pt>
                <c:pt idx="14">
                  <c:v>125</c:v>
                </c:pt>
              </c:numCache>
            </c:numRef>
          </c:yVal>
          <c:smooth val="0"/>
        </c:ser>
        <c:ser>
          <c:idx val="1"/>
          <c:order val="1"/>
          <c:tx>
            <c:strRef>
              <c:f>Sheet3!$A$166</c:f>
              <c:strCache>
                <c:ptCount val="1"/>
                <c:pt idx="0">
                  <c:v>1993</c:v>
                </c:pt>
              </c:strCache>
            </c:strRef>
          </c:tx>
          <c:spPr>
            <a:ln w="47625">
              <a:noFill/>
            </a:ln>
          </c:spPr>
          <c:marker>
            <c:symbol val="circle"/>
            <c:size val="11"/>
          </c:marker>
          <c:xVal>
            <c:numRef>
              <c:f>Sheet3!$E$152:$E$166</c:f>
              <c:numCache>
                <c:formatCode>General</c:formatCode>
                <c:ptCount val="15"/>
                <c:pt idx="0">
                  <c:v>0</c:v>
                </c:pt>
                <c:pt idx="1">
                  <c:v>0</c:v>
                </c:pt>
                <c:pt idx="2">
                  <c:v>0</c:v>
                </c:pt>
                <c:pt idx="3">
                  <c:v>60</c:v>
                </c:pt>
                <c:pt idx="4">
                  <c:v>60</c:v>
                </c:pt>
                <c:pt idx="5">
                  <c:v>60</c:v>
                </c:pt>
                <c:pt idx="6">
                  <c:v>120</c:v>
                </c:pt>
                <c:pt idx="7">
                  <c:v>120</c:v>
                </c:pt>
                <c:pt idx="8">
                  <c:v>120</c:v>
                </c:pt>
                <c:pt idx="9">
                  <c:v>180</c:v>
                </c:pt>
                <c:pt idx="10">
                  <c:v>180</c:v>
                </c:pt>
                <c:pt idx="11">
                  <c:v>180</c:v>
                </c:pt>
                <c:pt idx="12">
                  <c:v>240</c:v>
                </c:pt>
                <c:pt idx="13">
                  <c:v>240</c:v>
                </c:pt>
                <c:pt idx="14">
                  <c:v>240</c:v>
                </c:pt>
              </c:numCache>
            </c:numRef>
          </c:xVal>
          <c:yVal>
            <c:numRef>
              <c:f>Sheet3!$F$152:$F$166</c:f>
              <c:numCache>
                <c:formatCode>0.00</c:formatCode>
                <c:ptCount val="15"/>
                <c:pt idx="0">
                  <c:v>51.41</c:v>
                </c:pt>
                <c:pt idx="1">
                  <c:v>36.47</c:v>
                </c:pt>
                <c:pt idx="2">
                  <c:v>39</c:v>
                </c:pt>
                <c:pt idx="3">
                  <c:v>96.11</c:v>
                </c:pt>
                <c:pt idx="4">
                  <c:v>130.43</c:v>
                </c:pt>
                <c:pt idx="5">
                  <c:v>86.32</c:v>
                </c:pt>
                <c:pt idx="6">
                  <c:v>144.43</c:v>
                </c:pt>
                <c:pt idx="7">
                  <c:v>120.44</c:v>
                </c:pt>
                <c:pt idx="8">
                  <c:v>130.93</c:v>
                </c:pt>
                <c:pt idx="9">
                  <c:v>131.83000000000001</c:v>
                </c:pt>
                <c:pt idx="10">
                  <c:v>130.01</c:v>
                </c:pt>
                <c:pt idx="11">
                  <c:v>141.72</c:v>
                </c:pt>
                <c:pt idx="12">
                  <c:v>137.62</c:v>
                </c:pt>
                <c:pt idx="13">
                  <c:v>128.03</c:v>
                </c:pt>
                <c:pt idx="14">
                  <c:v>129.68</c:v>
                </c:pt>
              </c:numCache>
            </c:numRef>
          </c:yVal>
          <c:smooth val="0"/>
        </c:ser>
        <c:ser>
          <c:idx val="2"/>
          <c:order val="2"/>
          <c:tx>
            <c:strRef>
              <c:f>Sheet3!$A$766</c:f>
              <c:strCache>
                <c:ptCount val="1"/>
                <c:pt idx="0">
                  <c:v>2003</c:v>
                </c:pt>
              </c:strCache>
            </c:strRef>
          </c:tx>
          <c:spPr>
            <a:ln w="47625">
              <a:noFill/>
            </a:ln>
          </c:spPr>
          <c:marker>
            <c:symbol val="triangle"/>
            <c:size val="11"/>
          </c:marker>
          <c:xVal>
            <c:numRef>
              <c:f>Sheet3!$E$302:$E$316</c:f>
              <c:numCache>
                <c:formatCode>General</c:formatCode>
                <c:ptCount val="15"/>
                <c:pt idx="0">
                  <c:v>0</c:v>
                </c:pt>
                <c:pt idx="1">
                  <c:v>0</c:v>
                </c:pt>
                <c:pt idx="2">
                  <c:v>0</c:v>
                </c:pt>
                <c:pt idx="3">
                  <c:v>60</c:v>
                </c:pt>
                <c:pt idx="4">
                  <c:v>60</c:v>
                </c:pt>
                <c:pt idx="5">
                  <c:v>60</c:v>
                </c:pt>
                <c:pt idx="6">
                  <c:v>120</c:v>
                </c:pt>
                <c:pt idx="7">
                  <c:v>120</c:v>
                </c:pt>
                <c:pt idx="8">
                  <c:v>120</c:v>
                </c:pt>
                <c:pt idx="9">
                  <c:v>180</c:v>
                </c:pt>
                <c:pt idx="10">
                  <c:v>180</c:v>
                </c:pt>
                <c:pt idx="11">
                  <c:v>180</c:v>
                </c:pt>
                <c:pt idx="12">
                  <c:v>240</c:v>
                </c:pt>
                <c:pt idx="13">
                  <c:v>240</c:v>
                </c:pt>
                <c:pt idx="14">
                  <c:v>240</c:v>
                </c:pt>
              </c:numCache>
            </c:numRef>
          </c:xVal>
          <c:yVal>
            <c:numRef>
              <c:f>Sheet3!$F$302:$F$316</c:f>
              <c:numCache>
                <c:formatCode>0.00</c:formatCode>
                <c:ptCount val="15"/>
                <c:pt idx="0">
                  <c:v>127.62354805771361</c:v>
                </c:pt>
                <c:pt idx="1">
                  <c:v>106.9934989059775</c:v>
                </c:pt>
                <c:pt idx="2">
                  <c:v>106.0698086570477</c:v>
                </c:pt>
                <c:pt idx="3">
                  <c:v>144.42622926906611</c:v>
                </c:pt>
                <c:pt idx="4">
                  <c:v>153.37236340573961</c:v>
                </c:pt>
                <c:pt idx="5">
                  <c:v>132.24579793879809</c:v>
                </c:pt>
                <c:pt idx="6">
                  <c:v>131.11055817345789</c:v>
                </c:pt>
                <c:pt idx="7">
                  <c:v>171.04748780719831</c:v>
                </c:pt>
                <c:pt idx="8">
                  <c:v>153.68813369272229</c:v>
                </c:pt>
                <c:pt idx="9">
                  <c:v>123.08037888060881</c:v>
                </c:pt>
                <c:pt idx="10">
                  <c:v>146.19915649278579</c:v>
                </c:pt>
                <c:pt idx="11">
                  <c:v>141.98501829713021</c:v>
                </c:pt>
                <c:pt idx="12">
                  <c:v>141.87409811320751</c:v>
                </c:pt>
                <c:pt idx="13">
                  <c:v>153.8462951006818</c:v>
                </c:pt>
                <c:pt idx="14">
                  <c:v>147.58987182495639</c:v>
                </c:pt>
              </c:numCache>
            </c:numRef>
          </c:yVal>
          <c:smooth val="0"/>
        </c:ser>
        <c:ser>
          <c:idx val="3"/>
          <c:order val="3"/>
          <c:tx>
            <c:strRef>
              <c:f>Sheet3!$A$901</c:f>
              <c:strCache>
                <c:ptCount val="1"/>
                <c:pt idx="0">
                  <c:v>2012</c:v>
                </c:pt>
              </c:strCache>
            </c:strRef>
          </c:tx>
          <c:spPr>
            <a:ln w="47625">
              <a:noFill/>
            </a:ln>
          </c:spPr>
          <c:marker>
            <c:symbol val="square"/>
            <c:size val="11"/>
          </c:marker>
          <c:xVal>
            <c:numRef>
              <c:f>Sheet3!$E$437:$E$451</c:f>
              <c:numCache>
                <c:formatCode>General</c:formatCode>
                <c:ptCount val="15"/>
                <c:pt idx="0">
                  <c:v>0</c:v>
                </c:pt>
                <c:pt idx="1">
                  <c:v>0</c:v>
                </c:pt>
                <c:pt idx="2">
                  <c:v>0</c:v>
                </c:pt>
                <c:pt idx="3">
                  <c:v>60</c:v>
                </c:pt>
                <c:pt idx="4">
                  <c:v>60</c:v>
                </c:pt>
                <c:pt idx="5">
                  <c:v>60</c:v>
                </c:pt>
                <c:pt idx="6">
                  <c:v>120</c:v>
                </c:pt>
                <c:pt idx="7">
                  <c:v>120</c:v>
                </c:pt>
                <c:pt idx="8">
                  <c:v>120</c:v>
                </c:pt>
                <c:pt idx="9">
                  <c:v>180</c:v>
                </c:pt>
                <c:pt idx="10">
                  <c:v>180</c:v>
                </c:pt>
                <c:pt idx="11">
                  <c:v>180</c:v>
                </c:pt>
                <c:pt idx="12">
                  <c:v>240</c:v>
                </c:pt>
                <c:pt idx="13">
                  <c:v>240</c:v>
                </c:pt>
                <c:pt idx="14">
                  <c:v>240</c:v>
                </c:pt>
              </c:numCache>
            </c:numRef>
          </c:xVal>
          <c:yVal>
            <c:numRef>
              <c:f>Sheet3!$F$437:$F$451</c:f>
              <c:numCache>
                <c:formatCode>0.00</c:formatCode>
                <c:ptCount val="15"/>
                <c:pt idx="0">
                  <c:v>101.6944092660766</c:v>
                </c:pt>
                <c:pt idx="1">
                  <c:v>69.202691893057178</c:v>
                </c:pt>
                <c:pt idx="2">
                  <c:v>70.371884367155346</c:v>
                </c:pt>
                <c:pt idx="3">
                  <c:v>119.9555712826256</c:v>
                </c:pt>
                <c:pt idx="4">
                  <c:v>123.8209542074886</c:v>
                </c:pt>
                <c:pt idx="5">
                  <c:v>124.4070115970881</c:v>
                </c:pt>
                <c:pt idx="6">
                  <c:v>135.7021245244907</c:v>
                </c:pt>
                <c:pt idx="7">
                  <c:v>154.69628666352901</c:v>
                </c:pt>
                <c:pt idx="8">
                  <c:v>156.53462146936761</c:v>
                </c:pt>
                <c:pt idx="9">
                  <c:v>179.97226726217221</c:v>
                </c:pt>
                <c:pt idx="10">
                  <c:v>199.895707035399</c:v>
                </c:pt>
                <c:pt idx="11">
                  <c:v>138.66498138408079</c:v>
                </c:pt>
                <c:pt idx="12">
                  <c:v>185.5436428639982</c:v>
                </c:pt>
                <c:pt idx="13">
                  <c:v>190.9144380999042</c:v>
                </c:pt>
                <c:pt idx="14">
                  <c:v>175.93948321896241</c:v>
                </c:pt>
              </c:numCache>
            </c:numRef>
          </c:yVal>
          <c:smooth val="0"/>
        </c:ser>
        <c:dLbls>
          <c:showLegendKey val="0"/>
          <c:showVal val="0"/>
          <c:showCatName val="0"/>
          <c:showSerName val="0"/>
          <c:showPercent val="0"/>
          <c:showBubbleSize val="0"/>
        </c:dLbls>
        <c:axId val="179856264"/>
        <c:axId val="179857440"/>
      </c:scatterChart>
      <c:valAx>
        <c:axId val="179856264"/>
        <c:scaling>
          <c:orientation val="minMax"/>
          <c:max val="240"/>
          <c:min val="0"/>
        </c:scaling>
        <c:delete val="0"/>
        <c:axPos val="b"/>
        <c:title>
          <c:tx>
            <c:rich>
              <a:bodyPr/>
              <a:lstStyle/>
              <a:p>
                <a:pPr>
                  <a:defRPr/>
                </a:pPr>
                <a:r>
                  <a:rPr lang="en-US" sz="2400" dirty="0" smtClean="0"/>
                  <a:t>Nitrogen Levels (lbs./acre) </a:t>
                </a:r>
                <a:endParaRPr lang="en-US" sz="2400" dirty="0"/>
              </a:p>
            </c:rich>
          </c:tx>
          <c:layout/>
          <c:overlay val="0"/>
        </c:title>
        <c:numFmt formatCode="General" sourceLinked="1"/>
        <c:majorTickMark val="out"/>
        <c:minorTickMark val="none"/>
        <c:tickLblPos val="nextTo"/>
        <c:spPr>
          <a:ln>
            <a:solidFill>
              <a:srgbClr val="000000"/>
            </a:solidFill>
          </a:ln>
        </c:spPr>
        <c:txPr>
          <a:bodyPr/>
          <a:lstStyle/>
          <a:p>
            <a:pPr>
              <a:defRPr sz="2800"/>
            </a:pPr>
            <a:endParaRPr lang="en-US"/>
          </a:p>
        </c:txPr>
        <c:crossAx val="179857440"/>
        <c:crosses val="autoZero"/>
        <c:crossBetween val="midCat"/>
        <c:majorUnit val="60"/>
      </c:valAx>
      <c:valAx>
        <c:axId val="179857440"/>
        <c:scaling>
          <c:orientation val="minMax"/>
          <c:max val="210"/>
          <c:min val="30"/>
        </c:scaling>
        <c:delete val="0"/>
        <c:axPos val="l"/>
        <c:majorGridlines>
          <c:spPr>
            <a:ln>
              <a:solidFill>
                <a:schemeClr val="tx1"/>
              </a:solidFill>
            </a:ln>
          </c:spPr>
        </c:majorGridlines>
        <c:title>
          <c:tx>
            <c:rich>
              <a:bodyPr rot="-5400000" vert="horz"/>
              <a:lstStyle/>
              <a:p>
                <a:pPr>
                  <a:defRPr/>
                </a:pPr>
                <a:r>
                  <a:rPr lang="en-US" sz="2400" b="1" i="0" baseline="0" dirty="0" smtClean="0">
                    <a:effectLst/>
                  </a:rPr>
                  <a:t>Corn Yield (bu./acre)</a:t>
                </a:r>
                <a:endParaRPr lang="en-US" sz="2400" dirty="0">
                  <a:effectLst/>
                </a:endParaRPr>
              </a:p>
            </c:rich>
          </c:tx>
          <c:layout>
            <c:manualLayout>
              <c:xMode val="edge"/>
              <c:yMode val="edge"/>
              <c:x val="2.05037085419741E-3"/>
              <c:y val="0.19895966413379501"/>
            </c:manualLayout>
          </c:layout>
          <c:overlay val="0"/>
        </c:title>
        <c:numFmt formatCode="0" sourceLinked="0"/>
        <c:majorTickMark val="out"/>
        <c:minorTickMark val="none"/>
        <c:tickLblPos val="nextTo"/>
        <c:spPr>
          <a:ln>
            <a:solidFill>
              <a:srgbClr val="000000"/>
            </a:solidFill>
          </a:ln>
        </c:spPr>
        <c:txPr>
          <a:bodyPr/>
          <a:lstStyle/>
          <a:p>
            <a:pPr>
              <a:defRPr sz="2800"/>
            </a:pPr>
            <a:endParaRPr lang="en-US"/>
          </a:p>
        </c:txPr>
        <c:crossAx val="179856264"/>
        <c:crosses val="autoZero"/>
        <c:crossBetween val="midCat"/>
        <c:majorUnit val="30"/>
      </c:valAx>
      <c:spPr>
        <a:ln w="12700" cmpd="sng"/>
      </c:spPr>
    </c:plotArea>
    <c:legend>
      <c:legendPos val="b"/>
      <c:layout>
        <c:manualLayout>
          <c:xMode val="edge"/>
          <c:yMode val="edge"/>
          <c:x val="0.28809013605559802"/>
          <c:y val="0.89730480167454996"/>
          <c:w val="0.51462186571754598"/>
          <c:h val="8.2603553707444502E-2"/>
        </c:manualLayout>
      </c:layout>
      <c:overlay val="0"/>
      <c:txPr>
        <a:bodyPr/>
        <a:lstStyle/>
        <a:p>
          <a:pPr>
            <a:defRPr sz="2400"/>
          </a:pPr>
          <a:endParaRPr lang="en-US"/>
        </a:p>
      </c:txPr>
    </c:legend>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2"/>
          <p:cNvSpPr>
            <a:spLocks noGrp="1"/>
          </p:cNvSpPr>
          <p:nvPr>
            <p:ph type="hdr" sz="quarter"/>
          </p:nvPr>
        </p:nvSpPr>
        <p:spPr>
          <a:xfrm>
            <a:off x="0" y="0"/>
            <a:ext cx="2971800" cy="461804"/>
          </a:xfrm>
          <a:prstGeom prst="rect">
            <a:avLst/>
          </a:prstGeom>
        </p:spPr>
        <p:txBody>
          <a:bodyPr/>
          <a:lstStyle/>
          <a:p>
            <a:endParaRPr lang="en-US" smtClean="0"/>
          </a:p>
        </p:txBody>
      </p:sp>
      <p:sp>
        <p:nvSpPr>
          <p:cNvPr id="24" name="Rectangle 24"/>
          <p:cNvSpPr>
            <a:spLocks noGrp="1"/>
          </p:cNvSpPr>
          <p:nvPr>
            <p:ph type="dt" sz="quarter" idx="1"/>
          </p:nvPr>
        </p:nvSpPr>
        <p:spPr>
          <a:xfrm>
            <a:off x="3884613" y="0"/>
            <a:ext cx="2971800" cy="461804"/>
          </a:xfrm>
          <a:prstGeom prst="rect">
            <a:avLst/>
          </a:prstGeom>
        </p:spPr>
        <p:txBody>
          <a:bodyPr/>
          <a:lstStyle/>
          <a:p>
            <a:fld id="{A849C5AD-4428-4E9C-9C84-11B72C9365FB}" type="datetimeFigureOut">
              <a:rPr lang="en-US" smtClean="0"/>
              <a:pPr/>
              <a:t>8/25/2014</a:t>
            </a:fld>
            <a:endParaRPr lang="en-US" smtClean="0"/>
          </a:p>
        </p:txBody>
      </p:sp>
      <p:sp>
        <p:nvSpPr>
          <p:cNvPr id="30" name="Rectangle 30"/>
          <p:cNvSpPr>
            <a:spLocks noGrp="1"/>
          </p:cNvSpPr>
          <p:nvPr>
            <p:ph type="ftr" sz="quarter" idx="2"/>
          </p:nvPr>
        </p:nvSpPr>
        <p:spPr>
          <a:xfrm>
            <a:off x="0" y="8772668"/>
            <a:ext cx="2971800" cy="461804"/>
          </a:xfrm>
          <a:prstGeom prst="rect">
            <a:avLst/>
          </a:prstGeom>
        </p:spPr>
        <p:txBody>
          <a:bodyPr/>
          <a:lstStyle/>
          <a:p>
            <a:endParaRPr lang="en-US" smtClean="0"/>
          </a:p>
        </p:txBody>
      </p:sp>
      <p:sp>
        <p:nvSpPr>
          <p:cNvPr id="18" name="Rectangle 18"/>
          <p:cNvSpPr>
            <a:spLocks noGrp="1"/>
          </p:cNvSpPr>
          <p:nvPr>
            <p:ph type="sldNum" sz="quarter" idx="3"/>
          </p:nvPr>
        </p:nvSpPr>
        <p:spPr>
          <a:xfrm>
            <a:off x="3884613" y="8772668"/>
            <a:ext cx="2971800" cy="461804"/>
          </a:xfrm>
          <a:prstGeom prst="rect">
            <a:avLst/>
          </a:prstGeom>
        </p:spPr>
        <p:txBody>
          <a:bodyPr/>
          <a:lstStyle/>
          <a:p>
            <a:fld id="{8C596567-A38F-4CEF-B37F-9B9D120D62CE}" type="slidenum">
              <a:rPr lang="en-US" smtClean="0"/>
              <a:pPr/>
              <a:t>‹#›</a:t>
            </a:fld>
            <a:endParaRPr lang="en-US" smtClean="0"/>
          </a:p>
        </p:txBody>
      </p:sp>
    </p:spTree>
    <p:extLst>
      <p:ext uri="{BB962C8B-B14F-4D97-AF65-F5344CB8AC3E}">
        <p14:creationId xmlns:p14="http://schemas.microsoft.com/office/powerpoint/2010/main" val="2849086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4"/>
          <p:cNvSpPr>
            <a:spLocks noGrp="1"/>
          </p:cNvSpPr>
          <p:nvPr>
            <p:ph type="hdr" sz="quarter"/>
          </p:nvPr>
        </p:nvSpPr>
        <p:spPr>
          <a:xfrm>
            <a:off x="0" y="0"/>
            <a:ext cx="2971800" cy="461804"/>
          </a:xfrm>
          <a:prstGeom prst="rect">
            <a:avLst/>
          </a:prstGeom>
        </p:spPr>
        <p:txBody>
          <a:bodyPr/>
          <a:lstStyle/>
          <a:p>
            <a:endParaRPr lang="en-US" smtClean="0"/>
          </a:p>
        </p:txBody>
      </p:sp>
      <p:sp>
        <p:nvSpPr>
          <p:cNvPr id="15" name="Rectangle 15"/>
          <p:cNvSpPr>
            <a:spLocks noGrp="1"/>
          </p:cNvSpPr>
          <p:nvPr>
            <p:ph type="dt" idx="1"/>
          </p:nvPr>
        </p:nvSpPr>
        <p:spPr>
          <a:xfrm>
            <a:off x="3884613" y="0"/>
            <a:ext cx="2971800" cy="461804"/>
          </a:xfrm>
          <a:prstGeom prst="rect">
            <a:avLst/>
          </a:prstGeom>
        </p:spPr>
        <p:txBody>
          <a:bodyPr/>
          <a:lstStyle/>
          <a:p>
            <a:fld id="{D7547E60-4BE7-4E4E-9AAA-5EE35AEC995C}" type="datetimeFigureOut">
              <a:rPr lang="en-US" smtClean="0"/>
              <a:pPr/>
              <a:t>8/25/2014</a:t>
            </a:fld>
            <a:endParaRPr lang="en-US" smtClean="0"/>
          </a:p>
        </p:txBody>
      </p:sp>
      <p:sp>
        <p:nvSpPr>
          <p:cNvPr id="23" name="Rectangle 23"/>
          <p:cNvSpPr>
            <a:spLocks noGrp="1" noRot="1" noChangeAspect="1"/>
          </p:cNvSpPr>
          <p:nvPr>
            <p:ph type="sldImg" idx="2"/>
          </p:nvPr>
        </p:nvSpPr>
        <p:spPr>
          <a:xfrm>
            <a:off x="1120775" y="692150"/>
            <a:ext cx="4616450" cy="3463925"/>
          </a:xfrm>
          <a:prstGeom prst="rect">
            <a:avLst/>
          </a:prstGeom>
          <a:noFill/>
          <a:ln w="12700">
            <a:solidFill>
              <a:prstClr val="black"/>
            </a:solidFill>
          </a:ln>
        </p:spPr>
        <p:txBody>
          <a:bodyPr anchor="ctr"/>
          <a:lstStyle/>
          <a:p>
            <a:endParaRPr lang="en-US"/>
          </a:p>
        </p:txBody>
      </p:sp>
      <p:sp>
        <p:nvSpPr>
          <p:cNvPr id="5" name="Rectangle 5"/>
          <p:cNvSpPr>
            <a:spLocks noGrp="1"/>
          </p:cNvSpPr>
          <p:nvPr>
            <p:ph type="body" sz="quarter" idx="3"/>
          </p:nvPr>
        </p:nvSpPr>
        <p:spPr>
          <a:xfrm>
            <a:off x="685800" y="4387136"/>
            <a:ext cx="5486400" cy="4156234"/>
          </a:xfrm>
          <a:prstGeom prst="rect">
            <a:avLst/>
          </a:prstGeom>
        </p:spPr>
        <p:txBody>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 name="Rectangle 18"/>
          <p:cNvSpPr>
            <a:spLocks noGrp="1"/>
          </p:cNvSpPr>
          <p:nvPr>
            <p:ph type="ftr" sz="quarter" idx="4"/>
          </p:nvPr>
        </p:nvSpPr>
        <p:spPr>
          <a:xfrm>
            <a:off x="0" y="8772668"/>
            <a:ext cx="2971800" cy="461804"/>
          </a:xfrm>
          <a:prstGeom prst="rect">
            <a:avLst/>
          </a:prstGeom>
        </p:spPr>
        <p:txBody>
          <a:bodyPr/>
          <a:lstStyle/>
          <a:p>
            <a:endParaRPr lang="en-US" smtClean="0"/>
          </a:p>
        </p:txBody>
      </p:sp>
      <p:sp>
        <p:nvSpPr>
          <p:cNvPr id="28" name="Rectangle 28"/>
          <p:cNvSpPr>
            <a:spLocks noGrp="1"/>
          </p:cNvSpPr>
          <p:nvPr>
            <p:ph type="sldNum" sz="quarter" idx="5"/>
          </p:nvPr>
        </p:nvSpPr>
        <p:spPr>
          <a:xfrm>
            <a:off x="3884613" y="8772668"/>
            <a:ext cx="2971800" cy="461804"/>
          </a:xfrm>
          <a:prstGeom prst="rect">
            <a:avLst/>
          </a:prstGeom>
        </p:spPr>
        <p:txBody>
          <a:bodyPr/>
          <a:lstStyle/>
          <a:p>
            <a:fld id="{CA077768-21C8-4125-A345-258E48D2EED0}" type="slidenum">
              <a:rPr lang="en-US" smtClean="0"/>
              <a:pPr/>
              <a:t>‹#›</a:t>
            </a:fld>
            <a:endParaRPr lang="en-US" smtClean="0"/>
          </a:p>
        </p:txBody>
      </p:sp>
    </p:spTree>
    <p:extLst>
      <p:ext uri="{BB962C8B-B14F-4D97-AF65-F5344CB8AC3E}">
        <p14:creationId xmlns:p14="http://schemas.microsoft.com/office/powerpoint/2010/main" val="1730486951"/>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1</a:t>
            </a:fld>
            <a:endParaRPr lang="en-US" smtClean="0"/>
          </a:p>
        </p:txBody>
      </p:sp>
    </p:spTree>
    <p:extLst>
      <p:ext uri="{BB962C8B-B14F-4D97-AF65-F5344CB8AC3E}">
        <p14:creationId xmlns:p14="http://schemas.microsoft.com/office/powerpoint/2010/main" val="1159710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Nonlinear over ML to</a:t>
            </a:r>
            <a:r>
              <a:rPr lang="en-US" baseline="0" dirty="0" smtClean="0"/>
              <a:t> avoid distribution assumptions on the data</a:t>
            </a:r>
          </a:p>
          <a:p>
            <a:endParaRPr lang="en-US" baseline="0" dirty="0" smtClean="0"/>
          </a:p>
          <a:p>
            <a:r>
              <a:rPr lang="en-US" baseline="0" dirty="0" smtClean="0"/>
              <a:t>Hetero: from </a:t>
            </a:r>
            <a:r>
              <a:rPr lang="en-US" baseline="0" dirty="0" err="1" smtClean="0"/>
              <a:t>clilmate</a:t>
            </a:r>
            <a:r>
              <a:rPr lang="en-US" baseline="0" dirty="0" smtClean="0"/>
              <a:t> changes beyond the weather variables, technology beyond what is captured in the trend</a:t>
            </a:r>
          </a:p>
          <a:p>
            <a:r>
              <a:rPr lang="en-US" baseline="0" dirty="0" smtClean="0"/>
              <a:t>(sometimes </a:t>
            </a:r>
            <a:r>
              <a:rPr lang="en-US" baseline="0" dirty="0" err="1" smtClean="0"/>
              <a:t>gm</a:t>
            </a:r>
            <a:r>
              <a:rPr lang="en-US" baseline="0" dirty="0" smtClean="0"/>
              <a:t> seed technology reduces the actual output </a:t>
            </a:r>
          </a:p>
          <a:p>
            <a:endParaRPr lang="en-US" baseline="0" dirty="0" smtClean="0"/>
          </a:p>
          <a:p>
            <a:r>
              <a:rPr lang="en-US" baseline="0" dirty="0" smtClean="0"/>
              <a:t>Fitted is predicted output values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A077768-21C8-4125-A345-258E48D2EED0}" type="slidenum">
              <a:rPr lang="en-US" smtClean="0"/>
              <a:pPr/>
              <a:t>10</a:t>
            </a:fld>
            <a:endParaRPr lang="en-US" smtClean="0"/>
          </a:p>
        </p:txBody>
      </p:sp>
    </p:spTree>
    <p:extLst>
      <p:ext uri="{BB962C8B-B14F-4D97-AF65-F5344CB8AC3E}">
        <p14:creationId xmlns:p14="http://schemas.microsoft.com/office/powerpoint/2010/main" val="435891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 is the asymptotic plateau</a:t>
            </a:r>
          </a:p>
          <a:p>
            <a:r>
              <a:rPr lang="en-US" baseline="0" dirty="0" smtClean="0"/>
              <a:t>*describe highlight for each</a:t>
            </a:r>
          </a:p>
        </p:txBody>
      </p:sp>
      <p:sp>
        <p:nvSpPr>
          <p:cNvPr id="4" name="Slide Number Placeholder 3"/>
          <p:cNvSpPr>
            <a:spLocks noGrp="1"/>
          </p:cNvSpPr>
          <p:nvPr>
            <p:ph type="sldNum" sz="quarter" idx="10"/>
          </p:nvPr>
        </p:nvSpPr>
        <p:spPr/>
        <p:txBody>
          <a:bodyPr/>
          <a:lstStyle/>
          <a:p>
            <a:fld id="{CA077768-21C8-4125-A345-258E48D2EED0}" type="slidenum">
              <a:rPr lang="en-US" smtClean="0"/>
              <a:pPr/>
              <a:t>11</a:t>
            </a:fld>
            <a:endParaRPr lang="en-US" smtClean="0"/>
          </a:p>
        </p:txBody>
      </p:sp>
    </p:spTree>
    <p:extLst>
      <p:ext uri="{BB962C8B-B14F-4D97-AF65-F5344CB8AC3E}">
        <p14:creationId xmlns:p14="http://schemas.microsoft.com/office/powerpoint/2010/main" val="3022928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Planting cost, as rootstock is more expensive</a:t>
            </a:r>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12</a:t>
            </a:fld>
            <a:endParaRPr lang="en-US" smtClean="0"/>
          </a:p>
        </p:txBody>
      </p:sp>
    </p:spTree>
    <p:extLst>
      <p:ext uri="{BB962C8B-B14F-4D97-AF65-F5344CB8AC3E}">
        <p14:creationId xmlns:p14="http://schemas.microsoft.com/office/powerpoint/2010/main" val="3142706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Illinois State Climatologist dataset compiled in the Illinois State Water Survey through the Prairie Research Institute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13</a:t>
            </a:fld>
            <a:endParaRPr lang="en-US" smtClean="0"/>
          </a:p>
        </p:txBody>
      </p:sp>
    </p:spTree>
    <p:extLst>
      <p:ext uri="{BB962C8B-B14F-4D97-AF65-F5344CB8AC3E}">
        <p14:creationId xmlns:p14="http://schemas.microsoft.com/office/powerpoint/2010/main" val="3706916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77768-21C8-4125-A345-258E48D2EED0}" type="slidenum">
              <a:rPr lang="en-US" smtClean="0"/>
              <a:pPr/>
              <a:t>14</a:t>
            </a:fld>
            <a:endParaRPr lang="en-US" smtClean="0"/>
          </a:p>
        </p:txBody>
      </p:sp>
    </p:spTree>
    <p:extLst>
      <p:ext uri="{BB962C8B-B14F-4D97-AF65-F5344CB8AC3E}">
        <p14:creationId xmlns:p14="http://schemas.microsoft.com/office/powerpoint/2010/main" val="729488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77768-21C8-4125-A345-258E48D2EED0}" type="slidenum">
              <a:rPr lang="en-US" smtClean="0"/>
              <a:pPr/>
              <a:t>15</a:t>
            </a:fld>
            <a:endParaRPr lang="en-US" smtClean="0"/>
          </a:p>
        </p:txBody>
      </p:sp>
    </p:spTree>
    <p:extLst>
      <p:ext uri="{BB962C8B-B14F-4D97-AF65-F5344CB8AC3E}">
        <p14:creationId xmlns:p14="http://schemas.microsoft.com/office/powerpoint/2010/main" val="245963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77768-21C8-4125-A345-258E48D2EED0}" type="slidenum">
              <a:rPr lang="en-US" smtClean="0"/>
              <a:pPr/>
              <a:t>16</a:t>
            </a:fld>
            <a:endParaRPr lang="en-US" smtClean="0"/>
          </a:p>
        </p:txBody>
      </p:sp>
    </p:spTree>
    <p:extLst>
      <p:ext uri="{BB962C8B-B14F-4D97-AF65-F5344CB8AC3E}">
        <p14:creationId xmlns:p14="http://schemas.microsoft.com/office/powerpoint/2010/main" val="1906213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77768-21C8-4125-A345-258E48D2EED0}" type="slidenum">
              <a:rPr lang="en-US" smtClean="0"/>
              <a:pPr/>
              <a:t>17</a:t>
            </a:fld>
            <a:endParaRPr lang="en-US" smtClean="0"/>
          </a:p>
        </p:txBody>
      </p:sp>
    </p:spTree>
    <p:extLst>
      <p:ext uri="{BB962C8B-B14F-4D97-AF65-F5344CB8AC3E}">
        <p14:creationId xmlns:p14="http://schemas.microsoft.com/office/powerpoint/2010/main" val="3698078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evaluating the role that technology has in the nitrogen production equation, I closely evaluate the results to see if </a:t>
            </a:r>
            <a:r>
              <a:rPr lang="en-US" sz="1200" kern="1200" dirty="0" err="1" smtClean="0">
                <a:solidFill>
                  <a:schemeClr val="tx1"/>
                </a:solidFill>
                <a:effectLst/>
                <a:latin typeface="+mn-lt"/>
                <a:ea typeface="+mn-ea"/>
                <a:cs typeface="+mn-cs"/>
              </a:rPr>
              <a:t>separability</a:t>
            </a:r>
            <a:r>
              <a:rPr lang="en-US" sz="1200" kern="1200" dirty="0" smtClean="0">
                <a:solidFill>
                  <a:schemeClr val="tx1"/>
                </a:solidFill>
                <a:effectLst/>
                <a:latin typeface="+mn-lt"/>
                <a:ea typeface="+mn-ea"/>
                <a:cs typeface="+mn-cs"/>
              </a:rPr>
              <a:t> could be a concern in the models I examine.  Inputs are separable if the ratio of marginal products or marginal rate of technical substitution of one input does not change with the use of the other</a:t>
            </a:r>
            <a:r>
              <a:rPr lang="en-US" sz="1200" kern="1200" baseline="-25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Through examination of the results for the quadratic and square root production functions for this analysis, technology appears to impact the marginal product of nitrogen with significant trend coefficients for both nitrogen and weather variables in both models. However, of the coefficients for both </a:t>
            </a:r>
            <a:r>
              <a:rPr lang="en-US" sz="1200" i="1" kern="1200" dirty="0" smtClean="0">
                <a:solidFill>
                  <a:schemeClr val="tx1"/>
                </a:solidFill>
                <a:effectLst/>
                <a:latin typeface="+mn-lt"/>
                <a:ea typeface="+mn-ea"/>
                <a:cs typeface="+mn-cs"/>
              </a:rPr>
              <a:t>T</a:t>
            </a:r>
            <a:r>
              <a:rPr lang="en-US" sz="1200" i="1" kern="1200" baseline="-2500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T</a:t>
            </a:r>
            <a:r>
              <a:rPr lang="en-US" sz="1200" i="1" kern="1200" baseline="-25000" dirty="0" smtClean="0">
                <a:solidFill>
                  <a:schemeClr val="tx1"/>
                </a:solidFill>
                <a:effectLst/>
                <a:latin typeface="+mn-lt"/>
                <a:ea typeface="+mn-ea"/>
                <a:cs typeface="+mn-cs"/>
              </a:rPr>
              <a:t>i</a:t>
            </a:r>
            <a:r>
              <a:rPr lang="en-US" sz="1200" i="1"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in the linear von Liebig, </a:t>
            </a:r>
            <a:r>
              <a:rPr lang="en-US" sz="1200" kern="1200" dirty="0" err="1" smtClean="0">
                <a:solidFill>
                  <a:schemeClr val="tx1"/>
                </a:solidFill>
                <a:effectLst/>
                <a:latin typeface="+mn-lt"/>
                <a:ea typeface="+mn-ea"/>
                <a:cs typeface="+mn-cs"/>
              </a:rPr>
              <a:t>Mitscherlich-Baule</a:t>
            </a:r>
            <a:r>
              <a:rPr lang="en-US" sz="1200" kern="1200" dirty="0" smtClean="0">
                <a:solidFill>
                  <a:schemeClr val="tx1"/>
                </a:solidFill>
                <a:effectLst/>
                <a:latin typeface="+mn-lt"/>
                <a:ea typeface="+mn-ea"/>
                <a:cs typeface="+mn-cs"/>
              </a:rPr>
              <a:t> and nonlinear von Liebig models are insignificant, shown in Table 4.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Therefore, the marginal product of nitrogen is not dependent on technology for the plateau models of the analysis. This provides evidence to support the idea of </a:t>
            </a:r>
            <a:r>
              <a:rPr lang="en-US" sz="1200" kern="1200" dirty="0" err="1" smtClean="0">
                <a:solidFill>
                  <a:schemeClr val="tx1"/>
                </a:solidFill>
                <a:effectLst/>
                <a:latin typeface="+mn-lt"/>
                <a:ea typeface="+mn-ea"/>
                <a:cs typeface="+mn-cs"/>
              </a:rPr>
              <a:t>separability</a:t>
            </a:r>
            <a:r>
              <a:rPr lang="en-US" sz="1200" kern="1200" dirty="0" smtClean="0">
                <a:solidFill>
                  <a:schemeClr val="tx1"/>
                </a:solidFill>
                <a:effectLst/>
                <a:latin typeface="+mn-lt"/>
                <a:ea typeface="+mn-ea"/>
                <a:cs typeface="+mn-cs"/>
              </a:rPr>
              <a:t> of technology and nitrogen, inputs in plateau production functions, based on the data of this study. </a:t>
            </a:r>
          </a:p>
          <a:p>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18</a:t>
            </a:fld>
            <a:endParaRPr lang="en-US" smtClean="0"/>
          </a:p>
        </p:txBody>
      </p:sp>
    </p:spTree>
    <p:extLst>
      <p:ext uri="{BB962C8B-B14F-4D97-AF65-F5344CB8AC3E}">
        <p14:creationId xmlns:p14="http://schemas.microsoft.com/office/powerpoint/2010/main" val="2572779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 based on the data is around 254 bu. acre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result leads to the conclusion that using </a:t>
            </a:r>
            <a:r>
              <a:rPr lang="en-US" sz="1200" i="1" kern="1200" dirty="0" smtClean="0">
                <a:solidFill>
                  <a:schemeClr val="tx1"/>
                </a:solidFill>
                <a:effectLst/>
                <a:latin typeface="+mn-lt"/>
                <a:ea typeface="+mn-ea"/>
                <a:cs typeface="+mn-cs"/>
              </a:rPr>
              <a:t>T</a:t>
            </a:r>
            <a:r>
              <a:rPr lang="en-US" sz="1200" i="1" kern="1200" baseline="-2500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as a shift variable, as described, does not accomplish the intended purpose. Further study and examination should be able to draw stronger conclusions on this form of the model.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Again, this does not fit the data for the analysis and provides evidence against this model specification of a trend shift.</a:t>
            </a:r>
            <a:r>
              <a:rPr lang="en-US" dirty="0" smtClean="0">
                <a:effectLst/>
              </a:rPr>
              <a:t> </a:t>
            </a:r>
          </a:p>
          <a:p>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Based on the technology model’s results, I find evidence to support the concept of nitrogen and technology </a:t>
            </a:r>
            <a:r>
              <a:rPr lang="en-US" sz="1200" kern="1200" dirty="0" err="1" smtClean="0">
                <a:solidFill>
                  <a:schemeClr val="tx1"/>
                </a:solidFill>
                <a:effectLst/>
                <a:latin typeface="+mn-lt"/>
                <a:ea typeface="+mn-ea"/>
                <a:cs typeface="+mn-cs"/>
              </a:rPr>
              <a:t>separability</a:t>
            </a:r>
            <a:r>
              <a:rPr lang="en-US" sz="1200" kern="1200" dirty="0" smtClean="0">
                <a:solidFill>
                  <a:schemeClr val="tx1"/>
                </a:solidFill>
                <a:effectLst/>
                <a:latin typeface="+mn-lt"/>
                <a:ea typeface="+mn-ea"/>
                <a:cs typeface="+mn-cs"/>
              </a:rPr>
              <a:t> when analyzing plateau-based production functions for the linear and nonlinear trend specifications. This is based on the fact that inputs are considered separable in this analysis when the ratio of marginal products or marginal rate of technical substitution of nitrogen does not change with the use of technology</a:t>
            </a:r>
            <a:r>
              <a:rPr lang="en-US" sz="1200" kern="1200" baseline="-25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The variable insignificance and concerns with model fitness provide support for </a:t>
            </a:r>
            <a:r>
              <a:rPr lang="en-US" sz="1200" kern="1200" dirty="0" err="1" smtClean="0">
                <a:solidFill>
                  <a:schemeClr val="tx1"/>
                </a:solidFill>
                <a:effectLst/>
                <a:latin typeface="+mn-lt"/>
                <a:ea typeface="+mn-ea"/>
                <a:cs typeface="+mn-cs"/>
              </a:rPr>
              <a:t>separability</a:t>
            </a:r>
            <a:r>
              <a:rPr lang="en-US" sz="1200" kern="1200" dirty="0" smtClean="0">
                <a:solidFill>
                  <a:schemeClr val="tx1"/>
                </a:solidFill>
                <a:effectLst/>
                <a:latin typeface="+mn-lt"/>
                <a:ea typeface="+mn-ea"/>
                <a:cs typeface="+mn-cs"/>
              </a:rPr>
              <a:t> in the plateau production functions when considering the role of technology. </a:t>
            </a:r>
          </a:p>
          <a:p>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19</a:t>
            </a:fld>
            <a:endParaRPr lang="en-US" smtClean="0"/>
          </a:p>
        </p:txBody>
      </p:sp>
    </p:spTree>
    <p:extLst>
      <p:ext uri="{BB962C8B-B14F-4D97-AF65-F5344CB8AC3E}">
        <p14:creationId xmlns:p14="http://schemas.microsoft.com/office/powerpoint/2010/main" val="89470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2</a:t>
            </a:fld>
            <a:endParaRPr lang="en-US" smtClean="0"/>
          </a:p>
        </p:txBody>
      </p:sp>
    </p:spTree>
    <p:extLst>
      <p:ext uri="{BB962C8B-B14F-4D97-AF65-F5344CB8AC3E}">
        <p14:creationId xmlns:p14="http://schemas.microsoft.com/office/powerpoint/2010/main" val="3122444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20</a:t>
            </a:fld>
            <a:endParaRPr lang="en-US" smtClean="0"/>
          </a:p>
        </p:txBody>
      </p:sp>
    </p:spTree>
    <p:extLst>
      <p:ext uri="{BB962C8B-B14F-4D97-AF65-F5344CB8AC3E}">
        <p14:creationId xmlns:p14="http://schemas.microsoft.com/office/powerpoint/2010/main" val="3052397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77768-21C8-4125-A345-258E48D2EED0}" type="slidenum">
              <a:rPr lang="en-US" smtClean="0"/>
              <a:pPr/>
              <a:t>21</a:t>
            </a:fld>
            <a:endParaRPr lang="en-US" smtClean="0"/>
          </a:p>
        </p:txBody>
      </p:sp>
    </p:spTree>
    <p:extLst>
      <p:ext uri="{BB962C8B-B14F-4D97-AF65-F5344CB8AC3E}">
        <p14:creationId xmlns:p14="http://schemas.microsoft.com/office/powerpoint/2010/main" val="1071844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77768-21C8-4125-A345-258E48D2EED0}" type="slidenum">
              <a:rPr lang="en-US" smtClean="0"/>
              <a:pPr/>
              <a:t>22</a:t>
            </a:fld>
            <a:endParaRPr lang="en-US" smtClean="0"/>
          </a:p>
        </p:txBody>
      </p:sp>
    </p:spTree>
    <p:extLst>
      <p:ext uri="{BB962C8B-B14F-4D97-AF65-F5344CB8AC3E}">
        <p14:creationId xmlns:p14="http://schemas.microsoft.com/office/powerpoint/2010/main" val="1699782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Grimm, Paris and Williams (1987)</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note that complexities from second-order interactions as well whether summer rain is a true limiting input, as too little rain in July and August can also impact yield, will change the roll of water in a production function. The notable differences in the signs and magnitudes of the summer rain </a:t>
            </a:r>
            <a:r>
              <a:rPr lang="en-US" sz="1200" kern="1200" dirty="0" err="1" smtClean="0">
                <a:solidFill>
                  <a:schemeClr val="tx1"/>
                </a:solidFill>
                <a:effectLst/>
                <a:latin typeface="+mn-lt"/>
                <a:ea typeface="+mn-ea"/>
                <a:cs typeface="+mn-cs"/>
              </a:rPr>
              <a:t>coeficients</a:t>
            </a:r>
            <a:r>
              <a:rPr lang="en-US" sz="1200" kern="1200" dirty="0" smtClean="0">
                <a:solidFill>
                  <a:schemeClr val="tx1"/>
                </a:solidFill>
                <a:effectLst/>
                <a:latin typeface="+mn-lt"/>
                <a:ea typeface="+mn-ea"/>
                <a:cs typeface="+mn-cs"/>
              </a:rPr>
              <a:t>, highlight the need to understand important balance summer precipitation has compared to other times of the year and other inputs. The summer variable captures July and August rains; and as such it includes plant pollination where too much or too little precipitation can decrease yields and the dry down period where prolonged exposure to excessive moisture can lead to disease.</a:t>
            </a:r>
          </a:p>
          <a:p>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23</a:t>
            </a:fld>
            <a:endParaRPr lang="en-US" smtClean="0"/>
          </a:p>
        </p:txBody>
      </p:sp>
    </p:spTree>
    <p:extLst>
      <p:ext uri="{BB962C8B-B14F-4D97-AF65-F5344CB8AC3E}">
        <p14:creationId xmlns:p14="http://schemas.microsoft.com/office/powerpoint/2010/main" val="206451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77768-21C8-4125-A345-258E48D2EED0}" type="slidenum">
              <a:rPr lang="en-US" smtClean="0"/>
              <a:pPr/>
              <a:t>24</a:t>
            </a:fld>
            <a:endParaRPr lang="en-US" smtClean="0"/>
          </a:p>
        </p:txBody>
      </p:sp>
    </p:spTree>
    <p:extLst>
      <p:ext uri="{BB962C8B-B14F-4D97-AF65-F5344CB8AC3E}">
        <p14:creationId xmlns:p14="http://schemas.microsoft.com/office/powerpoint/2010/main" val="3712548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results of summer mean temperature analysis are highly similar to that of summer rainfall levels as well as the reasoning behind those results. Full results for the summer mean temperature analysis are available upon request and only excluded here due to page constraints.</a:t>
            </a:r>
          </a:p>
          <a:p>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25</a:t>
            </a:fld>
            <a:endParaRPr lang="en-US" smtClean="0"/>
          </a:p>
        </p:txBody>
      </p:sp>
    </p:spTree>
    <p:extLst>
      <p:ext uri="{BB962C8B-B14F-4D97-AF65-F5344CB8AC3E}">
        <p14:creationId xmlns:p14="http://schemas.microsoft.com/office/powerpoint/2010/main" val="3669985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the significance was lower or even insignificant in some cases…minimal</a:t>
            </a:r>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26</a:t>
            </a:fld>
            <a:endParaRPr lang="en-US" smtClean="0"/>
          </a:p>
        </p:txBody>
      </p:sp>
    </p:spTree>
    <p:extLst>
      <p:ext uri="{BB962C8B-B14F-4D97-AF65-F5344CB8AC3E}">
        <p14:creationId xmlns:p14="http://schemas.microsoft.com/office/powerpoint/2010/main" val="3669985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77768-21C8-4125-A345-258E48D2EED0}" type="slidenum">
              <a:rPr lang="en-US" smtClean="0"/>
              <a:pPr/>
              <a:t>27</a:t>
            </a:fld>
            <a:endParaRPr lang="en-US" smtClean="0"/>
          </a:p>
        </p:txBody>
      </p:sp>
    </p:spTree>
    <p:extLst>
      <p:ext uri="{BB962C8B-B14F-4D97-AF65-F5344CB8AC3E}">
        <p14:creationId xmlns:p14="http://schemas.microsoft.com/office/powerpoint/2010/main" val="3711877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However it is also important to recall that previous literature supported basic polynomial functions as appropriate for water production models (Grimm, Paris and Williams 1987).</a:t>
            </a:r>
          </a:p>
          <a:p>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28</a:t>
            </a:fld>
            <a:endParaRPr lang="en-US" smtClean="0"/>
          </a:p>
        </p:txBody>
      </p:sp>
    </p:spTree>
    <p:extLst>
      <p:ext uri="{BB962C8B-B14F-4D97-AF65-F5344CB8AC3E}">
        <p14:creationId xmlns:p14="http://schemas.microsoft.com/office/powerpoint/2010/main" val="3152717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Closely</a:t>
            </a:r>
            <a:r>
              <a:rPr lang="en-US" baseline="0" dirty="0" smtClean="0"/>
              <a:t> followed by the quadratic function</a:t>
            </a:r>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29</a:t>
            </a:fld>
            <a:endParaRPr lang="en-US" smtClean="0"/>
          </a:p>
        </p:txBody>
      </p:sp>
    </p:spTree>
    <p:extLst>
      <p:ext uri="{BB962C8B-B14F-4D97-AF65-F5344CB8AC3E}">
        <p14:creationId xmlns:p14="http://schemas.microsoft.com/office/powerpoint/2010/main" val="2758947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77768-21C8-4125-A345-258E48D2EED0}" type="slidenum">
              <a:rPr lang="en-US" smtClean="0"/>
              <a:pPr/>
              <a:t>3</a:t>
            </a:fld>
            <a:endParaRPr lang="en-US" smtClean="0"/>
          </a:p>
        </p:txBody>
      </p:sp>
    </p:spTree>
    <p:extLst>
      <p:ext uri="{BB962C8B-B14F-4D97-AF65-F5344CB8AC3E}">
        <p14:creationId xmlns:p14="http://schemas.microsoft.com/office/powerpoint/2010/main" val="2901681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 nitrogen</a:t>
            </a:r>
          </a:p>
          <a:p>
            <a:r>
              <a:rPr lang="en-US" dirty="0" smtClean="0"/>
              <a:t>Average heartland price 2000 3.25</a:t>
            </a:r>
          </a:p>
          <a:p>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30</a:t>
            </a:fld>
            <a:endParaRPr lang="en-US" smtClean="0"/>
          </a:p>
        </p:txBody>
      </p:sp>
    </p:spTree>
    <p:extLst>
      <p:ext uri="{BB962C8B-B14F-4D97-AF65-F5344CB8AC3E}">
        <p14:creationId xmlns:p14="http://schemas.microsoft.com/office/powerpoint/2010/main" val="3093082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77768-21C8-4125-A345-258E48D2EED0}" type="slidenum">
              <a:rPr lang="en-US" smtClean="0"/>
              <a:pPr/>
              <a:t>31</a:t>
            </a:fld>
            <a:endParaRPr lang="en-US" smtClean="0"/>
          </a:p>
        </p:txBody>
      </p:sp>
    </p:spTree>
    <p:extLst>
      <p:ext uri="{BB962C8B-B14F-4D97-AF65-F5344CB8AC3E}">
        <p14:creationId xmlns:p14="http://schemas.microsoft.com/office/powerpoint/2010/main" val="2643431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baseline="0" dirty="0" smtClean="0">
                <a:solidFill>
                  <a:schemeClr val="tx1"/>
                </a:solidFill>
                <a:effectLst/>
                <a:latin typeface="+mn-lt"/>
                <a:ea typeface="+mn-ea"/>
                <a:cs typeface="+mn-cs"/>
              </a:rPr>
              <a:t>Average nitrogen price used is $0.20 per pound , heartland price corn 3.25 (average 2000) and the weather considered in calculations are evaluated at the data minimum to give a ground figure.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value is based on the worst-case scenario for an Illinois farmer and the use of the true production function. In cases where weather is more favorable to production the savings increases. When producers use efficient application levels for their crops there is less of a chance for excess nitrogen to run off into water sources or seep into the water tables. The idea of safer drinking water and efficient input use while increasing profits for producers should continue to be an area of focus for agricultural economists and further research.</a:t>
            </a:r>
            <a:r>
              <a:rPr lang="en-US" dirty="0" smtClean="0">
                <a:effectLst/>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32</a:t>
            </a:fld>
            <a:endParaRPr lang="en-US" smtClean="0"/>
          </a:p>
        </p:txBody>
      </p:sp>
    </p:spTree>
    <p:extLst>
      <p:ext uri="{BB962C8B-B14F-4D97-AF65-F5344CB8AC3E}">
        <p14:creationId xmlns:p14="http://schemas.microsoft.com/office/powerpoint/2010/main" val="1402756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33</a:t>
            </a:fld>
            <a:endParaRPr lang="en-US" smtClean="0"/>
          </a:p>
        </p:txBody>
      </p:sp>
    </p:spTree>
    <p:extLst>
      <p:ext uri="{BB962C8B-B14F-4D97-AF65-F5344CB8AC3E}">
        <p14:creationId xmlns:p14="http://schemas.microsoft.com/office/powerpoint/2010/main" val="2881778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Production</a:t>
            </a:r>
          </a:p>
          <a:p>
            <a:endParaRPr lang="en-US" dirty="0" smtClean="0"/>
          </a:p>
          <a:p>
            <a:r>
              <a:rPr lang="en-US" dirty="0" smtClean="0"/>
              <a:t>Input</a:t>
            </a:r>
            <a:r>
              <a:rPr lang="en-US" baseline="0" dirty="0" smtClean="0"/>
              <a:t> costs</a:t>
            </a:r>
          </a:p>
          <a:p>
            <a:endParaRPr lang="en-US" baseline="0" dirty="0" smtClean="0"/>
          </a:p>
          <a:p>
            <a:r>
              <a:rPr lang="en-US" baseline="0" dirty="0" smtClean="0"/>
              <a:t>Nitrogen fertilizer Importance- Nitrogen Limiting factor in corn production</a:t>
            </a:r>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4</a:t>
            </a:fld>
            <a:endParaRPr lang="en-US" smtClean="0"/>
          </a:p>
        </p:txBody>
      </p:sp>
    </p:spTree>
    <p:extLst>
      <p:ext uri="{BB962C8B-B14F-4D97-AF65-F5344CB8AC3E}">
        <p14:creationId xmlns:p14="http://schemas.microsoft.com/office/powerpoint/2010/main" val="2607012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Optimal Output </a:t>
            </a:r>
          </a:p>
          <a:p>
            <a:endParaRPr lang="en-US" dirty="0" smtClean="0"/>
          </a:p>
          <a:p>
            <a:r>
              <a:rPr lang="en-US" dirty="0" smtClean="0"/>
              <a:t>Corn production to meet demands</a:t>
            </a:r>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5</a:t>
            </a:fld>
            <a:endParaRPr lang="en-US" smtClean="0"/>
          </a:p>
        </p:txBody>
      </p:sp>
    </p:spTree>
    <p:extLst>
      <p:ext uri="{BB962C8B-B14F-4D97-AF65-F5344CB8AC3E}">
        <p14:creationId xmlns:p14="http://schemas.microsoft.com/office/powerpoint/2010/main" val="2607012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Environmental concerns</a:t>
            </a:r>
          </a:p>
          <a:p>
            <a:endParaRPr lang="en-US" dirty="0" smtClean="0"/>
          </a:p>
          <a:p>
            <a:r>
              <a:rPr lang="en-US" dirty="0" smtClean="0"/>
              <a:t>Runoff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6</a:t>
            </a:fld>
            <a:endParaRPr lang="en-US" smtClean="0"/>
          </a:p>
        </p:txBody>
      </p:sp>
    </p:spTree>
    <p:extLst>
      <p:ext uri="{BB962C8B-B14F-4D97-AF65-F5344CB8AC3E}">
        <p14:creationId xmlns:p14="http://schemas.microsoft.com/office/powerpoint/2010/main" val="187512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Law of min: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idea that plants respond linearly to nutrients until one of the nutrients becomes a limiting factor of production. When one factor reaches its limitations in the growth of a plant, yields cannot improve even with an increase in other non-limiting nutrients</a:t>
            </a:r>
            <a:r>
              <a:rPr lang="en-US" dirty="0" smtClean="0">
                <a:effectLst/>
              </a:rPr>
              <a:t> </a:t>
            </a:r>
          </a:p>
          <a:p>
            <a:endParaRPr lang="en-US" dirty="0" smtClean="0">
              <a:effectLst/>
            </a:endParaRPr>
          </a:p>
          <a:p>
            <a:r>
              <a:rPr lang="en-US" dirty="0" smtClean="0">
                <a:effectLst/>
              </a:rPr>
              <a:t>H&amp;P-polynomial with experimental data</a:t>
            </a:r>
          </a:p>
          <a:p>
            <a:r>
              <a:rPr lang="en-US" dirty="0" smtClean="0">
                <a:effectLst/>
              </a:rPr>
              <a:t>B&amp;T-support plateau based functions</a:t>
            </a:r>
          </a:p>
          <a:p>
            <a:r>
              <a:rPr lang="en-US" dirty="0" smtClean="0">
                <a:effectLst/>
              </a:rPr>
              <a:t>Paris-NLVL</a:t>
            </a:r>
            <a:r>
              <a:rPr lang="en-US" baseline="0" dirty="0" smtClean="0">
                <a:effectLst/>
              </a:rPr>
              <a:t> included…highlights misspecification of linear relationship using MLE</a:t>
            </a:r>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7</a:t>
            </a:fld>
            <a:endParaRPr lang="en-US" smtClean="0"/>
          </a:p>
        </p:txBody>
      </p:sp>
    </p:spTree>
    <p:extLst>
      <p:ext uri="{BB962C8B-B14F-4D97-AF65-F5344CB8AC3E}">
        <p14:creationId xmlns:p14="http://schemas.microsoft.com/office/powerpoint/2010/main" val="1705255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VL specification implies first order interaction but it could be that</a:t>
            </a:r>
            <a:r>
              <a:rPr lang="en-US" baseline="0" dirty="0" smtClean="0"/>
              <a:t> N response is conditioned on water or vice versa</a:t>
            </a:r>
          </a:p>
          <a:p>
            <a:endParaRPr lang="en-US" baseline="0" dirty="0" smtClean="0"/>
          </a:p>
          <a:p>
            <a:r>
              <a:rPr lang="en-US" baseline="0" dirty="0" smtClean="0"/>
              <a:t>GPW some not all</a:t>
            </a:r>
          </a:p>
          <a:p>
            <a:r>
              <a:rPr lang="en-US" baseline="0" dirty="0" smtClean="0"/>
              <a:t>L&amp;F holds for corn</a:t>
            </a:r>
          </a:p>
          <a:p>
            <a:r>
              <a:rPr lang="en-US" baseline="0" dirty="0" smtClean="0"/>
              <a:t>B&amp;B 6 different sites for 6 years, accounts soil types and nutrients…but weather?</a:t>
            </a:r>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8</a:t>
            </a:fld>
            <a:endParaRPr lang="en-US" smtClean="0"/>
          </a:p>
        </p:txBody>
      </p:sp>
    </p:spTree>
    <p:extLst>
      <p:ext uri="{BB962C8B-B14F-4D97-AF65-F5344CB8AC3E}">
        <p14:creationId xmlns:p14="http://schemas.microsoft.com/office/powerpoint/2010/main" val="1705255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9</a:t>
            </a:fld>
            <a:endParaRPr lang="en-US" smtClean="0"/>
          </a:p>
        </p:txBody>
      </p:sp>
    </p:spTree>
    <p:extLst>
      <p:ext uri="{BB962C8B-B14F-4D97-AF65-F5344CB8AC3E}">
        <p14:creationId xmlns:p14="http://schemas.microsoft.com/office/powerpoint/2010/main" val="8077883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image1.jpg"/>
          <p:cNvPicPr>
            <a:picLocks noChangeAspect="1"/>
          </p:cNvPicPr>
          <p:nvPr/>
        </p:nvPicPr>
        <p:blipFill>
          <a:blip r:embed="rId2" cstate="print">
            <a:duotone>
              <a:schemeClr val="accent1"/>
              <a:srgbClr val="FFFFFF"/>
            </a:duotone>
          </a:blip>
          <a:stretch>
            <a:fillRect/>
          </a:stretch>
        </p:blipFill>
        <p:spPr>
          <a:xfrm>
            <a:off x="0" y="0"/>
            <a:ext cx="9144000" cy="6858000"/>
          </a:xfrm>
          <a:prstGeom prst="rect">
            <a:avLst/>
          </a:prstGeom>
          <a:noFill/>
          <a:ln>
            <a:noFill/>
          </a:ln>
        </p:spPr>
      </p:pic>
      <p:pic>
        <p:nvPicPr>
          <p:cNvPr id="7" name="image2.png"/>
          <p:cNvPicPr>
            <a:picLocks noChangeAspect="1"/>
          </p:cNvPicPr>
          <p:nvPr/>
        </p:nvPicPr>
        <p:blipFill>
          <a:blip r:embed="rId3" cstate="print">
            <a:duotone>
              <a:schemeClr val="accent1"/>
              <a:srgbClr val="FFFFFF"/>
            </a:duotone>
          </a:blip>
          <a:stretch>
            <a:fillRect/>
          </a:stretch>
        </p:blipFill>
        <p:spPr>
          <a:xfrm>
            <a:off x="571" y="428"/>
            <a:ext cx="9142858" cy="6857143"/>
          </a:xfrm>
          <a:prstGeom prst="rect">
            <a:avLst/>
          </a:prstGeom>
          <a:noFill/>
          <a:ln>
            <a:noFill/>
          </a:ln>
        </p:spPr>
      </p:pic>
      <p:pic>
        <p:nvPicPr>
          <p:cNvPr id="8" name="image3.png"/>
          <p:cNvPicPr>
            <a:picLocks noChangeAspect="1"/>
          </p:cNvPicPr>
          <p:nvPr/>
        </p:nvPicPr>
        <p:blipFill>
          <a:blip r:embed="rId4" cstate="print">
            <a:duotone>
              <a:schemeClr val="accent1"/>
              <a:srgbClr val="FFFFFF"/>
            </a:duotone>
          </a:blip>
          <a:stretch>
            <a:fillRect/>
          </a:stretch>
        </p:blipFill>
        <p:spPr>
          <a:xfrm>
            <a:off x="571" y="428"/>
            <a:ext cx="9142858" cy="6857143"/>
          </a:xfrm>
          <a:prstGeom prst="rect">
            <a:avLst/>
          </a:prstGeom>
          <a:noFill/>
          <a:ln>
            <a:noFill/>
          </a:ln>
        </p:spPr>
      </p:pic>
      <p:pic>
        <p:nvPicPr>
          <p:cNvPr id="9" name="image4.png"/>
          <p:cNvPicPr>
            <a:picLocks noChangeAspect="1"/>
          </p:cNvPicPr>
          <p:nvPr/>
        </p:nvPicPr>
        <p:blipFill>
          <a:blip r:embed="rId5" cstate="print"/>
          <a:stretch>
            <a:fillRect/>
          </a:stretch>
        </p:blipFill>
        <p:spPr>
          <a:xfrm>
            <a:off x="571" y="428"/>
            <a:ext cx="9142858" cy="6857143"/>
          </a:xfrm>
          <a:prstGeom prst="rect">
            <a:avLst/>
          </a:prstGeom>
          <a:noFill/>
          <a:ln>
            <a:noFill/>
          </a:ln>
        </p:spPr>
      </p:pic>
      <p:sp>
        <p:nvSpPr>
          <p:cNvPr id="31" name="Rectangle 31"/>
          <p:cNvSpPr>
            <a:spLocks noGrp="1"/>
          </p:cNvSpPr>
          <p:nvPr>
            <p:ph type="subTitle" idx="1"/>
          </p:nvPr>
        </p:nvSpPr>
        <p:spPr>
          <a:xfrm>
            <a:off x="2492734" y="5094577"/>
            <a:ext cx="6194066" cy="925223"/>
          </a:xfrm>
        </p:spPr>
        <p:txBody>
          <a:bodyPr/>
          <a:lstStyle>
            <a:lvl1pPr marL="0" indent="0" algn="r">
              <a:buNone/>
              <a:defRPr sz="28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Rectangle 5"/>
          <p:cNvSpPr>
            <a:spLocks noGrp="1"/>
          </p:cNvSpPr>
          <p:nvPr>
            <p:ph type="ctrTitle"/>
          </p:nvPr>
        </p:nvSpPr>
        <p:spPr>
          <a:xfrm>
            <a:off x="1108986" y="3606800"/>
            <a:ext cx="7577814" cy="1470025"/>
          </a:xfrm>
        </p:spPr>
        <p:txBody>
          <a:bodyPr anchor="b" anchorCtr="0"/>
          <a:lstStyle>
            <a:lvl1pPr algn="r">
              <a:defRPr sz="4000"/>
            </a:lvl1p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fld id="{5C14FD69-4A85-4715-A222-ABB225B63BC6}" type="datetimeFigureOut">
              <a:rPr lang="en-US" smtClean="0"/>
              <a:pPr/>
              <a:t>8/25/2014</a:t>
            </a:fld>
            <a:endParaRPr lang="en-US"/>
          </a:p>
        </p:txBody>
      </p:sp>
      <p:sp>
        <p:nvSpPr>
          <p:cNvPr id="11" name="Slide Number Placeholder 10"/>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2" name="Footer Placeholder 11"/>
          <p:cNvSpPr>
            <a:spLocks noGrp="1"/>
          </p:cNvSpPr>
          <p:nvPr>
            <p:ph type="ftr" sz="quarter" idx="12"/>
          </p:nvPr>
        </p:nvSpPr>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and Tex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Title 8"/>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8" name="Date Placeholder 7"/>
          <p:cNvSpPr>
            <a:spLocks noGrp="1"/>
          </p:cNvSpPr>
          <p:nvPr>
            <p:ph type="dt" sz="half" idx="10"/>
          </p:nvPr>
        </p:nvSpPr>
        <p:spPr/>
        <p:txBody>
          <a:bodyPr/>
          <a:lstStyle/>
          <a:p>
            <a:fld id="{5C14FD69-4A85-4715-A222-ABB225B63BC6}" type="datetimeFigureOut">
              <a:rPr lang="en-US" smtClean="0"/>
              <a:pPr/>
              <a:t>8/25/2014</a:t>
            </a:fld>
            <a:endParaRPr lang="en-US"/>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1" name="Footer Placeholder 10"/>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7" name="Date Placeholder 6"/>
          <p:cNvSpPr>
            <a:spLocks noGrp="1"/>
          </p:cNvSpPr>
          <p:nvPr>
            <p:ph type="dt" sz="half" idx="10"/>
          </p:nvPr>
        </p:nvSpPr>
        <p:spPr/>
        <p:txBody>
          <a:bodyPr/>
          <a:lstStyle/>
          <a:p>
            <a:fld id="{5C14FD69-4A85-4715-A222-ABB225B63BC6}" type="datetimeFigureOut">
              <a:rPr lang="en-US" smtClean="0"/>
              <a:pPr/>
              <a:t>8/25/2014</a:t>
            </a:fld>
            <a:endParaRPr lang="en-US"/>
          </a:p>
        </p:txBody>
      </p:sp>
      <p:sp>
        <p:nvSpPr>
          <p:cNvPr id="8" name="Slide Number Placeholder 7"/>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C14FD69-4A85-4715-A222-ABB225B63BC6}" type="datetimeFigureOut">
              <a:rPr lang="en-US" smtClean="0"/>
              <a:pPr/>
              <a:t>8/25/2014</a:t>
            </a:fld>
            <a:endParaRPr lang="en-US"/>
          </a:p>
        </p:txBody>
      </p:sp>
      <p:sp>
        <p:nvSpPr>
          <p:cNvPr id="6" name="Slide Number Placeholder 5"/>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8" name="Footer Placeholder 7"/>
          <p:cNvSpPr>
            <a:spLocks noGrp="1"/>
          </p:cNvSpPr>
          <p:nvPr>
            <p:ph type="ftr" sz="quarter" idx="12"/>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and 2-Column Text">
    <p:spTree>
      <p:nvGrpSpPr>
        <p:cNvPr id="1" name=""/>
        <p:cNvGrpSpPr/>
        <p:nvPr/>
      </p:nvGrpSpPr>
      <p:grpSpPr>
        <a:xfrm>
          <a:off x="0" y="0"/>
          <a:ext cx="0" cy="0"/>
          <a:chOff x="0" y="0"/>
          <a:chExt cx="0" cy="0"/>
        </a:xfrm>
      </p:grpSpPr>
      <p:sp>
        <p:nvSpPr>
          <p:cNvPr id="4" name="Rectangle 4"/>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Rectangle 11"/>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10" name="Date Placeholder 9"/>
          <p:cNvSpPr>
            <a:spLocks noGrp="1"/>
          </p:cNvSpPr>
          <p:nvPr>
            <p:ph type="dt" sz="half" idx="10"/>
          </p:nvPr>
        </p:nvSpPr>
        <p:spPr/>
        <p:txBody>
          <a:bodyPr/>
          <a:lstStyle/>
          <a:p>
            <a:fld id="{5C14FD69-4A85-4715-A222-ABB225B63BC6}" type="datetimeFigureOut">
              <a:rPr lang="en-US" smtClean="0"/>
              <a:pPr/>
              <a:t>8/25/2014</a:t>
            </a:fld>
            <a:endParaRPr lang="en-US"/>
          </a:p>
        </p:txBody>
      </p:sp>
      <p:sp>
        <p:nvSpPr>
          <p:cNvPr id="12" name="Slide Number Placeholder 11"/>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3" name="Footer Placeholder 12"/>
          <p:cNvSpPr>
            <a:spLocks noGrp="1"/>
          </p:cNvSpPr>
          <p:nvPr>
            <p:ph type="ftr" sz="quarter" idx="12"/>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Title 6"/>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8" name="Date Placeholder 7"/>
          <p:cNvSpPr>
            <a:spLocks noGrp="1"/>
          </p:cNvSpPr>
          <p:nvPr>
            <p:ph type="dt" sz="half" idx="10"/>
          </p:nvPr>
        </p:nvSpPr>
        <p:spPr/>
        <p:txBody>
          <a:bodyPr/>
          <a:lstStyle/>
          <a:p>
            <a:fld id="{5C14FD69-4A85-4715-A222-ABB225B63BC6}" type="datetimeFigureOut">
              <a:rPr lang="en-US" smtClean="0"/>
              <a:pPr/>
              <a:t>8/25/2014</a:t>
            </a:fld>
            <a:endParaRPr lang="en-US"/>
          </a:p>
        </p:txBody>
      </p:sp>
      <p:sp>
        <p:nvSpPr>
          <p:cNvPr id="9" name="Slide Number Placeholder 8"/>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and 2 Content">
    <p:spTree>
      <p:nvGrpSpPr>
        <p:cNvPr id="1" name=""/>
        <p:cNvGrpSpPr/>
        <p:nvPr/>
      </p:nvGrpSpPr>
      <p:grpSpPr>
        <a:xfrm>
          <a:off x="0" y="0"/>
          <a:ext cx="0" cy="0"/>
          <a:chOff x="0" y="0"/>
          <a:chExt cx="0" cy="0"/>
        </a:xfrm>
      </p:grpSpPr>
      <p:sp>
        <p:nvSpPr>
          <p:cNvPr id="30" name="Rectangle 30"/>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 name="Rectangle 17"/>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9" name="Date Placeholder 8"/>
          <p:cNvSpPr>
            <a:spLocks noGrp="1"/>
          </p:cNvSpPr>
          <p:nvPr>
            <p:ph type="dt" sz="half" idx="10"/>
          </p:nvPr>
        </p:nvSpPr>
        <p:spPr/>
        <p:txBody>
          <a:bodyPr/>
          <a:lstStyle/>
          <a:p>
            <a:fld id="{5C14FD69-4A85-4715-A222-ABB225B63BC6}" type="datetimeFigureOut">
              <a:rPr lang="en-US" smtClean="0"/>
              <a:pPr/>
              <a:t>8/25/2014</a:t>
            </a:fld>
            <a:endParaRPr lang="en-US"/>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1" name="Footer Placeholder 10"/>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srcRect/>
          <a:tile tx="0" ty="0" sx="100000" sy="100000" flip="none" algn="tl"/>
        </a:blipFill>
        <a:effectLst/>
      </p:bgPr>
    </p:bg>
    <p:spTree>
      <p:nvGrpSpPr>
        <p:cNvPr id="1" name=""/>
        <p:cNvGrpSpPr/>
        <p:nvPr/>
      </p:nvGrpSpPr>
      <p:grpSpPr>
        <a:xfrm>
          <a:off x="0" y="0"/>
          <a:ext cx="0" cy="0"/>
          <a:chOff x="0" y="0"/>
          <a:chExt cx="0" cy="0"/>
        </a:xfrm>
      </p:grpSpPr>
      <p:sp>
        <p:nvSpPr>
          <p:cNvPr id="30" name="Rectangle 30"/>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12" name="Rectangle 12"/>
          <p:cNvSpPr>
            <a:spLocks noGrp="1"/>
          </p:cNvSpPr>
          <p:nvPr>
            <p:ph type="body" idx="1"/>
          </p:nvPr>
        </p:nvSpPr>
        <p:spPr>
          <a:xfrm>
            <a:off x="457200" y="1600200"/>
            <a:ext cx="8229600" cy="4525963"/>
          </a:xfrm>
          <a:prstGeom prst="rect">
            <a:avLst/>
          </a:prstGeo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6" name="Rectangle 6"/>
          <p:cNvSpPr>
            <a:spLocks noGrp="1"/>
          </p:cNvSpPr>
          <p:nvPr>
            <p:ph type="dt" sz="half" idx="2"/>
          </p:nvPr>
        </p:nvSpPr>
        <p:spPr>
          <a:xfrm>
            <a:off x="457200" y="6245225"/>
            <a:ext cx="2133600" cy="476250"/>
          </a:xfrm>
          <a:prstGeom prst="rect">
            <a:avLst/>
          </a:prstGeom>
        </p:spPr>
        <p:txBody>
          <a:bodyPr/>
          <a:lstStyle>
            <a:lvl1pPr>
              <a:defRPr sz="1000">
                <a:latin typeface="+mn-lt"/>
              </a:defRPr>
            </a:lvl1pPr>
          </a:lstStyle>
          <a:p>
            <a:fld id="{5C14FD69-4A85-4715-A222-ABB225B63BC6}" type="datetimeFigureOut">
              <a:rPr lang="en-US" smtClean="0"/>
              <a:pPr/>
              <a:t>8/25/2014</a:t>
            </a:fld>
            <a:endParaRPr lang="en-US" sz="1000" dirty="0" smtClean="0"/>
          </a:p>
        </p:txBody>
      </p:sp>
      <p:sp>
        <p:nvSpPr>
          <p:cNvPr id="20" name="Rectangle 20"/>
          <p:cNvSpPr>
            <a:spLocks noGrp="1"/>
          </p:cNvSpPr>
          <p:nvPr>
            <p:ph type="ftr" sz="quarter" idx="3"/>
          </p:nvPr>
        </p:nvSpPr>
        <p:spPr>
          <a:xfrm>
            <a:off x="3124200" y="6245225"/>
            <a:ext cx="2895600" cy="476250"/>
          </a:xfrm>
          <a:prstGeom prst="rect">
            <a:avLst/>
          </a:prstGeom>
        </p:spPr>
        <p:txBody>
          <a:bodyPr/>
          <a:lstStyle>
            <a:lvl1pPr algn="ctr">
              <a:defRPr sz="1000">
                <a:latin typeface="+mn-lt"/>
              </a:defRPr>
            </a:lvl1pPr>
          </a:lstStyle>
          <a:p>
            <a:pPr algn="ctr"/>
            <a:endParaRPr lang="en-US" sz="1000" smtClean="0"/>
          </a:p>
        </p:txBody>
      </p:sp>
      <p:sp>
        <p:nvSpPr>
          <p:cNvPr id="21" name="Rectangle 21"/>
          <p:cNvSpPr>
            <a:spLocks noGrp="1"/>
          </p:cNvSpPr>
          <p:nvPr>
            <p:ph type="sldNum" sz="quarter" idx="4"/>
          </p:nvPr>
        </p:nvSpPr>
        <p:spPr>
          <a:xfrm>
            <a:off x="6553200" y="6245225"/>
            <a:ext cx="2133600" cy="476250"/>
          </a:xfrm>
          <a:prstGeom prst="rect">
            <a:avLst/>
          </a:prstGeom>
        </p:spPr>
        <p:txBody>
          <a:bodyPr/>
          <a:lstStyle>
            <a:lvl1pPr>
              <a:defRPr sz="1000">
                <a:latin typeface="+mn-lt"/>
              </a:defRPr>
            </a:lvl1pPr>
          </a:lstStyle>
          <a:p>
            <a:pPr algn="r"/>
            <a:fld id="{D4C49B74-5DB2-4B03-B1D2-7F6A3C51C318}" type="slidenum">
              <a:rPr lang="en-US" smtClean="0"/>
              <a:pPr algn="r"/>
              <a:t>‹#›</a:t>
            </a:fld>
            <a:endParaRPr lang="en-US" sz="1000" dirty="0"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defPPr>
        <a:defRPr sz="4400">
          <a:solidFill>
            <a:schemeClr val="tx1"/>
          </a:solidFill>
          <a:latin typeface="+mj-lt"/>
          <a:ea typeface="+mj-ea"/>
          <a:cs typeface="+mj-cs"/>
        </a:defRPr>
      </a:defPPr>
      <a:lvl1pPr algn="l" eaLnBrk="1" hangingPunct="1">
        <a:buNone/>
        <a:defRPr sz="3600">
          <a:solidFill>
            <a:schemeClr val="tx1">
              <a:alpha val="100000"/>
            </a:schemeClr>
          </a:solidFill>
          <a:latin typeface="+mj-lt"/>
        </a:defRPr>
      </a:lvl1pPr>
    </p:titleStyle>
    <p:body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4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notesSlide" Target="../notesSlides/notesSlide10.xml"/><Relationship Id="rId7" Type="http://schemas.openxmlformats.org/officeDocument/2006/relationships/package" Target="../embeddings/Microsoft_Word_Document1.docx"/><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png"/><Relationship Id="rId4" Type="http://schemas.openxmlformats.org/officeDocument/2006/relationships/image" Target="../media/image6.jpe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8.e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package" Target="../embeddings/Microsoft_Word_Document2.docx"/><Relationship Id="rId5" Type="http://schemas.openxmlformats.org/officeDocument/2006/relationships/oleObject" Target="../embeddings/oleObject2.bin"/><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notesSlide" Target="../notesSlides/notesSlide12.xml"/><Relationship Id="rId7" Type="http://schemas.openxmlformats.org/officeDocument/2006/relationships/package" Target="../embeddings/Microsoft_Word_Document3.docx"/><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8.png"/><Relationship Id="rId4" Type="http://schemas.openxmlformats.org/officeDocument/2006/relationships/image" Target="../media/image6.jpe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22.emf"/><Relationship Id="rId5" Type="http://schemas.openxmlformats.org/officeDocument/2006/relationships/package" Target="../embeddings/Microsoft_Word_Document4.docx"/><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23.emf"/><Relationship Id="rId5" Type="http://schemas.openxmlformats.org/officeDocument/2006/relationships/package" Target="../embeddings/Microsoft_Word_Document5.docx"/><Relationship Id="rId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24.emf"/><Relationship Id="rId5" Type="http://schemas.openxmlformats.org/officeDocument/2006/relationships/package" Target="../embeddings/Microsoft_Word_Document6.docx"/><Relationship Id="rId4"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image" Target="../media/image25.emf"/><Relationship Id="rId5" Type="http://schemas.openxmlformats.org/officeDocument/2006/relationships/package" Target="../embeddings/Microsoft_Word_Document7.docx"/><Relationship Id="rId4" Type="http://schemas.openxmlformats.org/officeDocument/2006/relationships/oleObject" Target="../embeddings/oleObject7.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image" Target="../media/image25.emf"/><Relationship Id="rId5" Type="http://schemas.openxmlformats.org/officeDocument/2006/relationships/package" Target="../embeddings/Microsoft_Word_Document8.docx"/><Relationship Id="rId4" Type="http://schemas.openxmlformats.org/officeDocument/2006/relationships/oleObject" Target="../embeddings/oleObject8.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image" Target="../media/image26.emf"/><Relationship Id="rId5" Type="http://schemas.openxmlformats.org/officeDocument/2006/relationships/package" Target="../embeddings/Microsoft_Word_Document9.docx"/><Relationship Id="rId4" Type="http://schemas.openxmlformats.org/officeDocument/2006/relationships/oleObject" Target="../embeddings/oleObject9.bin"/></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0.gif"/><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066800" y="914400"/>
            <a:ext cx="73152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dirty="0" smtClean="0">
                <a:latin typeface="Times" charset="0"/>
              </a:rPr>
              <a:t>Crop Yield Response To Nitrogen: How </a:t>
            </a:r>
            <a:r>
              <a:rPr lang="en-US" sz="3600" b="1" smtClean="0">
                <a:latin typeface="Times" charset="0"/>
              </a:rPr>
              <a:t>Does Technology Fit?</a:t>
            </a:r>
            <a:endParaRPr lang="en-US" sz="3600" b="1" dirty="0">
              <a:latin typeface="Times" charset="0"/>
            </a:endParaRPr>
          </a:p>
        </p:txBody>
      </p:sp>
      <p:sp>
        <p:nvSpPr>
          <p:cNvPr id="8" name="Text Box 3"/>
          <p:cNvSpPr txBox="1">
            <a:spLocks noChangeArrowheads="1"/>
          </p:cNvSpPr>
          <p:nvPr/>
        </p:nvSpPr>
        <p:spPr bwMode="auto">
          <a:xfrm>
            <a:off x="1447800" y="5410200"/>
            <a:ext cx="6705600"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smtClean="0">
                <a:solidFill>
                  <a:srgbClr val="000000"/>
                </a:solidFill>
                <a:latin typeface="Times" charset="0"/>
              </a:rPr>
              <a:t>Nichole L. Busdieker</a:t>
            </a:r>
          </a:p>
          <a:p>
            <a:pPr algn="ctr"/>
            <a:endParaRPr lang="en-US" sz="800" dirty="0">
              <a:solidFill>
                <a:srgbClr val="2C3F7F"/>
              </a:solidFill>
              <a:latin typeface="Times" charset="0"/>
            </a:endParaRPr>
          </a:p>
          <a:p>
            <a:pPr algn="ctr"/>
            <a:r>
              <a:rPr lang="en-US" sz="2800" dirty="0" smtClean="0">
                <a:solidFill>
                  <a:srgbClr val="000000"/>
                </a:solidFill>
                <a:latin typeface="Times" charset="0"/>
              </a:rPr>
              <a:t>WERA-72</a:t>
            </a:r>
          </a:p>
          <a:p>
            <a:pPr algn="ctr"/>
            <a:r>
              <a:rPr lang="en-US" sz="2800" dirty="0" smtClean="0">
                <a:solidFill>
                  <a:srgbClr val="000000"/>
                </a:solidFill>
                <a:latin typeface="Times" charset="0"/>
              </a:rPr>
              <a:t>July 1</a:t>
            </a:r>
            <a:r>
              <a:rPr lang="en-US" sz="2800" baseline="30000" dirty="0" smtClean="0">
                <a:solidFill>
                  <a:srgbClr val="000000"/>
                </a:solidFill>
                <a:latin typeface="Times" charset="0"/>
              </a:rPr>
              <a:t>st</a:t>
            </a:r>
            <a:r>
              <a:rPr lang="en-US" sz="2800" dirty="0" smtClean="0">
                <a:solidFill>
                  <a:srgbClr val="000000"/>
                </a:solidFill>
                <a:latin typeface="Times" charset="0"/>
              </a:rPr>
              <a:t>, 2014</a:t>
            </a:r>
            <a:endParaRPr lang="en-US" sz="2800" dirty="0">
              <a:solidFill>
                <a:srgbClr val="000000"/>
              </a:solidFill>
              <a:latin typeface="Times" charset="0"/>
            </a:endParaRPr>
          </a:p>
        </p:txBody>
      </p:sp>
      <p:grpSp>
        <p:nvGrpSpPr>
          <p:cNvPr id="9" name="Group 8"/>
          <p:cNvGrpSpPr/>
          <p:nvPr/>
        </p:nvGrpSpPr>
        <p:grpSpPr>
          <a:xfrm>
            <a:off x="1629966" y="838200"/>
            <a:ext cx="7514034" cy="152400"/>
            <a:chOff x="1629966" y="838200"/>
            <a:chExt cx="7514034" cy="152400"/>
          </a:xfrm>
        </p:grpSpPr>
        <p:cxnSp>
          <p:nvCxnSpPr>
            <p:cNvPr id="10" name="Straight Connector 9"/>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12" name="Picture 11" descr="http://t1.gstatic.com/images?q=tbn:ANd9GcTYmNNZesMe6jYD0aZDlSudu_mD_dprXwwlOAAX-a5a3jQY8YQ&amp;t=1&amp;usg=__WByr4QL5qeuK2Kb3WgI57W_3tmw="/>
          <p:cNvPicPr>
            <a:picLocks noChangeAspect="1" noChangeArrowheads="1"/>
          </p:cNvPicPr>
          <p:nvPr/>
        </p:nvPicPr>
        <p:blipFill>
          <a:blip r:embed="rId3" cstate="print"/>
          <a:srcRect/>
          <a:stretch>
            <a:fillRect/>
          </a:stretch>
        </p:blipFill>
        <p:spPr bwMode="auto">
          <a:xfrm>
            <a:off x="152400" y="152400"/>
            <a:ext cx="762298" cy="990600"/>
          </a:xfrm>
          <a:prstGeom prst="rect">
            <a:avLst/>
          </a:prstGeom>
          <a:noFill/>
        </p:spPr>
      </p:pic>
      <p:pic>
        <p:nvPicPr>
          <p:cNvPr id="3" name="Picture 2" descr="corn-fertilizer.jpg"/>
          <p:cNvPicPr>
            <a:picLocks noChangeAspect="1"/>
          </p:cNvPicPr>
          <p:nvPr/>
        </p:nvPicPr>
        <p:blipFill>
          <a:blip r:embed="rId4">
            <a:alphaModFix amt="95000"/>
            <a:extLst>
              <a:ext uri="{28A0092B-C50C-407E-A947-70E740481C1C}">
                <a14:useLocalDpi xmlns:a14="http://schemas.microsoft.com/office/drawing/2010/main" val="0"/>
              </a:ext>
            </a:extLst>
          </a:blip>
          <a:stretch>
            <a:fillRect/>
          </a:stretch>
        </p:blipFill>
        <p:spPr>
          <a:xfrm>
            <a:off x="1981200" y="2057400"/>
            <a:ext cx="5486400" cy="3493476"/>
          </a:xfrm>
          <a:prstGeom prst="rect">
            <a:avLst/>
          </a:prstGeom>
          <a:ln>
            <a:noFill/>
          </a:ln>
          <a:effectLst>
            <a:softEdge rad="112500"/>
          </a:effectLst>
        </p:spPr>
      </p:pic>
    </p:spTree>
    <p:extLst>
      <p:ext uri="{BB962C8B-B14F-4D97-AF65-F5344CB8AC3E}">
        <p14:creationId xmlns:p14="http://schemas.microsoft.com/office/powerpoint/2010/main" val="29384754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4394200" y="571500"/>
            <a:ext cx="184666" cy="369332"/>
          </a:xfrm>
          <a:prstGeom prst="rect">
            <a:avLst/>
          </a:prstGeom>
          <a:noFill/>
        </p:spPr>
        <p:txBody>
          <a:bodyPr wrap="none" rtlCol="0">
            <a:spAutoFit/>
          </a:bodyPr>
          <a:lstStyle/>
          <a:p>
            <a:endParaRPr lang="en-US" dirty="0"/>
          </a:p>
        </p:txBody>
      </p:sp>
      <p:sp>
        <p:nvSpPr>
          <p:cNvPr id="3" name="TextBox 2"/>
          <p:cNvSpPr txBox="1"/>
          <p:nvPr/>
        </p:nvSpPr>
        <p:spPr>
          <a:xfrm>
            <a:off x="2438400" y="1600200"/>
            <a:ext cx="3733800" cy="369332"/>
          </a:xfrm>
          <a:prstGeom prst="rect">
            <a:avLst/>
          </a:prstGeom>
          <a:noFill/>
        </p:spPr>
        <p:txBody>
          <a:bodyPr wrap="square" rtlCol="0">
            <a:spAutoFit/>
          </a:bodyPr>
          <a:lstStyle/>
          <a:p>
            <a:endParaRPr lang="en-US" dirty="0"/>
          </a:p>
        </p:txBody>
      </p:sp>
      <p:sp>
        <p:nvSpPr>
          <p:cNvPr id="13" name="Rectangle 3"/>
          <p:cNvSpPr txBox="1">
            <a:spLocks noChangeArrowheads="1"/>
          </p:cNvSpPr>
          <p:nvPr/>
        </p:nvSpPr>
        <p:spPr>
          <a:xfrm>
            <a:off x="2286000" y="-76200"/>
            <a:ext cx="64008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Method</a:t>
            </a:r>
            <a:endParaRPr lang="en-US" b="1" dirty="0">
              <a:effectLst>
                <a:outerShdw blurRad="60007" dist="200025" dir="15000000" sy="30000" kx="-1800000" algn="bl" rotWithShape="0">
                  <a:prstClr val="black">
                    <a:alpha val="32000"/>
                  </a:prstClr>
                </a:outerShdw>
              </a:effectLst>
            </a:endParaRPr>
          </a:p>
        </p:txBody>
      </p:sp>
      <p:grpSp>
        <p:nvGrpSpPr>
          <p:cNvPr id="12" name="Group 11"/>
          <p:cNvGrpSpPr/>
          <p:nvPr/>
        </p:nvGrpSpPr>
        <p:grpSpPr>
          <a:xfrm>
            <a:off x="1629966" y="838200"/>
            <a:ext cx="7514034" cy="152400"/>
            <a:chOff x="1629966" y="838200"/>
            <a:chExt cx="7514034" cy="152400"/>
          </a:xfrm>
        </p:grpSpPr>
        <p:cxnSp>
          <p:nvCxnSpPr>
            <p:cNvPr id="15" name="Straight Connector 14"/>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17" name="Picture 16" descr="http://t1.gstatic.com/images?q=tbn:ANd9GcTYmNNZesMe6jYD0aZDlSudu_mD_dprXwwlOAAX-a5a3jQY8YQ&amp;t=1&amp;usg=__WByr4QL5qeuK2Kb3WgI57W_3tmw="/>
          <p:cNvPicPr>
            <a:picLocks noChangeAspect="1" noChangeArrowheads="1"/>
          </p:cNvPicPr>
          <p:nvPr/>
        </p:nvPicPr>
        <p:blipFill>
          <a:blip r:embed="rId4" cstate="print"/>
          <a:srcRect/>
          <a:stretch>
            <a:fillRect/>
          </a:stretch>
        </p:blipFill>
        <p:spPr bwMode="auto">
          <a:xfrm>
            <a:off x="152400" y="152400"/>
            <a:ext cx="762298" cy="990600"/>
          </a:xfrm>
          <a:prstGeom prst="rect">
            <a:avLst/>
          </a:prstGeom>
          <a:noFill/>
        </p:spPr>
      </p:pic>
      <p:sp>
        <p:nvSpPr>
          <p:cNvPr id="14" name="TextBox 13"/>
          <p:cNvSpPr txBox="1"/>
          <p:nvPr/>
        </p:nvSpPr>
        <p:spPr>
          <a:xfrm>
            <a:off x="609600" y="1600200"/>
            <a:ext cx="8153400" cy="4816703"/>
          </a:xfrm>
          <a:prstGeom prst="rect">
            <a:avLst/>
          </a:prstGeom>
          <a:noFill/>
        </p:spPr>
        <p:txBody>
          <a:bodyPr wrap="square" rtlCol="0">
            <a:spAutoFit/>
          </a:bodyPr>
          <a:lstStyle/>
          <a:p>
            <a:pPr>
              <a:spcBef>
                <a:spcPts val="600"/>
              </a:spcBef>
              <a:buSzPct val="170000"/>
              <a:buBlip>
                <a:blip r:embed="rId5"/>
              </a:buBlip>
            </a:pPr>
            <a:r>
              <a:rPr lang="en-US" sz="3000" dirty="0" smtClean="0"/>
              <a:t>Production Function Estimation</a:t>
            </a:r>
          </a:p>
          <a:p>
            <a:pPr lvl="1">
              <a:spcBef>
                <a:spcPts val="600"/>
              </a:spcBef>
              <a:buSzPct val="100000"/>
              <a:buFont typeface="Arial"/>
              <a:buChar char="•"/>
            </a:pPr>
            <a:r>
              <a:rPr lang="en-US" sz="2800" dirty="0" smtClean="0"/>
              <a:t>Nonlinear estimation methods</a:t>
            </a:r>
          </a:p>
          <a:p>
            <a:pPr lvl="1">
              <a:spcBef>
                <a:spcPts val="600"/>
              </a:spcBef>
              <a:buSzPct val="100000"/>
            </a:pPr>
            <a:endParaRPr lang="en-US" sz="2400" dirty="0" smtClean="0"/>
          </a:p>
          <a:p>
            <a:pPr lvl="1">
              <a:spcBef>
                <a:spcPts val="600"/>
              </a:spcBef>
              <a:buSzPct val="100000"/>
            </a:pPr>
            <a:endParaRPr lang="en-US" sz="2400" dirty="0"/>
          </a:p>
          <a:p>
            <a:pPr>
              <a:spcBef>
                <a:spcPts val="600"/>
              </a:spcBef>
              <a:buSzPct val="170000"/>
              <a:buBlip>
                <a:blip r:embed="rId5"/>
              </a:buBlip>
            </a:pPr>
            <a:r>
              <a:rPr lang="en-US" sz="3000" dirty="0" smtClean="0"/>
              <a:t>P-tests:</a:t>
            </a:r>
          </a:p>
          <a:p>
            <a:pPr>
              <a:spcBef>
                <a:spcPts val="600"/>
              </a:spcBef>
              <a:buSzPct val="170000"/>
            </a:pPr>
            <a:endParaRPr lang="en-US" sz="3000" dirty="0" smtClean="0"/>
          </a:p>
          <a:p>
            <a:pPr marL="457200" lvl="2">
              <a:spcBef>
                <a:spcPts val="600"/>
              </a:spcBef>
              <a:buSzPct val="100000"/>
              <a:buFont typeface="Arial"/>
              <a:buChar char="•"/>
            </a:pPr>
            <a:r>
              <a:rPr lang="en-US" sz="2800" i="1" dirty="0" smtClean="0"/>
              <a:t>f</a:t>
            </a:r>
            <a:r>
              <a:rPr lang="en-US" sz="2800" i="1" baseline="-25000" dirty="0" smtClean="0"/>
              <a:t>i</a:t>
            </a:r>
            <a:r>
              <a:rPr lang="en-US" sz="2800" dirty="0" smtClean="0"/>
              <a:t> </a:t>
            </a:r>
            <a:r>
              <a:rPr lang="en-US" sz="2800" dirty="0"/>
              <a:t>and </a:t>
            </a:r>
            <a:r>
              <a:rPr lang="en-US" sz="2800" i="1" dirty="0" err="1" smtClean="0"/>
              <a:t>g</a:t>
            </a:r>
            <a:r>
              <a:rPr lang="en-US" sz="2800" i="1" baseline="-25000" dirty="0" err="1" smtClean="0"/>
              <a:t>i</a:t>
            </a:r>
            <a:r>
              <a:rPr lang="en-US" sz="2800" dirty="0" smtClean="0"/>
              <a:t> </a:t>
            </a:r>
            <a:r>
              <a:rPr lang="en-US" sz="2800" dirty="0"/>
              <a:t>are the fitted values </a:t>
            </a:r>
            <a:r>
              <a:rPr lang="en-US" sz="2800" dirty="0" smtClean="0"/>
              <a:t>in </a:t>
            </a:r>
            <a:r>
              <a:rPr lang="en-US" sz="2800" dirty="0"/>
              <a:t>each pairwise </a:t>
            </a:r>
            <a:r>
              <a:rPr lang="en-US" sz="2800" dirty="0" smtClean="0"/>
              <a:t>test</a:t>
            </a:r>
          </a:p>
          <a:p>
            <a:pPr marL="457200" lvl="2">
              <a:spcBef>
                <a:spcPts val="600"/>
              </a:spcBef>
              <a:buSzPct val="100000"/>
              <a:buFont typeface="Arial"/>
              <a:buChar char="•"/>
            </a:pPr>
            <a:r>
              <a:rPr lang="en-US" sz="2800" i="1" dirty="0"/>
              <a:t>F</a:t>
            </a:r>
            <a:r>
              <a:rPr lang="en-US" sz="2800" i="1" baseline="-25000" dirty="0"/>
              <a:t>i</a:t>
            </a:r>
            <a:r>
              <a:rPr lang="en-US" sz="2800" dirty="0"/>
              <a:t> is the vector of first-order derivatives of the </a:t>
            </a:r>
            <a:r>
              <a:rPr lang="en-US" sz="2800" dirty="0" smtClean="0"/>
              <a:t>null</a:t>
            </a:r>
          </a:p>
          <a:p>
            <a:pPr marL="1257300" lvl="4" indent="-342900">
              <a:buSzPct val="100000"/>
              <a:buFont typeface="Courier New"/>
              <a:buChar char="o"/>
            </a:pPr>
            <a:r>
              <a:rPr lang="en-US" sz="2400" dirty="0" smtClean="0"/>
              <a:t>With respect to the </a:t>
            </a:r>
            <a:r>
              <a:rPr lang="en-US" sz="2400" i="1" dirty="0" smtClean="0"/>
              <a:t>β </a:t>
            </a:r>
            <a:r>
              <a:rPr lang="en-US" sz="2400" dirty="0" smtClean="0"/>
              <a:t>parameters</a:t>
            </a:r>
            <a:r>
              <a:rPr lang="en-US" sz="3200" dirty="0" smtClean="0"/>
              <a:t>. </a:t>
            </a:r>
            <a:endParaRPr lang="en-US" sz="3000" dirty="0" smtClean="0"/>
          </a:p>
          <a:p>
            <a:endParaRPr lang="en-US" dirty="0"/>
          </a:p>
        </p:txBody>
      </p:sp>
      <p:graphicFrame>
        <p:nvGraphicFramePr>
          <p:cNvPr id="19" name="Object 18"/>
          <p:cNvGraphicFramePr>
            <a:graphicFrameLocks/>
          </p:cNvGraphicFramePr>
          <p:nvPr>
            <p:extLst>
              <p:ext uri="{D42A27DB-BD31-4B8C-83A1-F6EECF244321}">
                <p14:modId xmlns:p14="http://schemas.microsoft.com/office/powerpoint/2010/main" val="2872366539"/>
              </p:ext>
            </p:extLst>
          </p:nvPr>
        </p:nvGraphicFramePr>
        <p:xfrm>
          <a:off x="838200" y="4114800"/>
          <a:ext cx="7410450" cy="444500"/>
        </p:xfrm>
        <a:graphic>
          <a:graphicData uri="http://schemas.openxmlformats.org/presentationml/2006/ole">
            <mc:AlternateContent xmlns:mc="http://schemas.openxmlformats.org/markup-compatibility/2006">
              <mc:Choice xmlns:v="urn:schemas-microsoft-com:vml" Requires="v">
                <p:oleObj spid="_x0000_s5395" name="Document" r:id="rId7" imgW="8229600" imgH="482600" progId="Word.Document.12">
                  <p:embed/>
                </p:oleObj>
              </mc:Choice>
              <mc:Fallback>
                <p:oleObj name="Document" r:id="rId7" imgW="8229600" imgH="482600" progId="Word.Document.12">
                  <p:embed/>
                  <p:pic>
                    <p:nvPicPr>
                      <p:cNvPr id="0" name=""/>
                      <p:cNvPicPr/>
                      <p:nvPr/>
                    </p:nvPicPr>
                    <p:blipFill>
                      <a:blip r:embed="rId8"/>
                      <a:stretch>
                        <a:fillRect/>
                      </a:stretch>
                    </p:blipFill>
                    <p:spPr>
                      <a:xfrm>
                        <a:off x="838200" y="4114800"/>
                        <a:ext cx="7410450" cy="444500"/>
                      </a:xfrm>
                      <a:prstGeom prst="rect">
                        <a:avLst/>
                      </a:prstGeom>
                      <a:solidFill>
                        <a:schemeClr val="bg2">
                          <a:alpha val="0"/>
                        </a:schemeClr>
                      </a:solidFill>
                    </p:spPr>
                  </p:pic>
                </p:oleObj>
              </mc:Fallback>
            </mc:AlternateContent>
          </a:graphicData>
        </a:graphic>
      </p:graphicFrame>
      <p:pic>
        <p:nvPicPr>
          <p:cNvPr id="20" name="Picture 19"/>
          <p:cNvPicPr>
            <a:picLocks noChangeAspect="1"/>
          </p:cNvPicPr>
          <p:nvPr/>
        </p:nvPicPr>
        <p:blipFill>
          <a:blip r:embed="rId9"/>
          <a:stretch>
            <a:fillRect/>
          </a:stretch>
        </p:blipFill>
        <p:spPr>
          <a:xfrm>
            <a:off x="6400800" y="1524000"/>
            <a:ext cx="2380039" cy="1780071"/>
          </a:xfrm>
          <a:prstGeom prst="rect">
            <a:avLst/>
          </a:prstGeom>
        </p:spPr>
      </p:pic>
    </p:spTree>
    <p:extLst>
      <p:ext uri="{BB962C8B-B14F-4D97-AF65-F5344CB8AC3E}">
        <p14:creationId xmlns:p14="http://schemas.microsoft.com/office/powerpoint/2010/main" val="14208231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4394200" y="571500"/>
            <a:ext cx="184666" cy="369332"/>
          </a:xfrm>
          <a:prstGeom prst="rect">
            <a:avLst/>
          </a:prstGeom>
          <a:noFill/>
        </p:spPr>
        <p:txBody>
          <a:bodyPr wrap="none" rtlCol="0">
            <a:spAutoFit/>
          </a:bodyPr>
          <a:lstStyle/>
          <a:p>
            <a:endParaRPr lang="en-US" dirty="0"/>
          </a:p>
        </p:txBody>
      </p:sp>
      <p:sp>
        <p:nvSpPr>
          <p:cNvPr id="3" name="TextBox 2"/>
          <p:cNvSpPr txBox="1"/>
          <p:nvPr/>
        </p:nvSpPr>
        <p:spPr>
          <a:xfrm>
            <a:off x="2438400" y="1600200"/>
            <a:ext cx="3733800" cy="369332"/>
          </a:xfrm>
          <a:prstGeom prst="rect">
            <a:avLst/>
          </a:prstGeom>
          <a:noFill/>
        </p:spPr>
        <p:txBody>
          <a:bodyPr wrap="square" rtlCol="0">
            <a:spAutoFit/>
          </a:bodyPr>
          <a:lstStyle/>
          <a:p>
            <a:endParaRPr lang="en-US" dirty="0"/>
          </a:p>
        </p:txBody>
      </p:sp>
      <p:sp>
        <p:nvSpPr>
          <p:cNvPr id="12" name="Rectangle 3"/>
          <p:cNvSpPr txBox="1">
            <a:spLocks noChangeArrowheads="1"/>
          </p:cNvSpPr>
          <p:nvPr/>
        </p:nvSpPr>
        <p:spPr>
          <a:xfrm>
            <a:off x="2667000" y="-76200"/>
            <a:ext cx="60198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Models</a:t>
            </a:r>
            <a:endParaRPr lang="en-US" b="1" dirty="0">
              <a:effectLst>
                <a:outerShdw blurRad="60007" dist="200025" dir="15000000" sy="30000" kx="-1800000" algn="bl" rotWithShape="0">
                  <a:prstClr val="black">
                    <a:alpha val="32000"/>
                  </a:prstClr>
                </a:outerShdw>
              </a:effectLst>
            </a:endParaRPr>
          </a:p>
        </p:txBody>
      </p:sp>
      <p:grpSp>
        <p:nvGrpSpPr>
          <p:cNvPr id="15" name="Group 14"/>
          <p:cNvGrpSpPr/>
          <p:nvPr/>
        </p:nvGrpSpPr>
        <p:grpSpPr>
          <a:xfrm>
            <a:off x="1629966" y="838200"/>
            <a:ext cx="7514034" cy="152400"/>
            <a:chOff x="1629966" y="838200"/>
            <a:chExt cx="7514034" cy="152400"/>
          </a:xfrm>
        </p:grpSpPr>
        <p:cxnSp>
          <p:nvCxnSpPr>
            <p:cNvPr id="16" name="Straight Connector 15"/>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18" name="Picture 17" descr="http://t1.gstatic.com/images?q=tbn:ANd9GcTYmNNZesMe6jYD0aZDlSudu_mD_dprXwwlOAAX-a5a3jQY8YQ&amp;t=1&amp;usg=__WByr4QL5qeuK2Kb3WgI57W_3tmw="/>
          <p:cNvPicPr>
            <a:picLocks noChangeAspect="1" noChangeArrowheads="1"/>
          </p:cNvPicPr>
          <p:nvPr/>
        </p:nvPicPr>
        <p:blipFill>
          <a:blip r:embed="rId4" cstate="print"/>
          <a:srcRect/>
          <a:stretch>
            <a:fillRect/>
          </a:stretch>
        </p:blipFill>
        <p:spPr bwMode="auto">
          <a:xfrm>
            <a:off x="152400" y="152400"/>
            <a:ext cx="762298" cy="990600"/>
          </a:xfrm>
          <a:prstGeom prst="rect">
            <a:avLst/>
          </a:prstGeom>
          <a:noFill/>
        </p:spPr>
      </p:pic>
      <p:graphicFrame>
        <p:nvGraphicFramePr>
          <p:cNvPr id="2" name="Object 1"/>
          <p:cNvGraphicFramePr>
            <a:graphicFrameLocks/>
          </p:cNvGraphicFramePr>
          <p:nvPr>
            <p:extLst>
              <p:ext uri="{D42A27DB-BD31-4B8C-83A1-F6EECF244321}">
                <p14:modId xmlns:p14="http://schemas.microsoft.com/office/powerpoint/2010/main" val="4020538482"/>
              </p:ext>
            </p:extLst>
          </p:nvPr>
        </p:nvGraphicFramePr>
        <p:xfrm>
          <a:off x="838200" y="1450975"/>
          <a:ext cx="7410450" cy="5249863"/>
        </p:xfrm>
        <a:graphic>
          <a:graphicData uri="http://schemas.openxmlformats.org/presentationml/2006/ole">
            <mc:AlternateContent xmlns:mc="http://schemas.openxmlformats.org/markup-compatibility/2006">
              <mc:Choice xmlns:v="urn:schemas-microsoft-com:vml" Requires="v">
                <p:oleObj spid="_x0000_s3352" name="Document" r:id="rId6" imgW="8229600" imgH="5702300" progId="Word.Document.12">
                  <p:embed/>
                </p:oleObj>
              </mc:Choice>
              <mc:Fallback>
                <p:oleObj name="Document" r:id="rId6" imgW="8229600" imgH="5702300" progId="Word.Document.12">
                  <p:embed/>
                  <p:pic>
                    <p:nvPicPr>
                      <p:cNvPr id="0" name=""/>
                      <p:cNvPicPr/>
                      <p:nvPr/>
                    </p:nvPicPr>
                    <p:blipFill>
                      <a:blip r:embed="rId7"/>
                      <a:stretch>
                        <a:fillRect/>
                      </a:stretch>
                    </p:blipFill>
                    <p:spPr>
                      <a:xfrm>
                        <a:off x="838200" y="1450975"/>
                        <a:ext cx="7410450" cy="5249863"/>
                      </a:xfrm>
                      <a:prstGeom prst="rect">
                        <a:avLst/>
                      </a:prstGeom>
                      <a:solidFill>
                        <a:schemeClr val="bg2">
                          <a:alpha val="0"/>
                        </a:schemeClr>
                      </a:solidFill>
                    </p:spPr>
                  </p:pic>
                </p:oleObj>
              </mc:Fallback>
            </mc:AlternateContent>
          </a:graphicData>
        </a:graphic>
      </p:graphicFrame>
    </p:spTree>
    <p:extLst>
      <p:ext uri="{BB962C8B-B14F-4D97-AF65-F5344CB8AC3E}">
        <p14:creationId xmlns:p14="http://schemas.microsoft.com/office/powerpoint/2010/main" val="18149262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4394200" y="571500"/>
            <a:ext cx="184666" cy="369332"/>
          </a:xfrm>
          <a:prstGeom prst="rect">
            <a:avLst/>
          </a:prstGeom>
          <a:noFill/>
        </p:spPr>
        <p:txBody>
          <a:bodyPr wrap="none" rtlCol="0">
            <a:spAutoFit/>
          </a:bodyPr>
          <a:lstStyle/>
          <a:p>
            <a:endParaRPr lang="en-US" dirty="0"/>
          </a:p>
        </p:txBody>
      </p:sp>
      <p:sp>
        <p:nvSpPr>
          <p:cNvPr id="11" name="Rectangle 3"/>
          <p:cNvSpPr txBox="1">
            <a:spLocks noChangeArrowheads="1"/>
          </p:cNvSpPr>
          <p:nvPr/>
        </p:nvSpPr>
        <p:spPr>
          <a:xfrm>
            <a:off x="3200400" y="-76200"/>
            <a:ext cx="54102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Technology </a:t>
            </a:r>
            <a:endParaRPr lang="en-US" b="1" dirty="0">
              <a:effectLst>
                <a:outerShdw blurRad="60007" dist="200025" dir="15000000" sy="30000" kx="-1800000" algn="bl" rotWithShape="0">
                  <a:prstClr val="black">
                    <a:alpha val="32000"/>
                  </a:prstClr>
                </a:outerShdw>
              </a:effectLst>
            </a:endParaRPr>
          </a:p>
        </p:txBody>
      </p:sp>
      <p:grpSp>
        <p:nvGrpSpPr>
          <p:cNvPr id="10" name="Group 9"/>
          <p:cNvGrpSpPr/>
          <p:nvPr/>
        </p:nvGrpSpPr>
        <p:grpSpPr>
          <a:xfrm>
            <a:off x="1629966" y="838200"/>
            <a:ext cx="7514034" cy="152400"/>
            <a:chOff x="1629966" y="838200"/>
            <a:chExt cx="7514034" cy="152400"/>
          </a:xfrm>
        </p:grpSpPr>
        <p:cxnSp>
          <p:nvCxnSpPr>
            <p:cNvPr id="12" name="Straight Connector 11"/>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14" name="Picture 13" descr="http://t1.gstatic.com/images?q=tbn:ANd9GcTYmNNZesMe6jYD0aZDlSudu_mD_dprXwwlOAAX-a5a3jQY8YQ&amp;t=1&amp;usg=__WByr4QL5qeuK2Kb3WgI57W_3tmw="/>
          <p:cNvPicPr>
            <a:picLocks noChangeAspect="1" noChangeArrowheads="1"/>
          </p:cNvPicPr>
          <p:nvPr/>
        </p:nvPicPr>
        <p:blipFill>
          <a:blip r:embed="rId4" cstate="print"/>
          <a:srcRect/>
          <a:stretch>
            <a:fillRect/>
          </a:stretch>
        </p:blipFill>
        <p:spPr bwMode="auto">
          <a:xfrm>
            <a:off x="152400" y="152400"/>
            <a:ext cx="762298" cy="990600"/>
          </a:xfrm>
          <a:prstGeom prst="rect">
            <a:avLst/>
          </a:prstGeom>
          <a:noFill/>
        </p:spPr>
      </p:pic>
      <p:sp>
        <p:nvSpPr>
          <p:cNvPr id="15" name="TextBox 14"/>
          <p:cNvSpPr txBox="1"/>
          <p:nvPr/>
        </p:nvSpPr>
        <p:spPr>
          <a:xfrm>
            <a:off x="990600" y="1828800"/>
            <a:ext cx="7696200" cy="3400931"/>
          </a:xfrm>
          <a:prstGeom prst="rect">
            <a:avLst/>
          </a:prstGeom>
          <a:noFill/>
        </p:spPr>
        <p:txBody>
          <a:bodyPr wrap="square" rtlCol="0">
            <a:spAutoFit/>
          </a:bodyPr>
          <a:lstStyle/>
          <a:p>
            <a:pPr>
              <a:spcBef>
                <a:spcPts val="600"/>
              </a:spcBef>
              <a:buSzPct val="170000"/>
              <a:buBlip>
                <a:blip r:embed="rId5"/>
              </a:buBlip>
            </a:pPr>
            <a:r>
              <a:rPr lang="en-US" sz="3000" dirty="0" smtClean="0"/>
              <a:t>Linear Trend</a:t>
            </a:r>
          </a:p>
          <a:p>
            <a:pPr>
              <a:spcBef>
                <a:spcPts val="600"/>
              </a:spcBef>
              <a:buSzPct val="170000"/>
              <a:buBlip>
                <a:blip r:embed="rId5"/>
              </a:buBlip>
            </a:pPr>
            <a:endParaRPr lang="en-US" sz="3000" dirty="0" smtClean="0"/>
          </a:p>
          <a:p>
            <a:pPr>
              <a:spcBef>
                <a:spcPts val="600"/>
              </a:spcBef>
              <a:buSzPct val="170000"/>
              <a:buBlip>
                <a:blip r:embed="rId5"/>
              </a:buBlip>
            </a:pPr>
            <a:r>
              <a:rPr lang="en-US" sz="3000" dirty="0" smtClean="0"/>
              <a:t>Trend Squared</a:t>
            </a:r>
            <a:endParaRPr lang="en-US" sz="3000" dirty="0"/>
          </a:p>
          <a:p>
            <a:pPr marL="800100" lvl="1" indent="-342900">
              <a:spcBef>
                <a:spcPts val="600"/>
              </a:spcBef>
              <a:buSzPct val="100000"/>
              <a:buFont typeface="Arial"/>
              <a:buChar char="•"/>
            </a:pPr>
            <a:r>
              <a:rPr lang="en-US" sz="2800" dirty="0"/>
              <a:t>LVL model e</a:t>
            </a:r>
            <a:r>
              <a:rPr lang="en-US" sz="2800" dirty="0" smtClean="0"/>
              <a:t>xample:   </a:t>
            </a:r>
            <a:r>
              <a:rPr lang="en-US" sz="2800" i="1" dirty="0" smtClean="0"/>
              <a:t>α</a:t>
            </a:r>
            <a:r>
              <a:rPr lang="en-US" sz="2800" i="1" dirty="0"/>
              <a:t>'</a:t>
            </a:r>
            <a:r>
              <a:rPr lang="en-US" sz="2800" dirty="0"/>
              <a:t>=k</a:t>
            </a:r>
            <a:r>
              <a:rPr lang="en-US" sz="2800" baseline="-25000" dirty="0"/>
              <a:t>0</a:t>
            </a:r>
            <a:r>
              <a:rPr lang="en-US" sz="2800" dirty="0"/>
              <a:t>+k</a:t>
            </a:r>
            <a:r>
              <a:rPr lang="en-US" sz="2800" baseline="-25000" dirty="0"/>
              <a:t>1</a:t>
            </a:r>
            <a:r>
              <a:rPr lang="en-US" sz="2800" dirty="0"/>
              <a:t>T +k</a:t>
            </a:r>
            <a:r>
              <a:rPr lang="en-US" sz="2800" baseline="-25000" dirty="0"/>
              <a:t>2</a:t>
            </a:r>
            <a:r>
              <a:rPr lang="en-US" sz="2800" dirty="0"/>
              <a:t>T</a:t>
            </a:r>
            <a:r>
              <a:rPr lang="en-US" sz="2800" baseline="30000" dirty="0"/>
              <a:t>2</a:t>
            </a:r>
            <a:r>
              <a:rPr lang="en-US" sz="2800" dirty="0"/>
              <a:t> </a:t>
            </a:r>
          </a:p>
          <a:p>
            <a:pPr lvl="1">
              <a:spcBef>
                <a:spcPts val="600"/>
              </a:spcBef>
              <a:buSzPct val="100000"/>
            </a:pPr>
            <a:endParaRPr lang="en-US" sz="2400" dirty="0"/>
          </a:p>
          <a:p>
            <a:pPr>
              <a:spcBef>
                <a:spcPts val="600"/>
              </a:spcBef>
              <a:buSzPct val="170000"/>
              <a:buBlip>
                <a:blip r:embed="rId5"/>
              </a:buBlip>
            </a:pPr>
            <a:r>
              <a:rPr lang="en-US" sz="3000" dirty="0" smtClean="0"/>
              <a:t>Trend Shift Model</a:t>
            </a:r>
            <a:endParaRPr lang="en-US" sz="2800" dirty="0"/>
          </a:p>
          <a:p>
            <a:endParaRPr lang="en-US" dirty="0"/>
          </a:p>
        </p:txBody>
      </p:sp>
      <p:graphicFrame>
        <p:nvGraphicFramePr>
          <p:cNvPr id="16" name="Object 15"/>
          <p:cNvGraphicFramePr>
            <a:graphicFrameLocks/>
          </p:cNvGraphicFramePr>
          <p:nvPr>
            <p:extLst>
              <p:ext uri="{D42A27DB-BD31-4B8C-83A1-F6EECF244321}">
                <p14:modId xmlns:p14="http://schemas.microsoft.com/office/powerpoint/2010/main" val="1595442826"/>
              </p:ext>
            </p:extLst>
          </p:nvPr>
        </p:nvGraphicFramePr>
        <p:xfrm>
          <a:off x="457200" y="4948237"/>
          <a:ext cx="7410450" cy="385763"/>
        </p:xfrm>
        <a:graphic>
          <a:graphicData uri="http://schemas.openxmlformats.org/presentationml/2006/ole">
            <mc:AlternateContent xmlns:mc="http://schemas.openxmlformats.org/markup-compatibility/2006">
              <mc:Choice xmlns:v="urn:schemas-microsoft-com:vml" Requires="v">
                <p:oleObj spid="_x0000_s1097" name="Document" r:id="rId7" imgW="8229600" imgH="419100" progId="Word.Document.12">
                  <p:embed/>
                </p:oleObj>
              </mc:Choice>
              <mc:Fallback>
                <p:oleObj name="Document" r:id="rId7" imgW="8229600" imgH="419100" progId="Word.Document.12">
                  <p:embed/>
                  <p:pic>
                    <p:nvPicPr>
                      <p:cNvPr id="0" name=""/>
                      <p:cNvPicPr/>
                      <p:nvPr/>
                    </p:nvPicPr>
                    <p:blipFill>
                      <a:blip r:embed="rId8"/>
                      <a:stretch>
                        <a:fillRect/>
                      </a:stretch>
                    </p:blipFill>
                    <p:spPr>
                      <a:xfrm>
                        <a:off x="457200" y="4948237"/>
                        <a:ext cx="7410450" cy="385763"/>
                      </a:xfrm>
                      <a:prstGeom prst="rect">
                        <a:avLst/>
                      </a:prstGeom>
                      <a:solidFill>
                        <a:schemeClr val="bg2">
                          <a:alpha val="0"/>
                        </a:schemeClr>
                      </a:solidFill>
                    </p:spPr>
                  </p:pic>
                </p:oleObj>
              </mc:Fallback>
            </mc:AlternateContent>
          </a:graphicData>
        </a:graphic>
      </p:graphicFrame>
      <p:pic>
        <p:nvPicPr>
          <p:cNvPr id="17" name="Picture 16"/>
          <p:cNvPicPr>
            <a:picLocks noChangeAspect="1"/>
          </p:cNvPicPr>
          <p:nvPr/>
        </p:nvPicPr>
        <p:blipFill>
          <a:blip r:embed="rId9"/>
          <a:stretch>
            <a:fillRect/>
          </a:stretch>
        </p:blipFill>
        <p:spPr>
          <a:xfrm>
            <a:off x="6400800" y="1524000"/>
            <a:ext cx="2380039" cy="1780071"/>
          </a:xfrm>
          <a:prstGeom prst="rect">
            <a:avLst/>
          </a:prstGeom>
        </p:spPr>
      </p:pic>
    </p:spTree>
    <p:extLst>
      <p:ext uri="{BB962C8B-B14F-4D97-AF65-F5344CB8AC3E}">
        <p14:creationId xmlns:p14="http://schemas.microsoft.com/office/powerpoint/2010/main" val="39948346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200400" y="-76200"/>
            <a:ext cx="54102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Data</a:t>
            </a:r>
            <a:endParaRPr lang="en-US" b="1" dirty="0">
              <a:effectLst>
                <a:outerShdw blurRad="60007" dist="200025" dir="15000000" sy="30000" kx="-1800000" algn="bl" rotWithShape="0">
                  <a:prstClr val="black">
                    <a:alpha val="32000"/>
                  </a:prstClr>
                </a:outerShdw>
              </a:effectLst>
            </a:endParaRPr>
          </a:p>
        </p:txBody>
      </p:sp>
      <p:sp>
        <p:nvSpPr>
          <p:cNvPr id="3" name="TextBox 2"/>
          <p:cNvSpPr txBox="1"/>
          <p:nvPr/>
        </p:nvSpPr>
        <p:spPr>
          <a:xfrm>
            <a:off x="4394200" y="571500"/>
            <a:ext cx="184666" cy="369332"/>
          </a:xfrm>
          <a:prstGeom prst="rect">
            <a:avLst/>
          </a:prstGeom>
          <a:noFill/>
        </p:spPr>
        <p:txBody>
          <a:bodyPr wrap="none" rtlCol="0">
            <a:spAutoFit/>
          </a:bodyPr>
          <a:lstStyle/>
          <a:p>
            <a:endParaRPr lang="en-US" dirty="0"/>
          </a:p>
        </p:txBody>
      </p:sp>
      <p:grpSp>
        <p:nvGrpSpPr>
          <p:cNvPr id="4" name="Group 3"/>
          <p:cNvGrpSpPr/>
          <p:nvPr/>
        </p:nvGrpSpPr>
        <p:grpSpPr>
          <a:xfrm>
            <a:off x="1629966" y="838200"/>
            <a:ext cx="7514034" cy="152400"/>
            <a:chOff x="1629966" y="838200"/>
            <a:chExt cx="7514034" cy="152400"/>
          </a:xfrm>
        </p:grpSpPr>
        <p:cxnSp>
          <p:nvCxnSpPr>
            <p:cNvPr id="5" name="Straight Connector 4"/>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7" name="Picture 6" descr="http://t1.gstatic.com/images?q=tbn:ANd9GcTYmNNZesMe6jYD0aZDlSudu_mD_dprXwwlOAAX-a5a3jQY8YQ&amp;t=1&amp;usg=__WByr4QL5qeuK2Kb3WgI57W_3tmw="/>
          <p:cNvPicPr>
            <a:picLocks noChangeAspect="1" noChangeArrowheads="1"/>
          </p:cNvPicPr>
          <p:nvPr/>
        </p:nvPicPr>
        <p:blipFill>
          <a:blip r:embed="rId3" cstate="print"/>
          <a:srcRect/>
          <a:stretch>
            <a:fillRect/>
          </a:stretch>
        </p:blipFill>
        <p:spPr bwMode="auto">
          <a:xfrm>
            <a:off x="152400" y="152400"/>
            <a:ext cx="762298" cy="990600"/>
          </a:xfrm>
          <a:prstGeom prst="rect">
            <a:avLst/>
          </a:prstGeom>
          <a:noFill/>
        </p:spPr>
      </p:pic>
      <p:sp>
        <p:nvSpPr>
          <p:cNvPr id="8" name="TextBox 7"/>
          <p:cNvSpPr txBox="1"/>
          <p:nvPr/>
        </p:nvSpPr>
        <p:spPr>
          <a:xfrm>
            <a:off x="990600" y="1219200"/>
            <a:ext cx="7696200" cy="3554820"/>
          </a:xfrm>
          <a:prstGeom prst="rect">
            <a:avLst/>
          </a:prstGeom>
          <a:noFill/>
        </p:spPr>
        <p:txBody>
          <a:bodyPr wrap="square" rtlCol="0">
            <a:spAutoFit/>
          </a:bodyPr>
          <a:lstStyle/>
          <a:p>
            <a:pPr>
              <a:spcBef>
                <a:spcPts val="600"/>
              </a:spcBef>
              <a:buSzPct val="170000"/>
              <a:buBlip>
                <a:blip r:embed="rId4"/>
              </a:buBlip>
            </a:pPr>
            <a:r>
              <a:rPr lang="en-US" sz="3000" dirty="0"/>
              <a:t> </a:t>
            </a:r>
            <a:r>
              <a:rPr lang="en-US" sz="3000" dirty="0" smtClean="0"/>
              <a:t>Weather- Ill. Climatologist dataset (ISWS)</a:t>
            </a:r>
          </a:p>
          <a:p>
            <a:pPr>
              <a:spcBef>
                <a:spcPts val="600"/>
              </a:spcBef>
              <a:buSzPct val="170000"/>
              <a:buBlip>
                <a:blip r:embed="rId4"/>
              </a:buBlip>
            </a:pPr>
            <a:r>
              <a:rPr lang="en-US" sz="3000" dirty="0" smtClean="0"/>
              <a:t>Experimental data from NW Illinois Ag. R&amp;D Center in Monmouth, Illinois</a:t>
            </a:r>
            <a:endParaRPr lang="en-US" sz="3000" dirty="0"/>
          </a:p>
          <a:p>
            <a:pPr lvl="1">
              <a:spcBef>
                <a:spcPts val="600"/>
              </a:spcBef>
              <a:buSzPct val="100000"/>
              <a:buFont typeface="Arial"/>
              <a:buChar char="•"/>
            </a:pPr>
            <a:r>
              <a:rPr lang="en-US" sz="2800" dirty="0" smtClean="0"/>
              <a:t>1983 to 2012</a:t>
            </a:r>
          </a:p>
          <a:p>
            <a:pPr lvl="1">
              <a:spcBef>
                <a:spcPts val="600"/>
              </a:spcBef>
              <a:buSzPct val="100000"/>
              <a:buFont typeface="Arial"/>
              <a:buChar char="•"/>
            </a:pPr>
            <a:r>
              <a:rPr lang="en-US" sz="2800" dirty="0"/>
              <a:t>Muscatine </a:t>
            </a:r>
            <a:r>
              <a:rPr lang="en-US" sz="2800" dirty="0" err="1"/>
              <a:t>Sil</a:t>
            </a:r>
            <a:r>
              <a:rPr lang="en-US" sz="2800" dirty="0"/>
              <a:t> </a:t>
            </a:r>
            <a:endParaRPr lang="en-US" sz="2800" dirty="0" smtClean="0"/>
          </a:p>
          <a:p>
            <a:pPr lvl="1">
              <a:spcBef>
                <a:spcPts val="600"/>
              </a:spcBef>
              <a:buSzPct val="100000"/>
              <a:buFont typeface="Arial"/>
              <a:buChar char="•"/>
            </a:pPr>
            <a:r>
              <a:rPr lang="en-US" sz="2800" dirty="0" smtClean="0"/>
              <a:t>Previous crops</a:t>
            </a:r>
          </a:p>
          <a:p>
            <a:pPr lvl="1">
              <a:spcBef>
                <a:spcPts val="600"/>
              </a:spcBef>
              <a:buSzPct val="100000"/>
            </a:pPr>
            <a:endParaRPr lang="en-US" sz="800" dirty="0"/>
          </a:p>
          <a:p>
            <a:r>
              <a:rPr lang="en-US" dirty="0" smtClean="0"/>
              <a:t> </a:t>
            </a:r>
            <a:endParaRPr lang="en-US" dirty="0"/>
          </a:p>
        </p:txBody>
      </p:sp>
      <p:pic>
        <p:nvPicPr>
          <p:cNvPr id="9" name="Picture 8"/>
          <p:cNvPicPr>
            <a:picLocks noChangeAspect="1"/>
          </p:cNvPicPr>
          <p:nvPr/>
        </p:nvPicPr>
        <p:blipFill rotWithShape="1">
          <a:blip r:embed="rId5"/>
          <a:srcRect t="20459" b="38803"/>
          <a:stretch/>
        </p:blipFill>
        <p:spPr>
          <a:xfrm>
            <a:off x="1600200" y="4800600"/>
            <a:ext cx="6408737" cy="1811868"/>
          </a:xfrm>
          <a:prstGeom prst="rect">
            <a:avLst/>
          </a:prstGeom>
        </p:spPr>
      </p:pic>
      <p:sp>
        <p:nvSpPr>
          <p:cNvPr id="10" name="Rectangle 9"/>
          <p:cNvSpPr/>
          <p:nvPr/>
        </p:nvSpPr>
        <p:spPr>
          <a:xfrm>
            <a:off x="3962400" y="2743200"/>
            <a:ext cx="4572000" cy="1031051"/>
          </a:xfrm>
          <a:prstGeom prst="rect">
            <a:avLst/>
          </a:prstGeom>
        </p:spPr>
        <p:txBody>
          <a:bodyPr>
            <a:spAutoFit/>
          </a:bodyPr>
          <a:lstStyle/>
          <a:p>
            <a:pPr lvl="1">
              <a:spcBef>
                <a:spcPts val="600"/>
              </a:spcBef>
              <a:buSzPct val="100000"/>
              <a:buFont typeface="Arial"/>
              <a:buChar char="•"/>
            </a:pPr>
            <a:r>
              <a:rPr lang="en-US" sz="2800" dirty="0"/>
              <a:t>Nitrogen fertilizer rates</a:t>
            </a:r>
          </a:p>
          <a:p>
            <a:pPr lvl="1">
              <a:spcBef>
                <a:spcPts val="600"/>
              </a:spcBef>
              <a:buSzPct val="100000"/>
              <a:buFont typeface="Arial"/>
              <a:buChar char="•"/>
            </a:pPr>
            <a:r>
              <a:rPr lang="en-US" sz="2800" dirty="0"/>
              <a:t>Yields</a:t>
            </a:r>
          </a:p>
        </p:txBody>
      </p:sp>
    </p:spTree>
    <p:extLst>
      <p:ext uri="{BB962C8B-B14F-4D97-AF65-F5344CB8AC3E}">
        <p14:creationId xmlns:p14="http://schemas.microsoft.com/office/powerpoint/2010/main" val="3643464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524000"/>
            <a:ext cx="6400800" cy="2000548"/>
          </a:xfrm>
          <a:prstGeom prst="rect">
            <a:avLst/>
          </a:prstGeom>
        </p:spPr>
        <p:txBody>
          <a:bodyPr wrap="square">
            <a:spAutoFit/>
          </a:bodyPr>
          <a:lstStyle/>
          <a:p>
            <a:pPr>
              <a:spcBef>
                <a:spcPts val="600"/>
              </a:spcBef>
              <a:buSzPct val="170000"/>
              <a:buBlip>
                <a:blip r:embed="rId3"/>
              </a:buBlip>
            </a:pPr>
            <a:r>
              <a:rPr lang="en-US" sz="3000" dirty="0"/>
              <a:t>Nitrogen:</a:t>
            </a:r>
          </a:p>
          <a:p>
            <a:pPr marL="800100" lvl="1" indent="-342900">
              <a:spcBef>
                <a:spcPts val="600"/>
              </a:spcBef>
              <a:buSzPct val="100000"/>
              <a:buFont typeface="Arial"/>
              <a:buChar char="•"/>
            </a:pPr>
            <a:r>
              <a:rPr lang="en-US" sz="2800" dirty="0"/>
              <a:t>0, 60,120,180, and 240 </a:t>
            </a:r>
            <a:r>
              <a:rPr lang="en-US" sz="2800" dirty="0" err="1"/>
              <a:t>lbs</a:t>
            </a:r>
            <a:r>
              <a:rPr lang="en-US" sz="2800" dirty="0"/>
              <a:t>/acre</a:t>
            </a:r>
          </a:p>
          <a:p>
            <a:pPr marL="800100" lvl="1" indent="-342900">
              <a:spcBef>
                <a:spcPts val="600"/>
              </a:spcBef>
              <a:buSzPct val="100000"/>
              <a:buFont typeface="Arial"/>
              <a:buChar char="•"/>
            </a:pPr>
            <a:r>
              <a:rPr lang="en-US" sz="2800" dirty="0"/>
              <a:t>Urea and ammonium nitrate water based solution applied pre-planting</a:t>
            </a:r>
          </a:p>
        </p:txBody>
      </p:sp>
      <p:pic>
        <p:nvPicPr>
          <p:cNvPr id="4" name="Picture 3"/>
          <p:cNvPicPr>
            <a:picLocks noChangeAspect="1"/>
          </p:cNvPicPr>
          <p:nvPr/>
        </p:nvPicPr>
        <p:blipFill rotWithShape="1">
          <a:blip r:embed="rId4"/>
          <a:srcRect t="20459" b="38803"/>
          <a:stretch/>
        </p:blipFill>
        <p:spPr>
          <a:xfrm>
            <a:off x="1600200" y="4800600"/>
            <a:ext cx="6408737" cy="1811868"/>
          </a:xfrm>
          <a:prstGeom prst="rect">
            <a:avLst/>
          </a:prstGeom>
        </p:spPr>
      </p:pic>
      <p:sp>
        <p:nvSpPr>
          <p:cNvPr id="5" name="Rectangle 3"/>
          <p:cNvSpPr txBox="1">
            <a:spLocks noChangeArrowheads="1"/>
          </p:cNvSpPr>
          <p:nvPr/>
        </p:nvSpPr>
        <p:spPr>
          <a:xfrm>
            <a:off x="3200400" y="-76200"/>
            <a:ext cx="54102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Data</a:t>
            </a:r>
            <a:endParaRPr lang="en-US" b="1" dirty="0">
              <a:effectLst>
                <a:outerShdw blurRad="60007" dist="200025" dir="15000000" sy="30000" kx="-1800000" algn="bl" rotWithShape="0">
                  <a:prstClr val="black">
                    <a:alpha val="32000"/>
                  </a:prstClr>
                </a:outerShdw>
              </a:effectLst>
            </a:endParaRPr>
          </a:p>
        </p:txBody>
      </p:sp>
      <p:grpSp>
        <p:nvGrpSpPr>
          <p:cNvPr id="6" name="Group 5"/>
          <p:cNvGrpSpPr/>
          <p:nvPr/>
        </p:nvGrpSpPr>
        <p:grpSpPr>
          <a:xfrm>
            <a:off x="1629966" y="838200"/>
            <a:ext cx="7514034" cy="152400"/>
            <a:chOff x="1629966" y="838200"/>
            <a:chExt cx="7514034" cy="152400"/>
          </a:xfrm>
        </p:grpSpPr>
        <p:cxnSp>
          <p:nvCxnSpPr>
            <p:cNvPr id="7" name="Straight Connector 6"/>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9" name="Picture 8" descr="http://t1.gstatic.com/images?q=tbn:ANd9GcTYmNNZesMe6jYD0aZDlSudu_mD_dprXwwlOAAX-a5a3jQY8YQ&amp;t=1&amp;usg=__WByr4QL5qeuK2Kb3WgI57W_3tmw="/>
          <p:cNvPicPr>
            <a:picLocks noChangeAspect="1" noChangeArrowheads="1"/>
          </p:cNvPicPr>
          <p:nvPr/>
        </p:nvPicPr>
        <p:blipFill>
          <a:blip r:embed="rId5" cstate="print"/>
          <a:srcRect/>
          <a:stretch>
            <a:fillRect/>
          </a:stretch>
        </p:blipFill>
        <p:spPr bwMode="auto">
          <a:xfrm>
            <a:off x="152400" y="152400"/>
            <a:ext cx="762298" cy="990600"/>
          </a:xfrm>
          <a:prstGeom prst="rect">
            <a:avLst/>
          </a:prstGeom>
          <a:noFill/>
        </p:spPr>
      </p:pic>
    </p:spTree>
    <p:extLst>
      <p:ext uri="{BB962C8B-B14F-4D97-AF65-F5344CB8AC3E}">
        <p14:creationId xmlns:p14="http://schemas.microsoft.com/office/powerpoint/2010/main" val="1379000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200400" y="-76200"/>
            <a:ext cx="54102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Data</a:t>
            </a:r>
            <a:endParaRPr lang="en-US" b="1" dirty="0">
              <a:effectLst>
                <a:outerShdw blurRad="60007" dist="200025" dir="15000000" sy="30000" kx="-1800000" algn="bl" rotWithShape="0">
                  <a:prstClr val="black">
                    <a:alpha val="32000"/>
                  </a:prstClr>
                </a:outerShdw>
              </a:effectLst>
            </a:endParaRPr>
          </a:p>
        </p:txBody>
      </p:sp>
      <p:grpSp>
        <p:nvGrpSpPr>
          <p:cNvPr id="3" name="Group 2"/>
          <p:cNvGrpSpPr/>
          <p:nvPr/>
        </p:nvGrpSpPr>
        <p:grpSpPr>
          <a:xfrm>
            <a:off x="1629966" y="838200"/>
            <a:ext cx="7514034" cy="152400"/>
            <a:chOff x="1629966" y="838200"/>
            <a:chExt cx="7514034" cy="152400"/>
          </a:xfrm>
        </p:grpSpPr>
        <p:cxnSp>
          <p:nvCxnSpPr>
            <p:cNvPr id="4" name="Straight Connector 3"/>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6" name="Picture 5" descr="http://t1.gstatic.com/images?q=tbn:ANd9GcTYmNNZesMe6jYD0aZDlSudu_mD_dprXwwlOAAX-a5a3jQY8YQ&amp;t=1&amp;usg=__WByr4QL5qeuK2Kb3WgI57W_3tmw="/>
          <p:cNvPicPr>
            <a:picLocks noChangeAspect="1" noChangeArrowheads="1"/>
          </p:cNvPicPr>
          <p:nvPr/>
        </p:nvPicPr>
        <p:blipFill>
          <a:blip r:embed="rId3" cstate="print"/>
          <a:srcRect/>
          <a:stretch>
            <a:fillRect/>
          </a:stretch>
        </p:blipFill>
        <p:spPr bwMode="auto">
          <a:xfrm>
            <a:off x="152400" y="152400"/>
            <a:ext cx="762298" cy="990600"/>
          </a:xfrm>
          <a:prstGeom prst="rect">
            <a:avLst/>
          </a:prstGeom>
          <a:noFill/>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990600" y="1066016"/>
            <a:ext cx="7696200" cy="5487184"/>
          </a:xfrm>
          <a:prstGeom prst="rect">
            <a:avLst/>
          </a:prstGeom>
        </p:spPr>
      </p:pic>
      <p:sp>
        <p:nvSpPr>
          <p:cNvPr id="8" name="TextBox 7"/>
          <p:cNvSpPr txBox="1"/>
          <p:nvPr/>
        </p:nvSpPr>
        <p:spPr>
          <a:xfrm>
            <a:off x="381000" y="1600200"/>
            <a:ext cx="685800" cy="523220"/>
          </a:xfrm>
          <a:prstGeom prst="rect">
            <a:avLst/>
          </a:prstGeom>
          <a:noFill/>
        </p:spPr>
        <p:txBody>
          <a:bodyPr wrap="square" rtlCol="0">
            <a:spAutoFit/>
          </a:bodyPr>
          <a:lstStyle/>
          <a:p>
            <a:r>
              <a:rPr lang="en-US" sz="2800" dirty="0" smtClean="0"/>
              <a:t>60’</a:t>
            </a:r>
            <a:endParaRPr lang="en-US" sz="2800" dirty="0"/>
          </a:p>
        </p:txBody>
      </p:sp>
      <p:sp>
        <p:nvSpPr>
          <p:cNvPr id="9" name="TextBox 8"/>
          <p:cNvSpPr txBox="1"/>
          <p:nvPr/>
        </p:nvSpPr>
        <p:spPr>
          <a:xfrm>
            <a:off x="381000" y="3505200"/>
            <a:ext cx="685800" cy="523220"/>
          </a:xfrm>
          <a:prstGeom prst="rect">
            <a:avLst/>
          </a:prstGeom>
          <a:noFill/>
        </p:spPr>
        <p:txBody>
          <a:bodyPr wrap="square" rtlCol="0">
            <a:spAutoFit/>
          </a:bodyPr>
          <a:lstStyle/>
          <a:p>
            <a:r>
              <a:rPr lang="en-US" sz="2800" dirty="0" smtClean="0"/>
              <a:t>60’</a:t>
            </a:r>
            <a:endParaRPr lang="en-US" sz="2800" dirty="0"/>
          </a:p>
        </p:txBody>
      </p:sp>
      <p:sp>
        <p:nvSpPr>
          <p:cNvPr id="10" name="TextBox 9"/>
          <p:cNvSpPr txBox="1"/>
          <p:nvPr/>
        </p:nvSpPr>
        <p:spPr>
          <a:xfrm>
            <a:off x="381000" y="5638800"/>
            <a:ext cx="685800" cy="523220"/>
          </a:xfrm>
          <a:prstGeom prst="rect">
            <a:avLst/>
          </a:prstGeom>
          <a:noFill/>
        </p:spPr>
        <p:txBody>
          <a:bodyPr wrap="square" rtlCol="0">
            <a:spAutoFit/>
          </a:bodyPr>
          <a:lstStyle/>
          <a:p>
            <a:r>
              <a:rPr lang="en-US" sz="2800" dirty="0" smtClean="0"/>
              <a:t>60’</a:t>
            </a:r>
            <a:endParaRPr lang="en-US" sz="2800" dirty="0"/>
          </a:p>
        </p:txBody>
      </p:sp>
      <p:sp>
        <p:nvSpPr>
          <p:cNvPr id="11" name="TextBox 10"/>
          <p:cNvSpPr txBox="1"/>
          <p:nvPr/>
        </p:nvSpPr>
        <p:spPr>
          <a:xfrm>
            <a:off x="990600" y="6410980"/>
            <a:ext cx="685800" cy="523220"/>
          </a:xfrm>
          <a:prstGeom prst="rect">
            <a:avLst/>
          </a:prstGeom>
          <a:noFill/>
        </p:spPr>
        <p:txBody>
          <a:bodyPr wrap="square" rtlCol="0">
            <a:spAutoFit/>
          </a:bodyPr>
          <a:lstStyle/>
          <a:p>
            <a:r>
              <a:rPr lang="en-US" sz="2800" dirty="0" smtClean="0"/>
              <a:t>20’</a:t>
            </a:r>
            <a:endParaRPr lang="en-US" sz="2800" dirty="0"/>
          </a:p>
        </p:txBody>
      </p:sp>
      <p:sp>
        <p:nvSpPr>
          <p:cNvPr id="12" name="TextBox 11"/>
          <p:cNvSpPr txBox="1"/>
          <p:nvPr/>
        </p:nvSpPr>
        <p:spPr>
          <a:xfrm>
            <a:off x="8153400" y="6410980"/>
            <a:ext cx="685800" cy="523220"/>
          </a:xfrm>
          <a:prstGeom prst="rect">
            <a:avLst/>
          </a:prstGeom>
          <a:noFill/>
        </p:spPr>
        <p:txBody>
          <a:bodyPr wrap="square" rtlCol="0">
            <a:spAutoFit/>
          </a:bodyPr>
          <a:lstStyle/>
          <a:p>
            <a:r>
              <a:rPr lang="en-US" sz="2800" dirty="0" smtClean="0"/>
              <a:t>20’</a:t>
            </a:r>
            <a:endParaRPr lang="en-US" sz="2800" dirty="0"/>
          </a:p>
        </p:txBody>
      </p:sp>
    </p:spTree>
    <p:extLst>
      <p:ext uri="{BB962C8B-B14F-4D97-AF65-F5344CB8AC3E}">
        <p14:creationId xmlns:p14="http://schemas.microsoft.com/office/powerpoint/2010/main" val="1804635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590800" y="-76200"/>
            <a:ext cx="60960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Data</a:t>
            </a:r>
            <a:endParaRPr lang="en-US" b="1" dirty="0">
              <a:effectLst>
                <a:outerShdw blurRad="60007" dist="200025" dir="15000000" sy="30000" kx="-1800000" algn="bl" rotWithShape="0">
                  <a:prstClr val="black">
                    <a:alpha val="32000"/>
                  </a:prstClr>
                </a:outerShdw>
              </a:effectLst>
            </a:endParaRPr>
          </a:p>
        </p:txBody>
      </p:sp>
      <p:sp>
        <p:nvSpPr>
          <p:cNvPr id="3" name="TextBox 2"/>
          <p:cNvSpPr txBox="1"/>
          <p:nvPr/>
        </p:nvSpPr>
        <p:spPr>
          <a:xfrm>
            <a:off x="4394200" y="571500"/>
            <a:ext cx="184666" cy="369332"/>
          </a:xfrm>
          <a:prstGeom prst="rect">
            <a:avLst/>
          </a:prstGeom>
          <a:noFill/>
        </p:spPr>
        <p:txBody>
          <a:bodyPr wrap="none" rtlCol="0">
            <a:spAutoFit/>
          </a:bodyPr>
          <a:lstStyle/>
          <a:p>
            <a:endParaRPr lang="en-US" dirty="0"/>
          </a:p>
        </p:txBody>
      </p:sp>
      <p:sp>
        <p:nvSpPr>
          <p:cNvPr id="4" name="TextBox 3"/>
          <p:cNvSpPr txBox="1"/>
          <p:nvPr/>
        </p:nvSpPr>
        <p:spPr>
          <a:xfrm>
            <a:off x="2438400" y="1600200"/>
            <a:ext cx="3733800" cy="369332"/>
          </a:xfrm>
          <a:prstGeom prst="rect">
            <a:avLst/>
          </a:prstGeom>
          <a:noFill/>
        </p:spPr>
        <p:txBody>
          <a:bodyPr wrap="square" rtlCol="0">
            <a:spAutoFit/>
          </a:bodyPr>
          <a:lstStyle/>
          <a:p>
            <a:endParaRPr lang="en-US" dirty="0"/>
          </a:p>
        </p:txBody>
      </p:sp>
      <p:grpSp>
        <p:nvGrpSpPr>
          <p:cNvPr id="5" name="Group 4"/>
          <p:cNvGrpSpPr/>
          <p:nvPr/>
        </p:nvGrpSpPr>
        <p:grpSpPr>
          <a:xfrm>
            <a:off x="1629966" y="838200"/>
            <a:ext cx="7514034" cy="152400"/>
            <a:chOff x="1629966" y="838200"/>
            <a:chExt cx="7514034" cy="152400"/>
          </a:xfrm>
        </p:grpSpPr>
        <p:cxnSp>
          <p:nvCxnSpPr>
            <p:cNvPr id="6" name="Straight Connector 5"/>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8" name="Picture 7" descr="http://t1.gstatic.com/images?q=tbn:ANd9GcTYmNNZesMe6jYD0aZDlSudu_mD_dprXwwlOAAX-a5a3jQY8YQ&amp;t=1&amp;usg=__WByr4QL5qeuK2Kb3WgI57W_3tmw="/>
          <p:cNvPicPr>
            <a:picLocks noChangeAspect="1" noChangeArrowheads="1"/>
          </p:cNvPicPr>
          <p:nvPr/>
        </p:nvPicPr>
        <p:blipFill>
          <a:blip r:embed="rId3" cstate="print"/>
          <a:srcRect/>
          <a:stretch>
            <a:fillRect/>
          </a:stretch>
        </p:blipFill>
        <p:spPr bwMode="auto">
          <a:xfrm>
            <a:off x="152400" y="152400"/>
            <a:ext cx="762298" cy="990600"/>
          </a:xfrm>
          <a:prstGeom prst="rect">
            <a:avLst/>
          </a:prstGeom>
          <a:noFill/>
        </p:spPr>
      </p:pic>
      <p:graphicFrame>
        <p:nvGraphicFramePr>
          <p:cNvPr id="9" name="Chart 8"/>
          <p:cNvGraphicFramePr>
            <a:graphicFrameLocks noChangeAspect="1"/>
          </p:cNvGraphicFramePr>
          <p:nvPr>
            <p:extLst>
              <p:ext uri="{D42A27DB-BD31-4B8C-83A1-F6EECF244321}">
                <p14:modId xmlns:p14="http://schemas.microsoft.com/office/powerpoint/2010/main" val="2424665699"/>
              </p:ext>
            </p:extLst>
          </p:nvPr>
        </p:nvGraphicFramePr>
        <p:xfrm>
          <a:off x="304801" y="1143000"/>
          <a:ext cx="8671602" cy="56889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6021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628900" y="-76200"/>
            <a:ext cx="59817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Results</a:t>
            </a:r>
            <a:endParaRPr lang="en-US" b="1" dirty="0">
              <a:effectLst>
                <a:outerShdw blurRad="60007" dist="200025" dir="15000000" sy="30000" kx="-1800000" algn="bl" rotWithShape="0">
                  <a:prstClr val="black">
                    <a:alpha val="32000"/>
                  </a:prstClr>
                </a:outerShdw>
              </a:effectLst>
            </a:endParaRPr>
          </a:p>
        </p:txBody>
      </p:sp>
      <p:grpSp>
        <p:nvGrpSpPr>
          <p:cNvPr id="3" name="Group 2"/>
          <p:cNvGrpSpPr/>
          <p:nvPr/>
        </p:nvGrpSpPr>
        <p:grpSpPr>
          <a:xfrm>
            <a:off x="1629966" y="838200"/>
            <a:ext cx="7514034" cy="152400"/>
            <a:chOff x="1629966" y="838200"/>
            <a:chExt cx="7514034" cy="152400"/>
          </a:xfrm>
        </p:grpSpPr>
        <p:cxnSp>
          <p:nvCxnSpPr>
            <p:cNvPr id="4" name="Straight Connector 3"/>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6" name="Picture 5" descr="http://t1.gstatic.com/images?q=tbn:ANd9GcTYmNNZesMe6jYD0aZDlSudu_mD_dprXwwlOAAX-a5a3jQY8YQ&amp;t=1&amp;usg=__WByr4QL5qeuK2Kb3WgI57W_3tmw="/>
          <p:cNvPicPr>
            <a:picLocks noChangeAspect="1" noChangeArrowheads="1"/>
          </p:cNvPicPr>
          <p:nvPr/>
        </p:nvPicPr>
        <p:blipFill>
          <a:blip r:embed="rId3" cstate="print"/>
          <a:srcRect/>
          <a:stretch>
            <a:fillRect/>
          </a:stretch>
        </p:blipFill>
        <p:spPr bwMode="auto">
          <a:xfrm>
            <a:off x="152400" y="152400"/>
            <a:ext cx="762298" cy="990600"/>
          </a:xfrm>
          <a:prstGeom prst="rect">
            <a:avLst/>
          </a:prstGeom>
          <a:noFill/>
        </p:spPr>
      </p:pic>
      <p:sp>
        <p:nvSpPr>
          <p:cNvPr id="7" name="Rectangle 6"/>
          <p:cNvSpPr/>
          <p:nvPr/>
        </p:nvSpPr>
        <p:spPr>
          <a:xfrm>
            <a:off x="762000" y="1981200"/>
            <a:ext cx="7391400" cy="1323439"/>
          </a:xfrm>
          <a:prstGeom prst="rect">
            <a:avLst/>
          </a:prstGeom>
        </p:spPr>
        <p:txBody>
          <a:bodyPr wrap="square">
            <a:spAutoFit/>
          </a:bodyPr>
          <a:lstStyle/>
          <a:p>
            <a:r>
              <a:rPr lang="en-US" sz="4000" b="1" dirty="0" smtClean="0"/>
              <a:t>Technology Model Highlights:</a:t>
            </a:r>
          </a:p>
          <a:p>
            <a:pPr algn="r"/>
            <a:r>
              <a:rPr lang="en-US" sz="4000" b="1" dirty="0" smtClean="0"/>
              <a:t>	Evidence of </a:t>
            </a:r>
            <a:r>
              <a:rPr lang="en-US" sz="4000" b="1" dirty="0" err="1" smtClean="0"/>
              <a:t>Separability</a:t>
            </a:r>
            <a:r>
              <a:rPr lang="en-US" sz="4000" b="1" dirty="0" smtClean="0"/>
              <a:t>?</a:t>
            </a:r>
            <a:endParaRPr lang="en-US" sz="4000" b="1" dirty="0"/>
          </a:p>
        </p:txBody>
      </p:sp>
      <p:pic>
        <p:nvPicPr>
          <p:cNvPr id="8" name="Content Placeholder 4"/>
          <p:cNvPicPr>
            <a:picLocks noChangeAspect="1"/>
          </p:cNvPicPr>
          <p:nvPr/>
        </p:nvPicPr>
        <p:blipFill>
          <a:blip r:embed="rId4"/>
          <a:srcRect t="16346" b="16346"/>
          <a:stretch>
            <a:fillRect/>
          </a:stretch>
        </p:blipFill>
        <p:spPr>
          <a:xfrm>
            <a:off x="1752600" y="3581400"/>
            <a:ext cx="5486400" cy="3025212"/>
          </a:xfrm>
          <a:prstGeom prst="rect">
            <a:avLst/>
          </a:prstGeom>
        </p:spPr>
      </p:pic>
    </p:spTree>
    <p:extLst>
      <p:ext uri="{BB962C8B-B14F-4D97-AF65-F5344CB8AC3E}">
        <p14:creationId xmlns:p14="http://schemas.microsoft.com/office/powerpoint/2010/main" val="27584144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4394200" y="571500"/>
            <a:ext cx="184666" cy="369332"/>
          </a:xfrm>
          <a:prstGeom prst="rect">
            <a:avLst/>
          </a:prstGeom>
          <a:noFill/>
        </p:spPr>
        <p:txBody>
          <a:bodyPr wrap="none" rtlCol="0">
            <a:spAutoFit/>
          </a:bodyPr>
          <a:lstStyle/>
          <a:p>
            <a:endParaRPr lang="en-US" dirty="0"/>
          </a:p>
        </p:txBody>
      </p:sp>
      <p:graphicFrame>
        <p:nvGraphicFramePr>
          <p:cNvPr id="18" name="Object 17"/>
          <p:cNvGraphicFramePr>
            <a:graphicFrameLocks noChangeAspect="1"/>
          </p:cNvGraphicFramePr>
          <p:nvPr>
            <p:extLst>
              <p:ext uri="{D42A27DB-BD31-4B8C-83A1-F6EECF244321}">
                <p14:modId xmlns:p14="http://schemas.microsoft.com/office/powerpoint/2010/main" val="2773277818"/>
              </p:ext>
            </p:extLst>
          </p:nvPr>
        </p:nvGraphicFramePr>
        <p:xfrm>
          <a:off x="152400" y="152400"/>
          <a:ext cx="9650262" cy="6477000"/>
        </p:xfrm>
        <a:graphic>
          <a:graphicData uri="http://schemas.openxmlformats.org/presentationml/2006/ole">
            <mc:AlternateContent xmlns:mc="http://schemas.openxmlformats.org/markup-compatibility/2006">
              <mc:Choice xmlns:v="urn:schemas-microsoft-com:vml" Requires="v">
                <p:oleObj spid="_x0000_s56390" name="Document" r:id="rId5" imgW="5638800" imgH="3784600" progId="Word.Document.12">
                  <p:embed/>
                </p:oleObj>
              </mc:Choice>
              <mc:Fallback>
                <p:oleObj name="Document" r:id="rId5" imgW="5638800" imgH="3784600" progId="Word.Document.12">
                  <p:embed/>
                  <p:pic>
                    <p:nvPicPr>
                      <p:cNvPr id="0" name=""/>
                      <p:cNvPicPr/>
                      <p:nvPr/>
                    </p:nvPicPr>
                    <p:blipFill>
                      <a:blip r:embed="rId6"/>
                      <a:stretch>
                        <a:fillRect/>
                      </a:stretch>
                    </p:blipFill>
                    <p:spPr>
                      <a:xfrm>
                        <a:off x="152400" y="152400"/>
                        <a:ext cx="9650262" cy="6477000"/>
                      </a:xfrm>
                      <a:prstGeom prst="rect">
                        <a:avLst/>
                      </a:prstGeom>
                      <a:solidFill>
                        <a:schemeClr val="bg1"/>
                      </a:solidFill>
                    </p:spPr>
                  </p:pic>
                </p:oleObj>
              </mc:Fallback>
            </mc:AlternateContent>
          </a:graphicData>
        </a:graphic>
      </p:graphicFrame>
      <p:sp>
        <p:nvSpPr>
          <p:cNvPr id="20" name="Rectangle 19"/>
          <p:cNvSpPr/>
          <p:nvPr/>
        </p:nvSpPr>
        <p:spPr>
          <a:xfrm>
            <a:off x="1981200" y="3886200"/>
            <a:ext cx="6400800" cy="304800"/>
          </a:xfrm>
          <a:prstGeom prst="rect">
            <a:avLst/>
          </a:prstGeom>
          <a:solidFill>
            <a:srgbClr val="FFFFFF">
              <a:alpha val="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sp>
        <p:nvSpPr>
          <p:cNvPr id="24" name="Rectangle 23"/>
          <p:cNvSpPr/>
          <p:nvPr/>
        </p:nvSpPr>
        <p:spPr>
          <a:xfrm>
            <a:off x="1981200" y="2133600"/>
            <a:ext cx="6400800" cy="304800"/>
          </a:xfrm>
          <a:prstGeom prst="rect">
            <a:avLst/>
          </a:prstGeom>
          <a:solidFill>
            <a:srgbClr val="FFFFFF">
              <a:alpha val="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sp>
        <p:nvSpPr>
          <p:cNvPr id="25" name="Rectangle 24"/>
          <p:cNvSpPr/>
          <p:nvPr/>
        </p:nvSpPr>
        <p:spPr>
          <a:xfrm>
            <a:off x="1981200" y="3276600"/>
            <a:ext cx="6400800" cy="304800"/>
          </a:xfrm>
          <a:prstGeom prst="rect">
            <a:avLst/>
          </a:prstGeom>
          <a:solidFill>
            <a:srgbClr val="FFFFFF">
              <a:alpha val="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sp>
        <p:nvSpPr>
          <p:cNvPr id="26" name="Rectangle 25"/>
          <p:cNvSpPr/>
          <p:nvPr/>
        </p:nvSpPr>
        <p:spPr>
          <a:xfrm>
            <a:off x="1981200" y="1447800"/>
            <a:ext cx="6400800" cy="304800"/>
          </a:xfrm>
          <a:prstGeom prst="rect">
            <a:avLst/>
          </a:prstGeom>
          <a:solidFill>
            <a:srgbClr val="FFFFFF">
              <a:alpha val="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spTree>
    <p:extLst>
      <p:ext uri="{BB962C8B-B14F-4D97-AF65-F5344CB8AC3E}">
        <p14:creationId xmlns:p14="http://schemas.microsoft.com/office/powerpoint/2010/main" val="17040847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491853859"/>
              </p:ext>
            </p:extLst>
          </p:nvPr>
        </p:nvGraphicFramePr>
        <p:xfrm>
          <a:off x="1052915" y="38718"/>
          <a:ext cx="9386485" cy="8419482"/>
        </p:xfrm>
        <a:graphic>
          <a:graphicData uri="http://schemas.openxmlformats.org/presentationml/2006/ole">
            <mc:AlternateContent xmlns:mc="http://schemas.openxmlformats.org/markup-compatibility/2006">
              <mc:Choice xmlns:v="urn:schemas-microsoft-com:vml" Requires="v">
                <p:oleObj spid="_x0000_s58436" name="Document" r:id="rId5" imgW="6096000" imgH="5016500" progId="Word.Document.12">
                  <p:embed/>
                </p:oleObj>
              </mc:Choice>
              <mc:Fallback>
                <p:oleObj name="Document" r:id="rId5" imgW="6096000" imgH="5016500" progId="Word.Document.12">
                  <p:embed/>
                  <p:pic>
                    <p:nvPicPr>
                      <p:cNvPr id="0" name=""/>
                      <p:cNvPicPr/>
                      <p:nvPr/>
                    </p:nvPicPr>
                    <p:blipFill>
                      <a:blip r:embed="rId6"/>
                      <a:stretch>
                        <a:fillRect/>
                      </a:stretch>
                    </p:blipFill>
                    <p:spPr>
                      <a:xfrm>
                        <a:off x="1052915" y="38718"/>
                        <a:ext cx="9386485" cy="8419482"/>
                      </a:xfrm>
                      <a:prstGeom prst="rect">
                        <a:avLst/>
                      </a:prstGeom>
                    </p:spPr>
                  </p:pic>
                </p:oleObj>
              </mc:Fallback>
            </mc:AlternateContent>
          </a:graphicData>
        </a:graphic>
      </p:graphicFrame>
      <p:sp>
        <p:nvSpPr>
          <p:cNvPr id="3" name="Rectangle 2"/>
          <p:cNvSpPr/>
          <p:nvPr/>
        </p:nvSpPr>
        <p:spPr>
          <a:xfrm>
            <a:off x="1981200" y="3810000"/>
            <a:ext cx="5562600" cy="228600"/>
          </a:xfrm>
          <a:prstGeom prst="rect">
            <a:avLst/>
          </a:prstGeom>
          <a:solidFill>
            <a:srgbClr val="FFFFFF">
              <a:alpha val="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sp>
        <p:nvSpPr>
          <p:cNvPr id="4" name="Rectangle 3"/>
          <p:cNvSpPr/>
          <p:nvPr/>
        </p:nvSpPr>
        <p:spPr>
          <a:xfrm>
            <a:off x="2286000" y="762000"/>
            <a:ext cx="5105400" cy="304800"/>
          </a:xfrm>
          <a:prstGeom prst="rect">
            <a:avLst/>
          </a:prstGeom>
          <a:solidFill>
            <a:srgbClr val="FFFFFF">
              <a:alpha val="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spTree>
    <p:extLst>
      <p:ext uri="{BB962C8B-B14F-4D97-AF65-F5344CB8AC3E}">
        <p14:creationId xmlns:p14="http://schemas.microsoft.com/office/powerpoint/2010/main" val="27421380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81000" y="1371599"/>
            <a:ext cx="8153400" cy="685801"/>
          </a:xfrm>
        </p:spPr>
        <p:txBody>
          <a:bodyPr>
            <a:normAutofit/>
          </a:bodyPr>
          <a:lstStyle/>
          <a:p>
            <a:pPr marL="0" indent="0">
              <a:spcBef>
                <a:spcPts val="600"/>
              </a:spcBef>
              <a:buSzPct val="170000"/>
              <a:buNone/>
            </a:pPr>
            <a:r>
              <a:rPr lang="en-US" sz="3200" dirty="0" smtClean="0"/>
              <a:t>The purpose of this research is to:</a:t>
            </a:r>
          </a:p>
          <a:p>
            <a:pPr marL="0" indent="0">
              <a:spcBef>
                <a:spcPts val="600"/>
              </a:spcBef>
              <a:buSzPct val="170000"/>
              <a:buNone/>
            </a:pPr>
            <a:endParaRPr lang="en-US" sz="1000" dirty="0" smtClean="0"/>
          </a:p>
        </p:txBody>
      </p:sp>
      <p:grpSp>
        <p:nvGrpSpPr>
          <p:cNvPr id="4" name="Group 3"/>
          <p:cNvGrpSpPr/>
          <p:nvPr/>
        </p:nvGrpSpPr>
        <p:grpSpPr>
          <a:xfrm>
            <a:off x="1629966" y="838200"/>
            <a:ext cx="7514034" cy="152400"/>
            <a:chOff x="1629966" y="838200"/>
            <a:chExt cx="7514034" cy="152400"/>
          </a:xfrm>
        </p:grpSpPr>
        <p:cxnSp>
          <p:nvCxnSpPr>
            <p:cNvPr id="5" name="Straight Connector 4"/>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7" name="Picture 6" descr="http://t1.gstatic.com/images?q=tbn:ANd9GcTYmNNZesMe6jYD0aZDlSudu_mD_dprXwwlOAAX-a5a3jQY8YQ&amp;t=1&amp;usg=__WByr4QL5qeuK2Kb3WgI57W_3tmw="/>
          <p:cNvPicPr>
            <a:picLocks noChangeAspect="1" noChangeArrowheads="1"/>
          </p:cNvPicPr>
          <p:nvPr/>
        </p:nvPicPr>
        <p:blipFill>
          <a:blip r:embed="rId3" cstate="print"/>
          <a:srcRect/>
          <a:stretch>
            <a:fillRect/>
          </a:stretch>
        </p:blipFill>
        <p:spPr bwMode="auto">
          <a:xfrm>
            <a:off x="152400" y="152400"/>
            <a:ext cx="762298" cy="990600"/>
          </a:xfrm>
          <a:prstGeom prst="rect">
            <a:avLst/>
          </a:prstGeom>
          <a:noFill/>
        </p:spPr>
      </p:pic>
      <p:sp>
        <p:nvSpPr>
          <p:cNvPr id="8" name="Rectangle 3"/>
          <p:cNvSpPr txBox="1">
            <a:spLocks noChangeArrowheads="1"/>
          </p:cNvSpPr>
          <p:nvPr/>
        </p:nvSpPr>
        <p:spPr>
          <a:xfrm>
            <a:off x="3200400" y="-76200"/>
            <a:ext cx="54102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Research Objectives</a:t>
            </a:r>
            <a:endParaRPr lang="en-US" b="1" dirty="0">
              <a:effectLst>
                <a:outerShdw blurRad="60007" dist="200025" dir="15000000" sy="30000" kx="-1800000" algn="bl" rotWithShape="0">
                  <a:prstClr val="black">
                    <a:alpha val="32000"/>
                  </a:prstClr>
                </a:outerShdw>
              </a:effectLst>
            </a:endParaRPr>
          </a:p>
        </p:txBody>
      </p:sp>
      <p:sp>
        <p:nvSpPr>
          <p:cNvPr id="3" name="TextBox 2"/>
          <p:cNvSpPr txBox="1"/>
          <p:nvPr/>
        </p:nvSpPr>
        <p:spPr>
          <a:xfrm>
            <a:off x="1066800" y="1981200"/>
            <a:ext cx="7543800" cy="3093154"/>
          </a:xfrm>
          <a:prstGeom prst="rect">
            <a:avLst/>
          </a:prstGeom>
          <a:noFill/>
        </p:spPr>
        <p:txBody>
          <a:bodyPr wrap="square" rtlCol="0">
            <a:spAutoFit/>
          </a:bodyPr>
          <a:lstStyle/>
          <a:p>
            <a:pPr>
              <a:spcBef>
                <a:spcPts val="600"/>
              </a:spcBef>
              <a:buSzPct val="170000"/>
              <a:buBlip>
                <a:blip r:embed="rId4"/>
              </a:buBlip>
            </a:pPr>
            <a:r>
              <a:rPr lang="en-US" sz="3000" dirty="0"/>
              <a:t> Evaluate crop yield response to nitrogen fertilizer for 30 years of experimental data.</a:t>
            </a:r>
          </a:p>
          <a:p>
            <a:pPr lvl="1">
              <a:spcBef>
                <a:spcPts val="600"/>
              </a:spcBef>
              <a:buSzPct val="100000"/>
              <a:buFont typeface="Arial"/>
              <a:buChar char="•"/>
            </a:pPr>
            <a:r>
              <a:rPr lang="en-US" sz="2800" dirty="0"/>
              <a:t>Production function </a:t>
            </a:r>
            <a:r>
              <a:rPr lang="en-US" sz="2800" dirty="0" smtClean="0"/>
              <a:t>estimation</a:t>
            </a:r>
          </a:p>
          <a:p>
            <a:pPr lvl="1">
              <a:spcBef>
                <a:spcPts val="600"/>
              </a:spcBef>
              <a:buSzPct val="100000"/>
            </a:pPr>
            <a:endParaRPr lang="en-US" sz="1400" dirty="0"/>
          </a:p>
          <a:p>
            <a:pPr>
              <a:spcBef>
                <a:spcPts val="600"/>
              </a:spcBef>
              <a:buSzPct val="170000"/>
              <a:buBlip>
                <a:blip r:embed="rId4"/>
              </a:buBlip>
            </a:pPr>
            <a:r>
              <a:rPr lang="en-US" sz="3000" dirty="0"/>
              <a:t>Determine the </a:t>
            </a:r>
            <a:r>
              <a:rPr lang="en-US" sz="3000" dirty="0" smtClean="0"/>
              <a:t>impact of </a:t>
            </a:r>
            <a:r>
              <a:rPr lang="en-US" sz="3000" dirty="0"/>
              <a:t>technology </a:t>
            </a:r>
            <a:r>
              <a:rPr lang="en-US" sz="3000" dirty="0" smtClean="0"/>
              <a:t>on crop </a:t>
            </a:r>
            <a:r>
              <a:rPr lang="en-US" sz="3000" dirty="0"/>
              <a:t>response to nitrogen.</a:t>
            </a:r>
          </a:p>
          <a:p>
            <a:endParaRPr lang="en-US" dirty="0"/>
          </a:p>
        </p:txBody>
      </p:sp>
      <p:pic>
        <p:nvPicPr>
          <p:cNvPr id="12" name="Picture 11"/>
          <p:cNvPicPr>
            <a:picLocks noChangeAspect="1"/>
          </p:cNvPicPr>
          <p:nvPr/>
        </p:nvPicPr>
        <p:blipFill>
          <a:blip r:embed="rId5"/>
          <a:stretch>
            <a:fillRect/>
          </a:stretch>
        </p:blipFill>
        <p:spPr>
          <a:xfrm>
            <a:off x="5919692" y="4477869"/>
            <a:ext cx="3071908" cy="2303931"/>
          </a:xfrm>
          <a:prstGeom prst="rect">
            <a:avLst/>
          </a:prstGeom>
        </p:spPr>
      </p:pic>
    </p:spTree>
    <p:extLst>
      <p:ext uri="{BB962C8B-B14F-4D97-AF65-F5344CB8AC3E}">
        <p14:creationId xmlns:p14="http://schemas.microsoft.com/office/powerpoint/2010/main" val="29953688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2133600"/>
            <a:ext cx="7391400" cy="1938992"/>
          </a:xfrm>
          <a:prstGeom prst="rect">
            <a:avLst/>
          </a:prstGeom>
        </p:spPr>
        <p:txBody>
          <a:bodyPr wrap="square">
            <a:spAutoFit/>
          </a:bodyPr>
          <a:lstStyle/>
          <a:p>
            <a:r>
              <a:rPr lang="en-US" sz="4000" b="1" dirty="0" smtClean="0"/>
              <a:t>Production Function Estimation:</a:t>
            </a:r>
          </a:p>
          <a:p>
            <a:r>
              <a:rPr lang="en-US" sz="4000" b="1" dirty="0" smtClean="0"/>
              <a:t>			Corn-Corn Rotation 		</a:t>
            </a:r>
          </a:p>
        </p:txBody>
      </p:sp>
      <p:sp>
        <p:nvSpPr>
          <p:cNvPr id="3" name="Rectangle 3"/>
          <p:cNvSpPr txBox="1">
            <a:spLocks noChangeArrowheads="1"/>
          </p:cNvSpPr>
          <p:nvPr/>
        </p:nvSpPr>
        <p:spPr>
          <a:xfrm>
            <a:off x="2628900" y="-76200"/>
            <a:ext cx="59817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Results</a:t>
            </a:r>
            <a:endParaRPr lang="en-US" b="1" dirty="0">
              <a:effectLst>
                <a:outerShdw blurRad="60007" dist="200025" dir="15000000" sy="30000" kx="-1800000" algn="bl" rotWithShape="0">
                  <a:prstClr val="black">
                    <a:alpha val="32000"/>
                  </a:prstClr>
                </a:outerShdw>
              </a:effectLst>
            </a:endParaRPr>
          </a:p>
        </p:txBody>
      </p:sp>
      <p:grpSp>
        <p:nvGrpSpPr>
          <p:cNvPr id="4" name="Group 3"/>
          <p:cNvGrpSpPr/>
          <p:nvPr/>
        </p:nvGrpSpPr>
        <p:grpSpPr>
          <a:xfrm>
            <a:off x="1629966" y="838200"/>
            <a:ext cx="7514034" cy="152400"/>
            <a:chOff x="1629966" y="838200"/>
            <a:chExt cx="7514034" cy="152400"/>
          </a:xfrm>
        </p:grpSpPr>
        <p:cxnSp>
          <p:nvCxnSpPr>
            <p:cNvPr id="5" name="Straight Connector 4"/>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7" name="Picture 6" descr="http://t1.gstatic.com/images?q=tbn:ANd9GcTYmNNZesMe6jYD0aZDlSudu_mD_dprXwwlOAAX-a5a3jQY8YQ&amp;t=1&amp;usg=__WByr4QL5qeuK2Kb3WgI57W_3tmw="/>
          <p:cNvPicPr>
            <a:picLocks noChangeAspect="1" noChangeArrowheads="1"/>
          </p:cNvPicPr>
          <p:nvPr/>
        </p:nvPicPr>
        <p:blipFill>
          <a:blip r:embed="rId3" cstate="print"/>
          <a:srcRect/>
          <a:stretch>
            <a:fillRect/>
          </a:stretch>
        </p:blipFill>
        <p:spPr bwMode="auto">
          <a:xfrm>
            <a:off x="152400" y="152400"/>
            <a:ext cx="762298" cy="990600"/>
          </a:xfrm>
          <a:prstGeom prst="rect">
            <a:avLst/>
          </a:prstGeom>
          <a:noFill/>
        </p:spPr>
      </p:pic>
      <p:pic>
        <p:nvPicPr>
          <p:cNvPr id="8" name="Picture 7"/>
          <p:cNvPicPr>
            <a:picLocks noChangeAspect="1"/>
          </p:cNvPicPr>
          <p:nvPr/>
        </p:nvPicPr>
        <p:blipFill rotWithShape="1">
          <a:blip r:embed="rId4"/>
          <a:srcRect t="-522" b="18808"/>
          <a:stretch/>
        </p:blipFill>
        <p:spPr>
          <a:xfrm>
            <a:off x="1905000" y="3733800"/>
            <a:ext cx="5105400" cy="2780510"/>
          </a:xfrm>
          <a:prstGeom prst="rect">
            <a:avLst/>
          </a:prstGeom>
        </p:spPr>
      </p:pic>
    </p:spTree>
    <p:extLst>
      <p:ext uri="{BB962C8B-B14F-4D97-AF65-F5344CB8AC3E}">
        <p14:creationId xmlns:p14="http://schemas.microsoft.com/office/powerpoint/2010/main" val="20123700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4394200" y="212725"/>
            <a:ext cx="184666" cy="369332"/>
          </a:xfrm>
          <a:prstGeom prst="rect">
            <a:avLst/>
          </a:prstGeom>
          <a:noFill/>
        </p:spPr>
        <p:txBody>
          <a:bodyPr wrap="none" rtlCol="0">
            <a:spAutoFit/>
          </a:bodyPr>
          <a:lstStyle/>
          <a:p>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1447034854"/>
              </p:ext>
            </p:extLst>
          </p:nvPr>
        </p:nvGraphicFramePr>
        <p:xfrm>
          <a:off x="0" y="1524000"/>
          <a:ext cx="12828588" cy="3168650"/>
        </p:xfrm>
        <a:graphic>
          <a:graphicData uri="http://schemas.openxmlformats.org/presentationml/2006/ole">
            <mc:AlternateContent xmlns:mc="http://schemas.openxmlformats.org/markup-compatibility/2006">
              <mc:Choice xmlns:v="urn:schemas-microsoft-com:vml" Requires="v">
                <p:oleObj spid="_x0000_s63550" name="Document" r:id="rId5" imgW="8382000" imgH="2070100" progId="Word.Document.12">
                  <p:embed/>
                </p:oleObj>
              </mc:Choice>
              <mc:Fallback>
                <p:oleObj name="Document" r:id="rId5" imgW="8382000" imgH="2070100" progId="Word.Document.12">
                  <p:embed/>
                  <p:pic>
                    <p:nvPicPr>
                      <p:cNvPr id="0" name=""/>
                      <p:cNvPicPr/>
                      <p:nvPr/>
                    </p:nvPicPr>
                    <p:blipFill>
                      <a:blip r:embed="rId6"/>
                      <a:stretch>
                        <a:fillRect/>
                      </a:stretch>
                    </p:blipFill>
                    <p:spPr>
                      <a:xfrm>
                        <a:off x="0" y="1524000"/>
                        <a:ext cx="12828588" cy="3168650"/>
                      </a:xfrm>
                      <a:prstGeom prst="rect">
                        <a:avLst/>
                      </a:prstGeom>
                    </p:spPr>
                  </p:pic>
                </p:oleObj>
              </mc:Fallback>
            </mc:AlternateContent>
          </a:graphicData>
        </a:graphic>
      </p:graphicFrame>
      <p:sp>
        <p:nvSpPr>
          <p:cNvPr id="3" name="Rectangle 2"/>
          <p:cNvSpPr/>
          <p:nvPr/>
        </p:nvSpPr>
        <p:spPr>
          <a:xfrm>
            <a:off x="2819400" y="3146425"/>
            <a:ext cx="1066800" cy="533400"/>
          </a:xfrm>
          <a:prstGeom prst="rect">
            <a:avLst/>
          </a:prstGeom>
          <a:solidFill>
            <a:srgbClr val="FFFFFF">
              <a:alpha val="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819400" y="1927225"/>
            <a:ext cx="1066800" cy="533400"/>
          </a:xfrm>
          <a:prstGeom prst="rect">
            <a:avLst/>
          </a:prstGeom>
          <a:solidFill>
            <a:srgbClr val="FFFFFF">
              <a:alpha val="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953000" y="1927225"/>
            <a:ext cx="1066800" cy="533400"/>
          </a:xfrm>
          <a:prstGeom prst="rect">
            <a:avLst/>
          </a:prstGeom>
          <a:solidFill>
            <a:srgbClr val="FFFFFF">
              <a:alpha val="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105400" y="3146425"/>
            <a:ext cx="1066800" cy="533400"/>
          </a:xfrm>
          <a:prstGeom prst="rect">
            <a:avLst/>
          </a:prstGeom>
          <a:solidFill>
            <a:srgbClr val="FFFFFF">
              <a:alpha val="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990600" y="5432425"/>
            <a:ext cx="7162800" cy="553998"/>
          </a:xfrm>
          <a:prstGeom prst="rect">
            <a:avLst/>
          </a:prstGeom>
        </p:spPr>
        <p:txBody>
          <a:bodyPr wrap="square">
            <a:spAutoFit/>
          </a:bodyPr>
          <a:lstStyle/>
          <a:p>
            <a:pPr>
              <a:spcBef>
                <a:spcPts val="600"/>
              </a:spcBef>
              <a:buSzPct val="170000"/>
              <a:buBlip>
                <a:blip r:embed="rId7"/>
              </a:buBlip>
            </a:pPr>
            <a:r>
              <a:rPr lang="en-US" sz="3000" dirty="0" smtClean="0"/>
              <a:t>Signs follow that of previous research</a:t>
            </a:r>
            <a:endParaRPr lang="en-US" sz="3000" dirty="0"/>
          </a:p>
        </p:txBody>
      </p:sp>
    </p:spTree>
    <p:extLst>
      <p:ext uri="{BB962C8B-B14F-4D97-AF65-F5344CB8AC3E}">
        <p14:creationId xmlns:p14="http://schemas.microsoft.com/office/powerpoint/2010/main" val="38577443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882584611"/>
              </p:ext>
            </p:extLst>
          </p:nvPr>
        </p:nvGraphicFramePr>
        <p:xfrm>
          <a:off x="-25400" y="990600"/>
          <a:ext cx="9329738" cy="3965575"/>
        </p:xfrm>
        <a:graphic>
          <a:graphicData uri="http://schemas.openxmlformats.org/presentationml/2006/ole">
            <mc:AlternateContent xmlns:mc="http://schemas.openxmlformats.org/markup-compatibility/2006">
              <mc:Choice xmlns:v="urn:schemas-microsoft-com:vml" Requires="v">
                <p:oleObj spid="_x0000_s65598" name="Document" r:id="rId5" imgW="6096000" imgH="2590800" progId="Word.Document.12">
                  <p:embed/>
                </p:oleObj>
              </mc:Choice>
              <mc:Fallback>
                <p:oleObj name="Document" r:id="rId5" imgW="6096000" imgH="2590800" progId="Word.Document.12">
                  <p:embed/>
                  <p:pic>
                    <p:nvPicPr>
                      <p:cNvPr id="0" name=""/>
                      <p:cNvPicPr/>
                      <p:nvPr/>
                    </p:nvPicPr>
                    <p:blipFill>
                      <a:blip r:embed="rId6"/>
                      <a:stretch>
                        <a:fillRect/>
                      </a:stretch>
                    </p:blipFill>
                    <p:spPr>
                      <a:xfrm>
                        <a:off x="-25400" y="990600"/>
                        <a:ext cx="9329738" cy="3965575"/>
                      </a:xfrm>
                      <a:prstGeom prst="rect">
                        <a:avLst/>
                      </a:prstGeom>
                    </p:spPr>
                  </p:pic>
                </p:oleObj>
              </mc:Fallback>
            </mc:AlternateContent>
          </a:graphicData>
        </a:graphic>
      </p:graphicFrame>
      <p:sp>
        <p:nvSpPr>
          <p:cNvPr id="3" name="Rectangle 2"/>
          <p:cNvSpPr/>
          <p:nvPr/>
        </p:nvSpPr>
        <p:spPr>
          <a:xfrm>
            <a:off x="5080000" y="1417637"/>
            <a:ext cx="1066800" cy="533400"/>
          </a:xfrm>
          <a:prstGeom prst="rect">
            <a:avLst/>
          </a:prstGeom>
          <a:solidFill>
            <a:srgbClr val="FFFFFF">
              <a:alpha val="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860800" y="2484437"/>
            <a:ext cx="1066800" cy="533400"/>
          </a:xfrm>
          <a:prstGeom prst="rect">
            <a:avLst/>
          </a:prstGeom>
          <a:solidFill>
            <a:srgbClr val="FFFFFF">
              <a:alpha val="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156200" y="3551237"/>
            <a:ext cx="1066800" cy="533400"/>
          </a:xfrm>
          <a:prstGeom prst="rect">
            <a:avLst/>
          </a:prstGeom>
          <a:solidFill>
            <a:srgbClr val="FFFFFF">
              <a:alpha val="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31800" y="5227637"/>
            <a:ext cx="8229600" cy="553998"/>
          </a:xfrm>
          <a:prstGeom prst="rect">
            <a:avLst/>
          </a:prstGeom>
        </p:spPr>
        <p:txBody>
          <a:bodyPr wrap="square">
            <a:spAutoFit/>
          </a:bodyPr>
          <a:lstStyle/>
          <a:p>
            <a:pPr>
              <a:spcBef>
                <a:spcPts val="600"/>
              </a:spcBef>
              <a:buSzPct val="170000"/>
              <a:buBlip>
                <a:blip r:embed="rId7"/>
              </a:buBlip>
            </a:pPr>
            <a:r>
              <a:rPr lang="en-US" sz="3000" dirty="0" smtClean="0"/>
              <a:t>Nitrogen Signs follow that of previous research</a:t>
            </a:r>
            <a:endParaRPr lang="en-US" sz="3000" dirty="0"/>
          </a:p>
        </p:txBody>
      </p:sp>
    </p:spTree>
    <p:extLst>
      <p:ext uri="{BB962C8B-B14F-4D97-AF65-F5344CB8AC3E}">
        <p14:creationId xmlns:p14="http://schemas.microsoft.com/office/powerpoint/2010/main" val="26131943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613164993"/>
              </p:ext>
            </p:extLst>
          </p:nvPr>
        </p:nvGraphicFramePr>
        <p:xfrm>
          <a:off x="0" y="990600"/>
          <a:ext cx="9329738" cy="3965575"/>
        </p:xfrm>
        <a:graphic>
          <a:graphicData uri="http://schemas.openxmlformats.org/presentationml/2006/ole">
            <mc:AlternateContent xmlns:mc="http://schemas.openxmlformats.org/markup-compatibility/2006">
              <mc:Choice xmlns:v="urn:schemas-microsoft-com:vml" Requires="v">
                <p:oleObj spid="_x0000_s66621" name="Document" r:id="rId5" imgW="6096000" imgH="2590800" progId="Word.Document.12">
                  <p:embed/>
                </p:oleObj>
              </mc:Choice>
              <mc:Fallback>
                <p:oleObj name="Document" r:id="rId5" imgW="6096000" imgH="2590800" progId="Word.Document.12">
                  <p:embed/>
                  <p:pic>
                    <p:nvPicPr>
                      <p:cNvPr id="0" name=""/>
                      <p:cNvPicPr/>
                      <p:nvPr/>
                    </p:nvPicPr>
                    <p:blipFill>
                      <a:blip r:embed="rId6"/>
                      <a:stretch>
                        <a:fillRect/>
                      </a:stretch>
                    </p:blipFill>
                    <p:spPr>
                      <a:xfrm>
                        <a:off x="0" y="990600"/>
                        <a:ext cx="9329738" cy="3965575"/>
                      </a:xfrm>
                      <a:prstGeom prst="rect">
                        <a:avLst/>
                      </a:prstGeom>
                    </p:spPr>
                  </p:pic>
                </p:oleObj>
              </mc:Fallback>
            </mc:AlternateContent>
          </a:graphicData>
        </a:graphic>
      </p:graphicFrame>
      <p:sp>
        <p:nvSpPr>
          <p:cNvPr id="6" name="Rectangle 5"/>
          <p:cNvSpPr/>
          <p:nvPr/>
        </p:nvSpPr>
        <p:spPr>
          <a:xfrm>
            <a:off x="2362200" y="3581400"/>
            <a:ext cx="1066800" cy="533400"/>
          </a:xfrm>
          <a:prstGeom prst="rect">
            <a:avLst/>
          </a:prstGeom>
          <a:solidFill>
            <a:srgbClr val="FFFFFF">
              <a:alpha val="0"/>
            </a:srgbClr>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553200" y="3581400"/>
            <a:ext cx="1066800" cy="533400"/>
          </a:xfrm>
          <a:prstGeom prst="rect">
            <a:avLst/>
          </a:prstGeom>
          <a:solidFill>
            <a:srgbClr val="FFFFFF">
              <a:alpha val="0"/>
            </a:srgbClr>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57200" y="5791200"/>
            <a:ext cx="8229600" cy="553998"/>
          </a:xfrm>
          <a:prstGeom prst="rect">
            <a:avLst/>
          </a:prstGeom>
        </p:spPr>
        <p:txBody>
          <a:bodyPr wrap="square">
            <a:spAutoFit/>
          </a:bodyPr>
          <a:lstStyle/>
          <a:p>
            <a:pPr>
              <a:spcBef>
                <a:spcPts val="600"/>
              </a:spcBef>
              <a:buSzPct val="170000"/>
              <a:buBlip>
                <a:blip r:embed="rId7"/>
              </a:buBlip>
            </a:pPr>
            <a:r>
              <a:rPr lang="en-US" sz="3000" dirty="0" smtClean="0"/>
              <a:t>Concerns with the NL von Liebig function</a:t>
            </a:r>
            <a:endParaRPr lang="en-US" sz="3000" dirty="0"/>
          </a:p>
        </p:txBody>
      </p:sp>
    </p:spTree>
    <p:extLst>
      <p:ext uri="{BB962C8B-B14F-4D97-AF65-F5344CB8AC3E}">
        <p14:creationId xmlns:p14="http://schemas.microsoft.com/office/powerpoint/2010/main" val="17791860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378917309"/>
              </p:ext>
            </p:extLst>
          </p:nvPr>
        </p:nvGraphicFramePr>
        <p:xfrm>
          <a:off x="51227" y="457200"/>
          <a:ext cx="12140773" cy="6019800"/>
        </p:xfrm>
        <a:graphic>
          <a:graphicData uri="http://schemas.openxmlformats.org/presentationml/2006/ole">
            <mc:AlternateContent xmlns:mc="http://schemas.openxmlformats.org/markup-compatibility/2006">
              <mc:Choice xmlns:v="urn:schemas-microsoft-com:vml" Requires="v">
                <p:oleObj spid="_x0000_s67642" name="Document" r:id="rId5" imgW="6096000" imgH="3022600" progId="Word.Document.12">
                  <p:embed/>
                </p:oleObj>
              </mc:Choice>
              <mc:Fallback>
                <p:oleObj name="Document" r:id="rId5" imgW="6096000" imgH="3022600" progId="Word.Document.12">
                  <p:embed/>
                  <p:pic>
                    <p:nvPicPr>
                      <p:cNvPr id="0" name=""/>
                      <p:cNvPicPr/>
                      <p:nvPr/>
                    </p:nvPicPr>
                    <p:blipFill>
                      <a:blip r:embed="rId6"/>
                      <a:stretch>
                        <a:fillRect/>
                      </a:stretch>
                    </p:blipFill>
                    <p:spPr>
                      <a:xfrm>
                        <a:off x="51227" y="457200"/>
                        <a:ext cx="12140773" cy="6019800"/>
                      </a:xfrm>
                      <a:prstGeom prst="rect">
                        <a:avLst/>
                      </a:prstGeom>
                    </p:spPr>
                  </p:pic>
                </p:oleObj>
              </mc:Fallback>
            </mc:AlternateContent>
          </a:graphicData>
        </a:graphic>
      </p:graphicFrame>
      <p:sp>
        <p:nvSpPr>
          <p:cNvPr id="3" name="Rectangle 2"/>
          <p:cNvSpPr/>
          <p:nvPr/>
        </p:nvSpPr>
        <p:spPr>
          <a:xfrm>
            <a:off x="2514600" y="1295400"/>
            <a:ext cx="1295400" cy="3962400"/>
          </a:xfrm>
          <a:prstGeom prst="rect">
            <a:avLst/>
          </a:prstGeom>
          <a:solidFill>
            <a:srgbClr val="FFFFFF">
              <a:alpha val="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6553200" y="1295400"/>
            <a:ext cx="1295400" cy="3962400"/>
          </a:xfrm>
          <a:prstGeom prst="rect">
            <a:avLst/>
          </a:prstGeom>
          <a:solidFill>
            <a:srgbClr val="FFFFFF">
              <a:alpha val="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0344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628900" y="-76200"/>
            <a:ext cx="59817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Sensitivity</a:t>
            </a:r>
            <a:endParaRPr lang="en-US" b="1" dirty="0">
              <a:effectLst>
                <a:outerShdw blurRad="60007" dist="200025" dir="15000000" sy="30000" kx="-1800000" algn="bl" rotWithShape="0">
                  <a:prstClr val="black">
                    <a:alpha val="32000"/>
                  </a:prstClr>
                </a:outerShdw>
              </a:effectLst>
            </a:endParaRPr>
          </a:p>
        </p:txBody>
      </p:sp>
      <p:grpSp>
        <p:nvGrpSpPr>
          <p:cNvPr id="5" name="Group 4"/>
          <p:cNvGrpSpPr/>
          <p:nvPr/>
        </p:nvGrpSpPr>
        <p:grpSpPr>
          <a:xfrm>
            <a:off x="1629966" y="838200"/>
            <a:ext cx="7514034" cy="152400"/>
            <a:chOff x="1629966" y="838200"/>
            <a:chExt cx="7514034" cy="152400"/>
          </a:xfrm>
        </p:grpSpPr>
        <p:cxnSp>
          <p:nvCxnSpPr>
            <p:cNvPr id="6" name="Straight Connector 5"/>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8" name="Picture 7" descr="http://t1.gstatic.com/images?q=tbn:ANd9GcTYmNNZesMe6jYD0aZDlSudu_mD_dprXwwlOAAX-a5a3jQY8YQ&amp;t=1&amp;usg=__WByr4QL5qeuK2Kb3WgI57W_3tmw="/>
          <p:cNvPicPr>
            <a:picLocks noChangeAspect="1" noChangeArrowheads="1"/>
          </p:cNvPicPr>
          <p:nvPr/>
        </p:nvPicPr>
        <p:blipFill>
          <a:blip r:embed="rId3" cstate="print"/>
          <a:srcRect/>
          <a:stretch>
            <a:fillRect/>
          </a:stretch>
        </p:blipFill>
        <p:spPr bwMode="auto">
          <a:xfrm>
            <a:off x="152400" y="152400"/>
            <a:ext cx="762298" cy="990600"/>
          </a:xfrm>
          <a:prstGeom prst="rect">
            <a:avLst/>
          </a:prstGeom>
          <a:noFill/>
        </p:spPr>
      </p:pic>
      <p:sp>
        <p:nvSpPr>
          <p:cNvPr id="9" name="TextBox 8"/>
          <p:cNvSpPr txBox="1"/>
          <p:nvPr/>
        </p:nvSpPr>
        <p:spPr>
          <a:xfrm>
            <a:off x="838200" y="1676400"/>
            <a:ext cx="7696200" cy="2431435"/>
          </a:xfrm>
          <a:prstGeom prst="rect">
            <a:avLst/>
          </a:prstGeom>
          <a:noFill/>
        </p:spPr>
        <p:txBody>
          <a:bodyPr wrap="square" rtlCol="0">
            <a:spAutoFit/>
          </a:bodyPr>
          <a:lstStyle/>
          <a:p>
            <a:pPr>
              <a:spcBef>
                <a:spcPts val="600"/>
              </a:spcBef>
              <a:buSzPct val="170000"/>
              <a:buBlip>
                <a:blip r:embed="rId4"/>
              </a:buBlip>
            </a:pPr>
            <a:r>
              <a:rPr lang="en-US" sz="3000" dirty="0" smtClean="0"/>
              <a:t>Sensitive to weather variable of choice</a:t>
            </a:r>
            <a:endParaRPr lang="en-US" sz="3000" dirty="0"/>
          </a:p>
          <a:p>
            <a:pPr lvl="1">
              <a:spcBef>
                <a:spcPts val="600"/>
              </a:spcBef>
              <a:buSzPct val="100000"/>
              <a:buFont typeface="Arial"/>
              <a:buChar char="•"/>
            </a:pPr>
            <a:r>
              <a:rPr lang="en-US" sz="2800" dirty="0" smtClean="0"/>
              <a:t>Estimated using summer rain and summer average temperature as well</a:t>
            </a:r>
          </a:p>
          <a:p>
            <a:pPr lvl="1">
              <a:spcBef>
                <a:spcPts val="600"/>
              </a:spcBef>
              <a:buSzPct val="100000"/>
              <a:buFont typeface="Arial"/>
              <a:buChar char="•"/>
            </a:pPr>
            <a:r>
              <a:rPr lang="en-US" sz="2800" dirty="0" smtClean="0"/>
              <a:t>Generally opposite signs of coefficients compared to annual rainfall</a:t>
            </a:r>
            <a:endParaRPr lang="en-US" sz="2400" dirty="0"/>
          </a:p>
        </p:txBody>
      </p:sp>
    </p:spTree>
    <p:extLst>
      <p:ext uri="{BB962C8B-B14F-4D97-AF65-F5344CB8AC3E}">
        <p14:creationId xmlns:p14="http://schemas.microsoft.com/office/powerpoint/2010/main" val="8566497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628900" y="-76200"/>
            <a:ext cx="59817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Sensitivity</a:t>
            </a:r>
            <a:endParaRPr lang="en-US" b="1" dirty="0">
              <a:effectLst>
                <a:outerShdw blurRad="60007" dist="200025" dir="15000000" sy="30000" kx="-1800000" algn="bl" rotWithShape="0">
                  <a:prstClr val="black">
                    <a:alpha val="32000"/>
                  </a:prstClr>
                </a:outerShdw>
              </a:effectLst>
            </a:endParaRPr>
          </a:p>
        </p:txBody>
      </p:sp>
      <p:grpSp>
        <p:nvGrpSpPr>
          <p:cNvPr id="5" name="Group 4"/>
          <p:cNvGrpSpPr/>
          <p:nvPr/>
        </p:nvGrpSpPr>
        <p:grpSpPr>
          <a:xfrm>
            <a:off x="1629966" y="838200"/>
            <a:ext cx="7514034" cy="152400"/>
            <a:chOff x="1629966" y="838200"/>
            <a:chExt cx="7514034" cy="152400"/>
          </a:xfrm>
        </p:grpSpPr>
        <p:cxnSp>
          <p:nvCxnSpPr>
            <p:cNvPr id="6" name="Straight Connector 5"/>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8" name="Picture 7" descr="http://t1.gstatic.com/images?q=tbn:ANd9GcTYmNNZesMe6jYD0aZDlSudu_mD_dprXwwlOAAX-a5a3jQY8YQ&amp;t=1&amp;usg=__WByr4QL5qeuK2Kb3WgI57W_3tmw="/>
          <p:cNvPicPr>
            <a:picLocks noChangeAspect="1" noChangeArrowheads="1"/>
          </p:cNvPicPr>
          <p:nvPr/>
        </p:nvPicPr>
        <p:blipFill>
          <a:blip r:embed="rId3" cstate="print"/>
          <a:srcRect/>
          <a:stretch>
            <a:fillRect/>
          </a:stretch>
        </p:blipFill>
        <p:spPr bwMode="auto">
          <a:xfrm>
            <a:off x="152400" y="152400"/>
            <a:ext cx="762298" cy="990600"/>
          </a:xfrm>
          <a:prstGeom prst="rect">
            <a:avLst/>
          </a:prstGeom>
          <a:noFill/>
        </p:spPr>
      </p:pic>
      <p:sp>
        <p:nvSpPr>
          <p:cNvPr id="9" name="TextBox 8"/>
          <p:cNvSpPr txBox="1"/>
          <p:nvPr/>
        </p:nvSpPr>
        <p:spPr>
          <a:xfrm>
            <a:off x="838200" y="1676400"/>
            <a:ext cx="7696200" cy="4493538"/>
          </a:xfrm>
          <a:prstGeom prst="rect">
            <a:avLst/>
          </a:prstGeom>
          <a:noFill/>
        </p:spPr>
        <p:txBody>
          <a:bodyPr wrap="square" rtlCol="0">
            <a:spAutoFit/>
          </a:bodyPr>
          <a:lstStyle/>
          <a:p>
            <a:pPr>
              <a:spcBef>
                <a:spcPts val="600"/>
              </a:spcBef>
              <a:buSzPct val="170000"/>
              <a:buBlip>
                <a:blip r:embed="rId4"/>
              </a:buBlip>
            </a:pPr>
            <a:r>
              <a:rPr lang="en-US" sz="3000" dirty="0" smtClean="0">
                <a:solidFill>
                  <a:srgbClr val="A6A6A6"/>
                </a:solidFill>
              </a:rPr>
              <a:t>Sensitive to weather variable of choice</a:t>
            </a:r>
            <a:endParaRPr lang="en-US" sz="3000" dirty="0">
              <a:solidFill>
                <a:srgbClr val="A6A6A6"/>
              </a:solidFill>
            </a:endParaRPr>
          </a:p>
          <a:p>
            <a:pPr lvl="1">
              <a:spcBef>
                <a:spcPts val="600"/>
              </a:spcBef>
              <a:buSzPct val="100000"/>
              <a:buFont typeface="Arial"/>
              <a:buChar char="•"/>
            </a:pPr>
            <a:r>
              <a:rPr lang="en-US" sz="2800" dirty="0" smtClean="0">
                <a:solidFill>
                  <a:srgbClr val="A6A6A6"/>
                </a:solidFill>
              </a:rPr>
              <a:t>Estimated using summer rain and summer average temperature as well</a:t>
            </a:r>
          </a:p>
          <a:p>
            <a:pPr lvl="1">
              <a:spcBef>
                <a:spcPts val="600"/>
              </a:spcBef>
              <a:buSzPct val="100000"/>
              <a:buFont typeface="Arial"/>
              <a:buChar char="•"/>
            </a:pPr>
            <a:r>
              <a:rPr lang="en-US" sz="2800" dirty="0" smtClean="0">
                <a:solidFill>
                  <a:srgbClr val="A6A6A6"/>
                </a:solidFill>
              </a:rPr>
              <a:t>Generally opposite signs of coefficients compared to annual rainfall</a:t>
            </a:r>
            <a:endParaRPr lang="en-US" sz="2400" dirty="0">
              <a:solidFill>
                <a:srgbClr val="A6A6A6"/>
              </a:solidFill>
            </a:endParaRPr>
          </a:p>
          <a:p>
            <a:pPr>
              <a:spcBef>
                <a:spcPts val="600"/>
              </a:spcBef>
              <a:buSzPct val="170000"/>
              <a:buBlip>
                <a:blip r:embed="rId4"/>
              </a:buBlip>
            </a:pPr>
            <a:r>
              <a:rPr lang="en-US" sz="3000" dirty="0" smtClean="0"/>
              <a:t>Tested corn-soybean rotation data</a:t>
            </a:r>
          </a:p>
          <a:p>
            <a:pPr marL="800100" lvl="1" indent="-342900">
              <a:spcBef>
                <a:spcPts val="600"/>
              </a:spcBef>
              <a:buSzPct val="100000"/>
              <a:buFont typeface="Arial"/>
              <a:buChar char="•"/>
            </a:pPr>
            <a:r>
              <a:rPr lang="en-US" sz="2800" dirty="0" smtClean="0"/>
              <a:t>Generally smaller coefficients</a:t>
            </a:r>
          </a:p>
          <a:p>
            <a:pPr marL="800100" lvl="1" indent="-342900">
              <a:spcBef>
                <a:spcPts val="600"/>
              </a:spcBef>
              <a:buSzPct val="100000"/>
              <a:buFont typeface="Arial"/>
              <a:buChar char="•"/>
            </a:pPr>
            <a:r>
              <a:rPr lang="en-US" sz="2800" dirty="0" smtClean="0"/>
              <a:t>Signs hold and P-test results are the same</a:t>
            </a:r>
          </a:p>
          <a:p>
            <a:pPr marL="1371600" lvl="2" indent="-457200">
              <a:spcBef>
                <a:spcPts val="600"/>
              </a:spcBef>
              <a:buSzPct val="50000"/>
              <a:buFont typeface="Courier New"/>
              <a:buChar char="o"/>
            </a:pPr>
            <a:r>
              <a:rPr lang="en-US" sz="2800" dirty="0" smtClean="0"/>
              <a:t>Quadratic and M-B</a:t>
            </a:r>
            <a:endParaRPr lang="en-US" dirty="0"/>
          </a:p>
        </p:txBody>
      </p:sp>
    </p:spTree>
    <p:extLst>
      <p:ext uri="{BB962C8B-B14F-4D97-AF65-F5344CB8AC3E}">
        <p14:creationId xmlns:p14="http://schemas.microsoft.com/office/powerpoint/2010/main" val="39317016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895600" y="-76200"/>
            <a:ext cx="58674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Conclusions</a:t>
            </a:r>
            <a:endParaRPr lang="en-US" b="1" dirty="0">
              <a:effectLst>
                <a:outerShdw blurRad="60007" dist="200025" dir="15000000" sy="30000" kx="-1800000" algn="bl" rotWithShape="0">
                  <a:prstClr val="black">
                    <a:alpha val="32000"/>
                  </a:prstClr>
                </a:outerShdw>
              </a:effectLst>
            </a:endParaRPr>
          </a:p>
        </p:txBody>
      </p:sp>
      <p:sp>
        <p:nvSpPr>
          <p:cNvPr id="3" name="TextBox 2"/>
          <p:cNvSpPr txBox="1"/>
          <p:nvPr/>
        </p:nvSpPr>
        <p:spPr>
          <a:xfrm>
            <a:off x="4394200" y="571500"/>
            <a:ext cx="184666" cy="369332"/>
          </a:xfrm>
          <a:prstGeom prst="rect">
            <a:avLst/>
          </a:prstGeom>
          <a:noFill/>
        </p:spPr>
        <p:txBody>
          <a:bodyPr wrap="none" rtlCol="0">
            <a:spAutoFit/>
          </a:bodyPr>
          <a:lstStyle/>
          <a:p>
            <a:endParaRPr lang="en-US" dirty="0"/>
          </a:p>
        </p:txBody>
      </p:sp>
      <p:grpSp>
        <p:nvGrpSpPr>
          <p:cNvPr id="4" name="Group 3"/>
          <p:cNvGrpSpPr/>
          <p:nvPr/>
        </p:nvGrpSpPr>
        <p:grpSpPr>
          <a:xfrm>
            <a:off x="1629966" y="838200"/>
            <a:ext cx="7514034" cy="152400"/>
            <a:chOff x="1629966" y="838200"/>
            <a:chExt cx="7514034" cy="152400"/>
          </a:xfrm>
        </p:grpSpPr>
        <p:cxnSp>
          <p:nvCxnSpPr>
            <p:cNvPr id="5" name="Straight Connector 4"/>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7" name="Picture 6" descr="http://t1.gstatic.com/images?q=tbn:ANd9GcTYmNNZesMe6jYD0aZDlSudu_mD_dprXwwlOAAX-a5a3jQY8YQ&amp;t=1&amp;usg=__WByr4QL5qeuK2Kb3WgI57W_3tmw="/>
          <p:cNvPicPr>
            <a:picLocks noChangeAspect="1" noChangeArrowheads="1"/>
          </p:cNvPicPr>
          <p:nvPr/>
        </p:nvPicPr>
        <p:blipFill>
          <a:blip r:embed="rId3" cstate="print"/>
          <a:srcRect/>
          <a:stretch>
            <a:fillRect/>
          </a:stretch>
        </p:blipFill>
        <p:spPr bwMode="auto">
          <a:xfrm>
            <a:off x="152400" y="152400"/>
            <a:ext cx="762298" cy="990600"/>
          </a:xfrm>
          <a:prstGeom prst="rect">
            <a:avLst/>
          </a:prstGeom>
          <a:noFill/>
        </p:spPr>
      </p:pic>
      <p:sp>
        <p:nvSpPr>
          <p:cNvPr id="8" name="TextBox 7"/>
          <p:cNvSpPr txBox="1"/>
          <p:nvPr/>
        </p:nvSpPr>
        <p:spPr>
          <a:xfrm>
            <a:off x="838200" y="1676400"/>
            <a:ext cx="7696200" cy="1477328"/>
          </a:xfrm>
          <a:prstGeom prst="rect">
            <a:avLst/>
          </a:prstGeom>
          <a:noFill/>
        </p:spPr>
        <p:txBody>
          <a:bodyPr wrap="square" rtlCol="0">
            <a:spAutoFit/>
          </a:bodyPr>
          <a:lstStyle/>
          <a:p>
            <a:pPr>
              <a:spcBef>
                <a:spcPts val="600"/>
              </a:spcBef>
              <a:buSzPct val="170000"/>
              <a:buBlip>
                <a:blip r:embed="rId4"/>
              </a:buBlip>
            </a:pPr>
            <a:r>
              <a:rPr lang="en-US" sz="3000" dirty="0" smtClean="0"/>
              <a:t>Evidence of </a:t>
            </a:r>
            <a:r>
              <a:rPr lang="en-US" sz="3000" dirty="0" err="1" smtClean="0"/>
              <a:t>separability</a:t>
            </a:r>
            <a:r>
              <a:rPr lang="en-US" sz="3000" dirty="0" smtClean="0"/>
              <a:t> when considering technology and nitrogen for the plateau based functions</a:t>
            </a:r>
          </a:p>
        </p:txBody>
      </p:sp>
    </p:spTree>
    <p:extLst>
      <p:ext uri="{BB962C8B-B14F-4D97-AF65-F5344CB8AC3E}">
        <p14:creationId xmlns:p14="http://schemas.microsoft.com/office/powerpoint/2010/main" val="15926061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ChangeArrowheads="1"/>
          </p:cNvSpPr>
          <p:nvPr/>
        </p:nvSpPr>
        <p:spPr>
          <a:xfrm>
            <a:off x="2895600" y="-76200"/>
            <a:ext cx="58674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Conclusions</a:t>
            </a:r>
            <a:endParaRPr lang="en-US" b="1" dirty="0">
              <a:effectLst>
                <a:outerShdw blurRad="60007" dist="200025" dir="15000000" sy="30000" kx="-1800000" algn="bl" rotWithShape="0">
                  <a:prstClr val="black">
                    <a:alpha val="32000"/>
                  </a:prstClr>
                </a:outerShdw>
              </a:effectLst>
            </a:endParaRPr>
          </a:p>
        </p:txBody>
      </p:sp>
      <p:sp>
        <p:nvSpPr>
          <p:cNvPr id="9" name="TextBox 8"/>
          <p:cNvSpPr txBox="1"/>
          <p:nvPr/>
        </p:nvSpPr>
        <p:spPr>
          <a:xfrm>
            <a:off x="4394200" y="571500"/>
            <a:ext cx="184666" cy="369332"/>
          </a:xfrm>
          <a:prstGeom prst="rect">
            <a:avLst/>
          </a:prstGeom>
          <a:noFill/>
        </p:spPr>
        <p:txBody>
          <a:bodyPr wrap="none" rtlCol="0">
            <a:spAutoFit/>
          </a:bodyPr>
          <a:lstStyle/>
          <a:p>
            <a:endParaRPr lang="en-US" dirty="0"/>
          </a:p>
        </p:txBody>
      </p:sp>
      <p:grpSp>
        <p:nvGrpSpPr>
          <p:cNvPr id="8" name="Group 7"/>
          <p:cNvGrpSpPr/>
          <p:nvPr/>
        </p:nvGrpSpPr>
        <p:grpSpPr>
          <a:xfrm>
            <a:off x="1629966" y="838200"/>
            <a:ext cx="7514034" cy="152400"/>
            <a:chOff x="1629966" y="838200"/>
            <a:chExt cx="7514034" cy="152400"/>
          </a:xfrm>
        </p:grpSpPr>
        <p:cxnSp>
          <p:nvCxnSpPr>
            <p:cNvPr id="10" name="Straight Connector 9"/>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12" name="Picture 11" descr="http://t1.gstatic.com/images?q=tbn:ANd9GcTYmNNZesMe6jYD0aZDlSudu_mD_dprXwwlOAAX-a5a3jQY8YQ&amp;t=1&amp;usg=__WByr4QL5qeuK2Kb3WgI57W_3tmw="/>
          <p:cNvPicPr>
            <a:picLocks noChangeAspect="1" noChangeArrowheads="1"/>
          </p:cNvPicPr>
          <p:nvPr/>
        </p:nvPicPr>
        <p:blipFill>
          <a:blip r:embed="rId3" cstate="print"/>
          <a:srcRect/>
          <a:stretch>
            <a:fillRect/>
          </a:stretch>
        </p:blipFill>
        <p:spPr bwMode="auto">
          <a:xfrm>
            <a:off x="152400" y="152400"/>
            <a:ext cx="762298" cy="990600"/>
          </a:xfrm>
          <a:prstGeom prst="rect">
            <a:avLst/>
          </a:prstGeom>
          <a:noFill/>
        </p:spPr>
      </p:pic>
      <p:sp>
        <p:nvSpPr>
          <p:cNvPr id="13" name="TextBox 12"/>
          <p:cNvSpPr txBox="1"/>
          <p:nvPr/>
        </p:nvSpPr>
        <p:spPr>
          <a:xfrm>
            <a:off x="838200" y="1676400"/>
            <a:ext cx="7696200" cy="2985433"/>
          </a:xfrm>
          <a:prstGeom prst="rect">
            <a:avLst/>
          </a:prstGeom>
          <a:noFill/>
        </p:spPr>
        <p:txBody>
          <a:bodyPr wrap="square" rtlCol="0">
            <a:spAutoFit/>
          </a:bodyPr>
          <a:lstStyle/>
          <a:p>
            <a:pPr>
              <a:spcBef>
                <a:spcPts val="600"/>
              </a:spcBef>
              <a:buSzPct val="170000"/>
              <a:buBlip>
                <a:blip r:embed="rId4"/>
              </a:buBlip>
            </a:pPr>
            <a:r>
              <a:rPr lang="en-US" sz="3000" dirty="0" smtClean="0">
                <a:solidFill>
                  <a:schemeClr val="bg1">
                    <a:lumMod val="65000"/>
                  </a:schemeClr>
                </a:solidFill>
              </a:rPr>
              <a:t>Evidence of </a:t>
            </a:r>
            <a:r>
              <a:rPr lang="en-US" sz="3000" dirty="0" err="1" smtClean="0">
                <a:solidFill>
                  <a:schemeClr val="bg1">
                    <a:lumMod val="65000"/>
                  </a:schemeClr>
                </a:solidFill>
              </a:rPr>
              <a:t>separability</a:t>
            </a:r>
            <a:r>
              <a:rPr lang="en-US" sz="3000" dirty="0" smtClean="0">
                <a:solidFill>
                  <a:schemeClr val="bg1">
                    <a:lumMod val="65000"/>
                  </a:schemeClr>
                </a:solidFill>
              </a:rPr>
              <a:t> when considering technology and nitrogen for the plateau based functions</a:t>
            </a:r>
          </a:p>
          <a:p>
            <a:pPr>
              <a:spcBef>
                <a:spcPts val="600"/>
              </a:spcBef>
              <a:buSzPct val="170000"/>
              <a:buBlip>
                <a:blip r:embed="rId4"/>
              </a:buBlip>
            </a:pPr>
            <a:r>
              <a:rPr lang="en-US" sz="3000" dirty="0" smtClean="0"/>
              <a:t>Based on </a:t>
            </a:r>
            <a:r>
              <a:rPr lang="en-US" sz="3000" dirty="0" err="1" smtClean="0"/>
              <a:t>NLvL</a:t>
            </a:r>
            <a:r>
              <a:rPr lang="en-US" sz="3000" dirty="0" smtClean="0"/>
              <a:t> and </a:t>
            </a:r>
            <a:r>
              <a:rPr lang="en-US" sz="3000" dirty="0" err="1" smtClean="0"/>
              <a:t>LvL</a:t>
            </a:r>
            <a:r>
              <a:rPr lang="en-US" sz="3000" dirty="0" smtClean="0"/>
              <a:t> results, there is evidence that rainfall is not a limiting factor</a:t>
            </a:r>
          </a:p>
          <a:p>
            <a:pPr lvl="1">
              <a:spcBef>
                <a:spcPts val="600"/>
              </a:spcBef>
              <a:buSzPct val="100000"/>
              <a:buFont typeface="Arial"/>
              <a:buChar char="•"/>
            </a:pPr>
            <a:r>
              <a:rPr lang="en-US" sz="2800" dirty="0" smtClean="0"/>
              <a:t>Due to non-irrigated acres? Soil type?</a:t>
            </a:r>
          </a:p>
        </p:txBody>
      </p:sp>
    </p:spTree>
    <p:extLst>
      <p:ext uri="{BB962C8B-B14F-4D97-AF65-F5344CB8AC3E}">
        <p14:creationId xmlns:p14="http://schemas.microsoft.com/office/powerpoint/2010/main" val="9316648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895600" y="-76200"/>
            <a:ext cx="58674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Conclusions</a:t>
            </a:r>
            <a:endParaRPr lang="en-US" b="1" dirty="0">
              <a:effectLst>
                <a:outerShdw blurRad="60007" dist="200025" dir="15000000" sy="30000" kx="-1800000" algn="bl" rotWithShape="0">
                  <a:prstClr val="black">
                    <a:alpha val="32000"/>
                  </a:prstClr>
                </a:outerShdw>
              </a:effectLst>
            </a:endParaRPr>
          </a:p>
        </p:txBody>
      </p:sp>
      <p:sp>
        <p:nvSpPr>
          <p:cNvPr id="3" name="TextBox 2"/>
          <p:cNvSpPr txBox="1"/>
          <p:nvPr/>
        </p:nvSpPr>
        <p:spPr>
          <a:xfrm>
            <a:off x="4394200" y="571500"/>
            <a:ext cx="184666" cy="369332"/>
          </a:xfrm>
          <a:prstGeom prst="rect">
            <a:avLst/>
          </a:prstGeom>
          <a:noFill/>
        </p:spPr>
        <p:txBody>
          <a:bodyPr wrap="none" rtlCol="0">
            <a:spAutoFit/>
          </a:bodyPr>
          <a:lstStyle/>
          <a:p>
            <a:endParaRPr lang="en-US" dirty="0"/>
          </a:p>
        </p:txBody>
      </p:sp>
      <p:grpSp>
        <p:nvGrpSpPr>
          <p:cNvPr id="4" name="Group 3"/>
          <p:cNvGrpSpPr/>
          <p:nvPr/>
        </p:nvGrpSpPr>
        <p:grpSpPr>
          <a:xfrm>
            <a:off x="1629966" y="838200"/>
            <a:ext cx="7514034" cy="152400"/>
            <a:chOff x="1629966" y="838200"/>
            <a:chExt cx="7514034" cy="152400"/>
          </a:xfrm>
        </p:grpSpPr>
        <p:cxnSp>
          <p:nvCxnSpPr>
            <p:cNvPr id="5" name="Straight Connector 4"/>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7" name="Picture 6" descr="http://t1.gstatic.com/images?q=tbn:ANd9GcTYmNNZesMe6jYD0aZDlSudu_mD_dprXwwlOAAX-a5a3jQY8YQ&amp;t=1&amp;usg=__WByr4QL5qeuK2Kb3WgI57W_3tmw="/>
          <p:cNvPicPr>
            <a:picLocks noChangeAspect="1" noChangeArrowheads="1"/>
          </p:cNvPicPr>
          <p:nvPr/>
        </p:nvPicPr>
        <p:blipFill>
          <a:blip r:embed="rId3" cstate="print"/>
          <a:srcRect/>
          <a:stretch>
            <a:fillRect/>
          </a:stretch>
        </p:blipFill>
        <p:spPr bwMode="auto">
          <a:xfrm>
            <a:off x="152400" y="152400"/>
            <a:ext cx="762298" cy="990600"/>
          </a:xfrm>
          <a:prstGeom prst="rect">
            <a:avLst/>
          </a:prstGeom>
          <a:noFill/>
        </p:spPr>
      </p:pic>
      <p:sp>
        <p:nvSpPr>
          <p:cNvPr id="8" name="TextBox 7"/>
          <p:cNvSpPr txBox="1"/>
          <p:nvPr/>
        </p:nvSpPr>
        <p:spPr>
          <a:xfrm>
            <a:off x="838200" y="1676400"/>
            <a:ext cx="7696200" cy="4078039"/>
          </a:xfrm>
          <a:prstGeom prst="rect">
            <a:avLst/>
          </a:prstGeom>
          <a:noFill/>
        </p:spPr>
        <p:txBody>
          <a:bodyPr wrap="square" rtlCol="0">
            <a:spAutoFit/>
          </a:bodyPr>
          <a:lstStyle/>
          <a:p>
            <a:pPr>
              <a:spcBef>
                <a:spcPts val="600"/>
              </a:spcBef>
              <a:buSzPct val="170000"/>
              <a:buBlip>
                <a:blip r:embed="rId4"/>
              </a:buBlip>
            </a:pPr>
            <a:r>
              <a:rPr lang="en-US" sz="3000" dirty="0" smtClean="0">
                <a:solidFill>
                  <a:schemeClr val="bg1">
                    <a:lumMod val="65000"/>
                  </a:schemeClr>
                </a:solidFill>
              </a:rPr>
              <a:t>Evidence of </a:t>
            </a:r>
            <a:r>
              <a:rPr lang="en-US" sz="3000" dirty="0" err="1" smtClean="0">
                <a:solidFill>
                  <a:schemeClr val="bg1">
                    <a:lumMod val="65000"/>
                  </a:schemeClr>
                </a:solidFill>
              </a:rPr>
              <a:t>separability</a:t>
            </a:r>
            <a:r>
              <a:rPr lang="en-US" sz="3000" dirty="0" smtClean="0">
                <a:solidFill>
                  <a:schemeClr val="bg1">
                    <a:lumMod val="65000"/>
                  </a:schemeClr>
                </a:solidFill>
              </a:rPr>
              <a:t> when considering technology and nitrogen for the plateau based functions</a:t>
            </a:r>
          </a:p>
          <a:p>
            <a:pPr>
              <a:spcBef>
                <a:spcPts val="600"/>
              </a:spcBef>
              <a:buSzPct val="170000"/>
              <a:buBlip>
                <a:blip r:embed="rId4"/>
              </a:buBlip>
            </a:pPr>
            <a:r>
              <a:rPr lang="en-US" sz="3000" dirty="0">
                <a:solidFill>
                  <a:schemeClr val="bg1">
                    <a:lumMod val="65000"/>
                  </a:schemeClr>
                </a:solidFill>
              </a:rPr>
              <a:t>Based on </a:t>
            </a:r>
            <a:r>
              <a:rPr lang="en-US" sz="3000" dirty="0" err="1">
                <a:solidFill>
                  <a:schemeClr val="bg1">
                    <a:lumMod val="65000"/>
                  </a:schemeClr>
                </a:solidFill>
              </a:rPr>
              <a:t>NLvL</a:t>
            </a:r>
            <a:r>
              <a:rPr lang="en-US" sz="3000" dirty="0">
                <a:solidFill>
                  <a:schemeClr val="bg1">
                    <a:lumMod val="65000"/>
                  </a:schemeClr>
                </a:solidFill>
              </a:rPr>
              <a:t> and </a:t>
            </a:r>
            <a:r>
              <a:rPr lang="en-US" sz="3000" dirty="0" err="1">
                <a:solidFill>
                  <a:schemeClr val="bg1">
                    <a:lumMod val="65000"/>
                  </a:schemeClr>
                </a:solidFill>
              </a:rPr>
              <a:t>LvL</a:t>
            </a:r>
            <a:r>
              <a:rPr lang="en-US" sz="3000" dirty="0">
                <a:solidFill>
                  <a:schemeClr val="bg1">
                    <a:lumMod val="65000"/>
                  </a:schemeClr>
                </a:solidFill>
              </a:rPr>
              <a:t> results, there is evidence that rainfall is not a limiting factor</a:t>
            </a:r>
          </a:p>
          <a:p>
            <a:pPr lvl="1">
              <a:spcBef>
                <a:spcPts val="600"/>
              </a:spcBef>
              <a:buSzPct val="100000"/>
              <a:buFont typeface="Arial"/>
              <a:buChar char="•"/>
            </a:pPr>
            <a:r>
              <a:rPr lang="en-US" sz="3000" dirty="0">
                <a:solidFill>
                  <a:schemeClr val="bg1">
                    <a:lumMod val="65000"/>
                  </a:schemeClr>
                </a:solidFill>
              </a:rPr>
              <a:t>Due to non-irrigated acres? Soil type</a:t>
            </a:r>
            <a:r>
              <a:rPr lang="en-US" sz="3000" dirty="0" smtClean="0">
                <a:solidFill>
                  <a:schemeClr val="bg1">
                    <a:lumMod val="65000"/>
                  </a:schemeClr>
                </a:solidFill>
              </a:rPr>
              <a:t>?</a:t>
            </a:r>
          </a:p>
          <a:p>
            <a:pPr marL="457200" indent="-457200">
              <a:spcBef>
                <a:spcPts val="600"/>
              </a:spcBef>
              <a:buSzPct val="200000"/>
              <a:buBlip>
                <a:blip r:embed="rId4"/>
              </a:buBlip>
            </a:pPr>
            <a:r>
              <a:rPr lang="en-US" sz="3200" dirty="0" err="1"/>
              <a:t>Mitscherlich-</a:t>
            </a:r>
            <a:r>
              <a:rPr lang="en-US" sz="3200" dirty="0" err="1" smtClean="0"/>
              <a:t>Baule</a:t>
            </a:r>
            <a:r>
              <a:rPr lang="en-US" sz="3200" dirty="0" smtClean="0"/>
              <a:t> is the best-fit function for the experimental data examined</a:t>
            </a:r>
            <a:endParaRPr lang="en-US" sz="3000" dirty="0" smtClean="0">
              <a:solidFill>
                <a:schemeClr val="bg1">
                  <a:lumMod val="65000"/>
                </a:schemeClr>
              </a:solidFill>
            </a:endParaRPr>
          </a:p>
        </p:txBody>
      </p:sp>
    </p:spTree>
    <p:extLst>
      <p:ext uri="{BB962C8B-B14F-4D97-AF65-F5344CB8AC3E}">
        <p14:creationId xmlns:p14="http://schemas.microsoft.com/office/powerpoint/2010/main" val="35465044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600200"/>
            <a:ext cx="7696200" cy="3370154"/>
          </a:xfrm>
          <a:prstGeom prst="rect">
            <a:avLst/>
          </a:prstGeom>
          <a:noFill/>
        </p:spPr>
        <p:txBody>
          <a:bodyPr wrap="square" rtlCol="0">
            <a:spAutoFit/>
          </a:bodyPr>
          <a:lstStyle/>
          <a:p>
            <a:pPr>
              <a:spcBef>
                <a:spcPts val="600"/>
              </a:spcBef>
              <a:buSzPct val="170000"/>
              <a:buBlip>
                <a:blip r:embed="rId3"/>
              </a:buBlip>
            </a:pPr>
            <a:r>
              <a:rPr lang="en-US" sz="3000" dirty="0" smtClean="0"/>
              <a:t>Missouri Farmer </a:t>
            </a:r>
          </a:p>
          <a:p>
            <a:pPr>
              <a:spcBef>
                <a:spcPts val="600"/>
              </a:spcBef>
              <a:buSzPct val="170000"/>
              <a:buBlip>
                <a:blip r:embed="rId3"/>
              </a:buBlip>
            </a:pPr>
            <a:r>
              <a:rPr lang="en-US" sz="3000" dirty="0" smtClean="0"/>
              <a:t>Understanding production functions estimation can lead to:</a:t>
            </a:r>
          </a:p>
          <a:p>
            <a:pPr lvl="1">
              <a:spcBef>
                <a:spcPts val="600"/>
              </a:spcBef>
              <a:buSzPct val="100000"/>
              <a:buFont typeface="Arial"/>
              <a:buChar char="•"/>
            </a:pPr>
            <a:r>
              <a:rPr lang="en-US" sz="2800" dirty="0"/>
              <a:t>O</a:t>
            </a:r>
            <a:r>
              <a:rPr lang="en-US" sz="2800" dirty="0" smtClean="0"/>
              <a:t>ptimal decision making</a:t>
            </a:r>
          </a:p>
          <a:p>
            <a:pPr lvl="1">
              <a:spcBef>
                <a:spcPts val="600"/>
              </a:spcBef>
              <a:buSzPct val="100000"/>
              <a:buFont typeface="Arial"/>
              <a:buChar char="•"/>
            </a:pPr>
            <a:r>
              <a:rPr lang="en-US" sz="2800" dirty="0" smtClean="0"/>
              <a:t>Optimal input use</a:t>
            </a:r>
          </a:p>
          <a:p>
            <a:pPr lvl="1">
              <a:spcBef>
                <a:spcPts val="600"/>
              </a:spcBef>
              <a:buSzPct val="100000"/>
            </a:pPr>
            <a:endParaRPr lang="en-US" sz="2400" dirty="0"/>
          </a:p>
          <a:p>
            <a:endParaRPr lang="en-US" dirty="0"/>
          </a:p>
        </p:txBody>
      </p:sp>
      <p:sp>
        <p:nvSpPr>
          <p:cNvPr id="3" name="Rectangle 3"/>
          <p:cNvSpPr txBox="1">
            <a:spLocks noChangeArrowheads="1"/>
          </p:cNvSpPr>
          <p:nvPr/>
        </p:nvSpPr>
        <p:spPr>
          <a:xfrm>
            <a:off x="3200400" y="-76200"/>
            <a:ext cx="54102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Motivation</a:t>
            </a:r>
            <a:endParaRPr lang="en-US" b="1" dirty="0">
              <a:effectLst>
                <a:outerShdw blurRad="60007" dist="200025" dir="15000000" sy="30000" kx="-1800000" algn="bl" rotWithShape="0">
                  <a:prstClr val="black">
                    <a:alpha val="32000"/>
                  </a:prstClr>
                </a:outerShdw>
              </a:effectLst>
            </a:endParaRPr>
          </a:p>
        </p:txBody>
      </p:sp>
      <p:grpSp>
        <p:nvGrpSpPr>
          <p:cNvPr id="4" name="Group 3"/>
          <p:cNvGrpSpPr/>
          <p:nvPr/>
        </p:nvGrpSpPr>
        <p:grpSpPr>
          <a:xfrm>
            <a:off x="1629966" y="838200"/>
            <a:ext cx="7514034" cy="152400"/>
            <a:chOff x="1629966" y="838200"/>
            <a:chExt cx="7514034" cy="152400"/>
          </a:xfrm>
        </p:grpSpPr>
        <p:cxnSp>
          <p:nvCxnSpPr>
            <p:cNvPr id="5" name="Straight Connector 4"/>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7" name="Picture 6" descr="http://t1.gstatic.com/images?q=tbn:ANd9GcTYmNNZesMe6jYD0aZDlSudu_mD_dprXwwlOAAX-a5a3jQY8YQ&amp;t=1&amp;usg=__WByr4QL5qeuK2Kb3WgI57W_3tmw="/>
          <p:cNvPicPr>
            <a:picLocks noChangeAspect="1" noChangeArrowheads="1"/>
          </p:cNvPicPr>
          <p:nvPr/>
        </p:nvPicPr>
        <p:blipFill>
          <a:blip r:embed="rId4" cstate="print"/>
          <a:srcRect/>
          <a:stretch>
            <a:fillRect/>
          </a:stretch>
        </p:blipFill>
        <p:spPr bwMode="auto">
          <a:xfrm>
            <a:off x="152400" y="152400"/>
            <a:ext cx="762298" cy="990600"/>
          </a:xfrm>
          <a:prstGeom prst="rect">
            <a:avLst/>
          </a:prstGeom>
          <a:noFill/>
        </p:spPr>
      </p:pic>
      <p:pic>
        <p:nvPicPr>
          <p:cNvPr id="8" name="Picture 7" descr="Alabama-Fertilizer-Recommendations.gif"/>
          <p:cNvPicPr>
            <a:picLocks noChangeAspect="1"/>
          </p:cNvPicPr>
          <p:nvPr/>
        </p:nvPicPr>
        <p:blipFill rotWithShape="1">
          <a:blip r:embed="rId5">
            <a:extLst>
              <a:ext uri="{28A0092B-C50C-407E-A947-70E740481C1C}">
                <a14:useLocalDpi xmlns:a14="http://schemas.microsoft.com/office/drawing/2010/main" val="0"/>
              </a:ext>
            </a:extLst>
          </a:blip>
          <a:srcRect l="7404" r="7594"/>
          <a:stretch/>
        </p:blipFill>
        <p:spPr>
          <a:xfrm>
            <a:off x="4648200" y="3886200"/>
            <a:ext cx="4250267" cy="2815254"/>
          </a:xfrm>
          <a:prstGeom prst="rect">
            <a:avLst/>
          </a:prstGeom>
        </p:spPr>
      </p:pic>
    </p:spTree>
    <p:extLst>
      <p:ext uri="{BB962C8B-B14F-4D97-AF65-F5344CB8AC3E}">
        <p14:creationId xmlns:p14="http://schemas.microsoft.com/office/powerpoint/2010/main" val="2815625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3"/>
          <p:cNvSpPr txBox="1">
            <a:spLocks noChangeArrowheads="1"/>
          </p:cNvSpPr>
          <p:nvPr/>
        </p:nvSpPr>
        <p:spPr>
          <a:xfrm>
            <a:off x="3048000" y="-76200"/>
            <a:ext cx="57150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Conclusions</a:t>
            </a:r>
            <a:endParaRPr lang="en-US" b="1" dirty="0">
              <a:effectLst>
                <a:outerShdw blurRad="60007" dist="200025" dir="15000000" sy="30000" kx="-1800000" algn="bl" rotWithShape="0">
                  <a:prstClr val="black">
                    <a:alpha val="32000"/>
                  </a:prstClr>
                </a:outerShdw>
              </a:effectLst>
            </a:endParaRPr>
          </a:p>
        </p:txBody>
      </p:sp>
      <p:sp>
        <p:nvSpPr>
          <p:cNvPr id="18" name="TextBox 17"/>
          <p:cNvSpPr txBox="1"/>
          <p:nvPr/>
        </p:nvSpPr>
        <p:spPr>
          <a:xfrm>
            <a:off x="4394200" y="571500"/>
            <a:ext cx="184666" cy="369332"/>
          </a:xfrm>
          <a:prstGeom prst="rect">
            <a:avLst/>
          </a:prstGeom>
          <a:noFill/>
        </p:spPr>
        <p:txBody>
          <a:bodyPr wrap="none" rtlCol="0">
            <a:spAutoFit/>
          </a:bodyPr>
          <a:lstStyle/>
          <a:p>
            <a:endParaRPr lang="en-US" dirty="0"/>
          </a:p>
        </p:txBody>
      </p:sp>
      <p:grpSp>
        <p:nvGrpSpPr>
          <p:cNvPr id="19" name="Group 18"/>
          <p:cNvGrpSpPr/>
          <p:nvPr/>
        </p:nvGrpSpPr>
        <p:grpSpPr>
          <a:xfrm>
            <a:off x="1629966" y="838200"/>
            <a:ext cx="7514034" cy="152400"/>
            <a:chOff x="1629966" y="838200"/>
            <a:chExt cx="7514034" cy="152400"/>
          </a:xfrm>
        </p:grpSpPr>
        <p:cxnSp>
          <p:nvCxnSpPr>
            <p:cNvPr id="20" name="Straight Connector 19"/>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22" name="Picture 21" descr="http://t1.gstatic.com/images?q=tbn:ANd9GcTYmNNZesMe6jYD0aZDlSudu_mD_dprXwwlOAAX-a5a3jQY8YQ&amp;t=1&amp;usg=__WByr4QL5qeuK2Kb3WgI57W_3tmw="/>
          <p:cNvPicPr>
            <a:picLocks noChangeAspect="1" noChangeArrowheads="1"/>
          </p:cNvPicPr>
          <p:nvPr/>
        </p:nvPicPr>
        <p:blipFill>
          <a:blip r:embed="rId3" cstate="print"/>
          <a:srcRect/>
          <a:stretch>
            <a:fillRect/>
          </a:stretch>
        </p:blipFill>
        <p:spPr bwMode="auto">
          <a:xfrm>
            <a:off x="152400" y="152400"/>
            <a:ext cx="762298" cy="990600"/>
          </a:xfrm>
          <a:prstGeom prst="rect">
            <a:avLst/>
          </a:prstGeom>
          <a:noFill/>
        </p:spPr>
      </p:pic>
      <p:sp>
        <p:nvSpPr>
          <p:cNvPr id="23" name="TextBox 22"/>
          <p:cNvSpPr txBox="1"/>
          <p:nvPr/>
        </p:nvSpPr>
        <p:spPr>
          <a:xfrm>
            <a:off x="228600" y="1447800"/>
            <a:ext cx="7315200" cy="1646605"/>
          </a:xfrm>
          <a:prstGeom prst="rect">
            <a:avLst/>
          </a:prstGeom>
          <a:noFill/>
        </p:spPr>
        <p:txBody>
          <a:bodyPr wrap="square" rtlCol="0">
            <a:spAutoFit/>
          </a:bodyPr>
          <a:lstStyle/>
          <a:p>
            <a:pPr>
              <a:spcBef>
                <a:spcPts val="600"/>
              </a:spcBef>
              <a:buSzPct val="170000"/>
              <a:buBlip>
                <a:blip r:embed="rId4"/>
              </a:buBlip>
            </a:pPr>
            <a:r>
              <a:rPr lang="en-US" sz="3200" dirty="0" err="1"/>
              <a:t>Mitscherlich-Baule</a:t>
            </a:r>
            <a:r>
              <a:rPr lang="en-US" sz="3200" dirty="0"/>
              <a:t> </a:t>
            </a:r>
            <a:r>
              <a:rPr lang="en-US" sz="3200" dirty="0" smtClean="0"/>
              <a:t>function:</a:t>
            </a:r>
          </a:p>
          <a:p>
            <a:pPr marL="914400" lvl="1" indent="-457200">
              <a:spcBef>
                <a:spcPts val="600"/>
              </a:spcBef>
              <a:buSzPct val="100000"/>
              <a:buFont typeface="Arial"/>
              <a:buChar char="•"/>
            </a:pPr>
            <a:r>
              <a:rPr lang="en-US" sz="3200" dirty="0" smtClean="0">
                <a:solidFill>
                  <a:srgbClr val="000000"/>
                </a:solidFill>
              </a:rPr>
              <a:t>on 1,000 corn </a:t>
            </a:r>
            <a:r>
              <a:rPr lang="en-US" sz="3200" dirty="0">
                <a:solidFill>
                  <a:srgbClr val="000000"/>
                </a:solidFill>
              </a:rPr>
              <a:t>acres uses </a:t>
            </a:r>
            <a:r>
              <a:rPr lang="en-US" sz="3200" dirty="0" smtClean="0">
                <a:solidFill>
                  <a:srgbClr val="000000"/>
                </a:solidFill>
              </a:rPr>
              <a:t>5,500 </a:t>
            </a:r>
            <a:r>
              <a:rPr lang="en-US" sz="3200" dirty="0">
                <a:solidFill>
                  <a:srgbClr val="000000"/>
                </a:solidFill>
              </a:rPr>
              <a:t>fewer pounds </a:t>
            </a:r>
            <a:r>
              <a:rPr lang="en-US" sz="3200" dirty="0" smtClean="0">
                <a:solidFill>
                  <a:srgbClr val="000000"/>
                </a:solidFill>
              </a:rPr>
              <a:t>of nitrogen</a:t>
            </a:r>
          </a:p>
        </p:txBody>
      </p:sp>
      <p:pic>
        <p:nvPicPr>
          <p:cNvPr id="24" name="Content Placeholder 4"/>
          <p:cNvPicPr>
            <a:picLocks noChangeAspect="1"/>
          </p:cNvPicPr>
          <p:nvPr/>
        </p:nvPicPr>
        <p:blipFill rotWithShape="1">
          <a:blip r:embed="rId5"/>
          <a:srcRect l="-2344" t="10158" r="2344" b="29126"/>
          <a:stretch/>
        </p:blipFill>
        <p:spPr>
          <a:xfrm>
            <a:off x="5257800" y="4800600"/>
            <a:ext cx="3657600" cy="1819275"/>
          </a:xfrm>
          <a:prstGeom prst="rect">
            <a:avLst/>
          </a:prstGeom>
        </p:spPr>
      </p:pic>
    </p:spTree>
    <p:extLst>
      <p:ext uri="{BB962C8B-B14F-4D97-AF65-F5344CB8AC3E}">
        <p14:creationId xmlns:p14="http://schemas.microsoft.com/office/powerpoint/2010/main" val="40139647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a:xfrm>
            <a:off x="3048000" y="-76200"/>
            <a:ext cx="57150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Conclusions</a:t>
            </a:r>
            <a:endParaRPr lang="en-US" b="1" dirty="0">
              <a:effectLst>
                <a:outerShdw blurRad="60007" dist="200025" dir="15000000" sy="30000" kx="-1800000" algn="bl" rotWithShape="0">
                  <a:prstClr val="black">
                    <a:alpha val="32000"/>
                  </a:prstClr>
                </a:outerShdw>
              </a:effectLst>
            </a:endParaRPr>
          </a:p>
        </p:txBody>
      </p:sp>
      <p:sp>
        <p:nvSpPr>
          <p:cNvPr id="11" name="TextBox 10"/>
          <p:cNvSpPr txBox="1"/>
          <p:nvPr/>
        </p:nvSpPr>
        <p:spPr>
          <a:xfrm>
            <a:off x="4394200" y="571500"/>
            <a:ext cx="184666" cy="369332"/>
          </a:xfrm>
          <a:prstGeom prst="rect">
            <a:avLst/>
          </a:prstGeom>
          <a:noFill/>
        </p:spPr>
        <p:txBody>
          <a:bodyPr wrap="none" rtlCol="0">
            <a:spAutoFit/>
          </a:bodyPr>
          <a:lstStyle/>
          <a:p>
            <a:endParaRPr lang="en-US" dirty="0"/>
          </a:p>
        </p:txBody>
      </p:sp>
      <p:grpSp>
        <p:nvGrpSpPr>
          <p:cNvPr id="12" name="Group 11"/>
          <p:cNvGrpSpPr/>
          <p:nvPr/>
        </p:nvGrpSpPr>
        <p:grpSpPr>
          <a:xfrm>
            <a:off x="1629966" y="838200"/>
            <a:ext cx="7514034" cy="152400"/>
            <a:chOff x="1629966" y="838200"/>
            <a:chExt cx="7514034" cy="152400"/>
          </a:xfrm>
        </p:grpSpPr>
        <p:cxnSp>
          <p:nvCxnSpPr>
            <p:cNvPr id="13" name="Straight Connector 12"/>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15" name="Picture 14" descr="http://t1.gstatic.com/images?q=tbn:ANd9GcTYmNNZesMe6jYD0aZDlSudu_mD_dprXwwlOAAX-a5a3jQY8YQ&amp;t=1&amp;usg=__WByr4QL5qeuK2Kb3WgI57W_3tmw="/>
          <p:cNvPicPr>
            <a:picLocks noChangeAspect="1" noChangeArrowheads="1"/>
          </p:cNvPicPr>
          <p:nvPr/>
        </p:nvPicPr>
        <p:blipFill>
          <a:blip r:embed="rId3" cstate="print"/>
          <a:srcRect/>
          <a:stretch>
            <a:fillRect/>
          </a:stretch>
        </p:blipFill>
        <p:spPr bwMode="auto">
          <a:xfrm>
            <a:off x="152400" y="152400"/>
            <a:ext cx="762298" cy="990600"/>
          </a:xfrm>
          <a:prstGeom prst="rect">
            <a:avLst/>
          </a:prstGeom>
          <a:noFill/>
        </p:spPr>
      </p:pic>
      <p:sp>
        <p:nvSpPr>
          <p:cNvPr id="16" name="TextBox 15"/>
          <p:cNvSpPr txBox="1"/>
          <p:nvPr/>
        </p:nvSpPr>
        <p:spPr>
          <a:xfrm>
            <a:off x="228600" y="1447800"/>
            <a:ext cx="7315200" cy="2708434"/>
          </a:xfrm>
          <a:prstGeom prst="rect">
            <a:avLst/>
          </a:prstGeom>
          <a:noFill/>
        </p:spPr>
        <p:txBody>
          <a:bodyPr wrap="square" rtlCol="0">
            <a:spAutoFit/>
          </a:bodyPr>
          <a:lstStyle/>
          <a:p>
            <a:pPr>
              <a:spcBef>
                <a:spcPts val="600"/>
              </a:spcBef>
              <a:buSzPct val="170000"/>
              <a:buBlip>
                <a:blip r:embed="rId4"/>
              </a:buBlip>
            </a:pPr>
            <a:r>
              <a:rPr lang="en-US" sz="3200" dirty="0" err="1"/>
              <a:t>Mitscherlich-Baule</a:t>
            </a:r>
            <a:r>
              <a:rPr lang="en-US" sz="3200" dirty="0"/>
              <a:t> </a:t>
            </a:r>
            <a:r>
              <a:rPr lang="en-US" sz="3200" dirty="0" smtClean="0"/>
              <a:t>function:</a:t>
            </a:r>
          </a:p>
          <a:p>
            <a:pPr marL="914400" lvl="1" indent="-457200">
              <a:spcBef>
                <a:spcPts val="600"/>
              </a:spcBef>
              <a:buSzPct val="100000"/>
              <a:buFont typeface="Arial"/>
              <a:buChar char="•"/>
            </a:pPr>
            <a:r>
              <a:rPr lang="en-US" sz="3200" dirty="0" smtClean="0">
                <a:solidFill>
                  <a:srgbClr val="A6A6A6"/>
                </a:solidFill>
              </a:rPr>
              <a:t>on 1,000 corn </a:t>
            </a:r>
            <a:r>
              <a:rPr lang="en-US" sz="3200" dirty="0">
                <a:solidFill>
                  <a:srgbClr val="A6A6A6"/>
                </a:solidFill>
              </a:rPr>
              <a:t>acres uses </a:t>
            </a:r>
            <a:r>
              <a:rPr lang="en-US" sz="3200" dirty="0" smtClean="0">
                <a:solidFill>
                  <a:srgbClr val="A6A6A6"/>
                </a:solidFill>
              </a:rPr>
              <a:t>5,500 </a:t>
            </a:r>
            <a:r>
              <a:rPr lang="en-US" sz="3200" dirty="0">
                <a:solidFill>
                  <a:srgbClr val="A6A6A6"/>
                </a:solidFill>
              </a:rPr>
              <a:t>fewer pounds </a:t>
            </a:r>
            <a:r>
              <a:rPr lang="en-US" sz="3200" dirty="0" smtClean="0">
                <a:solidFill>
                  <a:srgbClr val="A6A6A6"/>
                </a:solidFill>
              </a:rPr>
              <a:t>of nitrogen</a:t>
            </a:r>
          </a:p>
          <a:p>
            <a:pPr marL="914400" lvl="1" indent="-457200">
              <a:spcBef>
                <a:spcPts val="600"/>
              </a:spcBef>
              <a:buSzPct val="100000"/>
              <a:buFont typeface="Arial"/>
              <a:buChar char="•"/>
            </a:pPr>
            <a:r>
              <a:rPr lang="en-US" sz="3200" dirty="0"/>
              <a:t>saves </a:t>
            </a:r>
            <a:r>
              <a:rPr lang="en-US" sz="3200" dirty="0" smtClean="0"/>
              <a:t>a minimum of $1,100 in production costs alone </a:t>
            </a:r>
            <a:r>
              <a:rPr lang="en-US" sz="3200" dirty="0"/>
              <a:t>annually </a:t>
            </a:r>
            <a:endParaRPr lang="en-US" sz="3200" dirty="0" smtClean="0"/>
          </a:p>
        </p:txBody>
      </p:sp>
      <p:pic>
        <p:nvPicPr>
          <p:cNvPr id="17" name="Content Placeholder 4"/>
          <p:cNvPicPr>
            <a:picLocks noChangeAspect="1"/>
          </p:cNvPicPr>
          <p:nvPr/>
        </p:nvPicPr>
        <p:blipFill rotWithShape="1">
          <a:blip r:embed="rId5"/>
          <a:srcRect l="-2344" t="10158" r="2344" b="29126"/>
          <a:stretch/>
        </p:blipFill>
        <p:spPr>
          <a:xfrm>
            <a:off x="5257800" y="4800600"/>
            <a:ext cx="3657600" cy="1819275"/>
          </a:xfrm>
          <a:prstGeom prst="rect">
            <a:avLst/>
          </a:prstGeom>
        </p:spPr>
      </p:pic>
    </p:spTree>
    <p:extLst>
      <p:ext uri="{BB962C8B-B14F-4D97-AF65-F5344CB8AC3E}">
        <p14:creationId xmlns:p14="http://schemas.microsoft.com/office/powerpoint/2010/main" val="38564994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0" y="-76200"/>
            <a:ext cx="57150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Conclusions</a:t>
            </a:r>
            <a:endParaRPr lang="en-US" b="1" dirty="0">
              <a:effectLst>
                <a:outerShdw blurRad="60007" dist="200025" dir="15000000" sy="30000" kx="-1800000" algn="bl" rotWithShape="0">
                  <a:prstClr val="black">
                    <a:alpha val="32000"/>
                  </a:prstClr>
                </a:outerShdw>
              </a:effectLst>
            </a:endParaRPr>
          </a:p>
        </p:txBody>
      </p:sp>
      <p:sp>
        <p:nvSpPr>
          <p:cNvPr id="3" name="TextBox 2"/>
          <p:cNvSpPr txBox="1"/>
          <p:nvPr/>
        </p:nvSpPr>
        <p:spPr>
          <a:xfrm>
            <a:off x="4394200" y="571500"/>
            <a:ext cx="184666" cy="369332"/>
          </a:xfrm>
          <a:prstGeom prst="rect">
            <a:avLst/>
          </a:prstGeom>
          <a:noFill/>
        </p:spPr>
        <p:txBody>
          <a:bodyPr wrap="none" rtlCol="0">
            <a:spAutoFit/>
          </a:bodyPr>
          <a:lstStyle/>
          <a:p>
            <a:endParaRPr lang="en-US" dirty="0"/>
          </a:p>
        </p:txBody>
      </p:sp>
      <p:grpSp>
        <p:nvGrpSpPr>
          <p:cNvPr id="4" name="Group 3"/>
          <p:cNvGrpSpPr/>
          <p:nvPr/>
        </p:nvGrpSpPr>
        <p:grpSpPr>
          <a:xfrm>
            <a:off x="1629966" y="838200"/>
            <a:ext cx="7514034" cy="152400"/>
            <a:chOff x="1629966" y="838200"/>
            <a:chExt cx="7514034" cy="152400"/>
          </a:xfrm>
        </p:grpSpPr>
        <p:cxnSp>
          <p:nvCxnSpPr>
            <p:cNvPr id="5" name="Straight Connector 4"/>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7" name="Picture 6" descr="http://t1.gstatic.com/images?q=tbn:ANd9GcTYmNNZesMe6jYD0aZDlSudu_mD_dprXwwlOAAX-a5a3jQY8YQ&amp;t=1&amp;usg=__WByr4QL5qeuK2Kb3WgI57W_3tmw="/>
          <p:cNvPicPr>
            <a:picLocks noChangeAspect="1" noChangeArrowheads="1"/>
          </p:cNvPicPr>
          <p:nvPr/>
        </p:nvPicPr>
        <p:blipFill>
          <a:blip r:embed="rId3" cstate="print"/>
          <a:srcRect/>
          <a:stretch>
            <a:fillRect/>
          </a:stretch>
        </p:blipFill>
        <p:spPr bwMode="auto">
          <a:xfrm>
            <a:off x="152400" y="152400"/>
            <a:ext cx="762298" cy="990600"/>
          </a:xfrm>
          <a:prstGeom prst="rect">
            <a:avLst/>
          </a:prstGeom>
          <a:noFill/>
        </p:spPr>
      </p:pic>
      <p:sp>
        <p:nvSpPr>
          <p:cNvPr id="8" name="TextBox 7"/>
          <p:cNvSpPr txBox="1"/>
          <p:nvPr/>
        </p:nvSpPr>
        <p:spPr>
          <a:xfrm>
            <a:off x="228600" y="1447800"/>
            <a:ext cx="7315200" cy="4416594"/>
          </a:xfrm>
          <a:prstGeom prst="rect">
            <a:avLst/>
          </a:prstGeom>
          <a:noFill/>
        </p:spPr>
        <p:txBody>
          <a:bodyPr wrap="square" rtlCol="0">
            <a:spAutoFit/>
          </a:bodyPr>
          <a:lstStyle/>
          <a:p>
            <a:pPr>
              <a:spcBef>
                <a:spcPts val="600"/>
              </a:spcBef>
              <a:buSzPct val="170000"/>
              <a:buBlip>
                <a:blip r:embed="rId4"/>
              </a:buBlip>
            </a:pPr>
            <a:r>
              <a:rPr lang="en-US" sz="3200" dirty="0" err="1"/>
              <a:t>Mitscherlich-Baule</a:t>
            </a:r>
            <a:r>
              <a:rPr lang="en-US" sz="3200" dirty="0"/>
              <a:t> </a:t>
            </a:r>
            <a:r>
              <a:rPr lang="en-US" sz="3200" dirty="0" smtClean="0"/>
              <a:t>function:</a:t>
            </a:r>
          </a:p>
          <a:p>
            <a:pPr marL="914400" lvl="1" indent="-457200">
              <a:spcBef>
                <a:spcPts val="600"/>
              </a:spcBef>
              <a:buSzPct val="100000"/>
              <a:buFont typeface="Arial"/>
              <a:buChar char="•"/>
            </a:pPr>
            <a:r>
              <a:rPr lang="en-US" sz="3200" dirty="0" smtClean="0">
                <a:solidFill>
                  <a:srgbClr val="A6A6A6"/>
                </a:solidFill>
              </a:rPr>
              <a:t>on 1,000 corn </a:t>
            </a:r>
            <a:r>
              <a:rPr lang="en-US" sz="3200" dirty="0">
                <a:solidFill>
                  <a:srgbClr val="A6A6A6"/>
                </a:solidFill>
              </a:rPr>
              <a:t>acres uses </a:t>
            </a:r>
            <a:r>
              <a:rPr lang="en-US" sz="3200" dirty="0" smtClean="0">
                <a:solidFill>
                  <a:srgbClr val="A6A6A6"/>
                </a:solidFill>
              </a:rPr>
              <a:t>5,500 </a:t>
            </a:r>
            <a:r>
              <a:rPr lang="en-US" sz="3200" dirty="0">
                <a:solidFill>
                  <a:srgbClr val="A6A6A6"/>
                </a:solidFill>
              </a:rPr>
              <a:t>fewer pounds </a:t>
            </a:r>
            <a:r>
              <a:rPr lang="en-US" sz="3200" dirty="0" smtClean="0">
                <a:solidFill>
                  <a:srgbClr val="A6A6A6"/>
                </a:solidFill>
              </a:rPr>
              <a:t>of nitrogen</a:t>
            </a:r>
          </a:p>
          <a:p>
            <a:pPr marL="914400" lvl="1" indent="-457200">
              <a:spcBef>
                <a:spcPts val="600"/>
              </a:spcBef>
              <a:buSzPct val="100000"/>
              <a:buFont typeface="Arial"/>
              <a:buChar char="•"/>
            </a:pPr>
            <a:r>
              <a:rPr lang="en-US" sz="3200" dirty="0">
                <a:solidFill>
                  <a:srgbClr val="A6A6A6"/>
                </a:solidFill>
              </a:rPr>
              <a:t>saves </a:t>
            </a:r>
            <a:r>
              <a:rPr lang="en-US" sz="3200" dirty="0" smtClean="0">
                <a:solidFill>
                  <a:srgbClr val="A6A6A6"/>
                </a:solidFill>
              </a:rPr>
              <a:t>a minimum of $1,100 in production costs alone </a:t>
            </a:r>
            <a:r>
              <a:rPr lang="en-US" sz="3200" dirty="0">
                <a:solidFill>
                  <a:srgbClr val="A6A6A6"/>
                </a:solidFill>
              </a:rPr>
              <a:t>annually </a:t>
            </a:r>
            <a:endParaRPr lang="en-US" sz="3200" dirty="0" smtClean="0">
              <a:solidFill>
                <a:srgbClr val="A6A6A6"/>
              </a:solidFill>
            </a:endParaRPr>
          </a:p>
          <a:p>
            <a:pPr marL="914400" lvl="1" indent="-457200">
              <a:spcBef>
                <a:spcPts val="600"/>
              </a:spcBef>
              <a:buSzPct val="100000"/>
              <a:buFont typeface="Arial"/>
              <a:buChar char="•"/>
            </a:pPr>
            <a:r>
              <a:rPr lang="en-US" sz="3200" dirty="0"/>
              <a:t>p</a:t>
            </a:r>
            <a:r>
              <a:rPr lang="en-US" sz="3200" dirty="0" smtClean="0"/>
              <a:t>rofits nearly $300/acre </a:t>
            </a:r>
          </a:p>
          <a:p>
            <a:pPr lvl="1">
              <a:spcBef>
                <a:spcPts val="600"/>
              </a:spcBef>
              <a:buSzPct val="100000"/>
            </a:pPr>
            <a:r>
              <a:rPr lang="en-US" sz="3200" dirty="0"/>
              <a:t>	</a:t>
            </a:r>
            <a:r>
              <a:rPr lang="en-US" sz="3200" dirty="0" smtClean="0"/>
              <a:t>more compared to the </a:t>
            </a:r>
          </a:p>
          <a:p>
            <a:pPr lvl="1">
              <a:spcBef>
                <a:spcPts val="600"/>
              </a:spcBef>
              <a:buSzPct val="100000"/>
            </a:pPr>
            <a:r>
              <a:rPr lang="en-US" sz="3200" dirty="0"/>
              <a:t>	</a:t>
            </a:r>
            <a:r>
              <a:rPr lang="en-US" sz="3200" dirty="0" smtClean="0"/>
              <a:t>quadratic function</a:t>
            </a:r>
            <a:endParaRPr lang="en-US" sz="3000" dirty="0" smtClean="0"/>
          </a:p>
        </p:txBody>
      </p:sp>
      <p:pic>
        <p:nvPicPr>
          <p:cNvPr id="9" name="Content Placeholder 4"/>
          <p:cNvPicPr>
            <a:picLocks noChangeAspect="1"/>
          </p:cNvPicPr>
          <p:nvPr/>
        </p:nvPicPr>
        <p:blipFill rotWithShape="1">
          <a:blip r:embed="rId5"/>
          <a:srcRect l="-2344" t="10158" r="2344" b="29126"/>
          <a:stretch/>
        </p:blipFill>
        <p:spPr>
          <a:xfrm>
            <a:off x="5257800" y="4800600"/>
            <a:ext cx="3657600" cy="1819275"/>
          </a:xfrm>
          <a:prstGeom prst="rect">
            <a:avLst/>
          </a:prstGeom>
        </p:spPr>
      </p:pic>
    </p:spTree>
    <p:extLst>
      <p:ext uri="{BB962C8B-B14F-4D97-AF65-F5344CB8AC3E}">
        <p14:creationId xmlns:p14="http://schemas.microsoft.com/office/powerpoint/2010/main" val="35431250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ChangeArrowheads="1"/>
          </p:cNvSpPr>
          <p:nvPr/>
        </p:nvSpPr>
        <p:spPr>
          <a:xfrm>
            <a:off x="1295400" y="0"/>
            <a:ext cx="6324600" cy="838200"/>
          </a:xfrm>
          <a:prstGeom prst="rect">
            <a:avLst/>
          </a:prstGeom>
        </p:spPr>
        <p:txBody>
          <a:bodyPr anchor="b" anchorCtr="0">
            <a:normAutofit lnSpcReduction="10000"/>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pPr algn="ctr"/>
            <a:r>
              <a:rPr lang="en-US" sz="5400" b="1" dirty="0" smtClean="0">
                <a:effectLst>
                  <a:outerShdw blurRad="60007" dist="200025" dir="15000000" sy="30000" kx="-1800000" algn="bl" rotWithShape="0">
                    <a:prstClr val="black">
                      <a:alpha val="32000"/>
                    </a:prstClr>
                  </a:outerShdw>
                </a:effectLst>
              </a:rPr>
              <a:t>Thank You!</a:t>
            </a:r>
            <a:endParaRPr lang="en-US" sz="5400" b="1" dirty="0">
              <a:effectLst>
                <a:outerShdw blurRad="60007" dist="200025" dir="15000000" sy="30000" kx="-1800000" algn="bl" rotWithShape="0">
                  <a:prstClr val="black">
                    <a:alpha val="32000"/>
                  </a:prstClr>
                </a:outerShdw>
              </a:effectLst>
            </a:endParaRPr>
          </a:p>
        </p:txBody>
      </p:sp>
      <p:sp>
        <p:nvSpPr>
          <p:cNvPr id="9" name="TextBox 8"/>
          <p:cNvSpPr txBox="1"/>
          <p:nvPr/>
        </p:nvSpPr>
        <p:spPr>
          <a:xfrm>
            <a:off x="4394200" y="571500"/>
            <a:ext cx="184666" cy="369332"/>
          </a:xfrm>
          <a:prstGeom prst="rect">
            <a:avLst/>
          </a:prstGeom>
          <a:noFill/>
        </p:spPr>
        <p:txBody>
          <a:bodyPr wrap="none" rtlCol="0">
            <a:spAutoFit/>
          </a:bodyPr>
          <a:lstStyle/>
          <a:p>
            <a:endParaRPr lang="en-US" dirty="0"/>
          </a:p>
        </p:txBody>
      </p:sp>
      <p:grpSp>
        <p:nvGrpSpPr>
          <p:cNvPr id="8" name="Group 7"/>
          <p:cNvGrpSpPr/>
          <p:nvPr/>
        </p:nvGrpSpPr>
        <p:grpSpPr>
          <a:xfrm>
            <a:off x="1629966" y="838200"/>
            <a:ext cx="7514034" cy="152400"/>
            <a:chOff x="1629966" y="838200"/>
            <a:chExt cx="7514034" cy="152400"/>
          </a:xfrm>
        </p:grpSpPr>
        <p:cxnSp>
          <p:nvCxnSpPr>
            <p:cNvPr id="10" name="Straight Connector 9"/>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12" name="Picture 11" descr="http://t1.gstatic.com/images?q=tbn:ANd9GcTYmNNZesMe6jYD0aZDlSudu_mD_dprXwwlOAAX-a5a3jQY8YQ&amp;t=1&amp;usg=__WByr4QL5qeuK2Kb3WgI57W_3tmw="/>
          <p:cNvPicPr>
            <a:picLocks noChangeAspect="1" noChangeArrowheads="1"/>
          </p:cNvPicPr>
          <p:nvPr/>
        </p:nvPicPr>
        <p:blipFill>
          <a:blip r:embed="rId3" cstate="print"/>
          <a:srcRect/>
          <a:stretch>
            <a:fillRect/>
          </a:stretch>
        </p:blipFill>
        <p:spPr bwMode="auto">
          <a:xfrm>
            <a:off x="152400" y="152400"/>
            <a:ext cx="762298" cy="990600"/>
          </a:xfrm>
          <a:prstGeom prst="rect">
            <a:avLst/>
          </a:prstGeom>
          <a:noFill/>
        </p:spPr>
      </p:pic>
      <p:pic>
        <p:nvPicPr>
          <p:cNvPr id="14" name="Picture 13"/>
          <p:cNvPicPr>
            <a:picLocks noChangeAspect="1"/>
          </p:cNvPicPr>
          <p:nvPr/>
        </p:nvPicPr>
        <p:blipFill rotWithShape="1">
          <a:blip r:embed="rId4"/>
          <a:srcRect t="2310" b="6772"/>
          <a:stretch/>
        </p:blipFill>
        <p:spPr>
          <a:xfrm>
            <a:off x="685800" y="1066800"/>
            <a:ext cx="7847837" cy="4939684"/>
          </a:xfrm>
          <a:prstGeom prst="rect">
            <a:avLst/>
          </a:prstGeom>
        </p:spPr>
      </p:pic>
      <p:sp>
        <p:nvSpPr>
          <p:cNvPr id="15" name="Rectangle 3"/>
          <p:cNvSpPr txBox="1">
            <a:spLocks noChangeArrowheads="1"/>
          </p:cNvSpPr>
          <p:nvPr/>
        </p:nvSpPr>
        <p:spPr>
          <a:xfrm>
            <a:off x="1295400" y="6019800"/>
            <a:ext cx="6324600" cy="838200"/>
          </a:xfrm>
          <a:prstGeom prst="rect">
            <a:avLst/>
          </a:prstGeom>
        </p:spPr>
        <p:txBody>
          <a:bodyPr anchor="b" anchorCtr="0">
            <a:normAutofit lnSpcReduction="10000"/>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pPr algn="ctr"/>
            <a:r>
              <a:rPr lang="en-US" sz="5400" b="1" dirty="0" smtClean="0">
                <a:effectLst>
                  <a:outerShdw blurRad="60007" dist="200025" dir="15000000" sy="30000" kx="-1800000" algn="bl" rotWithShape="0">
                    <a:prstClr val="black">
                      <a:alpha val="32000"/>
                    </a:prstClr>
                  </a:outerShdw>
                </a:effectLst>
              </a:rPr>
              <a:t>Questions?</a:t>
            </a:r>
            <a:endParaRPr lang="en-US" sz="5400" b="1" dirty="0">
              <a:effectLst>
                <a:outerShdw blurRad="60007" dist="200025" dir="15000000" sy="30000" kx="-1800000" algn="bl" rotWithShape="0">
                  <a:prstClr val="black">
                    <a:alpha val="32000"/>
                  </a:prstClr>
                </a:outerShdw>
              </a:effectLst>
            </a:endParaRPr>
          </a:p>
        </p:txBody>
      </p:sp>
    </p:spTree>
    <p:extLst>
      <p:ext uri="{BB962C8B-B14F-4D97-AF65-F5344CB8AC3E}">
        <p14:creationId xmlns:p14="http://schemas.microsoft.com/office/powerpoint/2010/main" val="9316648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ChangeArrowheads="1"/>
          </p:cNvSpPr>
          <p:nvPr/>
        </p:nvSpPr>
        <p:spPr>
          <a:xfrm>
            <a:off x="3200400" y="-76200"/>
            <a:ext cx="54102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Motivation</a:t>
            </a:r>
            <a:endParaRPr lang="en-US" b="1" dirty="0">
              <a:effectLst>
                <a:outerShdw blurRad="60007" dist="200025" dir="15000000" sy="30000" kx="-1800000" algn="bl" rotWithShape="0">
                  <a:prstClr val="black">
                    <a:alpha val="32000"/>
                  </a:prstClr>
                </a:outerShdw>
              </a:effectLst>
            </a:endParaRPr>
          </a:p>
        </p:txBody>
      </p:sp>
      <p:sp>
        <p:nvSpPr>
          <p:cNvPr id="9" name="TextBox 8"/>
          <p:cNvSpPr txBox="1"/>
          <p:nvPr/>
        </p:nvSpPr>
        <p:spPr>
          <a:xfrm>
            <a:off x="4394200" y="571500"/>
            <a:ext cx="184666" cy="369332"/>
          </a:xfrm>
          <a:prstGeom prst="rect">
            <a:avLst/>
          </a:prstGeom>
          <a:noFill/>
        </p:spPr>
        <p:txBody>
          <a:bodyPr wrap="none" rtlCol="0">
            <a:spAutoFit/>
          </a:bodyPr>
          <a:lstStyle/>
          <a:p>
            <a:endParaRPr lang="en-US" dirty="0"/>
          </a:p>
        </p:txBody>
      </p:sp>
      <p:sp>
        <p:nvSpPr>
          <p:cNvPr id="10" name="Rectangle 9"/>
          <p:cNvSpPr/>
          <p:nvPr/>
        </p:nvSpPr>
        <p:spPr>
          <a:xfrm>
            <a:off x="1143000" y="3657600"/>
            <a:ext cx="5486400" cy="595035"/>
          </a:xfrm>
          <a:prstGeom prst="rect">
            <a:avLst/>
          </a:prstGeom>
        </p:spPr>
        <p:txBody>
          <a:bodyPr wrap="square">
            <a:spAutoFit/>
          </a:bodyPr>
          <a:lstStyle/>
          <a:p>
            <a:pPr>
              <a:lnSpc>
                <a:spcPct val="120000"/>
              </a:lnSpc>
            </a:pPr>
            <a:r>
              <a:rPr lang="en-US" sz="2800" dirty="0" smtClean="0">
                <a:latin typeface="Arial"/>
                <a:cs typeface="Arial"/>
              </a:rPr>
              <a:t>  </a:t>
            </a:r>
            <a:endParaRPr lang="en-US" sz="2800" dirty="0">
              <a:latin typeface="Arial"/>
              <a:cs typeface="Arial"/>
            </a:endParaRPr>
          </a:p>
        </p:txBody>
      </p:sp>
      <p:grpSp>
        <p:nvGrpSpPr>
          <p:cNvPr id="12" name="Group 11"/>
          <p:cNvGrpSpPr/>
          <p:nvPr/>
        </p:nvGrpSpPr>
        <p:grpSpPr>
          <a:xfrm>
            <a:off x="1629966" y="838200"/>
            <a:ext cx="7514034" cy="152400"/>
            <a:chOff x="1629966" y="838200"/>
            <a:chExt cx="7514034" cy="152400"/>
          </a:xfrm>
        </p:grpSpPr>
        <p:cxnSp>
          <p:nvCxnSpPr>
            <p:cNvPr id="14" name="Straight Connector 13"/>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16" name="Picture 15" descr="http://t1.gstatic.com/images?q=tbn:ANd9GcTYmNNZesMe6jYD0aZDlSudu_mD_dprXwwlOAAX-a5a3jQY8YQ&amp;t=1&amp;usg=__WByr4QL5qeuK2Kb3WgI57W_3tmw="/>
          <p:cNvPicPr>
            <a:picLocks noChangeAspect="1" noChangeArrowheads="1"/>
          </p:cNvPicPr>
          <p:nvPr/>
        </p:nvPicPr>
        <p:blipFill>
          <a:blip r:embed="rId3" cstate="print"/>
          <a:srcRect/>
          <a:stretch>
            <a:fillRect/>
          </a:stretch>
        </p:blipFill>
        <p:spPr bwMode="auto">
          <a:xfrm>
            <a:off x="152400" y="152400"/>
            <a:ext cx="762298" cy="990600"/>
          </a:xfrm>
          <a:prstGeom prst="rect">
            <a:avLst/>
          </a:prstGeom>
          <a:noFill/>
        </p:spPr>
      </p:pic>
      <p:pic>
        <p:nvPicPr>
          <p:cNvPr id="17" name="Picture 16"/>
          <p:cNvPicPr>
            <a:picLocks noChangeAspect="1"/>
          </p:cNvPicPr>
          <p:nvPr/>
        </p:nvPicPr>
        <p:blipFill rotWithShape="1">
          <a:blip r:embed="rId4"/>
          <a:srcRect t="-522" b="18808"/>
          <a:stretch/>
        </p:blipFill>
        <p:spPr>
          <a:xfrm>
            <a:off x="0" y="1143000"/>
            <a:ext cx="6995686" cy="3810000"/>
          </a:xfrm>
          <a:prstGeom prst="rect">
            <a:avLst/>
          </a:prstGeom>
        </p:spPr>
      </p:pic>
      <p:pic>
        <p:nvPicPr>
          <p:cNvPr id="19" name="Content Placeholder 4"/>
          <p:cNvPicPr>
            <a:picLocks noChangeAspect="1"/>
          </p:cNvPicPr>
          <p:nvPr/>
        </p:nvPicPr>
        <p:blipFill rotWithShape="1">
          <a:blip r:embed="rId5"/>
          <a:srcRect t="5925" r="21912" b="16347"/>
          <a:stretch/>
        </p:blipFill>
        <p:spPr>
          <a:xfrm>
            <a:off x="4648201" y="3268133"/>
            <a:ext cx="4495800" cy="3666067"/>
          </a:xfrm>
          <a:prstGeom prst="rect">
            <a:avLst/>
          </a:prstGeom>
        </p:spPr>
      </p:pic>
      <p:sp>
        <p:nvSpPr>
          <p:cNvPr id="20" name="TextBox 19"/>
          <p:cNvSpPr txBox="1"/>
          <p:nvPr/>
        </p:nvSpPr>
        <p:spPr>
          <a:xfrm>
            <a:off x="228600" y="5257800"/>
            <a:ext cx="3962400" cy="1354217"/>
          </a:xfrm>
          <a:prstGeom prst="rect">
            <a:avLst/>
          </a:prstGeom>
          <a:noFill/>
        </p:spPr>
        <p:txBody>
          <a:bodyPr wrap="square" rtlCol="0">
            <a:spAutoFit/>
          </a:bodyPr>
          <a:lstStyle/>
          <a:p>
            <a:pPr marL="800100" lvl="1" indent="-342900">
              <a:spcBef>
                <a:spcPts val="600"/>
              </a:spcBef>
              <a:buSzPct val="100000"/>
              <a:buFont typeface="Arial"/>
              <a:buChar char="•"/>
            </a:pPr>
            <a:r>
              <a:rPr lang="en-US" sz="3200" dirty="0" smtClean="0"/>
              <a:t>Minimizes </a:t>
            </a:r>
            <a:r>
              <a:rPr lang="en-US" sz="3200" dirty="0"/>
              <a:t>costs to producers</a:t>
            </a:r>
          </a:p>
          <a:p>
            <a:endParaRPr lang="en-US" dirty="0"/>
          </a:p>
        </p:txBody>
      </p:sp>
    </p:spTree>
    <p:extLst>
      <p:ext uri="{BB962C8B-B14F-4D97-AF65-F5344CB8AC3E}">
        <p14:creationId xmlns:p14="http://schemas.microsoft.com/office/powerpoint/2010/main" val="20359575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ChangeArrowheads="1"/>
          </p:cNvSpPr>
          <p:nvPr/>
        </p:nvSpPr>
        <p:spPr>
          <a:xfrm>
            <a:off x="3200400" y="-76200"/>
            <a:ext cx="54102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Motivation</a:t>
            </a:r>
            <a:endParaRPr lang="en-US" b="1" dirty="0">
              <a:effectLst>
                <a:outerShdw blurRad="60007" dist="200025" dir="15000000" sy="30000" kx="-1800000" algn="bl" rotWithShape="0">
                  <a:prstClr val="black">
                    <a:alpha val="32000"/>
                  </a:prstClr>
                </a:outerShdw>
              </a:effectLst>
            </a:endParaRPr>
          </a:p>
        </p:txBody>
      </p:sp>
      <p:sp>
        <p:nvSpPr>
          <p:cNvPr id="9" name="TextBox 8"/>
          <p:cNvSpPr txBox="1"/>
          <p:nvPr/>
        </p:nvSpPr>
        <p:spPr>
          <a:xfrm>
            <a:off x="4394200" y="571500"/>
            <a:ext cx="184666" cy="369332"/>
          </a:xfrm>
          <a:prstGeom prst="rect">
            <a:avLst/>
          </a:prstGeom>
          <a:noFill/>
        </p:spPr>
        <p:txBody>
          <a:bodyPr wrap="none" rtlCol="0">
            <a:spAutoFit/>
          </a:bodyPr>
          <a:lstStyle/>
          <a:p>
            <a:endParaRPr lang="en-US" dirty="0"/>
          </a:p>
        </p:txBody>
      </p:sp>
      <p:sp>
        <p:nvSpPr>
          <p:cNvPr id="10" name="Rectangle 9"/>
          <p:cNvSpPr/>
          <p:nvPr/>
        </p:nvSpPr>
        <p:spPr>
          <a:xfrm>
            <a:off x="1143000" y="3657600"/>
            <a:ext cx="5486400" cy="595035"/>
          </a:xfrm>
          <a:prstGeom prst="rect">
            <a:avLst/>
          </a:prstGeom>
        </p:spPr>
        <p:txBody>
          <a:bodyPr wrap="square">
            <a:spAutoFit/>
          </a:bodyPr>
          <a:lstStyle/>
          <a:p>
            <a:pPr>
              <a:lnSpc>
                <a:spcPct val="120000"/>
              </a:lnSpc>
            </a:pPr>
            <a:r>
              <a:rPr lang="en-US" sz="2800" dirty="0" smtClean="0">
                <a:latin typeface="Arial"/>
                <a:cs typeface="Arial"/>
              </a:rPr>
              <a:t>  </a:t>
            </a:r>
            <a:endParaRPr lang="en-US" sz="2800" dirty="0">
              <a:latin typeface="Arial"/>
              <a:cs typeface="Arial"/>
            </a:endParaRPr>
          </a:p>
        </p:txBody>
      </p:sp>
      <p:grpSp>
        <p:nvGrpSpPr>
          <p:cNvPr id="12" name="Group 11"/>
          <p:cNvGrpSpPr/>
          <p:nvPr/>
        </p:nvGrpSpPr>
        <p:grpSpPr>
          <a:xfrm>
            <a:off x="1629966" y="838200"/>
            <a:ext cx="7514034" cy="152400"/>
            <a:chOff x="1629966" y="838200"/>
            <a:chExt cx="7514034" cy="152400"/>
          </a:xfrm>
        </p:grpSpPr>
        <p:cxnSp>
          <p:nvCxnSpPr>
            <p:cNvPr id="14" name="Straight Connector 13"/>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16" name="Picture 15" descr="http://t1.gstatic.com/images?q=tbn:ANd9GcTYmNNZesMe6jYD0aZDlSudu_mD_dprXwwlOAAX-a5a3jQY8YQ&amp;t=1&amp;usg=__WByr4QL5qeuK2Kb3WgI57W_3tmw="/>
          <p:cNvPicPr>
            <a:picLocks noChangeAspect="1" noChangeArrowheads="1"/>
          </p:cNvPicPr>
          <p:nvPr/>
        </p:nvPicPr>
        <p:blipFill>
          <a:blip r:embed="rId3" cstate="print"/>
          <a:srcRect/>
          <a:stretch>
            <a:fillRect/>
          </a:stretch>
        </p:blipFill>
        <p:spPr bwMode="auto">
          <a:xfrm>
            <a:off x="152400" y="152400"/>
            <a:ext cx="762298" cy="990600"/>
          </a:xfrm>
          <a:prstGeom prst="rect">
            <a:avLst/>
          </a:prstGeom>
          <a:noFill/>
        </p:spPr>
      </p:pic>
      <p:pic>
        <p:nvPicPr>
          <p:cNvPr id="17" name="Picture 16"/>
          <p:cNvPicPr>
            <a:picLocks noChangeAspect="1"/>
          </p:cNvPicPr>
          <p:nvPr/>
        </p:nvPicPr>
        <p:blipFill rotWithShape="1">
          <a:blip r:embed="rId4"/>
          <a:srcRect t="2310" b="6772"/>
          <a:stretch/>
        </p:blipFill>
        <p:spPr>
          <a:xfrm>
            <a:off x="2485621" y="1219200"/>
            <a:ext cx="6658379" cy="4191000"/>
          </a:xfrm>
          <a:prstGeom prst="rect">
            <a:avLst/>
          </a:prstGeom>
        </p:spPr>
      </p:pic>
      <p:pic>
        <p:nvPicPr>
          <p:cNvPr id="18" name="Picture 17"/>
          <p:cNvPicPr>
            <a:picLocks noChangeAspect="1"/>
          </p:cNvPicPr>
          <p:nvPr/>
        </p:nvPicPr>
        <p:blipFill>
          <a:blip r:embed="rId5"/>
          <a:stretch>
            <a:fillRect/>
          </a:stretch>
        </p:blipFill>
        <p:spPr>
          <a:xfrm>
            <a:off x="228600" y="2362200"/>
            <a:ext cx="2869106" cy="4272473"/>
          </a:xfrm>
          <a:prstGeom prst="rect">
            <a:avLst/>
          </a:prstGeom>
        </p:spPr>
      </p:pic>
      <p:sp>
        <p:nvSpPr>
          <p:cNvPr id="3" name="Rectangle 2"/>
          <p:cNvSpPr/>
          <p:nvPr/>
        </p:nvSpPr>
        <p:spPr>
          <a:xfrm>
            <a:off x="2743200" y="5715000"/>
            <a:ext cx="5827236" cy="584776"/>
          </a:xfrm>
          <a:prstGeom prst="rect">
            <a:avLst/>
          </a:prstGeom>
        </p:spPr>
        <p:txBody>
          <a:bodyPr wrap="none">
            <a:spAutoFit/>
          </a:bodyPr>
          <a:lstStyle/>
          <a:p>
            <a:pPr marL="800100" lvl="1" indent="-342900">
              <a:spcBef>
                <a:spcPts val="600"/>
              </a:spcBef>
              <a:buSzPct val="100000"/>
              <a:buFont typeface="Arial"/>
              <a:buChar char="•"/>
            </a:pPr>
            <a:r>
              <a:rPr lang="en-US" sz="3200" dirty="0" smtClean="0"/>
              <a:t>Understand output relationship</a:t>
            </a:r>
            <a:endParaRPr lang="en-US" sz="3200" dirty="0"/>
          </a:p>
        </p:txBody>
      </p:sp>
    </p:spTree>
    <p:extLst>
      <p:ext uri="{BB962C8B-B14F-4D97-AF65-F5344CB8AC3E}">
        <p14:creationId xmlns:p14="http://schemas.microsoft.com/office/powerpoint/2010/main" val="20861222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3200400" y="-76200"/>
            <a:ext cx="54102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Motivation</a:t>
            </a:r>
            <a:endParaRPr lang="en-US" b="1" dirty="0">
              <a:effectLst>
                <a:outerShdw blurRad="60007" dist="200025" dir="15000000" sy="30000" kx="-1800000" algn="bl" rotWithShape="0">
                  <a:prstClr val="black">
                    <a:alpha val="32000"/>
                  </a:prstClr>
                </a:outerShdw>
              </a:effectLst>
            </a:endParaRPr>
          </a:p>
        </p:txBody>
      </p:sp>
      <p:grpSp>
        <p:nvGrpSpPr>
          <p:cNvPr id="4" name="Group 3"/>
          <p:cNvGrpSpPr/>
          <p:nvPr/>
        </p:nvGrpSpPr>
        <p:grpSpPr>
          <a:xfrm>
            <a:off x="1629966" y="838200"/>
            <a:ext cx="7514034" cy="152400"/>
            <a:chOff x="1629966" y="838200"/>
            <a:chExt cx="7514034" cy="152400"/>
          </a:xfrm>
        </p:grpSpPr>
        <p:cxnSp>
          <p:nvCxnSpPr>
            <p:cNvPr id="5" name="Straight Connector 4"/>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7" name="Picture 6" descr="http://t1.gstatic.com/images?q=tbn:ANd9GcTYmNNZesMe6jYD0aZDlSudu_mD_dprXwwlOAAX-a5a3jQY8YQ&amp;t=1&amp;usg=__WByr4QL5qeuK2Kb3WgI57W_3tmw="/>
          <p:cNvPicPr>
            <a:picLocks noChangeAspect="1" noChangeArrowheads="1"/>
          </p:cNvPicPr>
          <p:nvPr/>
        </p:nvPicPr>
        <p:blipFill>
          <a:blip r:embed="rId3" cstate="print"/>
          <a:srcRect/>
          <a:stretch>
            <a:fillRect/>
          </a:stretch>
        </p:blipFill>
        <p:spPr bwMode="auto">
          <a:xfrm>
            <a:off x="152400" y="152400"/>
            <a:ext cx="762298" cy="990600"/>
          </a:xfrm>
          <a:prstGeom prst="rect">
            <a:avLst/>
          </a:prstGeom>
          <a:noFill/>
        </p:spPr>
      </p:pic>
      <p:pic>
        <p:nvPicPr>
          <p:cNvPr id="8" name="Picture 7"/>
          <p:cNvPicPr>
            <a:picLocks noChangeAspect="1"/>
          </p:cNvPicPr>
          <p:nvPr/>
        </p:nvPicPr>
        <p:blipFill>
          <a:blip r:embed="rId4"/>
          <a:stretch>
            <a:fillRect/>
          </a:stretch>
        </p:blipFill>
        <p:spPr>
          <a:xfrm>
            <a:off x="1066800" y="1295400"/>
            <a:ext cx="6934200" cy="4953000"/>
          </a:xfrm>
          <a:prstGeom prst="rect">
            <a:avLst/>
          </a:prstGeom>
        </p:spPr>
      </p:pic>
      <p:sp>
        <p:nvSpPr>
          <p:cNvPr id="9" name="Rectangle 8"/>
          <p:cNvSpPr/>
          <p:nvPr/>
        </p:nvSpPr>
        <p:spPr>
          <a:xfrm>
            <a:off x="533400" y="6172200"/>
            <a:ext cx="8610600" cy="584776"/>
          </a:xfrm>
          <a:prstGeom prst="rect">
            <a:avLst/>
          </a:prstGeom>
        </p:spPr>
        <p:txBody>
          <a:bodyPr wrap="square">
            <a:spAutoFit/>
          </a:bodyPr>
          <a:lstStyle/>
          <a:p>
            <a:pPr marL="800100" lvl="1" indent="-342900">
              <a:spcBef>
                <a:spcPts val="600"/>
              </a:spcBef>
              <a:buSzPct val="100000"/>
              <a:buFont typeface="Arial"/>
              <a:buChar char="•"/>
            </a:pPr>
            <a:r>
              <a:rPr lang="en-US" sz="3200" dirty="0"/>
              <a:t>E</a:t>
            </a:r>
            <a:r>
              <a:rPr lang="en-US" sz="3200" dirty="0" smtClean="0"/>
              <a:t>nvironmental </a:t>
            </a:r>
            <a:r>
              <a:rPr lang="en-US" sz="3200" dirty="0"/>
              <a:t>stewardship</a:t>
            </a:r>
          </a:p>
        </p:txBody>
      </p:sp>
    </p:spTree>
    <p:extLst>
      <p:ext uri="{BB962C8B-B14F-4D97-AF65-F5344CB8AC3E}">
        <p14:creationId xmlns:p14="http://schemas.microsoft.com/office/powerpoint/2010/main" val="501286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ChangeArrowheads="1"/>
          </p:cNvSpPr>
          <p:nvPr/>
        </p:nvSpPr>
        <p:spPr>
          <a:xfrm>
            <a:off x="2133600" y="-76200"/>
            <a:ext cx="64770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Previous Literature</a:t>
            </a:r>
            <a:endParaRPr lang="en-US" b="1" dirty="0">
              <a:effectLst>
                <a:outerShdw blurRad="60007" dist="200025" dir="15000000" sy="30000" kx="-1800000" algn="bl" rotWithShape="0">
                  <a:prstClr val="black">
                    <a:alpha val="32000"/>
                  </a:prstClr>
                </a:outerShdw>
              </a:effectLst>
            </a:endParaRPr>
          </a:p>
        </p:txBody>
      </p:sp>
      <p:sp>
        <p:nvSpPr>
          <p:cNvPr id="9" name="TextBox 8"/>
          <p:cNvSpPr txBox="1"/>
          <p:nvPr/>
        </p:nvSpPr>
        <p:spPr>
          <a:xfrm>
            <a:off x="4394200" y="571500"/>
            <a:ext cx="184666" cy="369332"/>
          </a:xfrm>
          <a:prstGeom prst="rect">
            <a:avLst/>
          </a:prstGeom>
          <a:noFill/>
        </p:spPr>
        <p:txBody>
          <a:bodyPr wrap="none" rtlCol="0">
            <a:spAutoFit/>
          </a:bodyPr>
          <a:lstStyle/>
          <a:p>
            <a:endParaRPr lang="en-US" dirty="0"/>
          </a:p>
        </p:txBody>
      </p:sp>
      <p:sp>
        <p:nvSpPr>
          <p:cNvPr id="3" name="TextBox 2"/>
          <p:cNvSpPr txBox="1"/>
          <p:nvPr/>
        </p:nvSpPr>
        <p:spPr>
          <a:xfrm>
            <a:off x="2819400" y="1193422"/>
            <a:ext cx="6324600" cy="2800767"/>
          </a:xfrm>
          <a:prstGeom prst="rect">
            <a:avLst/>
          </a:prstGeom>
          <a:noFill/>
        </p:spPr>
        <p:txBody>
          <a:bodyPr wrap="square" rtlCol="0">
            <a:spAutoFit/>
          </a:bodyPr>
          <a:lstStyle/>
          <a:p>
            <a:r>
              <a:rPr lang="en-US" sz="2800" b="1" dirty="0" smtClean="0"/>
              <a:t>Production Function Analysis:</a:t>
            </a:r>
          </a:p>
          <a:p>
            <a:pPr marL="914400" lvl="1" indent="-457200">
              <a:buSzPct val="150000"/>
              <a:buBlip>
                <a:blip r:embed="rId3"/>
              </a:buBlip>
            </a:pPr>
            <a:r>
              <a:rPr lang="en-US" sz="2800" dirty="0" smtClean="0"/>
              <a:t>Heady and </a:t>
            </a:r>
            <a:r>
              <a:rPr lang="en-US" sz="2800" dirty="0" err="1" smtClean="0"/>
              <a:t>Pesek</a:t>
            </a:r>
            <a:r>
              <a:rPr lang="en-US" sz="2800" dirty="0" smtClean="0"/>
              <a:t> (1954)</a:t>
            </a:r>
          </a:p>
          <a:p>
            <a:pPr marL="914400" lvl="1" indent="-457200">
              <a:buSzPct val="150000"/>
              <a:buBlip>
                <a:blip r:embed="rId3"/>
              </a:buBlip>
            </a:pPr>
            <a:r>
              <a:rPr lang="en-US" sz="2800" dirty="0" smtClean="0"/>
              <a:t>Frank, Beattie and </a:t>
            </a:r>
            <a:r>
              <a:rPr lang="en-US" sz="2800" dirty="0" err="1" smtClean="0"/>
              <a:t>Embleton</a:t>
            </a:r>
            <a:r>
              <a:rPr lang="en-US" sz="2800" dirty="0" smtClean="0"/>
              <a:t> (1990)</a:t>
            </a:r>
          </a:p>
          <a:p>
            <a:pPr marL="914400" lvl="1" indent="-457200">
              <a:buSzPct val="150000"/>
              <a:buBlip>
                <a:blip r:embed="rId3"/>
              </a:buBlip>
            </a:pPr>
            <a:r>
              <a:rPr lang="en-US" sz="2800" dirty="0" smtClean="0"/>
              <a:t>Paris (1992)</a:t>
            </a:r>
          </a:p>
          <a:p>
            <a:endParaRPr lang="en-US" sz="2800" dirty="0" smtClean="0"/>
          </a:p>
          <a:p>
            <a:endParaRPr lang="en-US" dirty="0"/>
          </a:p>
          <a:p>
            <a:endParaRPr lang="en-US" dirty="0"/>
          </a:p>
        </p:txBody>
      </p:sp>
      <p:grpSp>
        <p:nvGrpSpPr>
          <p:cNvPr id="11" name="Group 10"/>
          <p:cNvGrpSpPr/>
          <p:nvPr/>
        </p:nvGrpSpPr>
        <p:grpSpPr>
          <a:xfrm>
            <a:off x="1629966" y="838200"/>
            <a:ext cx="7514034" cy="152400"/>
            <a:chOff x="1629966" y="838200"/>
            <a:chExt cx="7514034" cy="152400"/>
          </a:xfrm>
        </p:grpSpPr>
        <p:cxnSp>
          <p:nvCxnSpPr>
            <p:cNvPr id="12" name="Straight Connector 11"/>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14" name="Picture 13" descr="http://t1.gstatic.com/images?q=tbn:ANd9GcTYmNNZesMe6jYD0aZDlSudu_mD_dprXwwlOAAX-a5a3jQY8YQ&amp;t=1&amp;usg=__WByr4QL5qeuK2Kb3WgI57W_3tmw="/>
          <p:cNvPicPr>
            <a:picLocks noChangeAspect="1" noChangeArrowheads="1"/>
          </p:cNvPicPr>
          <p:nvPr/>
        </p:nvPicPr>
        <p:blipFill>
          <a:blip r:embed="rId4" cstate="print"/>
          <a:srcRect/>
          <a:stretch>
            <a:fillRect/>
          </a:stretch>
        </p:blipFill>
        <p:spPr bwMode="auto">
          <a:xfrm>
            <a:off x="152400" y="152400"/>
            <a:ext cx="762298" cy="990600"/>
          </a:xfrm>
          <a:prstGeom prst="rect">
            <a:avLst/>
          </a:prstGeom>
          <a:noFill/>
        </p:spPr>
      </p:pic>
      <p:pic>
        <p:nvPicPr>
          <p:cNvPr id="15" name="Picture 14"/>
          <p:cNvPicPr>
            <a:picLocks noChangeAspect="1"/>
          </p:cNvPicPr>
          <p:nvPr/>
        </p:nvPicPr>
        <p:blipFill rotWithShape="1">
          <a:blip r:embed="rId5"/>
          <a:srcRect l="5321" r="7944"/>
          <a:stretch/>
        </p:blipFill>
        <p:spPr>
          <a:xfrm>
            <a:off x="76200" y="2642484"/>
            <a:ext cx="2760134" cy="2386716"/>
          </a:xfrm>
          <a:prstGeom prst="rect">
            <a:avLst/>
          </a:prstGeom>
        </p:spPr>
      </p:pic>
      <p:sp>
        <p:nvSpPr>
          <p:cNvPr id="16" name="Rectangle 15"/>
          <p:cNvSpPr/>
          <p:nvPr/>
        </p:nvSpPr>
        <p:spPr>
          <a:xfrm>
            <a:off x="2667000" y="3886200"/>
            <a:ext cx="6477000" cy="2046714"/>
          </a:xfrm>
          <a:prstGeom prst="rect">
            <a:avLst/>
          </a:prstGeom>
        </p:spPr>
        <p:txBody>
          <a:bodyPr wrap="square">
            <a:spAutoFit/>
          </a:bodyPr>
          <a:lstStyle/>
          <a:p>
            <a:pPr lvl="1">
              <a:spcBef>
                <a:spcPts val="600"/>
              </a:spcBef>
              <a:buSzPct val="100000"/>
              <a:buFont typeface="Arial"/>
              <a:buChar char="•"/>
            </a:pPr>
            <a:r>
              <a:rPr lang="en-US" sz="2800" dirty="0" smtClean="0"/>
              <a:t>Polynomial production function</a:t>
            </a:r>
          </a:p>
          <a:p>
            <a:pPr lvl="2">
              <a:spcBef>
                <a:spcPts val="600"/>
              </a:spcBef>
              <a:buSzPct val="100000"/>
              <a:buFont typeface="Arial"/>
              <a:buChar char="•"/>
            </a:pPr>
            <a:r>
              <a:rPr lang="en-US" sz="2800" dirty="0"/>
              <a:t>L</a:t>
            </a:r>
            <a:r>
              <a:rPr lang="en-US" sz="2800" dirty="0" smtClean="0"/>
              <a:t>ater work includes plateau based</a:t>
            </a:r>
            <a:endParaRPr lang="en-US" sz="2800" dirty="0"/>
          </a:p>
          <a:p>
            <a:pPr lvl="1">
              <a:spcBef>
                <a:spcPts val="600"/>
              </a:spcBef>
              <a:buSzPct val="100000"/>
              <a:buFont typeface="Arial"/>
              <a:buChar char="•"/>
            </a:pPr>
            <a:r>
              <a:rPr lang="en-US" sz="2800" dirty="0" smtClean="0"/>
              <a:t>von Liebig: “law of the minimum”</a:t>
            </a:r>
          </a:p>
          <a:p>
            <a:pPr lvl="2">
              <a:spcBef>
                <a:spcPts val="600"/>
              </a:spcBef>
              <a:buSzPct val="100000"/>
              <a:buFont typeface="Arial"/>
              <a:buChar char="•"/>
            </a:pPr>
            <a:r>
              <a:rPr lang="en-US" sz="2800" dirty="0" smtClean="0"/>
              <a:t>Linear vs. nonlinear</a:t>
            </a:r>
            <a:endParaRPr lang="en-US" sz="2800" dirty="0"/>
          </a:p>
        </p:txBody>
      </p:sp>
    </p:spTree>
    <p:extLst>
      <p:ext uri="{BB962C8B-B14F-4D97-AF65-F5344CB8AC3E}">
        <p14:creationId xmlns:p14="http://schemas.microsoft.com/office/powerpoint/2010/main" val="25057304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ChangeArrowheads="1"/>
          </p:cNvSpPr>
          <p:nvPr/>
        </p:nvSpPr>
        <p:spPr>
          <a:xfrm>
            <a:off x="1066800" y="-76200"/>
            <a:ext cx="75438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Previous Literature</a:t>
            </a:r>
            <a:endParaRPr lang="en-US" b="1" dirty="0">
              <a:effectLst>
                <a:outerShdw blurRad="60007" dist="200025" dir="15000000" sy="30000" kx="-1800000" algn="bl" rotWithShape="0">
                  <a:prstClr val="black">
                    <a:alpha val="32000"/>
                  </a:prstClr>
                </a:outerShdw>
              </a:effectLst>
            </a:endParaRPr>
          </a:p>
        </p:txBody>
      </p:sp>
      <p:sp>
        <p:nvSpPr>
          <p:cNvPr id="9" name="TextBox 8"/>
          <p:cNvSpPr txBox="1"/>
          <p:nvPr/>
        </p:nvSpPr>
        <p:spPr>
          <a:xfrm>
            <a:off x="4394200" y="571500"/>
            <a:ext cx="184666" cy="369332"/>
          </a:xfrm>
          <a:prstGeom prst="rect">
            <a:avLst/>
          </a:prstGeom>
          <a:noFill/>
        </p:spPr>
        <p:txBody>
          <a:bodyPr wrap="none" rtlCol="0">
            <a:spAutoFit/>
          </a:bodyPr>
          <a:lstStyle/>
          <a:p>
            <a:endParaRPr lang="en-US" dirty="0"/>
          </a:p>
        </p:txBody>
      </p:sp>
      <p:grpSp>
        <p:nvGrpSpPr>
          <p:cNvPr id="11" name="Group 10"/>
          <p:cNvGrpSpPr/>
          <p:nvPr/>
        </p:nvGrpSpPr>
        <p:grpSpPr>
          <a:xfrm>
            <a:off x="1629966" y="838200"/>
            <a:ext cx="7514034" cy="152400"/>
            <a:chOff x="1629966" y="838200"/>
            <a:chExt cx="7514034" cy="152400"/>
          </a:xfrm>
        </p:grpSpPr>
        <p:cxnSp>
          <p:nvCxnSpPr>
            <p:cNvPr id="12" name="Straight Connector 11"/>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14" name="Picture 13" descr="http://t1.gstatic.com/images?q=tbn:ANd9GcTYmNNZesMe6jYD0aZDlSudu_mD_dprXwwlOAAX-a5a3jQY8YQ&amp;t=1&amp;usg=__WByr4QL5qeuK2Kb3WgI57W_3tmw="/>
          <p:cNvPicPr>
            <a:picLocks noChangeAspect="1" noChangeArrowheads="1"/>
          </p:cNvPicPr>
          <p:nvPr/>
        </p:nvPicPr>
        <p:blipFill>
          <a:blip r:embed="rId3" cstate="print"/>
          <a:srcRect/>
          <a:stretch>
            <a:fillRect/>
          </a:stretch>
        </p:blipFill>
        <p:spPr bwMode="auto">
          <a:xfrm>
            <a:off x="152400" y="152400"/>
            <a:ext cx="762298" cy="990600"/>
          </a:xfrm>
          <a:prstGeom prst="rect">
            <a:avLst/>
          </a:prstGeom>
          <a:noFill/>
        </p:spPr>
      </p:pic>
      <p:sp>
        <p:nvSpPr>
          <p:cNvPr id="10" name="TextBox 9"/>
          <p:cNvSpPr txBox="1"/>
          <p:nvPr/>
        </p:nvSpPr>
        <p:spPr>
          <a:xfrm>
            <a:off x="2819400" y="1193422"/>
            <a:ext cx="6324600" cy="2369880"/>
          </a:xfrm>
          <a:prstGeom prst="rect">
            <a:avLst/>
          </a:prstGeom>
          <a:noFill/>
        </p:spPr>
        <p:txBody>
          <a:bodyPr wrap="square" rtlCol="0">
            <a:spAutoFit/>
          </a:bodyPr>
          <a:lstStyle/>
          <a:p>
            <a:r>
              <a:rPr lang="en-US" sz="2800" b="1" dirty="0" smtClean="0"/>
              <a:t>Water/Weather Inputs:</a:t>
            </a:r>
          </a:p>
          <a:p>
            <a:pPr marL="914400" lvl="1" indent="-457200">
              <a:buSzPct val="150000"/>
              <a:buBlip>
                <a:blip r:embed="rId4"/>
              </a:buBlip>
            </a:pPr>
            <a:r>
              <a:rPr lang="en-US" sz="2800" dirty="0" smtClean="0"/>
              <a:t>Grimm, Paris and Williams (1987)</a:t>
            </a:r>
          </a:p>
          <a:p>
            <a:pPr marL="914400" lvl="1" indent="-457200">
              <a:buSzPct val="150000"/>
              <a:buBlip>
                <a:blip r:embed="rId4"/>
              </a:buBlip>
            </a:pPr>
            <a:r>
              <a:rPr lang="en-US" sz="2800" dirty="0" err="1" smtClean="0"/>
              <a:t>Llewelyn</a:t>
            </a:r>
            <a:r>
              <a:rPr lang="en-US" sz="2800" dirty="0" smtClean="0"/>
              <a:t> and Featherstone (1997)</a:t>
            </a:r>
          </a:p>
          <a:p>
            <a:pPr marL="914400" lvl="1" indent="-457200">
              <a:buSzPct val="150000"/>
              <a:buBlip>
                <a:blip r:embed="rId4"/>
              </a:buBlip>
            </a:pPr>
            <a:r>
              <a:rPr lang="en-US" sz="2800" dirty="0" smtClean="0"/>
              <a:t>Babcock and </a:t>
            </a:r>
            <a:r>
              <a:rPr lang="en-US" sz="2800" dirty="0" err="1" smtClean="0"/>
              <a:t>Blackmer</a:t>
            </a:r>
            <a:r>
              <a:rPr lang="en-US" sz="2800" dirty="0" smtClean="0"/>
              <a:t> (1994)</a:t>
            </a:r>
          </a:p>
          <a:p>
            <a:endParaRPr lang="en-US" dirty="0"/>
          </a:p>
          <a:p>
            <a:endParaRPr lang="en-US" dirty="0"/>
          </a:p>
        </p:txBody>
      </p:sp>
      <p:pic>
        <p:nvPicPr>
          <p:cNvPr id="15" name="Picture 14"/>
          <p:cNvPicPr>
            <a:picLocks noChangeAspect="1"/>
          </p:cNvPicPr>
          <p:nvPr/>
        </p:nvPicPr>
        <p:blipFill rotWithShape="1">
          <a:blip r:embed="rId5"/>
          <a:srcRect l="5321" r="7944"/>
          <a:stretch/>
        </p:blipFill>
        <p:spPr>
          <a:xfrm>
            <a:off x="76200" y="2642484"/>
            <a:ext cx="2760134" cy="2386716"/>
          </a:xfrm>
          <a:prstGeom prst="rect">
            <a:avLst/>
          </a:prstGeom>
        </p:spPr>
      </p:pic>
      <p:sp>
        <p:nvSpPr>
          <p:cNvPr id="16" name="Rectangle 15"/>
          <p:cNvSpPr/>
          <p:nvPr/>
        </p:nvSpPr>
        <p:spPr>
          <a:xfrm>
            <a:off x="2667000" y="3505200"/>
            <a:ext cx="6172200" cy="2554545"/>
          </a:xfrm>
          <a:prstGeom prst="rect">
            <a:avLst/>
          </a:prstGeom>
        </p:spPr>
        <p:txBody>
          <a:bodyPr wrap="square">
            <a:spAutoFit/>
          </a:bodyPr>
          <a:lstStyle/>
          <a:p>
            <a:pPr lvl="1">
              <a:spcBef>
                <a:spcPts val="600"/>
              </a:spcBef>
              <a:buSzPct val="100000"/>
              <a:buFont typeface="Arial"/>
              <a:buChar char="•"/>
            </a:pPr>
            <a:r>
              <a:rPr lang="en-US" sz="2800" dirty="0"/>
              <a:t>I</a:t>
            </a:r>
            <a:r>
              <a:rPr lang="en-US" sz="2800" dirty="0" smtClean="0"/>
              <a:t>rrigated acres</a:t>
            </a:r>
          </a:p>
          <a:p>
            <a:pPr lvl="2">
              <a:spcBef>
                <a:spcPts val="600"/>
              </a:spcBef>
              <a:buSzPct val="100000"/>
              <a:buFont typeface="Arial"/>
              <a:buChar char="•"/>
            </a:pPr>
            <a:r>
              <a:rPr lang="en-US" sz="2800" dirty="0"/>
              <a:t>I</a:t>
            </a:r>
            <a:r>
              <a:rPr lang="en-US" sz="2800" dirty="0" smtClean="0"/>
              <a:t>s water a limiting nutrient?</a:t>
            </a:r>
          </a:p>
          <a:p>
            <a:pPr lvl="2">
              <a:spcBef>
                <a:spcPts val="600"/>
              </a:spcBef>
              <a:buSzPct val="100000"/>
              <a:buFont typeface="Arial"/>
              <a:buChar char="•"/>
            </a:pPr>
            <a:r>
              <a:rPr lang="en-US" sz="2800" dirty="0" smtClean="0"/>
              <a:t>von Liebig holds for some cases</a:t>
            </a:r>
          </a:p>
          <a:p>
            <a:pPr lvl="1">
              <a:spcBef>
                <a:spcPts val="600"/>
              </a:spcBef>
              <a:buSzPct val="100000"/>
              <a:buFont typeface="Arial"/>
              <a:buChar char="•"/>
            </a:pPr>
            <a:r>
              <a:rPr lang="en-US" sz="2800" dirty="0" smtClean="0"/>
              <a:t>Growing conditions-6 sites and 6 yrs.</a:t>
            </a:r>
          </a:p>
          <a:p>
            <a:pPr lvl="2">
              <a:spcBef>
                <a:spcPts val="600"/>
              </a:spcBef>
              <a:buSzPct val="100000"/>
              <a:buFont typeface="Arial"/>
              <a:buChar char="•"/>
            </a:pPr>
            <a:r>
              <a:rPr lang="en-US" sz="2800" dirty="0" smtClean="0"/>
              <a:t>Soil type and nutrients…weather?</a:t>
            </a:r>
            <a:endParaRPr lang="en-US" sz="2800" dirty="0"/>
          </a:p>
        </p:txBody>
      </p:sp>
    </p:spTree>
    <p:extLst>
      <p:ext uri="{BB962C8B-B14F-4D97-AF65-F5344CB8AC3E}">
        <p14:creationId xmlns:p14="http://schemas.microsoft.com/office/powerpoint/2010/main" val="13610769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1193422"/>
            <a:ext cx="6324600" cy="1508105"/>
          </a:xfrm>
          <a:prstGeom prst="rect">
            <a:avLst/>
          </a:prstGeom>
          <a:noFill/>
        </p:spPr>
        <p:txBody>
          <a:bodyPr wrap="square" rtlCol="0">
            <a:spAutoFit/>
          </a:bodyPr>
          <a:lstStyle/>
          <a:p>
            <a:r>
              <a:rPr lang="en-US" sz="2800" b="1" dirty="0" smtClean="0"/>
              <a:t>Technology:</a:t>
            </a:r>
          </a:p>
          <a:p>
            <a:pPr marL="914400" lvl="1" indent="-457200">
              <a:buSzPct val="150000"/>
              <a:buBlip>
                <a:blip r:embed="rId3"/>
              </a:buBlip>
            </a:pPr>
            <a:r>
              <a:rPr lang="en-US" sz="2800" dirty="0" smtClean="0"/>
              <a:t>Nelson and Dale (1978)</a:t>
            </a:r>
            <a:endParaRPr lang="en-US" sz="2800" dirty="0"/>
          </a:p>
          <a:p>
            <a:endParaRPr lang="en-US" dirty="0"/>
          </a:p>
          <a:p>
            <a:endParaRPr lang="en-US" dirty="0"/>
          </a:p>
        </p:txBody>
      </p:sp>
      <p:sp>
        <p:nvSpPr>
          <p:cNvPr id="3" name="Rectangle 3"/>
          <p:cNvSpPr txBox="1">
            <a:spLocks noChangeArrowheads="1"/>
          </p:cNvSpPr>
          <p:nvPr/>
        </p:nvSpPr>
        <p:spPr>
          <a:xfrm>
            <a:off x="1066800" y="-76200"/>
            <a:ext cx="7543800" cy="838200"/>
          </a:xfrm>
          <a:prstGeom prst="rect">
            <a:avLst/>
          </a:prstGeom>
        </p:spPr>
        <p:txBody>
          <a:bodyPr anchor="b" anchorCtr="0">
            <a:normAutofit/>
          </a:bodyPr>
          <a:lstStyle>
            <a:defPPr>
              <a:defRPr sz="4400">
                <a:solidFill>
                  <a:schemeClr val="tx1"/>
                </a:solidFill>
                <a:latin typeface="+mj-lt"/>
                <a:ea typeface="+mj-ea"/>
                <a:cs typeface="+mj-cs"/>
              </a:defRPr>
            </a:defPPr>
            <a:lvl1pPr algn="r">
              <a:buNone/>
              <a:defRPr sz="4000">
                <a:solidFill>
                  <a:schemeClr val="tx1">
                    <a:alpha val="100000"/>
                  </a:schemeClr>
                </a:solidFill>
                <a:latin typeface="+mj-lt"/>
              </a:defRPr>
            </a:lvl1pPr>
          </a:lstStyle>
          <a:p>
            <a:r>
              <a:rPr lang="en-US" b="1" dirty="0" smtClean="0">
                <a:effectLst>
                  <a:outerShdw blurRad="60007" dist="200025" dir="15000000" sy="30000" kx="-1800000" algn="bl" rotWithShape="0">
                    <a:prstClr val="black">
                      <a:alpha val="32000"/>
                    </a:prstClr>
                  </a:outerShdw>
                </a:effectLst>
              </a:rPr>
              <a:t>Previous Literature</a:t>
            </a:r>
            <a:endParaRPr lang="en-US" b="1" dirty="0">
              <a:effectLst>
                <a:outerShdw blurRad="60007" dist="200025" dir="15000000" sy="30000" kx="-1800000" algn="bl" rotWithShape="0">
                  <a:prstClr val="black">
                    <a:alpha val="32000"/>
                  </a:prstClr>
                </a:outerShdw>
              </a:effectLst>
            </a:endParaRPr>
          </a:p>
        </p:txBody>
      </p:sp>
      <p:grpSp>
        <p:nvGrpSpPr>
          <p:cNvPr id="4" name="Group 3"/>
          <p:cNvGrpSpPr/>
          <p:nvPr/>
        </p:nvGrpSpPr>
        <p:grpSpPr>
          <a:xfrm>
            <a:off x="1629966" y="838200"/>
            <a:ext cx="7514034" cy="152400"/>
            <a:chOff x="1629966" y="838200"/>
            <a:chExt cx="7514034" cy="152400"/>
          </a:xfrm>
        </p:grpSpPr>
        <p:cxnSp>
          <p:nvCxnSpPr>
            <p:cNvPr id="5" name="Straight Connector 4"/>
            <p:cNvCxnSpPr/>
            <p:nvPr/>
          </p:nvCxnSpPr>
          <p:spPr>
            <a:xfrm>
              <a:off x="1629966" y="990600"/>
              <a:ext cx="7514034" cy="0"/>
            </a:xfrm>
            <a:prstGeom prst="line">
              <a:avLst/>
            </a:prstGeom>
            <a:ln w="76200" cap="rnd"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629966" y="838200"/>
              <a:ext cx="7514034" cy="0"/>
            </a:xfrm>
            <a:prstGeom prst="line">
              <a:avLst/>
            </a:prstGeom>
            <a:ln w="76200" cap="rnd" cmpd="sng">
              <a:solidFill>
                <a:srgbClr val="002060"/>
              </a:solidFill>
            </a:ln>
          </p:spPr>
          <p:style>
            <a:lnRef idx="2">
              <a:schemeClr val="accent1"/>
            </a:lnRef>
            <a:fillRef idx="0">
              <a:schemeClr val="accent1"/>
            </a:fillRef>
            <a:effectRef idx="1">
              <a:schemeClr val="accent1"/>
            </a:effectRef>
            <a:fontRef idx="minor">
              <a:schemeClr val="tx1"/>
            </a:fontRef>
          </p:style>
        </p:cxnSp>
      </p:grpSp>
      <p:pic>
        <p:nvPicPr>
          <p:cNvPr id="7" name="Picture 6" descr="http://t1.gstatic.com/images?q=tbn:ANd9GcTYmNNZesMe6jYD0aZDlSudu_mD_dprXwwlOAAX-a5a3jQY8YQ&amp;t=1&amp;usg=__WByr4QL5qeuK2Kb3WgI57W_3tmw="/>
          <p:cNvPicPr>
            <a:picLocks noChangeAspect="1" noChangeArrowheads="1"/>
          </p:cNvPicPr>
          <p:nvPr/>
        </p:nvPicPr>
        <p:blipFill>
          <a:blip r:embed="rId4" cstate="print"/>
          <a:srcRect/>
          <a:stretch>
            <a:fillRect/>
          </a:stretch>
        </p:blipFill>
        <p:spPr bwMode="auto">
          <a:xfrm>
            <a:off x="152400" y="152400"/>
            <a:ext cx="762298" cy="990600"/>
          </a:xfrm>
          <a:prstGeom prst="rect">
            <a:avLst/>
          </a:prstGeom>
          <a:noFill/>
        </p:spPr>
      </p:pic>
      <p:pic>
        <p:nvPicPr>
          <p:cNvPr id="8" name="Picture 7"/>
          <p:cNvPicPr>
            <a:picLocks noChangeAspect="1"/>
          </p:cNvPicPr>
          <p:nvPr/>
        </p:nvPicPr>
        <p:blipFill rotWithShape="1">
          <a:blip r:embed="rId5"/>
          <a:srcRect l="5321" r="7944"/>
          <a:stretch/>
        </p:blipFill>
        <p:spPr>
          <a:xfrm>
            <a:off x="76200" y="2642484"/>
            <a:ext cx="2760134" cy="2386716"/>
          </a:xfrm>
          <a:prstGeom prst="rect">
            <a:avLst/>
          </a:prstGeom>
        </p:spPr>
      </p:pic>
      <p:sp>
        <p:nvSpPr>
          <p:cNvPr id="9" name="Rectangle 8"/>
          <p:cNvSpPr/>
          <p:nvPr/>
        </p:nvSpPr>
        <p:spPr>
          <a:xfrm>
            <a:off x="2667000" y="2667000"/>
            <a:ext cx="6477000" cy="3062377"/>
          </a:xfrm>
          <a:prstGeom prst="rect">
            <a:avLst/>
          </a:prstGeom>
        </p:spPr>
        <p:txBody>
          <a:bodyPr wrap="square">
            <a:spAutoFit/>
          </a:bodyPr>
          <a:lstStyle/>
          <a:p>
            <a:pPr lvl="1">
              <a:spcBef>
                <a:spcPts val="600"/>
              </a:spcBef>
              <a:buSzPct val="100000"/>
              <a:buFont typeface="Arial"/>
              <a:buChar char="•"/>
            </a:pPr>
            <a:r>
              <a:rPr lang="en-US" sz="2800" dirty="0" smtClean="0"/>
              <a:t>Linear regression model for corn</a:t>
            </a:r>
          </a:p>
          <a:p>
            <a:pPr lvl="2">
              <a:spcBef>
                <a:spcPts val="600"/>
              </a:spcBef>
              <a:buSzPct val="100000"/>
              <a:buFont typeface="Arial"/>
              <a:buChar char="•"/>
            </a:pPr>
            <a:r>
              <a:rPr lang="en-US" sz="2800" dirty="0" smtClean="0"/>
              <a:t>Squared terms but no interactions</a:t>
            </a:r>
          </a:p>
          <a:p>
            <a:pPr lvl="1">
              <a:spcBef>
                <a:spcPts val="600"/>
              </a:spcBef>
              <a:buSzPct val="100000"/>
              <a:buFont typeface="Arial"/>
              <a:buChar char="•"/>
            </a:pPr>
            <a:r>
              <a:rPr lang="en-US" sz="2800" dirty="0" smtClean="0"/>
              <a:t>6 weather variables</a:t>
            </a:r>
          </a:p>
          <a:p>
            <a:pPr lvl="1">
              <a:spcBef>
                <a:spcPts val="600"/>
              </a:spcBef>
              <a:buSzPct val="100000"/>
              <a:buFont typeface="Arial"/>
              <a:buChar char="•"/>
            </a:pPr>
            <a:endParaRPr lang="en-US" sz="2800" dirty="0"/>
          </a:p>
          <a:p>
            <a:pPr lvl="1">
              <a:spcBef>
                <a:spcPts val="600"/>
              </a:spcBef>
              <a:buSzPct val="100000"/>
              <a:buFont typeface="Arial"/>
              <a:buChar char="•"/>
            </a:pPr>
            <a:r>
              <a:rPr lang="en-US" sz="2800" dirty="0" smtClean="0"/>
              <a:t>Trend represents technology</a:t>
            </a:r>
          </a:p>
          <a:p>
            <a:pPr lvl="2">
              <a:spcBef>
                <a:spcPts val="600"/>
              </a:spcBef>
              <a:buSzPct val="100000"/>
              <a:buFont typeface="Arial"/>
              <a:buChar char="•"/>
            </a:pPr>
            <a:r>
              <a:rPr lang="en-US" sz="2800" dirty="0" smtClean="0"/>
              <a:t>Linear model is sensitive to trend</a:t>
            </a:r>
          </a:p>
        </p:txBody>
      </p:sp>
    </p:spTree>
    <p:extLst>
      <p:ext uri="{BB962C8B-B14F-4D97-AF65-F5344CB8AC3E}">
        <p14:creationId xmlns:p14="http://schemas.microsoft.com/office/powerpoint/2010/main" val="3254967830"/>
      </p:ext>
    </p:extLst>
  </p:cSld>
  <p:clrMapOvr>
    <a:masterClrMapping/>
  </p:clrMapOvr>
</p:sld>
</file>

<file path=ppt/theme/theme1.xml><?xml version="1.0" encoding="utf-8"?>
<a:theme xmlns:a="http://schemas.openxmlformats.org/drawingml/2006/main" name="Fire BlightWERA7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Custom Theme">
  <a:themeElements>
    <a:clrScheme name="Office Colors">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Fonts">
      <a:majorFont>
        <a:latin typeface="Calibri"/>
        <a:ea typeface="MS PGothic"/>
        <a:cs typeface=""/>
      </a:majorFont>
      <a:minorFont>
        <a:latin typeface="Calibri"/>
        <a:ea typeface="MS PGothic"/>
        <a:cs typeface=""/>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Custom Theme">
  <a:themeElements>
    <a:clrScheme name="Office Colors">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Fonts">
      <a:majorFont>
        <a:latin typeface="Calibri"/>
        <a:ea typeface="MS PGothic"/>
        <a:cs typeface=""/>
      </a:majorFont>
      <a:minorFont>
        <a:latin typeface="Calibri"/>
        <a:ea typeface="MS PGothic"/>
        <a:cs typeface=""/>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0B57212-D278-4F09-9602-9B26806117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Fire BlightWERA72.potx</Template>
  <TotalTime>0</TotalTime>
  <Words>1569</Words>
  <Application>Microsoft Office PowerPoint</Application>
  <PresentationFormat>On-screen Show (4:3)</PresentationFormat>
  <Paragraphs>226</Paragraphs>
  <Slides>33</Slides>
  <Notes>33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2" baseType="lpstr">
      <vt:lpstr>ＭＳ Ｐゴシック</vt:lpstr>
      <vt:lpstr>ＭＳ Ｐゴシック</vt:lpstr>
      <vt:lpstr>Arial</vt:lpstr>
      <vt:lpstr>Calibri</vt:lpstr>
      <vt:lpstr>Corbel</vt:lpstr>
      <vt:lpstr>Courier New</vt:lpstr>
      <vt:lpstr>Times</vt:lpstr>
      <vt:lpstr>Fire BlightWERA72</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2014-08-25T17:32:15Z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TC100738469990</vt:lpwstr>
  </property>
</Properties>
</file>