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5" r:id="rId3"/>
    <p:sldId id="258" r:id="rId4"/>
    <p:sldId id="274" r:id="rId5"/>
    <p:sldId id="257" r:id="rId6"/>
    <p:sldId id="289" r:id="rId7"/>
    <p:sldId id="297" r:id="rId8"/>
    <p:sldId id="302" r:id="rId9"/>
    <p:sldId id="260" r:id="rId10"/>
    <p:sldId id="261" r:id="rId11"/>
    <p:sldId id="288" r:id="rId12"/>
    <p:sldId id="262" r:id="rId13"/>
    <p:sldId id="276" r:id="rId14"/>
    <p:sldId id="283" r:id="rId15"/>
    <p:sldId id="264" r:id="rId16"/>
    <p:sldId id="290" r:id="rId17"/>
    <p:sldId id="272" r:id="rId18"/>
    <p:sldId id="273" r:id="rId19"/>
    <p:sldId id="266" r:id="rId20"/>
    <p:sldId id="268" r:id="rId21"/>
    <p:sldId id="292" r:id="rId22"/>
    <p:sldId id="279" r:id="rId23"/>
    <p:sldId id="293" r:id="rId24"/>
    <p:sldId id="287" r:id="rId25"/>
    <p:sldId id="294" r:id="rId26"/>
    <p:sldId id="295" r:id="rId27"/>
    <p:sldId id="298" r:id="rId28"/>
    <p:sldId id="299" r:id="rId29"/>
    <p:sldId id="303" r:id="rId30"/>
    <p:sldId id="304" r:id="rId31"/>
    <p:sldId id="300" r:id="rId32"/>
    <p:sldId id="30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schroet:Dropbox:AGB%20301%20Lit%20Review:Summany%20Tabl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cschroet:Dropbox:AGB%20301%20Lit%20Review:Summany%20Tabl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schroet:Dropbox:AGB%20301%20Lit%20Review:Ripple%20Effect:Summary%20Tabl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schroet:Dropbox:AGB%20301%20Lit%20Review:Ripple%20Effect:Summary%20Table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schroet:Dropbox:AGB%20301%20Lit%20Review:Ripple%20Effect:Summary%20Table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schroet:Dropbox:AGB%20301%20Lit%20Review:Ripple%20Effect:Summary%20Tables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79957485175801"/>
          <c:y val="0.138666599496576"/>
          <c:w val="0.85538246457080702"/>
          <c:h val="0.72091744971566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Familiar!$K$8</c:f>
              <c:strCache>
                <c:ptCount val="1"/>
                <c:pt idx="0">
                  <c:v>Guided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Familiar!$J$9:$J$12</c:f>
              <c:strCache>
                <c:ptCount val="4"/>
                <c:pt idx="0">
                  <c:v>USDA Census</c:v>
                </c:pt>
                <c:pt idx="1">
                  <c:v>USDA ERS</c:v>
                </c:pt>
                <c:pt idx="2">
                  <c:v>Nutrient Database</c:v>
                </c:pt>
                <c:pt idx="3">
                  <c:v>Academic Search Elite</c:v>
                </c:pt>
              </c:strCache>
            </c:strRef>
          </c:cat>
          <c:val>
            <c:numRef>
              <c:f>Familiar!$K$9:$K$12</c:f>
              <c:numCache>
                <c:formatCode>General</c:formatCode>
                <c:ptCount val="4"/>
                <c:pt idx="0">
                  <c:v>2.79</c:v>
                </c:pt>
                <c:pt idx="1">
                  <c:v>2.58</c:v>
                </c:pt>
                <c:pt idx="2">
                  <c:v>2.41</c:v>
                </c:pt>
                <c:pt idx="3">
                  <c:v>2.19</c:v>
                </c:pt>
              </c:numCache>
            </c:numRef>
          </c:val>
        </c:ser>
        <c:ser>
          <c:idx val="1"/>
          <c:order val="1"/>
          <c:tx>
            <c:strRef>
              <c:f>Familiar!$L$8</c:f>
              <c:strCache>
                <c:ptCount val="1"/>
                <c:pt idx="0">
                  <c:v>Self-Directed</c:v>
                </c:pt>
              </c:strCache>
            </c:strRef>
          </c:tx>
          <c:spPr>
            <a:solidFill>
              <a:srgbClr val="D47F3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Familiar!$J$9:$J$12</c:f>
              <c:strCache>
                <c:ptCount val="4"/>
                <c:pt idx="0">
                  <c:v>USDA Census</c:v>
                </c:pt>
                <c:pt idx="1">
                  <c:v>USDA ERS</c:v>
                </c:pt>
                <c:pt idx="2">
                  <c:v>Nutrient Database</c:v>
                </c:pt>
                <c:pt idx="3">
                  <c:v>Academic Search Elite</c:v>
                </c:pt>
              </c:strCache>
            </c:strRef>
          </c:cat>
          <c:val>
            <c:numRef>
              <c:f>Familiar!$L$9:$L$12</c:f>
              <c:numCache>
                <c:formatCode>General</c:formatCode>
                <c:ptCount val="4"/>
                <c:pt idx="0">
                  <c:v>2.84</c:v>
                </c:pt>
                <c:pt idx="1">
                  <c:v>2.67</c:v>
                </c:pt>
                <c:pt idx="2">
                  <c:v>2.58</c:v>
                </c:pt>
                <c:pt idx="3">
                  <c:v>2.23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020904"/>
        <c:axId val="240249056"/>
      </c:barChart>
      <c:catAx>
        <c:axId val="241020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0249056"/>
        <c:crosses val="autoZero"/>
        <c:auto val="1"/>
        <c:lblAlgn val="ctr"/>
        <c:lblOffset val="100"/>
        <c:noMultiLvlLbl val="0"/>
      </c:catAx>
      <c:valAx>
        <c:axId val="240249056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41020904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36763688278525702"/>
          <c:y val="0.262212508593964"/>
          <c:w val="0.52340834526365998"/>
          <c:h val="0.1750521184851890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351855165831501E-2"/>
          <c:y val="4.62585034013605E-2"/>
          <c:w val="0.80258828441899299"/>
          <c:h val="0.79966447051261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Familiar!$K$8</c:f>
              <c:strCache>
                <c:ptCount val="1"/>
                <c:pt idx="0">
                  <c:v>Guided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Familiar!$J$3:$J$6</c:f>
              <c:strCache>
                <c:ptCount val="4"/>
                <c:pt idx="0">
                  <c:v>Hoovers</c:v>
                </c:pt>
                <c:pt idx="1">
                  <c:v>MRI Mediamark</c:v>
                </c:pt>
                <c:pt idx="2">
                  <c:v>First Research/ Market Share Reporter</c:v>
                </c:pt>
                <c:pt idx="3">
                  <c:v>Market Share Reporter/  USDA Census</c:v>
                </c:pt>
              </c:strCache>
            </c:strRef>
          </c:cat>
          <c:val>
            <c:numRef>
              <c:f>Familiar!$K$3:$K$6</c:f>
              <c:numCache>
                <c:formatCode>General</c:formatCode>
                <c:ptCount val="4"/>
                <c:pt idx="0">
                  <c:v>4.51</c:v>
                </c:pt>
                <c:pt idx="1">
                  <c:v>4.46</c:v>
                </c:pt>
                <c:pt idx="2">
                  <c:v>4.4400000000000004</c:v>
                </c:pt>
                <c:pt idx="3">
                  <c:v>4.33</c:v>
                </c:pt>
              </c:numCache>
            </c:numRef>
          </c:val>
        </c:ser>
        <c:ser>
          <c:idx val="1"/>
          <c:order val="1"/>
          <c:tx>
            <c:strRef>
              <c:f>Familiar!$L$8</c:f>
              <c:strCache>
                <c:ptCount val="1"/>
                <c:pt idx="0">
                  <c:v>Self-Directed</c:v>
                </c:pt>
              </c:strCache>
            </c:strRef>
          </c:tx>
          <c:spPr>
            <a:solidFill>
              <a:srgbClr val="D47F3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Familiar!$J$3:$J$6</c:f>
              <c:strCache>
                <c:ptCount val="4"/>
                <c:pt idx="0">
                  <c:v>Hoovers</c:v>
                </c:pt>
                <c:pt idx="1">
                  <c:v>MRI Mediamark</c:v>
                </c:pt>
                <c:pt idx="2">
                  <c:v>First Research/ Market Share Reporter</c:v>
                </c:pt>
                <c:pt idx="3">
                  <c:v>Market Share Reporter/  USDA Census</c:v>
                </c:pt>
              </c:strCache>
            </c:strRef>
          </c:cat>
          <c:val>
            <c:numRef>
              <c:f>Familiar!$M$3:$M$6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3.75</c:v>
                </c:pt>
                <c:pt idx="2">
                  <c:v>3.55</c:v>
                </c:pt>
                <c:pt idx="3">
                  <c:v>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734088"/>
        <c:axId val="239734480"/>
      </c:barChart>
      <c:catAx>
        <c:axId val="239734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39734480"/>
        <c:crosses val="autoZero"/>
        <c:auto val="1"/>
        <c:lblAlgn val="ctr"/>
        <c:lblOffset val="100"/>
        <c:noMultiLvlLbl val="0"/>
      </c:catAx>
      <c:valAx>
        <c:axId val="239734480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39734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243956347561801"/>
          <c:y val="1.9715430308053601E-3"/>
          <c:w val="0.36748480453101301"/>
          <c:h val="0.1750521184851890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131065120238301"/>
          <c:y val="4.24995482331487E-2"/>
          <c:w val="0.74443325707597396"/>
          <c:h val="0.67316978577347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'COnfidence pre'!$B$12</c:f>
              <c:strCache>
                <c:ptCount val="1"/>
                <c:pt idx="0">
                  <c:v>Guided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'COnfidence pre'!$A$13:$A$18</c:f>
              <c:strCache>
                <c:ptCount val="6"/>
                <c:pt idx="0">
                  <c:v>Determine Parent Company</c:v>
                </c:pt>
                <c:pt idx="1">
                  <c:v>Determine Degree of Processing</c:v>
                </c:pt>
                <c:pt idx="2">
                  <c:v>Determine Target Market</c:v>
                </c:pt>
                <c:pt idx="3">
                  <c:v>Determine Market Shares</c:v>
                </c:pt>
                <c:pt idx="4">
                  <c:v>Determine Industry Trends</c:v>
                </c:pt>
                <c:pt idx="5">
                  <c:v>Determine Key Points </c:v>
                </c:pt>
              </c:strCache>
            </c:strRef>
          </c:cat>
          <c:val>
            <c:numRef>
              <c:f>'COnfidence pre'!$B$13:$B$18</c:f>
              <c:numCache>
                <c:formatCode>0.00%</c:formatCode>
                <c:ptCount val="6"/>
                <c:pt idx="0">
                  <c:v>0.48099999999999998</c:v>
                </c:pt>
                <c:pt idx="1">
                  <c:v>0.30599999999999999</c:v>
                </c:pt>
                <c:pt idx="2">
                  <c:v>0.59399999999999997</c:v>
                </c:pt>
                <c:pt idx="3">
                  <c:v>0.40600000000000003</c:v>
                </c:pt>
                <c:pt idx="4">
                  <c:v>0.41899999999999998</c:v>
                </c:pt>
                <c:pt idx="5">
                  <c:v>0.63800000000000001</c:v>
                </c:pt>
              </c:numCache>
            </c:numRef>
          </c:val>
        </c:ser>
        <c:ser>
          <c:idx val="1"/>
          <c:order val="1"/>
          <c:tx>
            <c:strRef>
              <c:f>'COnfidence pre'!$C$12</c:f>
              <c:strCache>
                <c:ptCount val="1"/>
                <c:pt idx="0">
                  <c:v>Self-Directed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'COnfidence pre'!$A$13:$A$18</c:f>
              <c:strCache>
                <c:ptCount val="6"/>
                <c:pt idx="0">
                  <c:v>Determine Parent Company</c:v>
                </c:pt>
                <c:pt idx="1">
                  <c:v>Determine Degree of Processing</c:v>
                </c:pt>
                <c:pt idx="2">
                  <c:v>Determine Target Market</c:v>
                </c:pt>
                <c:pt idx="3">
                  <c:v>Determine Market Shares</c:v>
                </c:pt>
                <c:pt idx="4">
                  <c:v>Determine Industry Trends</c:v>
                </c:pt>
                <c:pt idx="5">
                  <c:v>Determine Key Points </c:v>
                </c:pt>
              </c:strCache>
            </c:strRef>
          </c:cat>
          <c:val>
            <c:numRef>
              <c:f>'COnfidence pre'!$C$13:$C$18</c:f>
              <c:numCache>
                <c:formatCode>0.00%</c:formatCode>
                <c:ptCount val="6"/>
                <c:pt idx="0">
                  <c:v>0.54800000000000004</c:v>
                </c:pt>
                <c:pt idx="1">
                  <c:v>0.54</c:v>
                </c:pt>
                <c:pt idx="2">
                  <c:v>0.77</c:v>
                </c:pt>
                <c:pt idx="3">
                  <c:v>0.47799999999999998</c:v>
                </c:pt>
                <c:pt idx="4">
                  <c:v>0.61099999999999999</c:v>
                </c:pt>
                <c:pt idx="5">
                  <c:v>0.72599999999999998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735264"/>
        <c:axId val="239735656"/>
      </c:barChart>
      <c:catAx>
        <c:axId val="23973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39735656"/>
        <c:crosses val="autoZero"/>
        <c:auto val="1"/>
        <c:lblAlgn val="ctr"/>
        <c:lblOffset val="100"/>
        <c:noMultiLvlLbl val="0"/>
      </c:catAx>
      <c:valAx>
        <c:axId val="23973565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Percentage Above Average</a:t>
                </a:r>
                <a:endParaRPr lang="en-US" sz="2000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3973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711734470691201"/>
          <c:y val="6.3368763691463504E-4"/>
          <c:w val="0.434654663317947"/>
          <c:h val="0.12454519929194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443005961537"/>
          <c:y val="4.0704046140553202E-2"/>
          <c:w val="0.85147819461708396"/>
          <c:h val="0.65268890853391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'COnfidence pre'!$E$12</c:f>
              <c:strCache>
                <c:ptCount val="1"/>
                <c:pt idx="0">
                  <c:v>Guided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'COnfidence pre'!$D$13:$D$18</c:f>
              <c:strCache>
                <c:ptCount val="6"/>
                <c:pt idx="0">
                  <c:v>Determine Parent Company</c:v>
                </c:pt>
                <c:pt idx="1">
                  <c:v>Determine Degree of Processing</c:v>
                </c:pt>
                <c:pt idx="2">
                  <c:v>Determine Target Market</c:v>
                </c:pt>
                <c:pt idx="3">
                  <c:v>Determine Market Shares</c:v>
                </c:pt>
                <c:pt idx="4">
                  <c:v>Determine Industry Trends</c:v>
                </c:pt>
                <c:pt idx="5">
                  <c:v>Determine Key Points </c:v>
                </c:pt>
              </c:strCache>
            </c:strRef>
          </c:cat>
          <c:val>
            <c:numRef>
              <c:f>'COnfidence pre'!$E$13:$E$18</c:f>
              <c:numCache>
                <c:formatCode>0.00%</c:formatCode>
                <c:ptCount val="6"/>
                <c:pt idx="0">
                  <c:v>0.86899999999999999</c:v>
                </c:pt>
                <c:pt idx="1">
                  <c:v>0.70599999999999996</c:v>
                </c:pt>
                <c:pt idx="2">
                  <c:v>0.88200000000000001</c:v>
                </c:pt>
                <c:pt idx="3">
                  <c:v>0.90900000000000003</c:v>
                </c:pt>
                <c:pt idx="4">
                  <c:v>0.876</c:v>
                </c:pt>
                <c:pt idx="5">
                  <c:v>0.81699999999999995</c:v>
                </c:pt>
              </c:numCache>
            </c:numRef>
          </c:val>
        </c:ser>
        <c:ser>
          <c:idx val="1"/>
          <c:order val="1"/>
          <c:tx>
            <c:strRef>
              <c:f>'COnfidence pre'!$F$12</c:f>
              <c:strCache>
                <c:ptCount val="1"/>
                <c:pt idx="0">
                  <c:v>Self-Directed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'COnfidence pre'!$D$13:$D$18</c:f>
              <c:strCache>
                <c:ptCount val="6"/>
                <c:pt idx="0">
                  <c:v>Determine Parent Company</c:v>
                </c:pt>
                <c:pt idx="1">
                  <c:v>Determine Degree of Processing</c:v>
                </c:pt>
                <c:pt idx="2">
                  <c:v>Determine Target Market</c:v>
                </c:pt>
                <c:pt idx="3">
                  <c:v>Determine Market Shares</c:v>
                </c:pt>
                <c:pt idx="4">
                  <c:v>Determine Industry Trends</c:v>
                </c:pt>
                <c:pt idx="5">
                  <c:v>Determine Key Points </c:v>
                </c:pt>
              </c:strCache>
            </c:strRef>
          </c:cat>
          <c:val>
            <c:numRef>
              <c:f>'COnfidence pre'!$F$13:$F$18</c:f>
              <c:numCache>
                <c:formatCode>0.00%</c:formatCode>
                <c:ptCount val="6"/>
                <c:pt idx="0">
                  <c:v>0.90900000000000003</c:v>
                </c:pt>
                <c:pt idx="1">
                  <c:v>0.66400000000000003</c:v>
                </c:pt>
                <c:pt idx="2">
                  <c:v>0.9</c:v>
                </c:pt>
                <c:pt idx="3">
                  <c:v>0.78200000000000003</c:v>
                </c:pt>
                <c:pt idx="4">
                  <c:v>0.755</c:v>
                </c:pt>
                <c:pt idx="5">
                  <c:v>0.83699999999999997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736440"/>
        <c:axId val="239736832"/>
      </c:barChart>
      <c:catAx>
        <c:axId val="239736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736832"/>
        <c:crosses val="autoZero"/>
        <c:auto val="1"/>
        <c:lblAlgn val="ctr"/>
        <c:lblOffset val="100"/>
        <c:noMultiLvlLbl val="0"/>
      </c:catAx>
      <c:valAx>
        <c:axId val="239736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Above Average</a:t>
                </a:r>
                <a:endParaRPr lang="en-US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239736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448654317383898"/>
          <c:y val="3.9931065180959599E-4"/>
          <c:w val="0.434654663317947"/>
          <c:h val="0.1245451992919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49607055410401"/>
          <c:y val="2.7826086956521699E-2"/>
          <c:w val="0.83350392944589602"/>
          <c:h val="0.57465671573662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 literacy skills '!$B$1</c:f>
              <c:strCache>
                <c:ptCount val="1"/>
                <c:pt idx="0">
                  <c:v>Guided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'info literacy skills '!$A$2:$A$6</c:f>
              <c:strCache>
                <c:ptCount val="5"/>
                <c:pt idx="0">
                  <c:v>Know when info is needed</c:v>
                </c:pt>
                <c:pt idx="1">
                  <c:v>Know type of info needed</c:v>
                </c:pt>
                <c:pt idx="2">
                  <c:v>Locate information</c:v>
                </c:pt>
                <c:pt idx="3">
                  <c:v>Determine Source</c:v>
                </c:pt>
                <c:pt idx="4">
                  <c:v>Effectively use </c:v>
                </c:pt>
              </c:strCache>
            </c:strRef>
          </c:cat>
          <c:val>
            <c:numRef>
              <c:f>'info literacy skills '!$B$2:$B$6</c:f>
              <c:numCache>
                <c:formatCode>0.00%</c:formatCode>
                <c:ptCount val="5"/>
                <c:pt idx="0">
                  <c:v>0.51200000000000001</c:v>
                </c:pt>
                <c:pt idx="1">
                  <c:v>0.47499999999999998</c:v>
                </c:pt>
                <c:pt idx="2">
                  <c:v>0.36199999999999999</c:v>
                </c:pt>
                <c:pt idx="3">
                  <c:v>0.54300000000000004</c:v>
                </c:pt>
                <c:pt idx="4">
                  <c:v>0.63800000000000001</c:v>
                </c:pt>
              </c:numCache>
            </c:numRef>
          </c:val>
        </c:ser>
        <c:ser>
          <c:idx val="1"/>
          <c:order val="1"/>
          <c:tx>
            <c:strRef>
              <c:f>'info literacy skills '!$C$1</c:f>
              <c:strCache>
                <c:ptCount val="1"/>
                <c:pt idx="0">
                  <c:v>Self-Directed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'info literacy skills '!$A$2:$A$6</c:f>
              <c:strCache>
                <c:ptCount val="5"/>
                <c:pt idx="0">
                  <c:v>Know when info is needed</c:v>
                </c:pt>
                <c:pt idx="1">
                  <c:v>Know type of info needed</c:v>
                </c:pt>
                <c:pt idx="2">
                  <c:v>Locate information</c:v>
                </c:pt>
                <c:pt idx="3">
                  <c:v>Determine Source</c:v>
                </c:pt>
                <c:pt idx="4">
                  <c:v>Effectively use </c:v>
                </c:pt>
              </c:strCache>
            </c:strRef>
          </c:cat>
          <c:val>
            <c:numRef>
              <c:f>'info literacy skills '!$C$2:$C$6</c:f>
              <c:numCache>
                <c:formatCode>0.00%</c:formatCode>
                <c:ptCount val="5"/>
                <c:pt idx="0">
                  <c:v>0.57499999999999996</c:v>
                </c:pt>
                <c:pt idx="1">
                  <c:v>0.57199999999999995</c:v>
                </c:pt>
                <c:pt idx="2">
                  <c:v>0.57099999999999995</c:v>
                </c:pt>
                <c:pt idx="3">
                  <c:v>0.56599999999999995</c:v>
                </c:pt>
                <c:pt idx="4">
                  <c:v>0.64300000000000002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737616"/>
        <c:axId val="239738008"/>
      </c:barChart>
      <c:catAx>
        <c:axId val="23973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39738008"/>
        <c:crosses val="autoZero"/>
        <c:auto val="1"/>
        <c:lblAlgn val="ctr"/>
        <c:lblOffset val="100"/>
        <c:noMultiLvlLbl val="0"/>
      </c:catAx>
      <c:valAx>
        <c:axId val="23973800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Percentage Above Average</a:t>
                </a:r>
                <a:endParaRPr lang="en-US" sz="2000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3973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517292288894902"/>
          <c:y val="4.3928950741622397E-2"/>
          <c:w val="0.434654663317947"/>
          <c:h val="0.12454519929194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195871427313"/>
          <c:y val="0.20544062908335001"/>
          <c:w val="0.86899367408192996"/>
          <c:h val="0.65244932424552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 literacy skills '!$E$1</c:f>
              <c:strCache>
                <c:ptCount val="1"/>
                <c:pt idx="0">
                  <c:v>Guided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'info literacy skills '!$D$2:$D$6</c:f>
              <c:strCache>
                <c:ptCount val="5"/>
                <c:pt idx="0">
                  <c:v>Know when info is needed</c:v>
                </c:pt>
                <c:pt idx="1">
                  <c:v>Know type of info needed</c:v>
                </c:pt>
                <c:pt idx="2">
                  <c:v>Locate information</c:v>
                </c:pt>
                <c:pt idx="3">
                  <c:v>Determine Source</c:v>
                </c:pt>
                <c:pt idx="4">
                  <c:v>Effectively use </c:v>
                </c:pt>
              </c:strCache>
            </c:strRef>
          </c:cat>
          <c:val>
            <c:numRef>
              <c:f>'info literacy skills '!$E$2:$E$6</c:f>
              <c:numCache>
                <c:formatCode>0.00%</c:formatCode>
                <c:ptCount val="5"/>
                <c:pt idx="0">
                  <c:v>0.78100000000000003</c:v>
                </c:pt>
                <c:pt idx="1">
                  <c:v>0.628</c:v>
                </c:pt>
                <c:pt idx="2">
                  <c:v>0.80300000000000005</c:v>
                </c:pt>
                <c:pt idx="3">
                  <c:v>0.74399999999999999</c:v>
                </c:pt>
                <c:pt idx="4">
                  <c:v>0.81599999999999995</c:v>
                </c:pt>
              </c:numCache>
            </c:numRef>
          </c:val>
        </c:ser>
        <c:ser>
          <c:idx val="1"/>
          <c:order val="1"/>
          <c:tx>
            <c:strRef>
              <c:f>'info literacy skills '!$F$1</c:f>
              <c:strCache>
                <c:ptCount val="1"/>
                <c:pt idx="0">
                  <c:v>Self-Directed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'info literacy skills '!$D$2:$D$6</c:f>
              <c:strCache>
                <c:ptCount val="5"/>
                <c:pt idx="0">
                  <c:v>Know when info is needed</c:v>
                </c:pt>
                <c:pt idx="1">
                  <c:v>Know type of info needed</c:v>
                </c:pt>
                <c:pt idx="2">
                  <c:v>Locate information</c:v>
                </c:pt>
                <c:pt idx="3">
                  <c:v>Determine Source</c:v>
                </c:pt>
                <c:pt idx="4">
                  <c:v>Effectively use </c:v>
                </c:pt>
              </c:strCache>
            </c:strRef>
          </c:cat>
          <c:val>
            <c:numRef>
              <c:f>'info literacy skills '!$F$2:$F$6</c:f>
              <c:numCache>
                <c:formatCode>0.00%</c:formatCode>
                <c:ptCount val="5"/>
                <c:pt idx="0">
                  <c:v>0.79100000000000004</c:v>
                </c:pt>
                <c:pt idx="1">
                  <c:v>0.63700000000000001</c:v>
                </c:pt>
                <c:pt idx="2">
                  <c:v>0.77200000000000002</c:v>
                </c:pt>
                <c:pt idx="3">
                  <c:v>0.76900000000000002</c:v>
                </c:pt>
                <c:pt idx="4">
                  <c:v>0.86199999999999999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974240"/>
        <c:axId val="240974632"/>
      </c:barChart>
      <c:catAx>
        <c:axId val="24097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/>
            </a:pPr>
            <a:endParaRPr lang="en-US"/>
          </a:p>
        </c:txPr>
        <c:crossAx val="240974632"/>
        <c:crosses val="autoZero"/>
        <c:auto val="1"/>
        <c:lblAlgn val="ctr"/>
        <c:lblOffset val="100"/>
        <c:noMultiLvlLbl val="0"/>
      </c:catAx>
      <c:valAx>
        <c:axId val="240974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1"/>
                </a:pPr>
                <a:r>
                  <a:rPr lang="en-US" sz="2000" b="1" dirty="0" smtClean="0"/>
                  <a:t>Percentage Above Average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0"/>
              <c:y val="0.2521100709274909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4097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225537662732502"/>
          <c:y val="0.173333778655402"/>
          <c:w val="0.434654663317947"/>
          <c:h val="0.12454519929194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1BF6B-8BEC-7E47-9B7D-1B78BB92FF4A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A5D018D6-624C-6241-AB15-FA5F72F7A08E}">
      <dgm:prSet phldrT="[Text]"/>
      <dgm:spPr/>
      <dgm:t>
        <a:bodyPr/>
        <a:lstStyle/>
        <a:p>
          <a:r>
            <a:rPr lang="en-US" dirty="0" smtClean="0"/>
            <a:t>“A” Student</a:t>
          </a:r>
          <a:endParaRPr lang="en-US" dirty="0"/>
        </a:p>
      </dgm:t>
    </dgm:pt>
    <dgm:pt modelId="{A600761B-18E4-FA4F-BE30-6FEF41D752A3}" type="parTrans" cxnId="{6022D6CF-41CF-E84A-A975-C76B9ABA18B0}">
      <dgm:prSet/>
      <dgm:spPr/>
      <dgm:t>
        <a:bodyPr/>
        <a:lstStyle/>
        <a:p>
          <a:endParaRPr lang="en-US"/>
        </a:p>
      </dgm:t>
    </dgm:pt>
    <dgm:pt modelId="{31990B58-276F-6D42-AA79-7CC05AF061C2}" type="sibTrans" cxnId="{6022D6CF-41CF-E84A-A975-C76B9ABA18B0}">
      <dgm:prSet/>
      <dgm:spPr/>
      <dgm:t>
        <a:bodyPr/>
        <a:lstStyle/>
        <a:p>
          <a:endParaRPr lang="en-US"/>
        </a:p>
      </dgm:t>
    </dgm:pt>
    <dgm:pt modelId="{9FBCAB12-60FE-4B4B-8302-46ED106C991B}">
      <dgm:prSet phldrT="[Text]"/>
      <dgm:spPr/>
      <dgm:t>
        <a:bodyPr/>
        <a:lstStyle/>
        <a:p>
          <a:r>
            <a:rPr lang="en-US" dirty="0" smtClean="0"/>
            <a:t>“B” Student</a:t>
          </a:r>
          <a:endParaRPr lang="en-US" dirty="0"/>
        </a:p>
      </dgm:t>
    </dgm:pt>
    <dgm:pt modelId="{247B60BE-312B-594D-B92D-FFF2819D5360}" type="parTrans" cxnId="{68B08971-F501-C649-8BEF-B32EACB0A184}">
      <dgm:prSet/>
      <dgm:spPr/>
      <dgm:t>
        <a:bodyPr/>
        <a:lstStyle/>
        <a:p>
          <a:endParaRPr lang="en-US"/>
        </a:p>
      </dgm:t>
    </dgm:pt>
    <dgm:pt modelId="{047B8BED-D8EF-0C4B-AA54-B45C5180E0D6}" type="sibTrans" cxnId="{68B08971-F501-C649-8BEF-B32EACB0A184}">
      <dgm:prSet/>
      <dgm:spPr/>
      <dgm:t>
        <a:bodyPr/>
        <a:lstStyle/>
        <a:p>
          <a:endParaRPr lang="en-US"/>
        </a:p>
      </dgm:t>
    </dgm:pt>
    <dgm:pt modelId="{665A582E-93D0-104F-83BF-AEE8C633F180}">
      <dgm:prSet phldrT="[Text]"/>
      <dgm:spPr/>
      <dgm:t>
        <a:bodyPr/>
        <a:lstStyle/>
        <a:p>
          <a:r>
            <a:rPr lang="en-US" dirty="0" smtClean="0"/>
            <a:t>“C” Student</a:t>
          </a:r>
          <a:endParaRPr lang="en-US" dirty="0"/>
        </a:p>
      </dgm:t>
    </dgm:pt>
    <dgm:pt modelId="{D545B230-3CB7-6141-BE01-E47B43CBD8E3}" type="parTrans" cxnId="{DF4B0ABF-138C-4447-8DA2-041E6F51C320}">
      <dgm:prSet/>
      <dgm:spPr/>
      <dgm:t>
        <a:bodyPr/>
        <a:lstStyle/>
        <a:p>
          <a:endParaRPr lang="en-US"/>
        </a:p>
      </dgm:t>
    </dgm:pt>
    <dgm:pt modelId="{5AECFCE2-7F4C-BE47-8362-F0D1B9BF45DF}" type="sibTrans" cxnId="{DF4B0ABF-138C-4447-8DA2-041E6F51C320}">
      <dgm:prSet/>
      <dgm:spPr/>
      <dgm:t>
        <a:bodyPr/>
        <a:lstStyle/>
        <a:p>
          <a:endParaRPr lang="en-US"/>
        </a:p>
      </dgm:t>
    </dgm:pt>
    <dgm:pt modelId="{728F9522-F873-EB41-8505-07430C037730}" type="pres">
      <dgm:prSet presAssocID="{8091BF6B-8BEC-7E47-9B7D-1B78BB92FF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0B5BDE5-2C94-CD42-A04D-3F6E895AB220}" type="pres">
      <dgm:prSet presAssocID="{A5D018D6-624C-6241-AB15-FA5F72F7A08E}" presName="gear1" presStyleLbl="node1" presStyleIdx="0" presStyleCnt="3" custScaleX="66160" custScaleY="65575" custLinFactNeighborX="-9688" custLinFactNeighborY="-2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B9DC5-1090-3040-B5E5-0DB3F590C89F}" type="pres">
      <dgm:prSet presAssocID="{A5D018D6-624C-6241-AB15-FA5F72F7A08E}" presName="gear1srcNode" presStyleLbl="node1" presStyleIdx="0" presStyleCnt="3"/>
      <dgm:spPr/>
      <dgm:t>
        <a:bodyPr/>
        <a:lstStyle/>
        <a:p>
          <a:endParaRPr lang="en-US"/>
        </a:p>
      </dgm:t>
    </dgm:pt>
    <dgm:pt modelId="{876E0302-9925-A44E-8336-AE1435B16348}" type="pres">
      <dgm:prSet presAssocID="{A5D018D6-624C-6241-AB15-FA5F72F7A08E}" presName="gear1dstNode" presStyleLbl="node1" presStyleIdx="0" presStyleCnt="3"/>
      <dgm:spPr/>
      <dgm:t>
        <a:bodyPr/>
        <a:lstStyle/>
        <a:p>
          <a:endParaRPr lang="en-US"/>
        </a:p>
      </dgm:t>
    </dgm:pt>
    <dgm:pt modelId="{BE6AD79F-1BFF-9B49-9029-065F279D96FF}" type="pres">
      <dgm:prSet presAssocID="{9FBCAB12-60FE-4B4B-8302-46ED106C991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A5AC3-1F8E-044F-BD09-EE2D86727135}" type="pres">
      <dgm:prSet presAssocID="{9FBCAB12-60FE-4B4B-8302-46ED106C991B}" presName="gear2srcNode" presStyleLbl="node1" presStyleIdx="1" presStyleCnt="3"/>
      <dgm:spPr/>
      <dgm:t>
        <a:bodyPr/>
        <a:lstStyle/>
        <a:p>
          <a:endParaRPr lang="en-US"/>
        </a:p>
      </dgm:t>
    </dgm:pt>
    <dgm:pt modelId="{EC887C80-216A-F946-A232-284869BC754D}" type="pres">
      <dgm:prSet presAssocID="{9FBCAB12-60FE-4B4B-8302-46ED106C991B}" presName="gear2dstNode" presStyleLbl="node1" presStyleIdx="1" presStyleCnt="3"/>
      <dgm:spPr/>
      <dgm:t>
        <a:bodyPr/>
        <a:lstStyle/>
        <a:p>
          <a:endParaRPr lang="en-US"/>
        </a:p>
      </dgm:t>
    </dgm:pt>
    <dgm:pt modelId="{801BF833-6349-1F4D-BF9C-E0F1BB5525D1}" type="pres">
      <dgm:prSet presAssocID="{665A582E-93D0-104F-83BF-AEE8C633F180}" presName="gear3" presStyleLbl="node1" presStyleIdx="2" presStyleCnt="3"/>
      <dgm:spPr/>
      <dgm:t>
        <a:bodyPr/>
        <a:lstStyle/>
        <a:p>
          <a:endParaRPr lang="en-US"/>
        </a:p>
      </dgm:t>
    </dgm:pt>
    <dgm:pt modelId="{DA55D85D-FD6A-304D-BCCD-0FE7B726FA9C}" type="pres">
      <dgm:prSet presAssocID="{665A582E-93D0-104F-83BF-AEE8C633F18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C3AC-6984-8B4E-ABE9-4F8781FC1349}" type="pres">
      <dgm:prSet presAssocID="{665A582E-93D0-104F-83BF-AEE8C633F180}" presName="gear3srcNode" presStyleLbl="node1" presStyleIdx="2" presStyleCnt="3"/>
      <dgm:spPr/>
      <dgm:t>
        <a:bodyPr/>
        <a:lstStyle/>
        <a:p>
          <a:endParaRPr lang="en-US"/>
        </a:p>
      </dgm:t>
    </dgm:pt>
    <dgm:pt modelId="{0139A134-5723-DD46-B93C-47C5700DA4E3}" type="pres">
      <dgm:prSet presAssocID="{665A582E-93D0-104F-83BF-AEE8C633F180}" presName="gear3dstNode" presStyleLbl="node1" presStyleIdx="2" presStyleCnt="3"/>
      <dgm:spPr/>
      <dgm:t>
        <a:bodyPr/>
        <a:lstStyle/>
        <a:p>
          <a:endParaRPr lang="en-US"/>
        </a:p>
      </dgm:t>
    </dgm:pt>
    <dgm:pt modelId="{98BF65E3-78C8-C54B-B5E8-7BDF4F6EAB0C}" type="pres">
      <dgm:prSet presAssocID="{31990B58-276F-6D42-AA79-7CC05AF061C2}" presName="connector1" presStyleLbl="sibTrans2D1" presStyleIdx="0" presStyleCnt="3" custScaleX="68295" custScaleY="52047" custLinFactNeighborX="3349" custLinFactNeighborY="-26386"/>
      <dgm:spPr/>
      <dgm:t>
        <a:bodyPr/>
        <a:lstStyle/>
        <a:p>
          <a:endParaRPr lang="en-US"/>
        </a:p>
      </dgm:t>
    </dgm:pt>
    <dgm:pt modelId="{4E206B67-EB07-794B-A6E8-9F2876FCC509}" type="pres">
      <dgm:prSet presAssocID="{047B8BED-D8EF-0C4B-AA54-B45C5180E0D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8508DBC-2E89-3D4A-9B16-1B792F984034}" type="pres">
      <dgm:prSet presAssocID="{5AECFCE2-7F4C-BE47-8362-F0D1B9BF45D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E330788-8926-1A4D-86BC-5B2E0674171C}" type="presOf" srcId="{5AECFCE2-7F4C-BE47-8362-F0D1B9BF45DF}" destId="{A8508DBC-2E89-3D4A-9B16-1B792F984034}" srcOrd="0" destOrd="0" presId="urn:microsoft.com/office/officeart/2005/8/layout/gear1"/>
    <dgm:cxn modelId="{B9863B20-8F05-2F45-8B16-169FED397B1B}" type="presOf" srcId="{9FBCAB12-60FE-4B4B-8302-46ED106C991B}" destId="{EC887C80-216A-F946-A232-284869BC754D}" srcOrd="2" destOrd="0" presId="urn:microsoft.com/office/officeart/2005/8/layout/gear1"/>
    <dgm:cxn modelId="{6022D6CF-41CF-E84A-A975-C76B9ABA18B0}" srcId="{8091BF6B-8BEC-7E47-9B7D-1B78BB92FF4A}" destId="{A5D018D6-624C-6241-AB15-FA5F72F7A08E}" srcOrd="0" destOrd="0" parTransId="{A600761B-18E4-FA4F-BE30-6FEF41D752A3}" sibTransId="{31990B58-276F-6D42-AA79-7CC05AF061C2}"/>
    <dgm:cxn modelId="{3F38B80C-C8F7-654F-979B-600BE1AEFF0A}" type="presOf" srcId="{665A582E-93D0-104F-83BF-AEE8C633F180}" destId="{801BF833-6349-1F4D-BF9C-E0F1BB5525D1}" srcOrd="0" destOrd="0" presId="urn:microsoft.com/office/officeart/2005/8/layout/gear1"/>
    <dgm:cxn modelId="{68B08971-F501-C649-8BEF-B32EACB0A184}" srcId="{8091BF6B-8BEC-7E47-9B7D-1B78BB92FF4A}" destId="{9FBCAB12-60FE-4B4B-8302-46ED106C991B}" srcOrd="1" destOrd="0" parTransId="{247B60BE-312B-594D-B92D-FFF2819D5360}" sibTransId="{047B8BED-D8EF-0C4B-AA54-B45C5180E0D6}"/>
    <dgm:cxn modelId="{F3E488CA-6237-D34E-833A-1EABFE182E20}" type="presOf" srcId="{047B8BED-D8EF-0C4B-AA54-B45C5180E0D6}" destId="{4E206B67-EB07-794B-A6E8-9F2876FCC509}" srcOrd="0" destOrd="0" presId="urn:microsoft.com/office/officeart/2005/8/layout/gear1"/>
    <dgm:cxn modelId="{83290F1C-2376-AE45-B5D7-FD0C9BFA9FCD}" type="presOf" srcId="{8091BF6B-8BEC-7E47-9B7D-1B78BB92FF4A}" destId="{728F9522-F873-EB41-8505-07430C037730}" srcOrd="0" destOrd="0" presId="urn:microsoft.com/office/officeart/2005/8/layout/gear1"/>
    <dgm:cxn modelId="{DF4B0ABF-138C-4447-8DA2-041E6F51C320}" srcId="{8091BF6B-8BEC-7E47-9B7D-1B78BB92FF4A}" destId="{665A582E-93D0-104F-83BF-AEE8C633F180}" srcOrd="2" destOrd="0" parTransId="{D545B230-3CB7-6141-BE01-E47B43CBD8E3}" sibTransId="{5AECFCE2-7F4C-BE47-8362-F0D1B9BF45DF}"/>
    <dgm:cxn modelId="{7773DCB3-DCB1-7F43-AAB5-43421AEE4A89}" type="presOf" srcId="{9FBCAB12-60FE-4B4B-8302-46ED106C991B}" destId="{3D9A5AC3-1F8E-044F-BD09-EE2D86727135}" srcOrd="1" destOrd="0" presId="urn:microsoft.com/office/officeart/2005/8/layout/gear1"/>
    <dgm:cxn modelId="{9C104C19-5B2C-764F-BC2C-F5BD5E1A27B4}" type="presOf" srcId="{A5D018D6-624C-6241-AB15-FA5F72F7A08E}" destId="{876E0302-9925-A44E-8336-AE1435B16348}" srcOrd="2" destOrd="0" presId="urn:microsoft.com/office/officeart/2005/8/layout/gear1"/>
    <dgm:cxn modelId="{6FB02748-7E18-EF4C-BB57-B9F3053B22B7}" type="presOf" srcId="{A5D018D6-624C-6241-AB15-FA5F72F7A08E}" destId="{70B5BDE5-2C94-CD42-A04D-3F6E895AB220}" srcOrd="0" destOrd="0" presId="urn:microsoft.com/office/officeart/2005/8/layout/gear1"/>
    <dgm:cxn modelId="{FBAFADDE-E6D5-A94F-B82E-7B26C3566CAC}" type="presOf" srcId="{665A582E-93D0-104F-83BF-AEE8C633F180}" destId="{A501C3AC-6984-8B4E-ABE9-4F8781FC1349}" srcOrd="2" destOrd="0" presId="urn:microsoft.com/office/officeart/2005/8/layout/gear1"/>
    <dgm:cxn modelId="{A7205A81-E0D4-9D48-BC06-747FEE01D374}" type="presOf" srcId="{31990B58-276F-6D42-AA79-7CC05AF061C2}" destId="{98BF65E3-78C8-C54B-B5E8-7BDF4F6EAB0C}" srcOrd="0" destOrd="0" presId="urn:microsoft.com/office/officeart/2005/8/layout/gear1"/>
    <dgm:cxn modelId="{28A73E98-F56B-9B4B-BA60-E2C17ECAECF2}" type="presOf" srcId="{9FBCAB12-60FE-4B4B-8302-46ED106C991B}" destId="{BE6AD79F-1BFF-9B49-9029-065F279D96FF}" srcOrd="0" destOrd="0" presId="urn:microsoft.com/office/officeart/2005/8/layout/gear1"/>
    <dgm:cxn modelId="{D6069E67-9097-7244-880D-341483E0B9CB}" type="presOf" srcId="{665A582E-93D0-104F-83BF-AEE8C633F180}" destId="{0139A134-5723-DD46-B93C-47C5700DA4E3}" srcOrd="3" destOrd="0" presId="urn:microsoft.com/office/officeart/2005/8/layout/gear1"/>
    <dgm:cxn modelId="{E427D517-99FB-A140-8C0C-880E68414671}" type="presOf" srcId="{665A582E-93D0-104F-83BF-AEE8C633F180}" destId="{DA55D85D-FD6A-304D-BCCD-0FE7B726FA9C}" srcOrd="1" destOrd="0" presId="urn:microsoft.com/office/officeart/2005/8/layout/gear1"/>
    <dgm:cxn modelId="{2EA6CD43-68A3-1242-B0A9-A48EB0053368}" type="presOf" srcId="{A5D018D6-624C-6241-AB15-FA5F72F7A08E}" destId="{120B9DC5-1090-3040-B5E5-0DB3F590C89F}" srcOrd="1" destOrd="0" presId="urn:microsoft.com/office/officeart/2005/8/layout/gear1"/>
    <dgm:cxn modelId="{6D3EB946-FDEF-104A-95D9-58C427AD9148}" type="presParOf" srcId="{728F9522-F873-EB41-8505-07430C037730}" destId="{70B5BDE5-2C94-CD42-A04D-3F6E895AB220}" srcOrd="0" destOrd="0" presId="urn:microsoft.com/office/officeart/2005/8/layout/gear1"/>
    <dgm:cxn modelId="{6187EDE7-5BFF-9542-ABAD-585ED5972D01}" type="presParOf" srcId="{728F9522-F873-EB41-8505-07430C037730}" destId="{120B9DC5-1090-3040-B5E5-0DB3F590C89F}" srcOrd="1" destOrd="0" presId="urn:microsoft.com/office/officeart/2005/8/layout/gear1"/>
    <dgm:cxn modelId="{C94246DF-1893-3647-9F5E-CCC29DB627BA}" type="presParOf" srcId="{728F9522-F873-EB41-8505-07430C037730}" destId="{876E0302-9925-A44E-8336-AE1435B16348}" srcOrd="2" destOrd="0" presId="urn:microsoft.com/office/officeart/2005/8/layout/gear1"/>
    <dgm:cxn modelId="{E5641ABB-E8F2-5F48-9E56-5BA270B0478C}" type="presParOf" srcId="{728F9522-F873-EB41-8505-07430C037730}" destId="{BE6AD79F-1BFF-9B49-9029-065F279D96FF}" srcOrd="3" destOrd="0" presId="urn:microsoft.com/office/officeart/2005/8/layout/gear1"/>
    <dgm:cxn modelId="{9F6E317B-1276-CB42-B27B-A330DF8B2FBF}" type="presParOf" srcId="{728F9522-F873-EB41-8505-07430C037730}" destId="{3D9A5AC3-1F8E-044F-BD09-EE2D86727135}" srcOrd="4" destOrd="0" presId="urn:microsoft.com/office/officeart/2005/8/layout/gear1"/>
    <dgm:cxn modelId="{FD708D8F-1F09-D04B-A3FD-260F6FFFF7AE}" type="presParOf" srcId="{728F9522-F873-EB41-8505-07430C037730}" destId="{EC887C80-216A-F946-A232-284869BC754D}" srcOrd="5" destOrd="0" presId="urn:microsoft.com/office/officeart/2005/8/layout/gear1"/>
    <dgm:cxn modelId="{66FA43AE-2C7B-AB40-9444-C5541D644179}" type="presParOf" srcId="{728F9522-F873-EB41-8505-07430C037730}" destId="{801BF833-6349-1F4D-BF9C-E0F1BB5525D1}" srcOrd="6" destOrd="0" presId="urn:microsoft.com/office/officeart/2005/8/layout/gear1"/>
    <dgm:cxn modelId="{FAD16BCA-F05D-9944-93E2-8678DF9C9EFB}" type="presParOf" srcId="{728F9522-F873-EB41-8505-07430C037730}" destId="{DA55D85D-FD6A-304D-BCCD-0FE7B726FA9C}" srcOrd="7" destOrd="0" presId="urn:microsoft.com/office/officeart/2005/8/layout/gear1"/>
    <dgm:cxn modelId="{199DAC35-F32D-CF4A-B31E-03200BAA09F0}" type="presParOf" srcId="{728F9522-F873-EB41-8505-07430C037730}" destId="{A501C3AC-6984-8B4E-ABE9-4F8781FC1349}" srcOrd="8" destOrd="0" presId="urn:microsoft.com/office/officeart/2005/8/layout/gear1"/>
    <dgm:cxn modelId="{47EF3516-794B-6749-ABC4-E0AC2BBA6416}" type="presParOf" srcId="{728F9522-F873-EB41-8505-07430C037730}" destId="{0139A134-5723-DD46-B93C-47C5700DA4E3}" srcOrd="9" destOrd="0" presId="urn:microsoft.com/office/officeart/2005/8/layout/gear1"/>
    <dgm:cxn modelId="{BEC6F371-0DF3-924E-9FA8-664A6C3DC052}" type="presParOf" srcId="{728F9522-F873-EB41-8505-07430C037730}" destId="{98BF65E3-78C8-C54B-B5E8-7BDF4F6EAB0C}" srcOrd="10" destOrd="0" presId="urn:microsoft.com/office/officeart/2005/8/layout/gear1"/>
    <dgm:cxn modelId="{18342E1F-7633-F74B-9BEE-F6CA4883958B}" type="presParOf" srcId="{728F9522-F873-EB41-8505-07430C037730}" destId="{4E206B67-EB07-794B-A6E8-9F2876FCC509}" srcOrd="11" destOrd="0" presId="urn:microsoft.com/office/officeart/2005/8/layout/gear1"/>
    <dgm:cxn modelId="{C8C9574B-2D2C-444F-8EBE-E0DA5E35DB6F}" type="presParOf" srcId="{728F9522-F873-EB41-8505-07430C037730}" destId="{A8508DBC-2E89-3D4A-9B16-1B792F98403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0.11764</cdr:x>
      <cdr:y>0.93197</cdr:y>
    </cdr:from>
    <cdr:to>
      <cdr:x>0.7833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927" y="6302419"/>
          <a:ext cx="578240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1= not at all familiar; 5= extremely familiar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E0E0B-B5E1-C544-A3FA-C23F45CBAF4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A49AB-6950-6440-B944-1BF0FEE3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49AB-6950-6440-B944-1BF0FEE3BC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49AB-6950-6440-B944-1BF0FEE3BC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49AB-6950-6440-B944-1BF0FEE3BC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Christiane Schroeter</a:t>
            </a:r>
            <a:br>
              <a:rPr lang="en-US" sz="2700" b="1" dirty="0" smtClean="0"/>
            </a:br>
            <a:r>
              <a:rPr lang="en-US" sz="2700" b="1" dirty="0"/>
              <a:t>Lindsey Higgins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799"/>
            <a:ext cx="5458968" cy="832441"/>
          </a:xfrm>
        </p:spPr>
        <p:txBody>
          <a:bodyPr>
            <a:normAutofit/>
          </a:bodyPr>
          <a:lstStyle/>
          <a:p>
            <a:r>
              <a:rPr lang="en-US" dirty="0" smtClean="0"/>
              <a:t>Agribusiness Department</a:t>
            </a:r>
          </a:p>
          <a:p>
            <a:r>
              <a:rPr lang="en-US" dirty="0" smtClean="0"/>
              <a:t>California Polytechnic State University</a:t>
            </a:r>
          </a:p>
          <a:p>
            <a:r>
              <a:rPr lang="en-US" dirty="0" smtClean="0"/>
              <a:t>San Luis Obispo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6132" y="884942"/>
            <a:ext cx="51339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Determining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"</a:t>
            </a:r>
            <a:r>
              <a:rPr lang="en-US" sz="3200" b="1" dirty="0">
                <a:solidFill>
                  <a:schemeClr val="bg1"/>
                </a:solidFill>
              </a:rPr>
              <a:t>Ripple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Effect” in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Team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Work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</a:rPr>
              <a:t>n Individual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Information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Literacy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914400"/>
            <a:ext cx="7946784" cy="1143000"/>
          </a:xfrm>
        </p:spPr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Comparing Learning Approaches Guided vs. Self-Directed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825240" cy="391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Initial lab session to learn about databases</a:t>
            </a:r>
          </a:p>
          <a:p>
            <a:r>
              <a:rPr lang="en-US" sz="2400" dirty="0" smtClean="0"/>
              <a:t>Quizzes/ homework check and expand on knowledge about databases</a:t>
            </a:r>
          </a:p>
          <a:p>
            <a:pPr>
              <a:buFont typeface="Lucida Grande"/>
              <a:buChar char="➜"/>
            </a:pPr>
            <a:r>
              <a:rPr lang="en-US" sz="2400" dirty="0"/>
              <a:t> </a:t>
            </a:r>
            <a:r>
              <a:rPr lang="en-US" sz="2400" b="1" dirty="0" smtClean="0"/>
              <a:t>Develop skills by </a:t>
            </a:r>
          </a:p>
          <a:p>
            <a:pPr marL="223838" lvl="1" indent="0">
              <a:buNone/>
            </a:pPr>
            <a:r>
              <a:rPr lang="en-US" sz="2400" b="1" dirty="0" smtClean="0"/>
              <a:t>  repeated exposure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82440" y="2105787"/>
            <a:ext cx="4332036" cy="3911600"/>
          </a:xfrm>
        </p:spPr>
        <p:txBody>
          <a:bodyPr>
            <a:noAutofit/>
          </a:bodyPr>
          <a:lstStyle/>
          <a:p>
            <a:r>
              <a:rPr lang="en-US" sz="2400" dirty="0"/>
              <a:t>Instructor acts as a facilitator</a:t>
            </a:r>
          </a:p>
          <a:p>
            <a:r>
              <a:rPr lang="en-US" sz="2400" dirty="0" smtClean="0"/>
              <a:t>Student centered</a:t>
            </a:r>
          </a:p>
          <a:p>
            <a:r>
              <a:rPr lang="en-US" sz="2400" dirty="0" smtClean="0"/>
              <a:t> Assignments treated as “experiences”</a:t>
            </a:r>
          </a:p>
          <a:p>
            <a:endParaRPr lang="en-US" sz="200" dirty="0" smtClean="0"/>
          </a:p>
          <a:p>
            <a:pPr>
              <a:buFont typeface="Wingdings 2" charset="2"/>
              <a:buChar char="➜"/>
            </a:pPr>
            <a:r>
              <a:rPr lang="en-US" sz="2400" b="1" dirty="0" smtClean="0"/>
              <a:t> Develop </a:t>
            </a:r>
            <a:r>
              <a:rPr lang="en-US" sz="2400" b="1" dirty="0"/>
              <a:t>skills by </a:t>
            </a:r>
          </a:p>
          <a:p>
            <a:pPr marL="223838" lvl="1" indent="0">
              <a:buNone/>
            </a:pPr>
            <a:r>
              <a:rPr lang="en-US" sz="2400" b="1" dirty="0" smtClean="0"/>
              <a:t> independent learning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3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5789" y="652463"/>
            <a:ext cx="7391400" cy="1143000"/>
          </a:xfrm>
        </p:spPr>
        <p:txBody>
          <a:bodyPr/>
          <a:lstStyle/>
          <a:p>
            <a:r>
              <a:rPr lang="en-US" dirty="0" smtClean="0"/>
              <a:t>Weekly Teaching Overview: </a:t>
            </a:r>
            <a:br>
              <a:rPr lang="en-US" dirty="0" smtClean="0"/>
            </a:br>
            <a:r>
              <a:rPr lang="en-US" dirty="0" smtClean="0"/>
              <a:t>Guided vs. Self-Directed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93166476"/>
              </p:ext>
            </p:extLst>
          </p:nvPr>
        </p:nvGraphicFramePr>
        <p:xfrm>
          <a:off x="207710" y="1795463"/>
          <a:ext cx="8768210" cy="473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627"/>
                <a:gridCol w="3640157"/>
                <a:gridCol w="3784426"/>
              </a:tblGrid>
              <a:tr h="735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Weeks</a:t>
                      </a:r>
                      <a:r>
                        <a:rPr lang="en-US" sz="2000" baseline="0" dirty="0" smtClean="0"/>
                        <a:t> in Quarter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Guided Learning</a:t>
                      </a:r>
                      <a:endParaRPr lang="en-US" sz="2000" dirty="0"/>
                    </a:p>
                  </a:txBody>
                  <a:tcPr anchor="ctr" anchorCtr="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Self-Directed</a:t>
                      </a:r>
                      <a:endParaRPr lang="en-US" sz="20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578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100" dirty="0" smtClean="0"/>
                        <a:t>Electronic</a:t>
                      </a:r>
                      <a:r>
                        <a:rPr lang="en-US" sz="2100" baseline="0" dirty="0" smtClean="0"/>
                        <a:t> pre-survey of information literacy </a:t>
                      </a:r>
                      <a:endParaRPr lang="en-US" sz="2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78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Lab</a:t>
                      </a:r>
                      <a:r>
                        <a:rPr lang="en-US" sz="2100" baseline="0" dirty="0" smtClean="0"/>
                        <a:t> session about databases, quizzes, assignments </a:t>
                      </a:r>
                      <a:endParaRPr lang="en-US" sz="2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Initial intro</a:t>
                      </a:r>
                      <a:r>
                        <a:rPr lang="en-US" sz="2100" baseline="0" dirty="0" smtClean="0"/>
                        <a:t>duction to info literacy project</a:t>
                      </a:r>
                      <a:endParaRPr lang="en-US" sz="2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578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5</a:t>
                      </a:r>
                      <a:endParaRPr lang="en-US" sz="2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100" dirty="0" smtClean="0"/>
                        <a:t>Formal introduction of final</a:t>
                      </a:r>
                      <a:r>
                        <a:rPr lang="en-US" sz="2100" baseline="0" dirty="0" smtClean="0"/>
                        <a:t> project</a:t>
                      </a:r>
                      <a:endParaRPr lang="en-US" sz="2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78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8</a:t>
                      </a:r>
                      <a:endParaRPr lang="en-US" sz="2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Exam #2: Check</a:t>
                      </a:r>
                      <a:r>
                        <a:rPr lang="en-US" sz="2100" baseline="0" dirty="0" smtClean="0"/>
                        <a:t> retention about databases</a:t>
                      </a:r>
                      <a:endParaRPr lang="en-US" sz="21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Lab session about</a:t>
                      </a:r>
                      <a:r>
                        <a:rPr lang="en-US" sz="2100" baseline="0" dirty="0" smtClean="0"/>
                        <a:t> databases</a:t>
                      </a:r>
                      <a:endParaRPr lang="en-US" sz="2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578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10 + 11</a:t>
                      </a:r>
                      <a:endParaRPr lang="en-US" sz="21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100" dirty="0" smtClean="0"/>
                        <a:t>Project due</a:t>
                      </a:r>
                      <a:r>
                        <a:rPr lang="en-US" sz="2100" baseline="0" dirty="0" smtClean="0"/>
                        <a:t> and electronic post-survey</a:t>
                      </a:r>
                      <a:endParaRPr lang="en-US" sz="2100" dirty="0"/>
                    </a:p>
                  </a:txBody>
                  <a:tcPr anchor="ctr" anchorCtr="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10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209800"/>
            <a:ext cx="7822384" cy="4233722"/>
          </a:xfrm>
        </p:spPr>
        <p:txBody>
          <a:bodyPr>
            <a:noAutofit/>
          </a:bodyPr>
          <a:lstStyle/>
          <a:p>
            <a:r>
              <a:rPr lang="en-US" sz="2400" dirty="0" smtClean="0"/>
              <a:t>One course</a:t>
            </a:r>
          </a:p>
          <a:p>
            <a:pPr lvl="1"/>
            <a:r>
              <a:rPr lang="en-US" sz="2000" dirty="0" smtClean="0"/>
              <a:t>AGB 301- Food and Fiber Marketing</a:t>
            </a:r>
          </a:p>
          <a:p>
            <a:pPr lvl="1"/>
            <a:r>
              <a:rPr lang="en-US" sz="2200" dirty="0" smtClean="0"/>
              <a:t>Four quarters, eight sections</a:t>
            </a:r>
          </a:p>
          <a:p>
            <a:r>
              <a:rPr lang="en-US" sz="2400" dirty="0" smtClean="0"/>
              <a:t>One project</a:t>
            </a:r>
          </a:p>
          <a:p>
            <a:pPr lvl="1"/>
            <a:r>
              <a:rPr lang="en-US" sz="2000" dirty="0" smtClean="0"/>
              <a:t>Marketing analysis for a branded food product submitted as a two-page </a:t>
            </a:r>
            <a:r>
              <a:rPr lang="en-US" sz="2000" dirty="0" err="1" smtClean="0"/>
              <a:t>infographic</a:t>
            </a:r>
            <a:endParaRPr lang="en-US" sz="2000" dirty="0" smtClean="0"/>
          </a:p>
          <a:p>
            <a:r>
              <a:rPr lang="en-US" sz="2400" dirty="0" smtClean="0"/>
              <a:t>Two instructors</a:t>
            </a:r>
          </a:p>
          <a:p>
            <a:pPr lvl="1"/>
            <a:r>
              <a:rPr lang="en-US" sz="2000" dirty="0" smtClean="0"/>
              <a:t>Guided learning approach</a:t>
            </a:r>
          </a:p>
          <a:p>
            <a:pPr lvl="1"/>
            <a:r>
              <a:rPr lang="en-US" sz="2000" dirty="0" smtClean="0"/>
              <a:t>Self-directed learning approach</a:t>
            </a:r>
          </a:p>
        </p:txBody>
      </p:sp>
    </p:spTree>
    <p:extLst>
      <p:ext uri="{BB962C8B-B14F-4D97-AF65-F5344CB8AC3E}">
        <p14:creationId xmlns:p14="http://schemas.microsoft.com/office/powerpoint/2010/main" val="39412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33944" cy="3916363"/>
          </a:xfrm>
        </p:spPr>
        <p:txBody>
          <a:bodyPr/>
          <a:lstStyle/>
          <a:p>
            <a:r>
              <a:rPr lang="en-US" sz="2800" dirty="0" smtClean="0"/>
              <a:t>Pre and post electronic survey </a:t>
            </a:r>
          </a:p>
          <a:p>
            <a:r>
              <a:rPr lang="en-US" sz="2800" dirty="0" smtClean="0"/>
              <a:t>Measured</a:t>
            </a:r>
          </a:p>
          <a:p>
            <a:pPr marL="646113" lvl="1" indent="-342900" defTabSz="3135528">
              <a:buFont typeface="Arial"/>
              <a:buChar char="•"/>
              <a:defRPr/>
            </a:pPr>
            <a:r>
              <a:rPr lang="en-US" sz="2400" dirty="0"/>
              <a:t>Individual information literacy abilities</a:t>
            </a:r>
          </a:p>
          <a:p>
            <a:pPr marL="646113" lvl="1" indent="-342900" defTabSz="3135528">
              <a:buFont typeface="Arial"/>
              <a:buChar char="•"/>
              <a:defRPr/>
            </a:pPr>
            <a:r>
              <a:rPr lang="en-US" sz="2400" dirty="0"/>
              <a:t>Familiarity with </a:t>
            </a:r>
            <a:r>
              <a:rPr lang="en-US" sz="2400" dirty="0" smtClean="0"/>
              <a:t>research </a:t>
            </a:r>
            <a:r>
              <a:rPr lang="en-US" sz="2400" dirty="0"/>
              <a:t>databases</a:t>
            </a:r>
          </a:p>
          <a:p>
            <a:pPr marL="646113" lvl="1" indent="-342900" defTabSz="3135528">
              <a:buFont typeface="Arial"/>
              <a:buChar char="•"/>
              <a:defRPr/>
            </a:pPr>
            <a:r>
              <a:rPr lang="en-US" sz="2400" dirty="0"/>
              <a:t>Confidence at finding key pieces of information</a:t>
            </a:r>
          </a:p>
          <a:p>
            <a:pPr marL="646113" lvl="1" indent="-342900" defTabSz="3135528">
              <a:buFont typeface="Arial"/>
              <a:buChar char="•"/>
              <a:defRPr/>
            </a:pPr>
            <a:r>
              <a:rPr lang="en-US" sz="2400" dirty="0" smtClean="0"/>
              <a:t>Knowledge </a:t>
            </a:r>
            <a:r>
              <a:rPr lang="en-US" sz="2400" dirty="0"/>
              <a:t>to locate specific </a:t>
            </a:r>
            <a:r>
              <a:rPr lang="en-US" sz="2400" dirty="0" smtClean="0"/>
              <a:t>information </a:t>
            </a:r>
            <a:r>
              <a:rPr lang="en-US" sz="2400" dirty="0"/>
              <a:t>using key databases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91996" cy="3916363"/>
          </a:xfrm>
        </p:spPr>
        <p:txBody>
          <a:bodyPr numCol="2">
            <a:noAutofit/>
          </a:bodyPr>
          <a:lstStyle/>
          <a:p>
            <a:r>
              <a:rPr lang="en-US" sz="2400" dirty="0" smtClean="0"/>
              <a:t>Company history</a:t>
            </a:r>
          </a:p>
          <a:p>
            <a:r>
              <a:rPr lang="en-US" sz="2400" dirty="0" smtClean="0"/>
              <a:t>Company headquarters</a:t>
            </a:r>
          </a:p>
          <a:p>
            <a:r>
              <a:rPr lang="en-US" sz="2400" dirty="0" smtClean="0"/>
              <a:t>Primary ingredients</a:t>
            </a:r>
          </a:p>
          <a:p>
            <a:r>
              <a:rPr lang="en-US" sz="2400" dirty="0" smtClean="0"/>
              <a:t>Degree of processing</a:t>
            </a:r>
          </a:p>
          <a:p>
            <a:r>
              <a:rPr lang="en-US" sz="2400" dirty="0" smtClean="0"/>
              <a:t>Industry trends</a:t>
            </a:r>
          </a:p>
          <a:p>
            <a:r>
              <a:rPr lang="en-US" sz="2400" dirty="0" smtClean="0"/>
              <a:t>Horizontal / vertical linkages</a:t>
            </a:r>
          </a:p>
          <a:p>
            <a:r>
              <a:rPr lang="en-US" sz="2400" dirty="0" smtClean="0"/>
              <a:t>Market shares</a:t>
            </a:r>
          </a:p>
          <a:p>
            <a:r>
              <a:rPr lang="en-US" sz="2400" dirty="0" smtClean="0"/>
              <a:t>Main competitors</a:t>
            </a:r>
          </a:p>
          <a:p>
            <a:r>
              <a:rPr lang="en-US" sz="2400" dirty="0" smtClean="0"/>
              <a:t>Target market</a:t>
            </a:r>
          </a:p>
          <a:p>
            <a:r>
              <a:rPr lang="en-US" sz="2400" dirty="0" smtClean="0"/>
              <a:t>4Ps- Marketing mix</a:t>
            </a:r>
          </a:p>
          <a:p>
            <a:r>
              <a:rPr lang="en-US" sz="2400" dirty="0" smtClean="0"/>
              <a:t>Assessment of product’s marketing</a:t>
            </a:r>
          </a:p>
          <a:p>
            <a:r>
              <a:rPr lang="en-US" sz="2400" dirty="0" smtClean="0"/>
              <a:t>Recommendations for future marketing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7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14" y="0"/>
            <a:ext cx="8505381" cy="672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4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96" y="435147"/>
            <a:ext cx="604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 of Student 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7944" y="1387474"/>
            <a:ext cx="846640" cy="6819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amba_Juice_Fact_Sheet_01_2013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98" y="617738"/>
            <a:ext cx="4822020" cy="6240262"/>
          </a:xfrm>
          <a:prstGeom prst="rect">
            <a:avLst/>
          </a:prstGeom>
        </p:spPr>
      </p:pic>
      <p:pic>
        <p:nvPicPr>
          <p:cNvPr id="6" name="Picture 5" descr="Jamba_Juice_Fact_Sheet_01_2013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60" y="617738"/>
            <a:ext cx="4822021" cy="62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3591" b="3591"/>
          <a:stretch>
            <a:fillRect/>
          </a:stretch>
        </p:blipFill>
        <p:spPr>
          <a:xfrm>
            <a:off x="0" y="1051630"/>
            <a:ext cx="9131300" cy="5495925"/>
          </a:xfrm>
        </p:spPr>
      </p:pic>
      <p:sp>
        <p:nvSpPr>
          <p:cNvPr id="2" name="TextBox 1"/>
          <p:cNvSpPr txBox="1"/>
          <p:nvPr/>
        </p:nvSpPr>
        <p:spPr>
          <a:xfrm>
            <a:off x="745996" y="435147"/>
            <a:ext cx="604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 of Student 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7944" y="1387474"/>
            <a:ext cx="846640" cy="6819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2" y="1042135"/>
            <a:ext cx="4292816" cy="5541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92" y="1070357"/>
            <a:ext cx="4291140" cy="5539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996" y="435147"/>
            <a:ext cx="604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 of Student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88374" cy="3916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Demographics and Academic Information </a:t>
            </a:r>
          </a:p>
          <a:p>
            <a:pPr lvl="1"/>
            <a:r>
              <a:rPr lang="en-US" sz="2400" dirty="0" smtClean="0"/>
              <a:t>Sample of 252 students</a:t>
            </a:r>
          </a:p>
          <a:p>
            <a:pPr lvl="2"/>
            <a:r>
              <a:rPr lang="en-US" sz="2400" dirty="0" smtClean="0"/>
              <a:t>149 students in guided learning </a:t>
            </a:r>
          </a:p>
          <a:p>
            <a:pPr lvl="2"/>
            <a:r>
              <a:rPr lang="en-US" sz="2400" dirty="0" smtClean="0"/>
              <a:t>103 students in self-directed learning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97% response rate</a:t>
            </a:r>
          </a:p>
          <a:p>
            <a:pPr lvl="1"/>
            <a:r>
              <a:rPr lang="en-US" sz="2400" dirty="0" smtClean="0"/>
              <a:t>41% Sophomores</a:t>
            </a:r>
          </a:p>
          <a:p>
            <a:pPr lvl="1"/>
            <a:r>
              <a:rPr lang="en-US" sz="2400" dirty="0" smtClean="0"/>
              <a:t>75% take class as required course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2286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74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984998" cy="1143000"/>
          </a:xfrm>
        </p:spPr>
        <p:txBody>
          <a:bodyPr/>
          <a:lstStyle/>
          <a:p>
            <a:r>
              <a:rPr lang="en-US" dirty="0" smtClean="0"/>
              <a:t>Skills relevant for </a:t>
            </a:r>
            <a:r>
              <a:rPr lang="en-US" dirty="0"/>
              <a:t>G</a:t>
            </a:r>
            <a:r>
              <a:rPr lang="en-US" dirty="0" smtClean="0"/>
              <a:t>raduates?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Most valued skills among new hires: 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ritical </a:t>
            </a:r>
            <a:r>
              <a:rPr lang="en-US" sz="2200" dirty="0"/>
              <a:t>thinking </a:t>
            </a:r>
            <a:r>
              <a:rPr lang="en-US" sz="2200" dirty="0" smtClean="0"/>
              <a:t>skills</a:t>
            </a:r>
          </a:p>
          <a:p>
            <a:pPr lvl="1"/>
            <a:r>
              <a:rPr lang="en-US" sz="2200" dirty="0"/>
              <a:t>W</a:t>
            </a:r>
            <a:r>
              <a:rPr lang="en-US" sz="2200" dirty="0" smtClean="0"/>
              <a:t>riting skills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nterpersonal </a:t>
            </a:r>
            <a:r>
              <a:rPr lang="en-US" sz="2200" dirty="0"/>
              <a:t>communication </a:t>
            </a:r>
            <a:r>
              <a:rPr lang="en-US" sz="2200" dirty="0" smtClean="0"/>
              <a:t>skills</a:t>
            </a:r>
          </a:p>
          <a:p>
            <a:pPr lvl="1"/>
            <a:r>
              <a:rPr lang="en-US" sz="2200" b="1" dirty="0" smtClean="0"/>
              <a:t>Team work skills </a:t>
            </a:r>
            <a:endParaRPr lang="en-US" sz="2200" b="1" dirty="0"/>
          </a:p>
        </p:txBody>
      </p:sp>
      <p:sp>
        <p:nvSpPr>
          <p:cNvPr id="4" name="Rectangle 3"/>
          <p:cNvSpPr/>
          <p:nvPr/>
        </p:nvSpPr>
        <p:spPr>
          <a:xfrm>
            <a:off x="457199" y="6150045"/>
            <a:ext cx="6147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buClr>
                <a:srgbClr val="D16349"/>
              </a:buClr>
              <a:buSzPct val="100000"/>
            </a:pPr>
            <a:r>
              <a:rPr lang="en-US" sz="2000" dirty="0">
                <a:solidFill>
                  <a:srgbClr val="646B86"/>
                </a:solidFill>
              </a:rPr>
              <a:t>Boland and </a:t>
            </a:r>
            <a:r>
              <a:rPr lang="en-US" sz="2000" dirty="0" err="1">
                <a:solidFill>
                  <a:srgbClr val="646B86"/>
                </a:solidFill>
              </a:rPr>
              <a:t>Akridge</a:t>
            </a:r>
            <a:r>
              <a:rPr lang="en-US" sz="2000" dirty="0">
                <a:solidFill>
                  <a:srgbClr val="646B86"/>
                </a:solidFill>
              </a:rPr>
              <a:t> (2004) </a:t>
            </a:r>
          </a:p>
        </p:txBody>
      </p:sp>
      <p:sp>
        <p:nvSpPr>
          <p:cNvPr id="5" name="Bent-Up Arrow 4"/>
          <p:cNvSpPr/>
          <p:nvPr/>
        </p:nvSpPr>
        <p:spPr>
          <a:xfrm rot="5400000">
            <a:off x="3984001" y="4153660"/>
            <a:ext cx="1199510" cy="1687362"/>
          </a:xfrm>
          <a:prstGeom prst="bentUpArrow">
            <a:avLst>
              <a:gd name="adj1" fmla="val 23462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27437" y="4782576"/>
            <a:ext cx="299328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Information 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2782" y="224087"/>
            <a:ext cx="8329280" cy="1143000"/>
          </a:xfrm>
        </p:spPr>
        <p:txBody>
          <a:bodyPr/>
          <a:lstStyle/>
          <a:p>
            <a:r>
              <a:rPr lang="en-US" b="1" dirty="0" smtClean="0"/>
              <a:t>Pre-Survey </a:t>
            </a:r>
            <a:r>
              <a:rPr lang="en-US" dirty="0" smtClean="0"/>
              <a:t>Results: </a:t>
            </a:r>
            <a:r>
              <a:rPr lang="en-US" dirty="0" smtClean="0">
                <a:solidFill>
                  <a:srgbClr val="E2751D"/>
                </a:solidFill>
              </a:rPr>
              <a:t>Familiarity </a:t>
            </a:r>
            <a:r>
              <a:rPr lang="en-US" dirty="0">
                <a:solidFill>
                  <a:srgbClr val="E2751D"/>
                </a:solidFill>
              </a:rPr>
              <a:t>with Marketing </a:t>
            </a:r>
            <a:r>
              <a:rPr lang="en-US" dirty="0" smtClean="0">
                <a:solidFill>
                  <a:srgbClr val="E2751D"/>
                </a:solidFill>
              </a:rPr>
              <a:t>Databases</a:t>
            </a:r>
            <a:endParaRPr lang="en-US" dirty="0">
              <a:solidFill>
                <a:srgbClr val="E2751D"/>
              </a:solidFill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09572"/>
              </p:ext>
            </p:extLst>
          </p:nvPr>
        </p:nvGraphicFramePr>
        <p:xfrm>
          <a:off x="198428" y="1130292"/>
          <a:ext cx="8509032" cy="512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71127" y="6251619"/>
            <a:ext cx="578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1= not at all familiar; 5= extremely familiar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2782" y="224087"/>
            <a:ext cx="8329280" cy="1143000"/>
          </a:xfrm>
        </p:spPr>
        <p:txBody>
          <a:bodyPr/>
          <a:lstStyle/>
          <a:p>
            <a:r>
              <a:rPr lang="en-US" b="1" dirty="0" smtClean="0"/>
              <a:t>Post-Survey </a:t>
            </a:r>
            <a:r>
              <a:rPr lang="en-US" dirty="0" smtClean="0"/>
              <a:t>Results: </a:t>
            </a:r>
            <a:r>
              <a:rPr lang="en-US" dirty="0" smtClean="0">
                <a:solidFill>
                  <a:schemeClr val="accent3"/>
                </a:solidFill>
              </a:rPr>
              <a:t>Familiarity </a:t>
            </a:r>
            <a:r>
              <a:rPr lang="en-US" dirty="0">
                <a:solidFill>
                  <a:schemeClr val="accent3"/>
                </a:solidFill>
              </a:rPr>
              <a:t>with Marketing </a:t>
            </a:r>
            <a:r>
              <a:rPr lang="en-US" dirty="0" smtClean="0">
                <a:solidFill>
                  <a:schemeClr val="accent3"/>
                </a:solidFill>
              </a:rPr>
              <a:t>Databases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707712"/>
              </p:ext>
            </p:extLst>
          </p:nvPr>
        </p:nvGraphicFramePr>
        <p:xfrm>
          <a:off x="242782" y="1605959"/>
          <a:ext cx="8478684" cy="527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8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342900"/>
            <a:ext cx="8096188" cy="1143000"/>
          </a:xfrm>
        </p:spPr>
        <p:txBody>
          <a:bodyPr/>
          <a:lstStyle/>
          <a:p>
            <a:r>
              <a:rPr lang="en-US" b="1" dirty="0"/>
              <a:t>Pre-Survey </a:t>
            </a:r>
            <a:r>
              <a:rPr lang="en-US" dirty="0"/>
              <a:t>Results:</a:t>
            </a:r>
            <a:r>
              <a:rPr lang="en-US" dirty="0">
                <a:solidFill>
                  <a:srgbClr val="E2751D"/>
                </a:solidFill>
              </a:rPr>
              <a:t> </a:t>
            </a:r>
            <a:r>
              <a:rPr lang="en-US" dirty="0" smtClean="0">
                <a:solidFill>
                  <a:srgbClr val="E2751D"/>
                </a:solidFill>
              </a:rPr>
              <a:t/>
            </a:r>
            <a:br>
              <a:rPr lang="en-US" dirty="0" smtClean="0">
                <a:solidFill>
                  <a:srgbClr val="E2751D"/>
                </a:solidFill>
              </a:rPr>
            </a:br>
            <a:r>
              <a:rPr lang="en-US" dirty="0" smtClean="0">
                <a:solidFill>
                  <a:srgbClr val="E2751D"/>
                </a:solidFill>
              </a:rPr>
              <a:t>Level of Confidence with Tasks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417942"/>
              </p:ext>
            </p:extLst>
          </p:nvPr>
        </p:nvGraphicFramePr>
        <p:xfrm>
          <a:off x="-590613" y="1485900"/>
          <a:ext cx="9144000" cy="498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8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342900"/>
            <a:ext cx="8096188" cy="1143000"/>
          </a:xfrm>
        </p:spPr>
        <p:txBody>
          <a:bodyPr/>
          <a:lstStyle/>
          <a:p>
            <a:r>
              <a:rPr lang="en-US" b="1" dirty="0" smtClean="0"/>
              <a:t>Post-</a:t>
            </a:r>
            <a:r>
              <a:rPr lang="en-US" b="1" dirty="0"/>
              <a:t>Survey </a:t>
            </a:r>
            <a:r>
              <a:rPr lang="en-US" dirty="0"/>
              <a:t>Results:</a:t>
            </a:r>
            <a:r>
              <a:rPr lang="en-US" dirty="0">
                <a:solidFill>
                  <a:srgbClr val="E2751D"/>
                </a:solidFill>
              </a:rPr>
              <a:t> </a:t>
            </a:r>
            <a:r>
              <a:rPr lang="en-US" dirty="0" smtClean="0">
                <a:solidFill>
                  <a:srgbClr val="E2751D"/>
                </a:solidFill>
              </a:rPr>
              <a:t/>
            </a:r>
            <a:br>
              <a:rPr lang="en-US" dirty="0" smtClean="0">
                <a:solidFill>
                  <a:srgbClr val="E2751D"/>
                </a:solidFill>
              </a:rPr>
            </a:br>
            <a:r>
              <a:rPr lang="en-US" dirty="0" smtClean="0">
                <a:solidFill>
                  <a:srgbClr val="E2751D"/>
                </a:solidFill>
              </a:rPr>
              <a:t>Level of Confidence with Tasks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249026"/>
              </p:ext>
            </p:extLst>
          </p:nvPr>
        </p:nvGraphicFramePr>
        <p:xfrm>
          <a:off x="168080" y="1553859"/>
          <a:ext cx="8646764" cy="530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3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67" y="596943"/>
            <a:ext cx="8226917" cy="1143000"/>
          </a:xfrm>
        </p:spPr>
        <p:txBody>
          <a:bodyPr/>
          <a:lstStyle/>
          <a:p>
            <a:r>
              <a:rPr lang="en-US" b="1" dirty="0"/>
              <a:t>Pre-Survey </a:t>
            </a:r>
            <a:r>
              <a:rPr lang="en-US" dirty="0"/>
              <a:t>Results:</a:t>
            </a:r>
            <a:r>
              <a:rPr lang="en-US" dirty="0">
                <a:solidFill>
                  <a:srgbClr val="E2751D"/>
                </a:solidFill>
              </a:rPr>
              <a:t> </a:t>
            </a:r>
            <a:r>
              <a:rPr lang="en-US" dirty="0" smtClean="0">
                <a:solidFill>
                  <a:srgbClr val="E2751D"/>
                </a:solidFill>
              </a:rPr>
              <a:t>Self-Reported Confidence Info Literacy 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270001"/>
              </p:ext>
            </p:extLst>
          </p:nvPr>
        </p:nvGraphicFramePr>
        <p:xfrm>
          <a:off x="-167251" y="1997364"/>
          <a:ext cx="9029135" cy="562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7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82" y="596943"/>
            <a:ext cx="9113651" cy="1143000"/>
          </a:xfrm>
        </p:spPr>
        <p:txBody>
          <a:bodyPr/>
          <a:lstStyle/>
          <a:p>
            <a:r>
              <a:rPr lang="en-US" b="1" dirty="0" smtClean="0"/>
              <a:t>Post-</a:t>
            </a:r>
            <a:r>
              <a:rPr lang="en-US" b="1" dirty="0"/>
              <a:t>Survey </a:t>
            </a:r>
            <a:r>
              <a:rPr lang="en-US" dirty="0"/>
              <a:t>Results:</a:t>
            </a:r>
            <a:r>
              <a:rPr lang="en-US" dirty="0">
                <a:solidFill>
                  <a:srgbClr val="E2751D"/>
                </a:solidFill>
              </a:rPr>
              <a:t> </a:t>
            </a:r>
            <a:r>
              <a:rPr lang="en-US" dirty="0" smtClean="0">
                <a:solidFill>
                  <a:srgbClr val="E2751D"/>
                </a:solidFill>
              </a:rPr>
              <a:t>Self-Reported Confidence Info Literacy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802145"/>
              </p:ext>
            </p:extLst>
          </p:nvPr>
        </p:nvGraphicFramePr>
        <p:xfrm>
          <a:off x="242782" y="1027066"/>
          <a:ext cx="8684115" cy="535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47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117 students, 31 teams, 3 quarters of instruction</a:t>
            </a:r>
            <a:endParaRPr lang="en-US" dirty="0"/>
          </a:p>
          <a:p>
            <a:r>
              <a:rPr lang="en-US" dirty="0" smtClean="0"/>
              <a:t>Target groups based on objective scores</a:t>
            </a:r>
          </a:p>
          <a:p>
            <a:pPr lvl="1"/>
            <a:r>
              <a:rPr lang="en-US" sz="2000" dirty="0" smtClean="0"/>
              <a:t>Teams with low average scores</a:t>
            </a:r>
          </a:p>
          <a:p>
            <a:pPr lvl="1"/>
            <a:r>
              <a:rPr lang="en-US" sz="2000" dirty="0" smtClean="0"/>
              <a:t>Teams with high standard deviations</a:t>
            </a:r>
          </a:p>
          <a:p>
            <a:pPr lvl="1"/>
            <a:r>
              <a:rPr lang="en-US" sz="2000" dirty="0" smtClean="0"/>
              <a:t>Teams with high min – max ranges</a:t>
            </a:r>
          </a:p>
          <a:p>
            <a:pPr lvl="1"/>
            <a:r>
              <a:rPr lang="en-US" sz="2000" dirty="0" smtClean="0"/>
              <a:t>Teams with high change (pre to post)</a:t>
            </a:r>
          </a:p>
          <a:p>
            <a:r>
              <a:rPr lang="en-US" dirty="0"/>
              <a:t>Groups tested for </a:t>
            </a:r>
            <a:r>
              <a:rPr lang="en-US" dirty="0" smtClean="0"/>
              <a:t>outcome differences</a:t>
            </a:r>
            <a:endParaRPr lang="en-US" dirty="0"/>
          </a:p>
          <a:p>
            <a:pPr lvl="1"/>
            <a:r>
              <a:rPr lang="en-US" sz="2000" dirty="0" smtClean="0"/>
              <a:t>Project </a:t>
            </a:r>
            <a:r>
              <a:rPr lang="en-US" sz="2000" dirty="0"/>
              <a:t>scores</a:t>
            </a:r>
          </a:p>
          <a:p>
            <a:pPr lvl="1"/>
            <a:r>
              <a:rPr lang="en-US" sz="2000" dirty="0"/>
              <a:t>Post scores</a:t>
            </a:r>
          </a:p>
          <a:p>
            <a:pPr lvl="1"/>
            <a:r>
              <a:rPr lang="en-US" sz="2000" dirty="0"/>
              <a:t>Class </a:t>
            </a:r>
            <a:r>
              <a:rPr lang="en-US" sz="2000" dirty="0" smtClean="0"/>
              <a:t>grades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181596" y="3230588"/>
            <a:ext cx="2665734" cy="1680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team doesn’t work unless everyone is doing their job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888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322013" cy="3916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Significant correlation</a:t>
            </a:r>
          </a:p>
          <a:p>
            <a:pPr lvl="1"/>
            <a:r>
              <a:rPr lang="en-US" sz="2400" dirty="0" smtClean="0"/>
              <a:t>Positive: </a:t>
            </a:r>
          </a:p>
          <a:p>
            <a:pPr lvl="2"/>
            <a:r>
              <a:rPr lang="en-US" sz="2400" dirty="0" smtClean="0"/>
              <a:t>Pre group standard deviation and post group average objective score (p=.001)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400" dirty="0" smtClean="0"/>
              <a:t>Negative:</a:t>
            </a:r>
          </a:p>
          <a:p>
            <a:pPr lvl="2"/>
            <a:r>
              <a:rPr lang="en-US" sz="2400" dirty="0" smtClean="0"/>
              <a:t>Pre group standard deviation and post group objective standard deviation (p=.000)</a:t>
            </a:r>
          </a:p>
          <a:p>
            <a:pPr marL="457200" lvl="2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779212" y="2558326"/>
            <a:ext cx="2178424" cy="2745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Pre</a:t>
            </a:r>
          </a:p>
          <a:p>
            <a:pPr algn="ctr"/>
            <a:r>
              <a:rPr lang="en-US" sz="2400" dirty="0" smtClean="0"/>
              <a:t>High spread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Post</a:t>
            </a:r>
            <a:endParaRPr lang="en-US" sz="2400" b="1" dirty="0"/>
          </a:p>
          <a:p>
            <a:pPr algn="ctr"/>
            <a:r>
              <a:rPr lang="en-US" sz="2400" dirty="0" smtClean="0"/>
              <a:t>High scores</a:t>
            </a:r>
          </a:p>
          <a:p>
            <a:pPr algn="ctr"/>
            <a:r>
              <a:rPr lang="en-US" sz="2400" dirty="0" smtClean="0"/>
              <a:t>High spread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41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3712845"/>
              </p:ext>
            </p:extLst>
          </p:nvPr>
        </p:nvGraphicFramePr>
        <p:xfrm>
          <a:off x="457200" y="2271172"/>
          <a:ext cx="368876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538"/>
                <a:gridCol w="18862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 Standard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Deviation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Post Score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“Low”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.66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“High”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.73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P=.008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305725"/>
              </p:ext>
            </p:extLst>
          </p:nvPr>
        </p:nvGraphicFramePr>
        <p:xfrm>
          <a:off x="457200" y="4369595"/>
          <a:ext cx="368876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538"/>
                <a:gridCol w="18862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 Range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Change in Pre to Post Score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“Low”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.2378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“High”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.3244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P=.043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596883"/>
              </p:ext>
            </p:extLst>
          </p:nvPr>
        </p:nvGraphicFramePr>
        <p:xfrm>
          <a:off x="4550134" y="2672559"/>
          <a:ext cx="432073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005"/>
                <a:gridCol w="29507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 Average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Value of Course Assignments (1= not at all influential, 5=extremely influential)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“Low”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3.89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“High”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3.42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P=.093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09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4291"/>
            <a:ext cx="6508377" cy="1143000"/>
          </a:xfrm>
        </p:spPr>
        <p:txBody>
          <a:bodyPr/>
          <a:lstStyle/>
          <a:p>
            <a:r>
              <a:rPr lang="en-US" dirty="0" smtClean="0"/>
              <a:t>Teaching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32801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Guided approach more effective to enhance students’ information literacy</a:t>
            </a:r>
          </a:p>
          <a:p>
            <a:r>
              <a:rPr lang="en-US" sz="2400" dirty="0" smtClean="0"/>
              <a:t>Scaffolding concept of learning</a:t>
            </a:r>
          </a:p>
          <a:p>
            <a:r>
              <a:rPr lang="en-US" sz="2400" dirty="0" smtClean="0"/>
              <a:t>Increased use of databases</a:t>
            </a:r>
          </a:p>
          <a:p>
            <a:pPr lvl="1"/>
            <a:r>
              <a:rPr lang="en-US" sz="2400" dirty="0" smtClean="0"/>
              <a:t>Guided learning</a:t>
            </a:r>
          </a:p>
          <a:p>
            <a:pPr lvl="1"/>
            <a:r>
              <a:rPr lang="en-US" sz="2400" dirty="0" smtClean="0"/>
              <a:t>Repeated use in assignments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3537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573273" cy="3916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Recognizes </a:t>
            </a:r>
            <a:r>
              <a:rPr lang="en-US" sz="2800" dirty="0"/>
              <a:t>the </a:t>
            </a:r>
            <a:r>
              <a:rPr lang="en-US" sz="2800" b="1" dirty="0"/>
              <a:t>need</a:t>
            </a:r>
            <a:r>
              <a:rPr lang="en-US" sz="2800" dirty="0"/>
              <a:t> for information </a:t>
            </a:r>
            <a:endParaRPr lang="en-US" sz="2800" dirty="0" smtClean="0"/>
          </a:p>
          <a:p>
            <a:r>
              <a:rPr lang="en-US" sz="2800" dirty="0" smtClean="0"/>
              <a:t>Able to:</a:t>
            </a:r>
          </a:p>
          <a:p>
            <a:pPr lvl="1"/>
            <a:r>
              <a:rPr lang="en-US" sz="2400" dirty="0" smtClean="0"/>
              <a:t>Identify</a:t>
            </a:r>
          </a:p>
          <a:p>
            <a:pPr lvl="1"/>
            <a:r>
              <a:rPr lang="en-US" sz="2400" dirty="0" smtClean="0"/>
              <a:t>Locate</a:t>
            </a:r>
            <a:endParaRPr lang="en-US" sz="2400" dirty="0"/>
          </a:p>
          <a:p>
            <a:pPr lvl="1"/>
            <a:r>
              <a:rPr lang="en-US" sz="2400" dirty="0" smtClean="0"/>
              <a:t>Evaluate</a:t>
            </a:r>
          </a:p>
          <a:p>
            <a:pPr lvl="1"/>
            <a:r>
              <a:rPr lang="en-US" sz="2400" dirty="0" smtClean="0"/>
              <a:t>Effectively </a:t>
            </a:r>
            <a:r>
              <a:rPr lang="en-US" sz="2400" dirty="0"/>
              <a:t>use the needed information </a:t>
            </a:r>
            <a:endParaRPr lang="en-US" sz="2400" dirty="0" smtClean="0"/>
          </a:p>
          <a:p>
            <a:pPr lvl="1"/>
            <a:endParaRPr lang="en-US" sz="2400" dirty="0"/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199" y="5733748"/>
            <a:ext cx="824651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spcBef>
                <a:spcPts val="600"/>
              </a:spcBef>
              <a:buClr>
                <a:srgbClr val="D16349">
                  <a:lumMod val="50000"/>
                </a:srgbClr>
              </a:buClr>
              <a:buSzPct val="100000"/>
            </a:pPr>
            <a:r>
              <a:rPr lang="en-US" dirty="0" smtClean="0">
                <a:solidFill>
                  <a:srgbClr val="646B86"/>
                </a:solidFill>
              </a:rPr>
              <a:t>National Forum on Information Literacy, 2014</a:t>
            </a:r>
          </a:p>
          <a:p>
            <a:pPr marL="228600" lvl="1">
              <a:spcBef>
                <a:spcPts val="600"/>
              </a:spcBef>
              <a:buClr>
                <a:srgbClr val="D16349">
                  <a:lumMod val="50000"/>
                </a:srgbClr>
              </a:buClr>
              <a:buSzPct val="100000"/>
            </a:pPr>
            <a:r>
              <a:rPr lang="en-US" dirty="0" smtClean="0">
                <a:solidFill>
                  <a:srgbClr val="646B86"/>
                </a:solidFill>
              </a:rPr>
              <a:t>Association </a:t>
            </a:r>
            <a:r>
              <a:rPr lang="en-US" dirty="0">
                <a:solidFill>
                  <a:srgbClr val="646B86"/>
                </a:solidFill>
              </a:rPr>
              <a:t>of College and Research Libraries, </a:t>
            </a:r>
            <a:r>
              <a:rPr lang="en-US" dirty="0" smtClean="0">
                <a:solidFill>
                  <a:srgbClr val="646B86"/>
                </a:solidFill>
              </a:rPr>
              <a:t>2013 </a:t>
            </a:r>
            <a:endParaRPr lang="en-US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4291"/>
            <a:ext cx="7274465" cy="1143000"/>
          </a:xfrm>
        </p:spPr>
        <p:txBody>
          <a:bodyPr/>
          <a:lstStyle/>
          <a:p>
            <a:r>
              <a:rPr lang="en-US" dirty="0" smtClean="0"/>
              <a:t>Teaching Conclusions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32801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Disconnect between what students know and what they think they know </a:t>
            </a:r>
            <a:endParaRPr lang="en-US" sz="2200" dirty="0"/>
          </a:p>
          <a:p>
            <a:pPr lvl="1"/>
            <a:r>
              <a:rPr lang="en-US" dirty="0" smtClean="0"/>
              <a:t>Challenge in teaching</a:t>
            </a:r>
          </a:p>
          <a:p>
            <a:r>
              <a:rPr lang="en-US" sz="2400" dirty="0" smtClean="0"/>
              <a:t>Increase in self-confidence in utilizing marketing databases</a:t>
            </a:r>
          </a:p>
          <a:p>
            <a:r>
              <a:rPr lang="en-US" sz="2400" dirty="0" smtClean="0"/>
              <a:t>Building pathways to information literacy</a:t>
            </a:r>
          </a:p>
          <a:p>
            <a:pPr lvl="1"/>
            <a:r>
              <a:rPr lang="en-US" sz="2200" dirty="0" smtClean="0"/>
              <a:t>Increased usage of “big data”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90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13672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No relationship between initial team objective classifiers and final project scores or course grade</a:t>
            </a:r>
          </a:p>
          <a:p>
            <a:r>
              <a:rPr lang="en-US" dirty="0" smtClean="0"/>
              <a:t>Groups with more capability differences (high range / high standard deviation)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igher post scores</a:t>
            </a:r>
          </a:p>
          <a:p>
            <a:pPr lvl="1"/>
            <a:r>
              <a:rPr lang="en-US" dirty="0" smtClean="0"/>
              <a:t>Lower post standard deviations</a:t>
            </a:r>
          </a:p>
          <a:p>
            <a:r>
              <a:rPr lang="en-US" dirty="0" smtClean="0"/>
              <a:t>Groups with low initial performance</a:t>
            </a:r>
          </a:p>
          <a:p>
            <a:pPr lvl="1"/>
            <a:r>
              <a:rPr lang="en-US" dirty="0" smtClean="0"/>
              <a:t>Attributed added importance to course assignments</a:t>
            </a:r>
          </a:p>
          <a:p>
            <a:pPr lvl="1"/>
            <a:endParaRPr lang="en-US" dirty="0"/>
          </a:p>
          <a:p>
            <a:pPr lvl="1">
              <a:buFont typeface="Wingdings 2" charset="2"/>
              <a:buChar char="➜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98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540921"/>
            <a:ext cx="6732875" cy="1143000"/>
          </a:xfrm>
        </p:spPr>
        <p:txBody>
          <a:bodyPr/>
          <a:lstStyle/>
          <a:p>
            <a:r>
              <a:rPr lang="en-US" dirty="0"/>
              <a:t>Next step: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Kline’s </a:t>
            </a:r>
            <a:r>
              <a:rPr lang="en-US" dirty="0"/>
              <a:t>Team Player </a:t>
            </a:r>
            <a:r>
              <a:rPr lang="en-US" dirty="0" smtClean="0"/>
              <a:t>Inventory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5218" b="-25218"/>
          <a:stretch/>
        </p:blipFill>
        <p:spPr>
          <a:xfrm>
            <a:off x="214417" y="1272271"/>
            <a:ext cx="8245592" cy="507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417" y="5620853"/>
            <a:ext cx="8488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T. J. B. Kline, "The Team Player Inventory: Reliability and Validity of a Measure of Predisposition Towards Organizational Team Working Environments," </a:t>
            </a:r>
            <a:r>
              <a:rPr lang="en-US" i="1" dirty="0"/>
              <a:t>Journal for Specialists in Group Work</a:t>
            </a:r>
            <a:r>
              <a:rPr lang="en-US" dirty="0"/>
              <a:t>, 24 (1999), pp. 102-12.</a:t>
            </a:r>
          </a:p>
        </p:txBody>
      </p:sp>
    </p:spTree>
    <p:extLst>
      <p:ext uri="{BB962C8B-B14F-4D97-AF65-F5344CB8AC3E}">
        <p14:creationId xmlns:p14="http://schemas.microsoft.com/office/powerpoint/2010/main" val="1823979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40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07" b="16193"/>
          <a:stretch/>
        </p:blipFill>
        <p:spPr>
          <a:xfrm>
            <a:off x="681305" y="2269616"/>
            <a:ext cx="7535922" cy="423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9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Search for Students….</a:t>
            </a:r>
            <a:endParaRPr lang="en-US" dirty="0"/>
          </a:p>
        </p:txBody>
      </p:sp>
      <p:pic>
        <p:nvPicPr>
          <p:cNvPr id="4" name="Content Placeholder 3" descr="wikipedi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182" b="8581"/>
          <a:stretch/>
        </p:blipFill>
        <p:spPr>
          <a:xfrm>
            <a:off x="690993" y="2296893"/>
            <a:ext cx="6382017" cy="4037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57645" cy="41766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 </a:t>
            </a:r>
            <a:r>
              <a:rPr lang="en-US" sz="2400" dirty="0" smtClean="0"/>
              <a:t>Increase in formal and informal plagiarism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 Literacy concept extends beyond classroom 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2400" dirty="0"/>
              <a:t>I</a:t>
            </a:r>
            <a:r>
              <a:rPr lang="en-US" sz="2400" dirty="0" smtClean="0"/>
              <a:t>ndependent investigations in internships and professional positions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199" y="4740910"/>
            <a:ext cx="7736761" cy="1431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lvl="0" indent="-228600">
              <a:spcBef>
                <a:spcPts val="1800"/>
              </a:spcBef>
              <a:buClr>
                <a:srgbClr val="2C7C9F"/>
              </a:buClr>
              <a:buSzPct val="100000"/>
              <a:buFont typeface="Wingdings" charset="0"/>
              <a:buChar char="è"/>
            </a:pPr>
            <a:r>
              <a:rPr lang="en-US" sz="2400" dirty="0">
                <a:solidFill>
                  <a:schemeClr val="bg1"/>
                </a:solidFill>
                <a:sym typeface="Wingdings"/>
              </a:rPr>
              <a:t>What type of</a:t>
            </a:r>
            <a:r>
              <a:rPr lang="en-US" sz="2400" dirty="0">
                <a:solidFill>
                  <a:schemeClr val="bg1"/>
                </a:solidFill>
              </a:rPr>
              <a:t> guidance should be provided in teaching information literacy?</a:t>
            </a:r>
          </a:p>
          <a:p>
            <a:pPr marL="228600" lvl="0" indent="-228600">
              <a:spcBef>
                <a:spcPts val="1800"/>
              </a:spcBef>
              <a:buClr>
                <a:srgbClr val="2C7C9F"/>
              </a:buClr>
              <a:buSzPct val="100000"/>
              <a:buFont typeface="Wingdings" charset="0"/>
              <a:buChar char="è"/>
            </a:pPr>
            <a:r>
              <a:rPr lang="en-US" sz="2400" dirty="0">
                <a:solidFill>
                  <a:schemeClr val="bg1"/>
                </a:solidFill>
              </a:rPr>
              <a:t>Do student teams enhance learning?</a:t>
            </a:r>
          </a:p>
        </p:txBody>
      </p:sp>
    </p:spTree>
    <p:extLst>
      <p:ext uri="{BB962C8B-B14F-4D97-AF65-F5344CB8AC3E}">
        <p14:creationId xmlns:p14="http://schemas.microsoft.com/office/powerpoint/2010/main" val="4630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050359" cy="1143000"/>
          </a:xfrm>
        </p:spPr>
        <p:txBody>
          <a:bodyPr/>
          <a:lstStyle/>
          <a:p>
            <a:r>
              <a:rPr lang="en-US" dirty="0" smtClean="0"/>
              <a:t>The ‘Ripple Effect’ in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03" y="2144908"/>
            <a:ext cx="3558037" cy="3916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Team of students with various levels of knowledge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Acquisition of knowledge via social learning and support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6813552"/>
              </p:ext>
            </p:extLst>
          </p:nvPr>
        </p:nvGraphicFramePr>
        <p:xfrm>
          <a:off x="3015743" y="2141640"/>
          <a:ext cx="6508377" cy="489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49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in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94996" cy="41580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“Group </a:t>
            </a:r>
            <a:r>
              <a:rPr lang="en-US" sz="2400" dirty="0"/>
              <a:t>with a </a:t>
            </a:r>
            <a:r>
              <a:rPr lang="en-US" sz="2400" b="1" dirty="0"/>
              <a:t>common purpose </a:t>
            </a:r>
            <a:r>
              <a:rPr lang="en-US" sz="2400" dirty="0"/>
              <a:t>through which members </a:t>
            </a:r>
            <a:r>
              <a:rPr lang="en-US" sz="2400" b="1" dirty="0"/>
              <a:t>develop mutual relationships </a:t>
            </a:r>
            <a:r>
              <a:rPr lang="en-US" sz="2400" dirty="0"/>
              <a:t>for the </a:t>
            </a:r>
            <a:r>
              <a:rPr lang="en-US" sz="2400" b="1" dirty="0"/>
              <a:t>achievement of goals/ </a:t>
            </a:r>
            <a:r>
              <a:rPr lang="en-US" sz="2400" b="1" dirty="0" smtClean="0"/>
              <a:t>tasks.</a:t>
            </a:r>
            <a:r>
              <a:rPr lang="en-US" sz="2400" dirty="0" smtClean="0"/>
              <a:t>” </a:t>
            </a:r>
            <a:endParaRPr lang="en-US" sz="2400" dirty="0"/>
          </a:p>
          <a:p>
            <a:pPr marL="228600" lvl="1" indent="0">
              <a:lnSpc>
                <a:spcPct val="120000"/>
              </a:lnSpc>
              <a:buNone/>
            </a:pPr>
            <a:r>
              <a:rPr lang="en-US" sz="2400" dirty="0" smtClean="0"/>
              <a:t>(</a:t>
            </a:r>
            <a:r>
              <a:rPr lang="en-US" sz="2400" dirty="0"/>
              <a:t>Harris and Harris, 1996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Key component of active learning strategy</a:t>
            </a:r>
          </a:p>
          <a:p>
            <a:r>
              <a:rPr lang="en-US" sz="2400" dirty="0" smtClean="0"/>
              <a:t>Peer collaboration necessary</a:t>
            </a:r>
          </a:p>
        </p:txBody>
      </p:sp>
    </p:spTree>
    <p:extLst>
      <p:ext uri="{BB962C8B-B14F-4D97-AF65-F5344CB8AC3E}">
        <p14:creationId xmlns:p14="http://schemas.microsoft.com/office/powerpoint/2010/main" val="9370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050359" cy="1143000"/>
          </a:xfrm>
        </p:spPr>
        <p:txBody>
          <a:bodyPr/>
          <a:lstStyle/>
          <a:p>
            <a:r>
              <a:rPr lang="en-US" dirty="0" smtClean="0"/>
              <a:t>Teamwork in Teaching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16" y="2209800"/>
            <a:ext cx="8861884" cy="415800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Academic preparedness of group members</a:t>
            </a:r>
          </a:p>
          <a:p>
            <a:pPr lvl="1"/>
            <a:r>
              <a:rPr lang="en-US" sz="2400" dirty="0" smtClean="0"/>
              <a:t> Leads to group satisfaction (</a:t>
            </a:r>
            <a:r>
              <a:rPr lang="en-US" sz="2400" dirty="0" err="1" smtClean="0"/>
              <a:t>Hillyard</a:t>
            </a:r>
            <a:r>
              <a:rPr lang="en-US" sz="2400" dirty="0" smtClean="0"/>
              <a:t> et al., 2010)</a:t>
            </a:r>
          </a:p>
          <a:p>
            <a:r>
              <a:rPr lang="en-US" sz="2400" dirty="0" smtClean="0"/>
              <a:t>Kline’s (1999) Team Player Inventory</a:t>
            </a:r>
          </a:p>
          <a:p>
            <a:r>
              <a:rPr lang="en-US" sz="2400" dirty="0" smtClean="0"/>
              <a:t>Social comparison</a:t>
            </a:r>
          </a:p>
          <a:p>
            <a:pPr lvl="1"/>
            <a:r>
              <a:rPr lang="en-US" sz="2400" dirty="0" smtClean="0"/>
              <a:t>Anxiety/</a:t>
            </a:r>
            <a:r>
              <a:rPr lang="en-US" sz="2400" dirty="0"/>
              <a:t>i</a:t>
            </a:r>
            <a:r>
              <a:rPr lang="en-US" sz="2400" dirty="0" smtClean="0"/>
              <a:t>ntimidation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educed ability to learn (</a:t>
            </a:r>
            <a:r>
              <a:rPr lang="en-US" sz="2400" dirty="0" err="1" smtClean="0"/>
              <a:t>Mugny</a:t>
            </a:r>
            <a:r>
              <a:rPr lang="en-US" sz="2400" dirty="0" smtClean="0"/>
              <a:t> et al., 2001)</a:t>
            </a:r>
          </a:p>
          <a:p>
            <a:pPr marL="228600" lvl="1" indent="0">
              <a:buNone/>
            </a:pPr>
            <a:endParaRPr lang="en-US" sz="2400" dirty="0" smtClean="0"/>
          </a:p>
          <a:p>
            <a:pPr lvl="1">
              <a:buClr>
                <a:schemeClr val="accent1"/>
              </a:buClr>
              <a:buFont typeface="Wingdings 2" charset="2"/>
              <a:buChar char="➜"/>
            </a:pPr>
            <a:r>
              <a:rPr lang="en-US" sz="2400" dirty="0"/>
              <a:t> </a:t>
            </a:r>
            <a:r>
              <a:rPr lang="en-US" sz="2400" dirty="0" smtClean="0"/>
              <a:t>Need to assess impact of teamwork on individual student’s learning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2286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035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Objective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198" y="2398684"/>
            <a:ext cx="8686802" cy="34339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Determine </a:t>
            </a:r>
            <a:r>
              <a:rPr lang="en-US" sz="2800" dirty="0"/>
              <a:t>the </a:t>
            </a:r>
            <a:r>
              <a:rPr lang="en-US" sz="2800" b="1" dirty="0"/>
              <a:t>impact of the “ripple effect”</a:t>
            </a:r>
            <a:r>
              <a:rPr lang="en-US" sz="2800" dirty="0"/>
              <a:t> of team work on </a:t>
            </a:r>
            <a:r>
              <a:rPr lang="en-US" sz="2800" dirty="0" smtClean="0"/>
              <a:t>an individual student’s </a:t>
            </a:r>
            <a:r>
              <a:rPr lang="en-US" sz="2800" dirty="0"/>
              <a:t>level of </a:t>
            </a:r>
            <a:r>
              <a:rPr lang="en-US" sz="2800" b="1" dirty="0"/>
              <a:t>information </a:t>
            </a:r>
            <a:r>
              <a:rPr lang="en-US" sz="2800" b="1" dirty="0" smtClean="0"/>
              <a:t>literacy </a:t>
            </a:r>
            <a:endParaRPr lang="en-US" sz="2800" b="1" dirty="0"/>
          </a:p>
        </p:txBody>
      </p:sp>
      <p:pic>
        <p:nvPicPr>
          <p:cNvPr id="8" name="Picture Placeholder 7" descr="IL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559" b="-57559"/>
          <a:stretch>
            <a:fillRect/>
          </a:stretch>
        </p:blipFill>
        <p:spPr>
          <a:xfrm>
            <a:off x="2855355" y="2716140"/>
            <a:ext cx="4096512" cy="5611813"/>
          </a:xfrm>
        </p:spPr>
      </p:pic>
    </p:spTree>
    <p:extLst>
      <p:ext uri="{BB962C8B-B14F-4D97-AF65-F5344CB8AC3E}">
        <p14:creationId xmlns:p14="http://schemas.microsoft.com/office/powerpoint/2010/main" val="12624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17871</TotalTime>
  <Words>947</Words>
  <Application>Microsoft Office PowerPoint</Application>
  <PresentationFormat>On-screen Show (4:3)</PresentationFormat>
  <Paragraphs>211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Lucida Grande</vt:lpstr>
      <vt:lpstr>Wingdings</vt:lpstr>
      <vt:lpstr>Wingdings 2</vt:lpstr>
      <vt:lpstr>Plaza</vt:lpstr>
      <vt:lpstr>  Christiane Schroeter Lindsey Higgins </vt:lpstr>
      <vt:lpstr>Skills relevant for Graduates?</vt:lpstr>
      <vt:lpstr>Information Literacy</vt:lpstr>
      <vt:lpstr>Information Search for Students….</vt:lpstr>
      <vt:lpstr>Knowledge Based Economy</vt:lpstr>
      <vt:lpstr>The ‘Ripple Effect’ in Teaching</vt:lpstr>
      <vt:lpstr>Teamwork in Teaching</vt:lpstr>
      <vt:lpstr>Teamwork in Teaching (cont.)</vt:lpstr>
      <vt:lpstr>Objective</vt:lpstr>
      <vt:lpstr>Comparing Learning Approaches Guided vs. Self-Directed</vt:lpstr>
      <vt:lpstr>Weekly Teaching Overview:  Guided vs. Self-Directed </vt:lpstr>
      <vt:lpstr>Data and Methods</vt:lpstr>
      <vt:lpstr>Measurement Instruments</vt:lpstr>
      <vt:lpstr>The Project</vt:lpstr>
      <vt:lpstr>PowerPoint Presentation</vt:lpstr>
      <vt:lpstr>PowerPoint Presentation</vt:lpstr>
      <vt:lpstr>PowerPoint Presentation</vt:lpstr>
      <vt:lpstr>PowerPoint Presentation</vt:lpstr>
      <vt:lpstr>Results</vt:lpstr>
      <vt:lpstr>Pre-Survey Results: Familiarity with Marketing Databases</vt:lpstr>
      <vt:lpstr>Post-Survey Results: Familiarity with Marketing Databases</vt:lpstr>
      <vt:lpstr>Pre-Survey Results:  Level of Confidence with Tasks  </vt:lpstr>
      <vt:lpstr>Post-Survey Results:  Level of Confidence with Tasks  </vt:lpstr>
      <vt:lpstr>Pre-Survey Results: Self-Reported Confidence Info Literacy </vt:lpstr>
      <vt:lpstr>Post-Survey Results: Self-Reported Confidence Info Literacy</vt:lpstr>
      <vt:lpstr>Teams</vt:lpstr>
      <vt:lpstr>Relationships</vt:lpstr>
      <vt:lpstr>Relationships</vt:lpstr>
      <vt:lpstr>Teaching Conclusions</vt:lpstr>
      <vt:lpstr>Teaching Conclusions (cont.)</vt:lpstr>
      <vt:lpstr>Team Work Conclusions</vt:lpstr>
      <vt:lpstr>Next step:  Kline’s Team Player Inventory</vt:lpstr>
      <vt:lpstr>PowerPoint Presentation</vt:lpstr>
    </vt:vector>
  </TitlesOfParts>
  <Company>Texas A&amp;M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Lindsey Higgins  Christiane Schroeter</dc:title>
  <dc:creator>Lindsey Higgins</dc:creator>
  <cp:lastModifiedBy>Lia Nogueira</cp:lastModifiedBy>
  <cp:revision>96</cp:revision>
  <dcterms:created xsi:type="dcterms:W3CDTF">2013-06-06T06:02:09Z</dcterms:created>
  <dcterms:modified xsi:type="dcterms:W3CDTF">2014-07-18T18:12:13Z</dcterms:modified>
</cp:coreProperties>
</file>