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7" r:id="rId3"/>
    <p:sldId id="261" r:id="rId4"/>
    <p:sldId id="264" r:id="rId5"/>
    <p:sldId id="268" r:id="rId6"/>
    <p:sldId id="269" r:id="rId7"/>
    <p:sldId id="265" r:id="rId8"/>
    <p:sldId id="266" r:id="rId9"/>
    <p:sldId id="270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71" r:id="rId18"/>
    <p:sldId id="281" r:id="rId19"/>
    <p:sldId id="282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29279C-834E-6F4B-887B-BAE92448D420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A6CC43-E032-E64F-9719-4560C7FF6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2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0D9A55-C8BB-4A4E-A90B-53C7E5EBCCC1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359238-FC86-5A47-8AF2-83DFF9917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9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back, interest in product differentiation evolved out of other market initiatives.  These include country-of-origin labeling (hot topic about 15 years ago), value-added agriculture (hot topic about 25 years ago), and state and regional promotional programs, marketing orders, promotional boards, etc. (some of these efforts dating back 50 years).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market</a:t>
            </a:r>
            <a:r>
              <a:rPr lang="en-US" baseline="0" dirty="0" smtClean="0"/>
              <a:t> research databases to consider would be IRI’s market research reports related to food and beverage industries, and the </a:t>
            </a:r>
            <a:r>
              <a:rPr lang="en-US" baseline="0" dirty="0" err="1" smtClean="0"/>
              <a:t>Euromonitor</a:t>
            </a:r>
            <a:r>
              <a:rPr lang="en-US" baseline="0" dirty="0" smtClean="0"/>
              <a:t> reports on food and grocery retailing;</a:t>
            </a:r>
          </a:p>
          <a:p>
            <a:r>
              <a:rPr lang="en-US" baseline="0" dirty="0" smtClean="0"/>
              <a:t>Gluten-free = $1.3 billion in sales in 2011, forecasting sales of $1.68 billion by 2015; In separate study in 2013, nearly 30% of consumers want to cut down or eliminate gluten from their diet. In yet another study, this one by Packaged Facts, forecasts gluten-free market to reach $4.2 billion by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market</a:t>
            </a:r>
            <a:r>
              <a:rPr lang="en-US" baseline="0" dirty="0" smtClean="0"/>
              <a:t> research databases to consider would be IRI’s market research reports related to food and beverage industries, and the </a:t>
            </a:r>
            <a:r>
              <a:rPr lang="en-US" baseline="0" dirty="0" err="1" smtClean="0"/>
              <a:t>Euromonitor</a:t>
            </a:r>
            <a:r>
              <a:rPr lang="en-US" baseline="0" dirty="0" smtClean="0"/>
              <a:t> reports on food and grocery retailing;</a:t>
            </a:r>
          </a:p>
          <a:p>
            <a:r>
              <a:rPr lang="en-US" baseline="0" dirty="0" smtClean="0"/>
              <a:t>Gluten-free = $1.3 billion in sales in 2011, forecasting sales of $1.68 billion by 2015; In separate study in 2013, nearly 30% of consumers want to cut down or eliminate gluten from their diet. In yet another study, this one by Packaged Facts, forecasts gluten-free market to reach $4.2 billion by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market</a:t>
            </a:r>
            <a:r>
              <a:rPr lang="en-US" baseline="0" dirty="0" smtClean="0"/>
              <a:t> research databases to consider would be IRI’s market research reports related to food and beverage industries, and the </a:t>
            </a:r>
            <a:r>
              <a:rPr lang="en-US" baseline="0" dirty="0" err="1" smtClean="0"/>
              <a:t>Euromonitor</a:t>
            </a:r>
            <a:r>
              <a:rPr lang="en-US" baseline="0" dirty="0" smtClean="0"/>
              <a:t> reports on food and grocery retailing;</a:t>
            </a:r>
          </a:p>
          <a:p>
            <a:r>
              <a:rPr lang="en-US" baseline="0" dirty="0" smtClean="0"/>
              <a:t>Gluten-free = $1.3 billion in sales in 2011, forecasting sales of $1.68 billion by 2015; In separate study in 2013, nearly 30% of consumers want to cut down or eliminate gluten from their diet. In yet another study, this one by Packaged Facts, forecasts gluten-free market to reach $4.2 billion by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market</a:t>
            </a:r>
            <a:r>
              <a:rPr lang="en-US" baseline="0" dirty="0" smtClean="0"/>
              <a:t> research databases to consider would be IRI’s market research reports related to food and beverage industries, and the </a:t>
            </a:r>
            <a:r>
              <a:rPr lang="en-US" baseline="0" dirty="0" err="1" smtClean="0"/>
              <a:t>Euromonitor</a:t>
            </a:r>
            <a:r>
              <a:rPr lang="en-US" baseline="0" dirty="0" smtClean="0"/>
              <a:t> reports on food and grocery retailing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add – firm-level profitability,</a:t>
            </a:r>
            <a:r>
              <a:rPr lang="en-US" baseline="0" dirty="0" smtClean="0"/>
              <a:t> risk management issues, viability over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market</a:t>
            </a:r>
            <a:r>
              <a:rPr lang="en-US" baseline="0" dirty="0" smtClean="0"/>
              <a:t> research databases to consider would be IRI’s market research reports related to food and beverage industries, and the </a:t>
            </a:r>
            <a:r>
              <a:rPr lang="en-US" baseline="0" dirty="0" err="1" smtClean="0"/>
              <a:t>Euromonitor</a:t>
            </a:r>
            <a:r>
              <a:rPr lang="en-US" baseline="0" dirty="0" smtClean="0"/>
              <a:t> reports on food and grocery retailing, also Packaged Facts.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r>
              <a:rPr lang="en-US" baseline="0" dirty="0" smtClean="0"/>
              <a:t> data – Table 42, Chapter 2, USDA 2012 Ag Census; Total market value data, Table 1, Chapter 1, USDA 2012 Ag Census.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r>
              <a:rPr lang="en-US" baseline="0" dirty="0" smtClean="0"/>
              <a:t> Trade Association website, link to “Industry Statistics and Projected Growth, </a:t>
            </a:r>
            <a:r>
              <a:rPr lang="en-US" baseline="0" dirty="0" err="1" smtClean="0"/>
              <a:t>www.ota.com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IBISWorld</a:t>
            </a:r>
            <a:r>
              <a:rPr lang="en-US" dirty="0" smtClean="0"/>
              <a:t> Report,</a:t>
            </a:r>
            <a:r>
              <a:rPr lang="en-US" baseline="0" dirty="0" smtClean="0"/>
              <a:t> Executive Summary, third paragraph.</a:t>
            </a:r>
          </a:p>
          <a:p>
            <a:r>
              <a:rPr lang="en-US" baseline="0" dirty="0" smtClean="0"/>
              <a:t>S&amp;P full citation – S&amp;P Capital IQ Industry Surveys – Supermarkets &amp; Drugstore, February 2014; Study author – Joseph </a:t>
            </a:r>
            <a:r>
              <a:rPr lang="en-US" baseline="0" dirty="0" err="1" smtClean="0"/>
              <a:t>Agnese</a:t>
            </a:r>
            <a:r>
              <a:rPr lang="en-US" baseline="0" dirty="0" smtClean="0"/>
              <a:t>; page 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FMI – Food Marketing Institute’s U.S.</a:t>
            </a:r>
            <a:r>
              <a:rPr lang="en-US" baseline="0" dirty="0" smtClean="0"/>
              <a:t> Grocery Shopper Trends 2012 Executive Summary, page 25.</a:t>
            </a:r>
          </a:p>
          <a:p>
            <a:r>
              <a:rPr lang="en-US" baseline="0" dirty="0" smtClean="0"/>
              <a:t>Consumer Reports – Organic Food Labels Survey, Consumer Reports National Research Center, March 2014, p.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r>
              <a:rPr lang="en-US" baseline="0" dirty="0" smtClean="0"/>
              <a:t> Trade Association website, link to “Industry Statistics and Projected Growth, </a:t>
            </a:r>
            <a:r>
              <a:rPr lang="en-US" baseline="0" dirty="0" err="1" smtClean="0"/>
              <a:t>www.ota.com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r>
              <a:rPr lang="en-US" baseline="0" dirty="0" smtClean="0"/>
              <a:t> Trade Association website, link to “Industry Statistics and Projected Growth, </a:t>
            </a:r>
            <a:r>
              <a:rPr lang="en-US" baseline="0" dirty="0" err="1" smtClean="0"/>
              <a:t>www.ota.com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59238-FC86-5A47-8AF2-83DFF9917E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22225" y="0"/>
            <a:ext cx="91662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4638" y="246063"/>
            <a:ext cx="8594725" cy="6362700"/>
          </a:xfrm>
          <a:prstGeom prst="rect">
            <a:avLst/>
          </a:prstGeom>
          <a:solidFill>
            <a:srgbClr val="FDFF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075"/>
            <a:ext cx="14779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6858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76800" y="2743200"/>
            <a:ext cx="3654552" cy="2743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1800" b="0" i="0">
                <a:latin typeface="Cambria"/>
                <a:cs typeface="Cambria"/>
              </a:defRPr>
            </a:lvl1pPr>
            <a:lvl2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latin typeface="LeituraNews-Roman 2"/>
                <a:cs typeface="LeituraNews-Roman 2"/>
              </a:defRPr>
            </a:lvl2pPr>
            <a:lvl3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>
                <a:latin typeface="LeituraNews-Roman 2"/>
                <a:cs typeface="LeituraNews-Roman 2"/>
              </a:defRPr>
            </a:lvl3pPr>
            <a:lvl4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>
                <a:latin typeface="LeituraNews-Roman 2"/>
                <a:cs typeface="LeituraNews-Roman 2"/>
              </a:defRPr>
            </a:lvl4pPr>
            <a:lvl5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 sz="1800" b="0" i="0">
                <a:latin typeface="LeituraNews-Roman 2"/>
                <a:cs typeface="LeituraNews-Roman 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863" y="2743200"/>
            <a:ext cx="3894137" cy="27432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455751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8F96-4B67-864D-B01F-A69F0BF8427C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E451-2044-F248-B75E-75F302546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48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35E8-93E4-7141-B3D1-4B1E3B0D77A2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9656-6D87-2F4B-A320-1410D34DD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4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2DAA-13A3-0441-B6E2-B78EC1D2DFBD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3B4A-E7B2-9044-84CB-7F98D05B9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4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230D-85ED-0E49-A560-8E4B349D332B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6108-B7CF-BA41-895A-DDE4F788C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79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1895-8468-B248-8DB4-9FD6500E823A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F6BB-4874-6547-AD1E-D0F88AD72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44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9812-A547-4B40-9E58-5DFECB6F88BB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11BF-DB3F-E149-A0B9-5907869AD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61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C850-C700-D142-85D9-4E25434688D1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906E-65A9-FA43-BE37-1907C5FAA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54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5928-F3CA-D442-A3B1-CD24FA937FD1}" type="datetime4">
              <a:rPr lang="en-US"/>
              <a:pPr>
                <a:defRPr/>
              </a:pPr>
              <a:t>August 25, 2014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7415-43FB-6E42-BEA7-CDDABB1FA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EEE9-FD6D-D44C-915D-6E5B1619B4C3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BA2A-54B3-2640-B446-DDE16949F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83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612E-8883-E04A-ABC5-D675B7B3ED27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91CA-642E-244B-9E9A-A4F402B77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AE70-FF37-6845-A457-1933A3DD351A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F389-10BA-C447-9374-5A9CA4B6F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36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B7BD-F74E-D74E-923E-F093DC695B10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CC7F-C45A-6647-9765-DC8FBA3FA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9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FBA-C894-F84F-9666-0E4A8086CCA5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6B45-5B5F-CC46-95A8-4A8EEB554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32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7819-A53E-0140-9736-80CB93A8B771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44DB-8BF3-F14B-A4EE-E0A14FC5B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52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3D04-E8B9-B84D-B292-BFE927A2B833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EA6F-8F08-8148-AD41-C95FD47F1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60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BA05-FB40-DD42-8157-48D378E2D9DD}" type="datetime4">
              <a:rPr lang="en-US"/>
              <a:pPr>
                <a:defRPr/>
              </a:pPr>
              <a:t>August 25, 2014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38EE-8CB3-5E43-AB77-D1AB5C4E2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22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274638" y="246063"/>
            <a:ext cx="8594725" cy="6362700"/>
          </a:xfrm>
          <a:prstGeom prst="rect">
            <a:avLst/>
          </a:prstGeom>
          <a:solidFill>
            <a:srgbClr val="FDFF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999999"/>
              </a:solidFill>
              <a:latin typeface="Arial" charset="0"/>
            </a:endParaRPr>
          </a:p>
        </p:txBody>
      </p:sp>
      <p:pic>
        <p:nvPicPr>
          <p:cNvPr id="102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92788"/>
            <a:ext cx="1647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E08E47A7-EECB-E446-9C04-3A6D14A20DA9}" type="datetime4">
              <a:rPr lang="en-US"/>
              <a:pPr>
                <a:defRPr/>
              </a:pPr>
              <a:t>August 25,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AFD4D7C5-F49D-E04D-B044-50A8B50C0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+mn-ea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Calibri"/>
          <a:ea typeface="+mn-ea"/>
          <a:cs typeface="Calibri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lang="en-US" kern="1200" dirty="0">
          <a:solidFill>
            <a:srgbClr val="595959"/>
          </a:solidFill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ctrTitle"/>
          </p:nvPr>
        </p:nvSpPr>
        <p:spPr>
          <a:xfrm>
            <a:off x="2454573" y="358700"/>
            <a:ext cx="6076651" cy="2152630"/>
          </a:xfrm>
        </p:spPr>
        <p:txBody>
          <a:bodyPr anchor="ctr"/>
          <a:lstStyle/>
          <a:p>
            <a:pPr algn="ctr"/>
            <a:r>
              <a:rPr lang="en-US" sz="3200" dirty="0" smtClean="0">
                <a:latin typeface="Cambria" charset="0"/>
                <a:ea typeface="ＭＳ Ｐゴシック" charset="0"/>
              </a:rPr>
              <a:t>Dollars for Dollars – Comparing Sales Data and Research Funding in U.S. Ag and Food Systems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1945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3124894"/>
            <a:ext cx="3654425" cy="21403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James A. Sterns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Associate Professor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Department of Applied Economics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endParaRPr lang="en-US" dirty="0">
              <a:latin typeface="Cambria" charset="0"/>
              <a:ea typeface="ＭＳ Ｐゴシック" charset="0"/>
              <a:cs typeface="Cambria" charset="0"/>
            </a:endParaRP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WERA-72 Annual Meeting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July 1, 2014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</a:pP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Santa Clara University, CA</a:t>
            </a:r>
            <a:endParaRPr dirty="0">
              <a:latin typeface="Cambria" charset="0"/>
              <a:ea typeface="ＭＳ Ｐゴシック" charset="0"/>
              <a:cs typeface="Cambr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40" y="2996161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98706"/>
            <a:ext cx="8229600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Organic Trade Association, 2011 Organic Industry Survey</a:t>
            </a:r>
          </a:p>
          <a:p>
            <a:pPr lvl="2">
              <a:buFontTx/>
              <a:buChar char="•"/>
            </a:pPr>
            <a:endParaRPr lang="en-US" sz="2000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U.S</a:t>
            </a:r>
            <a:r>
              <a:rPr lang="en-US" sz="2000" dirty="0">
                <a:latin typeface="Calibri" charset="0"/>
                <a:ea typeface="ＭＳ Ｐゴシック" charset="0"/>
              </a:rPr>
              <a:t>. sales of organic food and beverages have grown from $1 billion in 1990 to $26.7 billion in 2010. Sales in 2010 represented 7.7 percent growth over 2009 sales. </a:t>
            </a:r>
            <a:endParaRPr lang="en-US" sz="2000" dirty="0" smtClean="0">
              <a:latin typeface="Calibri" charset="0"/>
              <a:ea typeface="ＭＳ Ｐゴシック" charset="0"/>
            </a:endParaRPr>
          </a:p>
          <a:p>
            <a:pPr marL="457200" lvl="2" indent="0">
              <a:buNone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Organic food and beverage sales represented approximately 4 percent of overall food and beverage sales in 2010. Leading were organic fruits and vegetables, now representing over 11 percent of all U.S. fruit and vegetable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sales [suggesting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aprox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. $4 Billion in organic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f&amp;v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sales].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98706"/>
            <a:ext cx="8229600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sz="1100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r>
              <a:rPr lang="en-US" sz="2400" dirty="0" err="1" smtClean="0">
                <a:latin typeface="Calibri" charset="0"/>
                <a:ea typeface="ＭＳ Ｐゴシック" charset="0"/>
              </a:rPr>
              <a:t>IBISWorld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Fruit &amp; Vegetable Markets in the US Report (2014)</a:t>
            </a:r>
          </a:p>
          <a:p>
            <a:pPr marL="228600" lvl="1" indent="0">
              <a:buNone/>
            </a:pPr>
            <a:r>
              <a:rPr lang="en-US" sz="2400" i="1" dirty="0" smtClean="0">
                <a:latin typeface="Calibri" charset="0"/>
                <a:ea typeface="ＭＳ Ｐゴシック" charset="0"/>
              </a:rPr>
              <a:t>“The continued focus on health and organic foods is anticipated to drive the industry over the five years to 2019, with revenue increasing at a forecast annualized rate of 1.1% to $4.9 Billion.”</a:t>
            </a:r>
            <a:endParaRPr lang="en-US" sz="1200" i="1" dirty="0" smtClean="0">
              <a:latin typeface="Calibri" charset="0"/>
              <a:ea typeface="ＭＳ Ｐゴシック" charset="0"/>
            </a:endParaRPr>
          </a:p>
          <a:p>
            <a:pPr marL="228600" lvl="1" indent="0">
              <a:buNone/>
            </a:pPr>
            <a:endParaRPr lang="en-US" sz="11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S&amp;P (2014) –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“With nearly 40% of consumers purchasing items labeled organic, most consumers who buy natural and organic products are doing so in their primary supermarket .”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98706"/>
            <a:ext cx="8229600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FMI (2012) – “30% of consumers are willing to pay more for organic products.”</a:t>
            </a:r>
          </a:p>
          <a:p>
            <a:pPr lvl="2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Packaged Facts (2013) – </a:t>
            </a:r>
          </a:p>
          <a:p>
            <a:pPr lvl="3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$39.4 billions in sales of foods and beverages</a:t>
            </a:r>
          </a:p>
          <a:p>
            <a:pPr lvl="3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31% adults are regular organic users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Consumer Reports (2014) – Nationally representative sample of 1,016 adult U.S. residents.</a:t>
            </a:r>
          </a:p>
          <a:p>
            <a:pPr marL="685800" lvl="3" indent="0">
              <a:buNone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  18% buy food labeled organic every week</a:t>
            </a:r>
          </a:p>
          <a:p>
            <a:pPr marL="685800" lvl="3" indent="0">
              <a:buNone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  18% buy food labeled organic 2-3 times per month</a:t>
            </a:r>
          </a:p>
          <a:p>
            <a:pPr marL="685800" lvl="3" indent="0">
              <a:buNone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  9% buy food labeled organic once a month</a:t>
            </a:r>
          </a:p>
          <a:p>
            <a:pPr marL="685800" lvl="3" indent="0">
              <a:buNone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Total = 54% of respondents buy at least once per month!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98706"/>
            <a:ext cx="8229600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R&amp;D Investments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6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NIFA/CRIS Database (by “knowledge area” and “subject of investigation”)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From 2007 through 2011, $855K projects specific to organics, plus an additional $1.064 million on projects with some focus on organics.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From 2007 through 2011, total funding for all projects in knowledge areas 601 to 611 = $934 million; 0.21% went to marketing research on organic agricultural and food products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For period 2007 to present, project key word search for “organic food” identifies 78 past or active projects.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98706"/>
            <a:ext cx="8229600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R&amp;D Investments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Ag Econ Search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Key word search, “organic food” or “organic market”, for years 2007 to present = &gt;1,000 scholarly works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No other product differentiation strategy generates this quantity of hits, with most other searches generating less than 250 identified scholarly works (and many of these have over-lapping content with “organic”)</a:t>
            </a: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26892"/>
            <a:ext cx="8229600" cy="43092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Direct Marketing Strategies – Market Outcomes</a:t>
            </a: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USDA 2012 Ag Census</a:t>
            </a:r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49,043 farms that “marketed products directly to retail outlets”</a:t>
            </a:r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12,617 farms that “marketed products through community supported agriculture (CSA)”</a:t>
            </a:r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Total farms in U.S. = 2,109,303</a:t>
            </a:r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2.32% of farms marketing directly to retail outlets</a:t>
            </a:r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0.60% of farms marketing with CSA</a:t>
            </a: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26892"/>
            <a:ext cx="8229600" cy="43092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Direct Marketing Strategies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USDA 2012 Ag Census Data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$1.3 billion = “value of </a:t>
            </a:r>
            <a:r>
              <a:rPr lang="en-US" sz="2200" dirty="0" err="1" smtClean="0">
                <a:latin typeface="Calibri" charset="0"/>
                <a:ea typeface="ＭＳ Ｐゴシック" charset="0"/>
              </a:rPr>
              <a:t>ag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 products sold directly to individuals for human consumption; 144,530 farms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$395 Billion = Total agricultural sales; 2.11 million farms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0.79% of sales; 6.85% of farms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USDA National Farmers Market Directory (2013) – 8,144 markets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26892"/>
            <a:ext cx="8229600" cy="43092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Direct Marketing Strategies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Consumer Reports (2014) </a:t>
            </a:r>
          </a:p>
          <a:p>
            <a:pPr lvl="2"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66% of consumers look for “locally grown” on food labels</a:t>
            </a:r>
          </a:p>
          <a:p>
            <a:pPr lvl="2"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82% want food labels for state of origin</a:t>
            </a:r>
          </a:p>
          <a:p>
            <a:pPr lvl="2"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92% want country-of-origin labeling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FMI (2012) -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48% of consumers report looking for locally sourced products when shopping</a:t>
            </a:r>
          </a:p>
          <a:p>
            <a:pPr lvl="1">
              <a:buFontTx/>
              <a:buChar char="•"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S&amp;P (2014) – “local food movement is on the rise with direct to consumer marketing accounting for over $1.2 billion annually.  Farmers markets and CSAs are rising…”</a:t>
            </a:r>
          </a:p>
          <a:p>
            <a:pPr marL="457200" lvl="2" indent="0">
              <a:buNone/>
            </a:pPr>
            <a:r>
              <a:rPr lang="en-US" sz="2200" dirty="0" smtClean="0">
                <a:latin typeface="Calibri" charset="0"/>
                <a:ea typeface="ＭＳ Ｐゴシック" charset="0"/>
              </a:rPr>
              <a:t> </a:t>
            </a:r>
            <a:endParaRPr lang="en-US" sz="2200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8" y="470873"/>
            <a:ext cx="8229601" cy="699177"/>
          </a:xfrm>
        </p:spPr>
        <p:txBody>
          <a:bodyPr/>
          <a:lstStyle/>
          <a:p>
            <a:pPr marL="457200" indent="-457200"/>
            <a:r>
              <a:rPr lang="en-US" sz="3200" dirty="0" smtClean="0">
                <a:latin typeface="Cambria" charset="0"/>
                <a:ea typeface="ＭＳ Ｐゴシック" charset="0"/>
              </a:rPr>
              <a:t>Findings – Needles in Haystacks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8" y="1170050"/>
            <a:ext cx="8229600" cy="446617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Gluten-free food product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S&amp;P (2014)</a:t>
            </a:r>
          </a:p>
          <a:p>
            <a:pPr lvl="2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$1.3 billion in sales in 2011</a:t>
            </a:r>
          </a:p>
          <a:p>
            <a:pPr lvl="2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$1.68 billion in sales forecasted by 2015</a:t>
            </a:r>
          </a:p>
          <a:p>
            <a:pPr lvl="2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Nearly 30% of consumers “want to cut down or eliminate gluten from diet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Mintel (2014) – gluten-free label approaching $10.5 billion in 2013</a:t>
            </a:r>
          </a:p>
          <a:p>
            <a:pPr lvl="1">
              <a:buFontTx/>
              <a:buChar char="•"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Ag Econ Search – zero hits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71470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3200" dirty="0" smtClean="0">
                <a:latin typeface="Cambria" charset="0"/>
                <a:ea typeface="ＭＳ Ｐゴシック" charset="0"/>
              </a:rPr>
              <a:t>Other strategies to add to the study…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69464"/>
            <a:ext cx="8229600" cy="4066641"/>
          </a:xfrm>
        </p:spPr>
        <p:txBody>
          <a:bodyPr/>
          <a:lstStyle/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U-pick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Roadside stands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Direct to retailer, direct to schools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CSA</a:t>
            </a:r>
            <a:endParaRPr lang="en-US" sz="16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“local”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“natural”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GMO-free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“animal welfare” (cage-free, pasture-raised)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“Hormone-free”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Certified Angus Beef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COOL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State/regional, geographic indicators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Corporate Social Responsibility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Fair Trade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</a:rPr>
              <a:t>Functional foods (specific traits?)</a:t>
            </a:r>
          </a:p>
          <a:p>
            <a:pPr lvl="1"/>
            <a:endParaRPr lang="en-US" sz="18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42499" y="670639"/>
            <a:ext cx="8448299" cy="813329"/>
          </a:xfrm>
        </p:spPr>
        <p:txBody>
          <a:bodyPr/>
          <a:lstStyle/>
          <a:p>
            <a:pPr marL="457200" indent="-457200" algn="ctr"/>
            <a:r>
              <a:rPr lang="en-US" sz="3200" dirty="0" smtClean="0">
                <a:latin typeface="Cambria" charset="0"/>
                <a:ea typeface="ＭＳ Ｐゴシック" charset="0"/>
              </a:rPr>
              <a:t>Hot topics in Agricultural &amp; Food Marketing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755077"/>
            <a:ext cx="8229600" cy="4095179"/>
          </a:xfrm>
        </p:spPr>
        <p:txBody>
          <a:bodyPr/>
          <a:lstStyle/>
          <a:p>
            <a:pPr lvl="1"/>
            <a:r>
              <a:rPr lang="en-US" sz="3200" dirty="0" smtClean="0">
                <a:latin typeface="Calibri" charset="0"/>
                <a:ea typeface="ＭＳ Ｐゴシック" charset="0"/>
              </a:rPr>
              <a:t>Product Differentiation and Niche Marketing of agricultural and food products</a:t>
            </a:r>
          </a:p>
          <a:p>
            <a:pPr lvl="1"/>
            <a:endParaRPr lang="en-US" sz="32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3200" dirty="0" smtClean="0">
                <a:latin typeface="Calibri" charset="0"/>
                <a:ea typeface="ＭＳ Ｐゴシック" charset="0"/>
              </a:rPr>
              <a:t>Direct Marketing of agricultural and food products (a.k.a., short food supply chains, alternative food networks, local food systems)</a:t>
            </a:r>
            <a:endParaRPr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 dirty="0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3200" dirty="0" smtClean="0">
                <a:latin typeface="Cambria" charset="0"/>
                <a:ea typeface="ＭＳ Ｐゴシック" charset="0"/>
              </a:rPr>
              <a:t>Implications</a:t>
            </a:r>
            <a:r>
              <a:rPr lang="en-US" sz="3200" dirty="0">
                <a:latin typeface="Cambria" charset="0"/>
                <a:ea typeface="ＭＳ Ｐゴシック" charset="0"/>
              </a:rPr>
              <a:t> </a:t>
            </a:r>
            <a:r>
              <a:rPr lang="en-US" sz="3200" dirty="0" smtClean="0">
                <a:latin typeface="Cambria" charset="0"/>
                <a:ea typeface="ＭＳ Ｐゴシック" charset="0"/>
              </a:rPr>
              <a:t> (preliminary)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69464"/>
            <a:ext cx="8229600" cy="406664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600" dirty="0" smtClean="0">
                <a:latin typeface="Calibri" charset="0"/>
                <a:ea typeface="ＭＳ Ｐゴシック" charset="0"/>
              </a:rPr>
              <a:t>Progress to Date</a:t>
            </a:r>
          </a:p>
          <a:p>
            <a:pPr>
              <a:buFontTx/>
              <a:buChar char="•"/>
            </a:pPr>
            <a:endParaRPr lang="en-US" sz="3600" dirty="0">
              <a:latin typeface="Calibri" charset="0"/>
              <a:ea typeface="ＭＳ Ｐゴシック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latin typeface="Calibri" charset="0"/>
                <a:ea typeface="ＭＳ Ｐゴシック" charset="0"/>
              </a:rPr>
              <a:t>Additional Opportunities</a:t>
            </a:r>
          </a:p>
          <a:p>
            <a:pPr>
              <a:buFontTx/>
              <a:buChar char="•"/>
            </a:pPr>
            <a:endParaRPr lang="en-US" sz="3600" dirty="0">
              <a:latin typeface="Calibri" charset="0"/>
              <a:ea typeface="ＭＳ Ｐゴシック" charset="0"/>
            </a:endParaRPr>
          </a:p>
          <a:p>
            <a:pPr>
              <a:buFontTx/>
              <a:buChar char="•"/>
            </a:pPr>
            <a:r>
              <a:rPr lang="en-US" sz="3600" dirty="0" smtClean="0">
                <a:latin typeface="Calibri" charset="0"/>
                <a:ea typeface="ＭＳ Ｐゴシック" charset="0"/>
              </a:rPr>
              <a:t>Avoidable </a:t>
            </a:r>
            <a:r>
              <a:rPr lang="en-US" sz="3600" dirty="0" err="1" smtClean="0">
                <a:latin typeface="Calibri" charset="0"/>
                <a:ea typeface="ＭＳ Ｐゴシック" charset="0"/>
              </a:rPr>
              <a:t>mis</a:t>
            </a:r>
            <a:r>
              <a:rPr lang="en-US" sz="3600" dirty="0" smtClean="0">
                <a:latin typeface="Calibri" charset="0"/>
                <a:ea typeface="ＭＳ Ｐゴシック" charset="0"/>
              </a:rPr>
              <a:t>-matches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 algn="ctr"/>
            <a:r>
              <a:rPr lang="en-US" sz="3600" dirty="0" smtClean="0">
                <a:latin typeface="Cambria" charset="0"/>
                <a:ea typeface="ＭＳ Ｐゴシック" charset="0"/>
              </a:rPr>
              <a:t>Questions and Comments?</a:t>
            </a:r>
            <a:endParaRPr sz="36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26892"/>
            <a:ext cx="8229600" cy="3852609"/>
          </a:xfrm>
        </p:spPr>
        <p:txBody>
          <a:bodyPr/>
          <a:lstStyle/>
          <a:p>
            <a:pPr marL="0" indent="0" algn="ctr">
              <a:buNone/>
            </a:pPr>
            <a:endParaRPr lang="en-US" sz="2800" b="1" u="sng" dirty="0" smtClean="0">
              <a:latin typeface="Calibri" charset="0"/>
              <a:ea typeface="ＭＳ Ｐゴシック" charset="0"/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latin typeface="Calibri" charset="0"/>
                <a:ea typeface="ＭＳ Ｐゴシック" charset="0"/>
              </a:rPr>
              <a:t>Contact Information </a:t>
            </a:r>
            <a:endParaRPr lang="en-US" sz="2800" b="1" u="sng" dirty="0">
              <a:latin typeface="Calibri" charset="0"/>
              <a:ea typeface="ＭＳ Ｐゴシック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James A. Sterns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Department of Applied Economics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Oregon State University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jasterns@oregonstate.edu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541-737-1406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85102" y="756847"/>
            <a:ext cx="7477887" cy="827004"/>
          </a:xfrm>
        </p:spPr>
        <p:txBody>
          <a:bodyPr/>
          <a:lstStyle/>
          <a:p>
            <a:pPr marL="457200" indent="-457200"/>
            <a:r>
              <a:rPr lang="en-US" sz="3200" dirty="0" smtClean="0">
                <a:latin typeface="Cambria" charset="0"/>
                <a:ea typeface="ＭＳ Ｐゴシック" charset="0"/>
              </a:rPr>
              <a:t>Basic Questions – Can anyone tell me…</a:t>
            </a:r>
            <a:endParaRPr sz="32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83851"/>
            <a:ext cx="8229600" cy="426640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…for each product differentiation strategy,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How much R&amp;D investments have been made?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What are, to date, the market outcomes of the strategy?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…for each direct marketing strategy,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How much R&amp;D investments have been made?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What are, to date, the market outcomes of the strategy?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 dirty="0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85417" y="457200"/>
            <a:ext cx="8591006" cy="1055306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Before we answer those questions…a few issues to be considered</a:t>
            </a: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2506"/>
            <a:ext cx="8229600" cy="4202494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F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ads?  Or something more?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When do we reach tipping points?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At what point do we acknowledge Fundamental Changes in Market Structure?</a:t>
            </a:r>
          </a:p>
          <a:p>
            <a:pPr lvl="1"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Is anecdotal evidence enough?</a:t>
            </a:r>
          </a:p>
          <a:p>
            <a:pPr lvl="3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Fulton, Mississippi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Walmart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rule</a:t>
            </a:r>
          </a:p>
          <a:p>
            <a:pPr lvl="3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My drive from Florida to Oregon – black cows coast to coast</a:t>
            </a:r>
          </a:p>
          <a:p>
            <a:pPr lvl="3"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EU shift in CAP – incentives to adopt strategies</a:t>
            </a:r>
          </a:p>
          <a:p>
            <a:pPr lvl="2">
              <a:buFontTx/>
              <a:buChar char="•"/>
            </a:pPr>
            <a:endParaRPr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 dirty="0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85417" y="457200"/>
            <a:ext cx="8591006" cy="1055306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Before we answer those questions…a few issues to be considered</a:t>
            </a: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712270"/>
            <a:ext cx="8229600" cy="4002730"/>
          </a:xfrm>
        </p:spPr>
        <p:txBody>
          <a:bodyPr/>
          <a:lstStyle/>
          <a:p>
            <a:pPr lvl="1"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Calibri" charset="0"/>
                <a:ea typeface="ＭＳ Ｐゴシック" charset="0"/>
              </a:rPr>
              <a:t>Beyond anecdotal, is there market data?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Consumer survey data – WTP, Experimental Auctions, Reported/recall purchase data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Sales Data – dollars sold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Sales Data – relative to overall market sales; market shares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Growth trends, adoption rates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Forecasted sales potential over time</a:t>
            </a:r>
          </a:p>
          <a:p>
            <a:pPr lvl="2">
              <a:buFontTx/>
              <a:buChar char="•"/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85417" y="457200"/>
            <a:ext cx="8591006" cy="1055306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Before we answer those questions…a few issues to be considered</a:t>
            </a: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712270"/>
            <a:ext cx="8229600" cy="4002730"/>
          </a:xfrm>
        </p:spPr>
        <p:txBody>
          <a:bodyPr/>
          <a:lstStyle/>
          <a:p>
            <a:pPr lvl="1">
              <a:spcAft>
                <a:spcPts val="12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Beyond market data?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Niche or special clients served – Whose preferences get met? Whose preferences get ignored?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Externalities and Broader Impacts – Who bears which costs?  Who captures which benefits?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Choices article by </a:t>
            </a:r>
            <a:r>
              <a:rPr lang="en-US" sz="2400" dirty="0" err="1" smtClean="0">
                <a:latin typeface="Calibri" charset="0"/>
                <a:ea typeface="ＭＳ Ｐゴシック" charset="0"/>
              </a:rPr>
              <a:t>Lamie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, et al., 4</a:t>
            </a:r>
            <a:r>
              <a:rPr lang="en-US" sz="2400" baseline="30000" dirty="0" smtClean="0">
                <a:latin typeface="Calibri" charset="0"/>
                <a:ea typeface="ＭＳ Ｐゴシック" charset="0"/>
              </a:rPr>
              <a:t>th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Quarter 2013 – Impacts on health, , the environment, food security, social capital, and economic well-being</a:t>
            </a:r>
          </a:p>
          <a:p>
            <a:pPr lvl="2">
              <a:buFontTx/>
              <a:buChar char="•"/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42931" y="699176"/>
            <a:ext cx="8229600" cy="784791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Scope and limitations of this paper</a:t>
            </a: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42931" y="1797884"/>
            <a:ext cx="8229600" cy="3917116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Move  beyond anecdotal evidence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Focus on sales, market share and proxies for research and development efforts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Leave for future research – broader impacts on preferences met, costs borne and benefits gained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599294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Scope and limitations of this paper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26892"/>
            <a:ext cx="8229600" cy="43092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Issues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Which strategies?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What proxies?</a:t>
            </a:r>
          </a:p>
          <a:p>
            <a:pPr marL="228600" lvl="1" indent="0">
              <a:buNone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Secondary Market </a:t>
            </a:r>
            <a:r>
              <a:rPr lang="en-US" dirty="0">
                <a:latin typeface="Calibri" charset="0"/>
                <a:ea typeface="ＭＳ Ｐゴシック" charset="0"/>
              </a:rPr>
              <a:t>R</a:t>
            </a:r>
            <a:r>
              <a:rPr lang="en-US" dirty="0" smtClean="0">
                <a:latin typeface="Calibri" charset="0"/>
                <a:ea typeface="ＭＳ Ｐゴシック" charset="0"/>
              </a:rPr>
              <a:t>esearch </a:t>
            </a:r>
          </a:p>
          <a:p>
            <a:pPr lvl="1">
              <a:buFontTx/>
              <a:buChar char="•"/>
            </a:pPr>
            <a:r>
              <a:rPr lang="en-US" dirty="0" err="1" smtClean="0">
                <a:latin typeface="Calibri" charset="0"/>
                <a:ea typeface="ＭＳ Ｐゴシック" charset="0"/>
              </a:rPr>
              <a:t>A.C.Nielsen’s</a:t>
            </a:r>
            <a:r>
              <a:rPr lang="en-US" dirty="0" smtClean="0">
                <a:latin typeface="Calibri" charset="0"/>
                <a:ea typeface="ＭＳ Ｐゴシック" charset="0"/>
              </a:rPr>
              <a:t> list of 75 functional food claims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Consumer Reports 140 labels and general claims about foods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Institute of Food Technologists “top ten” functional food trends (2014, 2012)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Review of Ag Econ Search database of publications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NIFA/CRIS projects by subject of investigation and/or knowledge area classification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399529"/>
            <a:ext cx="8229601" cy="699177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latin typeface="Cambria" charset="0"/>
                <a:ea typeface="ＭＳ Ｐゴシック" charset="0"/>
              </a:rPr>
              <a:t>Findings – Needles in Haystacks</a:t>
            </a:r>
            <a:br>
              <a:rPr lang="en-US" sz="2800" dirty="0" smtClean="0">
                <a:latin typeface="Cambria" charset="0"/>
                <a:ea typeface="ＭＳ Ｐゴシック" charset="0"/>
              </a:rPr>
            </a:br>
            <a:endParaRPr sz="2800" dirty="0">
              <a:latin typeface="Cambria" charset="0"/>
              <a:ea typeface="ＭＳ Ｐゴシック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85416" y="1098706"/>
            <a:ext cx="8533924" cy="463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</a:rPr>
              <a:t>Organics – Market Outcomes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USDA’s 2012 Ag Census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14,326 organic farms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2,109,303 total number of farms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Organic farms are 0.67% of all farms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Total organic product sales = $3.12 Billion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Total market value of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ag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products sold = $394.64 Billion</a:t>
            </a:r>
          </a:p>
          <a:p>
            <a:pPr lvl="2">
              <a:spcAft>
                <a:spcPts val="1200"/>
              </a:spcAft>
              <a:buFontTx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</a:rPr>
              <a:t>Organic product sales are 0.79% of market value of </a:t>
            </a:r>
            <a:r>
              <a:rPr lang="en-US" sz="2000" dirty="0" err="1" smtClean="0">
                <a:latin typeface="Calibri" charset="0"/>
                <a:ea typeface="ＭＳ Ｐゴシック" charset="0"/>
              </a:rPr>
              <a:t>ag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 products sold</a:t>
            </a:r>
          </a:p>
          <a:p>
            <a:pPr marL="457200" lvl="2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lvl="2">
              <a:buFontTx/>
              <a:buChar char="•"/>
            </a:pP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E0F80-0DFB-5842-BBF6-CB0783F25E0E}" type="datetime4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August 25, 2014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19573-7E66-3841-AC87-8A05301D9F75}" type="slidenum">
              <a:rPr lang="en-US">
                <a:solidFill>
                  <a:srgbClr val="717171"/>
                </a:solidFill>
                <a:latin typeface="Calibri" charset="0"/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71717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_4_unlocked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OSU_Template_4_unlocked.pot</Template>
  <TotalTime>8806</TotalTime>
  <Words>1969</Words>
  <Application>Microsoft Office PowerPoint</Application>
  <PresentationFormat>On-screen Show (4:3)</PresentationFormat>
  <Paragraphs>248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LeituraNews-Roman 2</vt:lpstr>
      <vt:lpstr>Palatino</vt:lpstr>
      <vt:lpstr>Tahoma</vt:lpstr>
      <vt:lpstr>Times</vt:lpstr>
      <vt:lpstr>OSU_Template_4_unlocked</vt:lpstr>
      <vt:lpstr>Dollars for Dollars – Comparing Sales Data and Research Funding in U.S. Ag and Food Systems</vt:lpstr>
      <vt:lpstr>Hot topics in Agricultural &amp; Food Marketing</vt:lpstr>
      <vt:lpstr>Basic Questions – Can anyone tell me…</vt:lpstr>
      <vt:lpstr>Before we answer those questions…a few issues to be considered</vt:lpstr>
      <vt:lpstr>Before we answer those questions…a few issues to be considered</vt:lpstr>
      <vt:lpstr>Before we answer those questions…a few issues to be considered</vt:lpstr>
      <vt:lpstr>Scope and limitations of this paper</vt:lpstr>
      <vt:lpstr>Scope and limitations of this paper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 </vt:lpstr>
      <vt:lpstr>Findings – Needles in Haystacks</vt:lpstr>
      <vt:lpstr>Other strategies to add to the study…</vt:lpstr>
      <vt:lpstr>Implications  (preliminary)</vt:lpstr>
      <vt:lpstr>Questions and Comments?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Lia Nogueira</cp:lastModifiedBy>
  <cp:revision>112</cp:revision>
  <dcterms:created xsi:type="dcterms:W3CDTF">2010-01-08T18:22:56Z</dcterms:created>
  <dcterms:modified xsi:type="dcterms:W3CDTF">2014-08-25T17:28:44Z</dcterms:modified>
</cp:coreProperties>
</file>