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87" r:id="rId3"/>
    <p:sldId id="257" r:id="rId4"/>
    <p:sldId id="266" r:id="rId5"/>
    <p:sldId id="258" r:id="rId6"/>
    <p:sldId id="269" r:id="rId7"/>
    <p:sldId id="267" r:id="rId8"/>
    <p:sldId id="265" r:id="rId9"/>
    <p:sldId id="270" r:id="rId10"/>
    <p:sldId id="271" r:id="rId11"/>
    <p:sldId id="272" r:id="rId12"/>
    <p:sldId id="268" r:id="rId13"/>
    <p:sldId id="260" r:id="rId14"/>
    <p:sldId id="275" r:id="rId15"/>
    <p:sldId id="261" r:id="rId16"/>
    <p:sldId id="274" r:id="rId17"/>
    <p:sldId id="273" r:id="rId18"/>
    <p:sldId id="262" r:id="rId19"/>
    <p:sldId id="276" r:id="rId20"/>
    <p:sldId id="278" r:id="rId21"/>
    <p:sldId id="279" r:id="rId22"/>
    <p:sldId id="283" r:id="rId23"/>
    <p:sldId id="280" r:id="rId24"/>
    <p:sldId id="281" r:id="rId25"/>
    <p:sldId id="282" r:id="rId26"/>
    <p:sldId id="285" r:id="rId27"/>
    <p:sldId id="284" r:id="rId28"/>
    <p:sldId id="286" r:id="rId29"/>
    <p:sldId id="263" r:id="rId30"/>
    <p:sldId id="277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10+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6.5</c:v>
                </c:pt>
                <c:pt idx="1">
                  <c:v>7</c:v>
                </c:pt>
                <c:pt idx="2">
                  <c:v>13</c:v>
                </c:pt>
                <c:pt idx="3">
                  <c:v>12</c:v>
                </c:pt>
                <c:pt idx="4">
                  <c:v>13</c:v>
                </c:pt>
                <c:pt idx="5">
                  <c:v>8</c:v>
                </c:pt>
                <c:pt idx="6">
                  <c:v>6.5</c:v>
                </c:pt>
                <c:pt idx="7">
                  <c:v>5.2</c:v>
                </c:pt>
                <c:pt idx="8">
                  <c:v>3</c:v>
                </c:pt>
                <c:pt idx="9">
                  <c:v>26.7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898880"/>
        <c:axId val="35900416"/>
      </c:barChart>
      <c:catAx>
        <c:axId val="3589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5900416"/>
        <c:crosses val="autoZero"/>
        <c:auto val="1"/>
        <c:lblAlgn val="ctr"/>
        <c:lblOffset val="100"/>
        <c:noMultiLvlLbl val="0"/>
      </c:catAx>
      <c:valAx>
        <c:axId val="35900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898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120.1</c:v>
                </c:pt>
                <c:pt idx="1">
                  <c:v>127.4</c:v>
                </c:pt>
                <c:pt idx="2">
                  <c:v>144.6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306624"/>
        <c:axId val="91324800"/>
      </c:barChart>
      <c:catAx>
        <c:axId val="913066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91324800"/>
        <c:crosses val="autoZero"/>
        <c:auto val="1"/>
        <c:lblAlgn val="ctr"/>
        <c:lblOffset val="100"/>
        <c:noMultiLvlLbl val="0"/>
      </c:catAx>
      <c:valAx>
        <c:axId val="9132480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91306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restaurants offering local food</c:v>
                </c:pt>
                <c:pt idx="1">
                  <c:v>high end grocers</c:v>
                </c:pt>
                <c:pt idx="2">
                  <c:v>other home food delivery services</c:v>
                </c:pt>
                <c:pt idx="3">
                  <c:v>traditional grocers offering local food</c:v>
                </c:pt>
                <c:pt idx="4">
                  <c:v>natural food stores</c:v>
                </c:pt>
                <c:pt idx="5">
                  <c:v>Established CSAs expanding</c:v>
                </c:pt>
                <c:pt idx="6">
                  <c:v>new CSAs entering the market</c:v>
                </c:pt>
                <c:pt idx="7">
                  <c:v>farm markets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4.17</c:v>
                </c:pt>
                <c:pt idx="1">
                  <c:v>4.7699999999999996</c:v>
                </c:pt>
                <c:pt idx="2">
                  <c:v>5.25</c:v>
                </c:pt>
                <c:pt idx="3">
                  <c:v>5.26</c:v>
                </c:pt>
                <c:pt idx="4">
                  <c:v>5.36</c:v>
                </c:pt>
                <c:pt idx="5">
                  <c:v>6.12</c:v>
                </c:pt>
                <c:pt idx="6">
                  <c:v>6.51</c:v>
                </c:pt>
                <c:pt idx="7">
                  <c:v>6.56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5649536"/>
        <c:axId val="115655424"/>
      </c:barChart>
      <c:catAx>
        <c:axId val="115649536"/>
        <c:scaling>
          <c:orientation val="minMax"/>
        </c:scaling>
        <c:delete val="0"/>
        <c:axPos val="l"/>
        <c:majorTickMark val="out"/>
        <c:minorTickMark val="none"/>
        <c:tickLblPos val="nextTo"/>
        <c:crossAx val="115655424"/>
        <c:crosses val="autoZero"/>
        <c:auto val="1"/>
        <c:lblAlgn val="ctr"/>
        <c:lblOffset val="100"/>
        <c:noMultiLvlLbl val="0"/>
      </c:catAx>
      <c:valAx>
        <c:axId val="115655424"/>
        <c:scaling>
          <c:orientation val="minMax"/>
          <c:max val="8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15649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E7C54D-39D1-4AA8-8321-44F9A00D047A}" type="doc">
      <dgm:prSet loTypeId="urn:microsoft.com/office/officeart/2005/8/layout/venn2" loCatId="relationship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367C71B-FCF8-4651-B04E-1538602279EC}">
      <dgm:prSet phldrT="[Text]"/>
      <dgm:spPr/>
      <dgm:t>
        <a:bodyPr/>
        <a:lstStyle/>
        <a:p>
          <a:r>
            <a:rPr lang="en-US" dirty="0" smtClean="0"/>
            <a:t>Periphery</a:t>
          </a:r>
          <a:endParaRPr lang="en-US" dirty="0"/>
        </a:p>
      </dgm:t>
    </dgm:pt>
    <dgm:pt modelId="{4C69AB5D-807F-4AB2-A8DF-31652515B3ED}" type="parTrans" cxnId="{4AA722A5-3AC7-4A6F-BD55-5F3477B727C4}">
      <dgm:prSet/>
      <dgm:spPr/>
      <dgm:t>
        <a:bodyPr/>
        <a:lstStyle/>
        <a:p>
          <a:endParaRPr lang="en-US"/>
        </a:p>
      </dgm:t>
    </dgm:pt>
    <dgm:pt modelId="{7D09E5A0-FE86-4A6B-B93C-424AC73319E9}" type="sibTrans" cxnId="{4AA722A5-3AC7-4A6F-BD55-5F3477B727C4}">
      <dgm:prSet/>
      <dgm:spPr/>
      <dgm:t>
        <a:bodyPr/>
        <a:lstStyle/>
        <a:p>
          <a:endParaRPr lang="en-US"/>
        </a:p>
      </dgm:t>
    </dgm:pt>
    <dgm:pt modelId="{D7DF1195-E87C-4EBA-81CD-0AEB3FEC6CAA}">
      <dgm:prSet phldrT="[Text]"/>
      <dgm:spPr/>
      <dgm:t>
        <a:bodyPr/>
        <a:lstStyle/>
        <a:p>
          <a:r>
            <a:rPr lang="en-US" dirty="0" smtClean="0"/>
            <a:t>Mid-Level</a:t>
          </a:r>
          <a:endParaRPr lang="en-US" dirty="0"/>
        </a:p>
      </dgm:t>
    </dgm:pt>
    <dgm:pt modelId="{FFCB6540-8538-4067-87F1-5A5676DEB1F3}" type="parTrans" cxnId="{26107D11-F546-484A-8518-2C2FB99C596F}">
      <dgm:prSet/>
      <dgm:spPr/>
      <dgm:t>
        <a:bodyPr/>
        <a:lstStyle/>
        <a:p>
          <a:endParaRPr lang="en-US"/>
        </a:p>
      </dgm:t>
    </dgm:pt>
    <dgm:pt modelId="{B4A23DB5-C2A8-41FF-B3AE-EA44D3F9AA1A}" type="sibTrans" cxnId="{26107D11-F546-484A-8518-2C2FB99C596F}">
      <dgm:prSet/>
      <dgm:spPr/>
      <dgm:t>
        <a:bodyPr/>
        <a:lstStyle/>
        <a:p>
          <a:endParaRPr lang="en-US"/>
        </a:p>
      </dgm:t>
    </dgm:pt>
    <dgm:pt modelId="{EE3D98BE-3385-4735-91A9-2D11A7834B94}">
      <dgm:prSet phldrT="[Text]"/>
      <dgm:spPr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en-US" dirty="0" smtClean="0"/>
            <a:t>Core</a:t>
          </a:r>
          <a:endParaRPr lang="en-US" dirty="0"/>
        </a:p>
      </dgm:t>
    </dgm:pt>
    <dgm:pt modelId="{97F4B1FA-5552-4718-80D3-A14E8BEECFE5}" type="parTrans" cxnId="{DF7B1DFF-3835-45C1-B11D-F3FA80CE5189}">
      <dgm:prSet/>
      <dgm:spPr/>
      <dgm:t>
        <a:bodyPr/>
        <a:lstStyle/>
        <a:p>
          <a:endParaRPr lang="en-US"/>
        </a:p>
      </dgm:t>
    </dgm:pt>
    <dgm:pt modelId="{A2383D7F-748D-4681-A24E-288FC1E4FA79}" type="sibTrans" cxnId="{DF7B1DFF-3835-45C1-B11D-F3FA80CE5189}">
      <dgm:prSet/>
      <dgm:spPr/>
      <dgm:t>
        <a:bodyPr/>
        <a:lstStyle/>
        <a:p>
          <a:endParaRPr lang="en-US"/>
        </a:p>
      </dgm:t>
    </dgm:pt>
    <dgm:pt modelId="{16775E30-BB0A-40A0-BCC6-6C4D5EEB84E4}" type="pres">
      <dgm:prSet presAssocID="{96E7C54D-39D1-4AA8-8321-44F9A00D047A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AB7AF90-A9F7-415D-8AE8-C764A6FB9B5E}" type="pres">
      <dgm:prSet presAssocID="{96E7C54D-39D1-4AA8-8321-44F9A00D047A}" presName="comp1" presStyleCnt="0"/>
      <dgm:spPr/>
    </dgm:pt>
    <dgm:pt modelId="{795DF2E9-38B6-4654-8009-2C914A2797AE}" type="pres">
      <dgm:prSet presAssocID="{96E7C54D-39D1-4AA8-8321-44F9A00D047A}" presName="circle1" presStyleLbl="node1" presStyleIdx="0" presStyleCnt="3"/>
      <dgm:spPr/>
      <dgm:t>
        <a:bodyPr/>
        <a:lstStyle/>
        <a:p>
          <a:endParaRPr lang="en-US"/>
        </a:p>
      </dgm:t>
    </dgm:pt>
    <dgm:pt modelId="{2C0F9847-7EDF-4F13-A47D-7FF5EA32D0D2}" type="pres">
      <dgm:prSet presAssocID="{96E7C54D-39D1-4AA8-8321-44F9A00D047A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A304DE-9E15-43DF-8D56-BF63333927E2}" type="pres">
      <dgm:prSet presAssocID="{96E7C54D-39D1-4AA8-8321-44F9A00D047A}" presName="comp2" presStyleCnt="0"/>
      <dgm:spPr/>
    </dgm:pt>
    <dgm:pt modelId="{3F9C7AE0-C97F-494C-863E-EB360B3ACB90}" type="pres">
      <dgm:prSet presAssocID="{96E7C54D-39D1-4AA8-8321-44F9A00D047A}" presName="circle2" presStyleLbl="node1" presStyleIdx="1" presStyleCnt="3"/>
      <dgm:spPr/>
      <dgm:t>
        <a:bodyPr/>
        <a:lstStyle/>
        <a:p>
          <a:endParaRPr lang="en-US"/>
        </a:p>
      </dgm:t>
    </dgm:pt>
    <dgm:pt modelId="{31ED2D9A-7287-48EB-A717-A6A743E85C69}" type="pres">
      <dgm:prSet presAssocID="{96E7C54D-39D1-4AA8-8321-44F9A00D047A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E00230-01F7-4C65-B4F3-07EFB1E15684}" type="pres">
      <dgm:prSet presAssocID="{96E7C54D-39D1-4AA8-8321-44F9A00D047A}" presName="comp3" presStyleCnt="0"/>
      <dgm:spPr/>
    </dgm:pt>
    <dgm:pt modelId="{8E2FEB8F-E47D-4B84-A01F-E9881186022E}" type="pres">
      <dgm:prSet presAssocID="{96E7C54D-39D1-4AA8-8321-44F9A00D047A}" presName="circle3" presStyleLbl="node1" presStyleIdx="2" presStyleCnt="3"/>
      <dgm:spPr/>
      <dgm:t>
        <a:bodyPr/>
        <a:lstStyle/>
        <a:p>
          <a:endParaRPr lang="en-US"/>
        </a:p>
      </dgm:t>
    </dgm:pt>
    <dgm:pt modelId="{BDD9DCEB-E8B0-4053-AD2F-6EAE72AAA6EA}" type="pres">
      <dgm:prSet presAssocID="{96E7C54D-39D1-4AA8-8321-44F9A00D047A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107D11-F546-484A-8518-2C2FB99C596F}" srcId="{96E7C54D-39D1-4AA8-8321-44F9A00D047A}" destId="{D7DF1195-E87C-4EBA-81CD-0AEB3FEC6CAA}" srcOrd="1" destOrd="0" parTransId="{FFCB6540-8538-4067-87F1-5A5676DEB1F3}" sibTransId="{B4A23DB5-C2A8-41FF-B3AE-EA44D3F9AA1A}"/>
    <dgm:cxn modelId="{C274BCC3-DEC8-4412-A886-C027D77CFC49}" type="presOf" srcId="{0367C71B-FCF8-4651-B04E-1538602279EC}" destId="{795DF2E9-38B6-4654-8009-2C914A2797AE}" srcOrd="0" destOrd="0" presId="urn:microsoft.com/office/officeart/2005/8/layout/venn2"/>
    <dgm:cxn modelId="{BC64BD00-F047-4E0A-A8CF-7A0D2AEBBA8B}" type="presOf" srcId="{D7DF1195-E87C-4EBA-81CD-0AEB3FEC6CAA}" destId="{3F9C7AE0-C97F-494C-863E-EB360B3ACB90}" srcOrd="0" destOrd="0" presId="urn:microsoft.com/office/officeart/2005/8/layout/venn2"/>
    <dgm:cxn modelId="{DDC48F8C-8E95-46B5-85AE-3B2DAD17335F}" type="presOf" srcId="{96E7C54D-39D1-4AA8-8321-44F9A00D047A}" destId="{16775E30-BB0A-40A0-BCC6-6C4D5EEB84E4}" srcOrd="0" destOrd="0" presId="urn:microsoft.com/office/officeart/2005/8/layout/venn2"/>
    <dgm:cxn modelId="{DF7B1DFF-3835-45C1-B11D-F3FA80CE5189}" srcId="{96E7C54D-39D1-4AA8-8321-44F9A00D047A}" destId="{EE3D98BE-3385-4735-91A9-2D11A7834B94}" srcOrd="2" destOrd="0" parTransId="{97F4B1FA-5552-4718-80D3-A14E8BEECFE5}" sibTransId="{A2383D7F-748D-4681-A24E-288FC1E4FA79}"/>
    <dgm:cxn modelId="{D272EA55-2919-42D4-9846-AE55FB05413A}" type="presOf" srcId="{0367C71B-FCF8-4651-B04E-1538602279EC}" destId="{2C0F9847-7EDF-4F13-A47D-7FF5EA32D0D2}" srcOrd="1" destOrd="0" presId="urn:microsoft.com/office/officeart/2005/8/layout/venn2"/>
    <dgm:cxn modelId="{4AA722A5-3AC7-4A6F-BD55-5F3477B727C4}" srcId="{96E7C54D-39D1-4AA8-8321-44F9A00D047A}" destId="{0367C71B-FCF8-4651-B04E-1538602279EC}" srcOrd="0" destOrd="0" parTransId="{4C69AB5D-807F-4AB2-A8DF-31652515B3ED}" sibTransId="{7D09E5A0-FE86-4A6B-B93C-424AC73319E9}"/>
    <dgm:cxn modelId="{44F221EA-4C65-4EDD-B867-8A692E28B3B5}" type="presOf" srcId="{EE3D98BE-3385-4735-91A9-2D11A7834B94}" destId="{BDD9DCEB-E8B0-4053-AD2F-6EAE72AAA6EA}" srcOrd="1" destOrd="0" presId="urn:microsoft.com/office/officeart/2005/8/layout/venn2"/>
    <dgm:cxn modelId="{3B63E188-8396-48FF-9E93-4B5AD8102387}" type="presOf" srcId="{EE3D98BE-3385-4735-91A9-2D11A7834B94}" destId="{8E2FEB8F-E47D-4B84-A01F-E9881186022E}" srcOrd="0" destOrd="0" presId="urn:microsoft.com/office/officeart/2005/8/layout/venn2"/>
    <dgm:cxn modelId="{4AEED3EC-5923-47EB-9B97-118B7B219586}" type="presOf" srcId="{D7DF1195-E87C-4EBA-81CD-0AEB3FEC6CAA}" destId="{31ED2D9A-7287-48EB-A717-A6A743E85C69}" srcOrd="1" destOrd="0" presId="urn:microsoft.com/office/officeart/2005/8/layout/venn2"/>
    <dgm:cxn modelId="{61C2F4A9-6F66-4E92-AAEF-04A969C3313C}" type="presParOf" srcId="{16775E30-BB0A-40A0-BCC6-6C4D5EEB84E4}" destId="{5AB7AF90-A9F7-415D-8AE8-C764A6FB9B5E}" srcOrd="0" destOrd="0" presId="urn:microsoft.com/office/officeart/2005/8/layout/venn2"/>
    <dgm:cxn modelId="{6699C547-541A-4BC5-9086-820F53774714}" type="presParOf" srcId="{5AB7AF90-A9F7-415D-8AE8-C764A6FB9B5E}" destId="{795DF2E9-38B6-4654-8009-2C914A2797AE}" srcOrd="0" destOrd="0" presId="urn:microsoft.com/office/officeart/2005/8/layout/venn2"/>
    <dgm:cxn modelId="{A182737F-0BA7-4F6F-AF93-6973C8A6EBF4}" type="presParOf" srcId="{5AB7AF90-A9F7-415D-8AE8-C764A6FB9B5E}" destId="{2C0F9847-7EDF-4F13-A47D-7FF5EA32D0D2}" srcOrd="1" destOrd="0" presId="urn:microsoft.com/office/officeart/2005/8/layout/venn2"/>
    <dgm:cxn modelId="{3520C4AF-004C-4F4F-BCCB-3A2F156514CB}" type="presParOf" srcId="{16775E30-BB0A-40A0-BCC6-6C4D5EEB84E4}" destId="{D6A304DE-9E15-43DF-8D56-BF63333927E2}" srcOrd="1" destOrd="0" presId="urn:microsoft.com/office/officeart/2005/8/layout/venn2"/>
    <dgm:cxn modelId="{FD3F95E5-E723-46AC-959C-4A28466DFFF2}" type="presParOf" srcId="{D6A304DE-9E15-43DF-8D56-BF63333927E2}" destId="{3F9C7AE0-C97F-494C-863E-EB360B3ACB90}" srcOrd="0" destOrd="0" presId="urn:microsoft.com/office/officeart/2005/8/layout/venn2"/>
    <dgm:cxn modelId="{DB295308-149E-40D0-8AA5-40EFA3160DC6}" type="presParOf" srcId="{D6A304DE-9E15-43DF-8D56-BF63333927E2}" destId="{31ED2D9A-7287-48EB-A717-A6A743E85C69}" srcOrd="1" destOrd="0" presId="urn:microsoft.com/office/officeart/2005/8/layout/venn2"/>
    <dgm:cxn modelId="{9E4B93BE-D217-40FF-AA90-3DF07AE10B38}" type="presParOf" srcId="{16775E30-BB0A-40A0-BCC6-6C4D5EEB84E4}" destId="{88E00230-01F7-4C65-B4F3-07EFB1E15684}" srcOrd="2" destOrd="0" presId="urn:microsoft.com/office/officeart/2005/8/layout/venn2"/>
    <dgm:cxn modelId="{A1945A38-29FE-4A9D-96A9-CF7A1AEDA7A6}" type="presParOf" srcId="{88E00230-01F7-4C65-B4F3-07EFB1E15684}" destId="{8E2FEB8F-E47D-4B84-A01F-E9881186022E}" srcOrd="0" destOrd="0" presId="urn:microsoft.com/office/officeart/2005/8/layout/venn2"/>
    <dgm:cxn modelId="{98E1C1B6-56F4-40F2-991D-3B725C9088B1}" type="presParOf" srcId="{88E00230-01F7-4C65-B4F3-07EFB1E15684}" destId="{BDD9DCEB-E8B0-4053-AD2F-6EAE72AAA6E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5DF2E9-38B6-4654-8009-2C914A2797AE}">
      <dsp:nvSpPr>
        <dsp:cNvPr id="0" name=""/>
        <dsp:cNvSpPr/>
      </dsp:nvSpPr>
      <dsp:spPr>
        <a:xfrm>
          <a:off x="1851818" y="0"/>
          <a:ext cx="4525963" cy="452596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Periphery</a:t>
          </a:r>
          <a:endParaRPr lang="en-US" sz="2200" kern="1200" dirty="0"/>
        </a:p>
      </dsp:txBody>
      <dsp:txXfrm>
        <a:off x="3323887" y="226298"/>
        <a:ext cx="1581824" cy="678894"/>
      </dsp:txXfrm>
    </dsp:sp>
    <dsp:sp modelId="{3F9C7AE0-C97F-494C-863E-EB360B3ACB90}">
      <dsp:nvSpPr>
        <dsp:cNvPr id="0" name=""/>
        <dsp:cNvSpPr/>
      </dsp:nvSpPr>
      <dsp:spPr>
        <a:xfrm>
          <a:off x="2417563" y="1131490"/>
          <a:ext cx="3394472" cy="3394472"/>
        </a:xfrm>
        <a:prstGeom prst="ellipse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Mid-Level</a:t>
          </a:r>
          <a:endParaRPr lang="en-US" sz="2200" kern="1200" dirty="0"/>
        </a:p>
      </dsp:txBody>
      <dsp:txXfrm>
        <a:off x="3323887" y="1343645"/>
        <a:ext cx="1581824" cy="636463"/>
      </dsp:txXfrm>
    </dsp:sp>
    <dsp:sp modelId="{8E2FEB8F-E47D-4B84-A01F-E9881186022E}">
      <dsp:nvSpPr>
        <dsp:cNvPr id="0" name=""/>
        <dsp:cNvSpPr/>
      </dsp:nvSpPr>
      <dsp:spPr>
        <a:xfrm>
          <a:off x="2983309" y="2262981"/>
          <a:ext cx="2262981" cy="2262981"/>
        </a:xfrm>
        <a:prstGeom prst="ellipse">
          <a:avLst/>
        </a:prstGeom>
        <a:gradFill flip="none" rotWithShape="0">
          <a:gsLst>
            <a:gs pos="0">
              <a:srgbClr val="7030A0">
                <a:tint val="66000"/>
                <a:satMod val="160000"/>
              </a:srgbClr>
            </a:gs>
            <a:gs pos="50000">
              <a:srgbClr val="7030A0">
                <a:tint val="44500"/>
                <a:satMod val="160000"/>
              </a:srgbClr>
            </a:gs>
            <a:gs pos="100000">
              <a:srgbClr val="7030A0">
                <a:tint val="23500"/>
                <a:satMod val="160000"/>
              </a:srgbClr>
            </a:gs>
          </a:gsLst>
          <a:lin ang="162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Core</a:t>
          </a:r>
          <a:endParaRPr lang="en-US" sz="2200" kern="1200" dirty="0"/>
        </a:p>
      </dsp:txBody>
      <dsp:txXfrm>
        <a:off x="3314715" y="2828726"/>
        <a:ext cx="1600169" cy="1131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98C96-E614-4390-B953-7F150E3A8E4D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01F82-33FD-4DDB-A19C-AAB269647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69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4FA0-5C71-0B4E-B116-6F26D7E526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37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1BB4-CC1B-6248-9375-6479F8FE9267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1A5A6-5718-8E4D-BDC4-DE118067D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13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1BB4-CC1B-6248-9375-6479F8FE9267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1A5A6-5718-8E4D-BDC4-DE118067D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66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1BB4-CC1B-6248-9375-6479F8FE9267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1A5A6-5718-8E4D-BDC4-DE118067D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30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1BB4-CC1B-6248-9375-6479F8FE9267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1A5A6-5718-8E4D-BDC4-DE118067D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68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1BB4-CC1B-6248-9375-6479F8FE9267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1A5A6-5718-8E4D-BDC4-DE118067D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77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1BB4-CC1B-6248-9375-6479F8FE9267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1A5A6-5718-8E4D-BDC4-DE118067D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52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1BB4-CC1B-6248-9375-6479F8FE9267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1A5A6-5718-8E4D-BDC4-DE118067D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71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1BB4-CC1B-6248-9375-6479F8FE9267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1A5A6-5718-8E4D-BDC4-DE118067D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95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1BB4-CC1B-6248-9375-6479F8FE9267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1A5A6-5718-8E4D-BDC4-DE118067D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92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1BB4-CC1B-6248-9375-6479F8FE9267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1A5A6-5718-8E4D-BDC4-DE118067D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69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1BB4-CC1B-6248-9375-6479F8FE9267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1A5A6-5718-8E4D-BDC4-DE118067D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7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B1BB4-CC1B-6248-9375-6479F8FE9267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1A5A6-5718-8E4D-BDC4-DE118067D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1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pennscorner.com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hyperlink" Target="http://www.pennscorner.com/" TargetMode="Externa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nnscorner.com/index.php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hyperlink" Target="http://www.pennscorner.com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grasshoppers.deliverybizpro.com/home.php" TargetMode="External"/><Relationship Id="rId2" Type="http://schemas.openxmlformats.org/officeDocument/2006/relationships/hyperlink" Target="https://fairshares.org/front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9496" y="673926"/>
            <a:ext cx="7772400" cy="1470025"/>
          </a:xfrm>
        </p:spPr>
        <p:txBody>
          <a:bodyPr/>
          <a:lstStyle/>
          <a:p>
            <a:r>
              <a:rPr lang="en-US" dirty="0" smtClean="0"/>
              <a:t>Emerging CSA Marketing and Business Strategies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9047" y="2214497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en-US" sz="2000" b="1" dirty="0" smtClean="0">
                <a:solidFill>
                  <a:schemeClr val="tx1"/>
                </a:solidFill>
              </a:rPr>
              <a:t>Tim Woods</a:t>
            </a:r>
          </a:p>
          <a:p>
            <a:pPr algn="r"/>
            <a:r>
              <a:rPr lang="en-US" sz="2000" b="1" dirty="0" smtClean="0">
                <a:solidFill>
                  <a:schemeClr val="tx1"/>
                </a:solidFill>
              </a:rPr>
              <a:t>University of Kentucky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495" y="2143951"/>
            <a:ext cx="5546361" cy="41597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14991" y="5235879"/>
            <a:ext cx="15984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WERA-72</a:t>
            </a:r>
          </a:p>
          <a:p>
            <a:pPr algn="r"/>
            <a:r>
              <a:rPr lang="en-US" dirty="0" smtClean="0"/>
              <a:t>Santa Clara, CA</a:t>
            </a:r>
          </a:p>
          <a:p>
            <a:pPr algn="r"/>
            <a:r>
              <a:rPr lang="en-US" dirty="0" smtClean="0"/>
              <a:t>June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415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6571" y="165195"/>
            <a:ext cx="86106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CSA SNAPSHOT: PENNS CORNER FARM </a:t>
            </a:r>
            <a:r>
              <a:rPr lang="en-US" b="1" dirty="0" smtClean="0"/>
              <a:t>ALLIANCE (Pittsburgh, PA)</a:t>
            </a:r>
            <a:endParaRPr lang="en-US" dirty="0"/>
          </a:p>
          <a:p>
            <a:r>
              <a:rPr lang="en-US" b="1" dirty="0"/>
              <a:t>Timeline:		</a:t>
            </a:r>
            <a:endParaRPr lang="en-US" b="1" dirty="0" smtClean="0"/>
          </a:p>
          <a:p>
            <a:r>
              <a:rPr lang="en-US" b="1" dirty="0"/>
              <a:t>	</a:t>
            </a:r>
            <a:r>
              <a:rPr lang="en-US" dirty="0" smtClean="0"/>
              <a:t>1999 </a:t>
            </a:r>
            <a:r>
              <a:rPr lang="en-US" dirty="0"/>
              <a:t>	Formed marketing co-op to restaurants, $16,000 in sales</a:t>
            </a:r>
          </a:p>
          <a:p>
            <a:r>
              <a:rPr lang="en-US" dirty="0" smtClean="0"/>
              <a:t>	2003</a:t>
            </a:r>
            <a:r>
              <a:rPr lang="en-US" dirty="0"/>
              <a:t>	Started CSA; 10 grower members</a:t>
            </a:r>
          </a:p>
          <a:p>
            <a:r>
              <a:rPr lang="en-US" dirty="0" smtClean="0"/>
              <a:t>	2007</a:t>
            </a:r>
            <a:r>
              <a:rPr lang="en-US" dirty="0"/>
              <a:t>	Hires Neil Stauffer as GM</a:t>
            </a:r>
          </a:p>
          <a:p>
            <a:r>
              <a:rPr lang="en-US" dirty="0" smtClean="0"/>
              <a:t>	2008-11 </a:t>
            </a:r>
            <a:r>
              <a:rPr lang="en-US" dirty="0"/>
              <a:t>+20% sales growth annually</a:t>
            </a:r>
          </a:p>
          <a:p>
            <a:r>
              <a:rPr lang="en-US" dirty="0" smtClean="0"/>
              <a:t>	2012</a:t>
            </a:r>
            <a:r>
              <a:rPr lang="en-US" dirty="0"/>
              <a:t>	Add flower, winter CSA program; start processing tomatoes</a:t>
            </a:r>
          </a:p>
          <a:p>
            <a:r>
              <a:rPr lang="en-US" dirty="0"/>
              <a:t>	Four full-time staff</a:t>
            </a:r>
          </a:p>
          <a:p>
            <a:r>
              <a:rPr lang="en-US" dirty="0"/>
              <a:t>	Acquired 3800 sq. ft. Pittsburgh warehouse, office, cooler space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Size:	 </a:t>
            </a:r>
            <a:r>
              <a:rPr lang="en-US" dirty="0" smtClean="0"/>
              <a:t>traditional cooperative of 36 </a:t>
            </a:r>
            <a:r>
              <a:rPr lang="en-US" dirty="0"/>
              <a:t>farms, including a 12-farm Amish/Mennonite cooperative (Clarion River Organics)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CSA Members:	~</a:t>
            </a:r>
            <a:r>
              <a:rPr lang="en-US" dirty="0"/>
              <a:t>700</a:t>
            </a:r>
          </a:p>
          <a:p>
            <a:r>
              <a:rPr lang="en-US" dirty="0"/>
              <a:t>	</a:t>
            </a:r>
            <a:r>
              <a:rPr lang="en-US" dirty="0" smtClean="0"/>
              <a:t>2012</a:t>
            </a:r>
            <a:r>
              <a:rPr lang="en-US" dirty="0"/>
              <a:t>: 509 spring shares, 630 harvest shares, 237 biweekly winter shares; 15 flower shares; ~30 egg shares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Other Outlets:</a:t>
            </a:r>
            <a:r>
              <a:rPr lang="en-US" dirty="0"/>
              <a:t>	</a:t>
            </a:r>
            <a:r>
              <a:rPr lang="en-US" dirty="0" smtClean="0"/>
              <a:t>	Direct-to-restaurant</a:t>
            </a:r>
            <a:r>
              <a:rPr lang="en-US" dirty="0"/>
              <a:t>, online ordering “Farm Stand”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Sales:		</a:t>
            </a:r>
            <a:r>
              <a:rPr lang="en-US" b="1" dirty="0" smtClean="0"/>
              <a:t>	</a:t>
            </a:r>
            <a:r>
              <a:rPr lang="en-US" dirty="0" smtClean="0"/>
              <a:t>$</a:t>
            </a:r>
            <a:r>
              <a:rPr lang="en-US" dirty="0"/>
              <a:t>1.4 million in 2012; about 20% annual sales growth 2008-11</a:t>
            </a:r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Future Plans:	</a:t>
            </a:r>
            <a:r>
              <a:rPr lang="en-US" dirty="0"/>
              <a:t>Continuing CSA; expand Farm Stand online ordering; dabbling in providing locally sourced foods to universities, private schools; developing Gift Basket line; encouraging high-end </a:t>
            </a:r>
            <a:r>
              <a:rPr lang="en-US" dirty="0" err="1"/>
              <a:t>cheesemaking</a:t>
            </a:r>
            <a:r>
              <a:rPr lang="en-US" dirty="0"/>
              <a:t> in the region.</a:t>
            </a:r>
            <a:endParaRPr lang="en-US" dirty="0">
              <a:effectLst/>
            </a:endParaRPr>
          </a:p>
        </p:txBody>
      </p:sp>
      <p:pic>
        <p:nvPicPr>
          <p:cNvPr id="5" name="Picture 4" descr="Logo">
            <a:hlinkClick r:id="rId2" tooltip="Penn's Corner Farm Allianc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440" y="364154"/>
            <a:ext cx="1748731" cy="174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097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65DF728E-5F3C-4070-B39B-478F8DC5EA5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94772" y="692888"/>
            <a:ext cx="4719410" cy="3539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2EEC28C5-5E79-47A3-A068-F56A1E5519A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73300" y="2968625"/>
            <a:ext cx="4445000" cy="3333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AD65252-D43D-4121-947F-C79582353B6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5942" y="102961"/>
            <a:ext cx="3093607" cy="4871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5942" y="5433134"/>
            <a:ext cx="2357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Downtown warehouse </a:t>
            </a:r>
          </a:p>
          <a:p>
            <a:r>
              <a:rPr lang="en-US" dirty="0" smtClean="0"/>
              <a:t>location</a:t>
            </a:r>
            <a:endParaRPr lang="en-US" dirty="0"/>
          </a:p>
        </p:txBody>
      </p:sp>
      <p:pic>
        <p:nvPicPr>
          <p:cNvPr id="10" name="Picture 4" descr="Logo">
            <a:hlinkClick r:id="rId5" tooltip="Penn's Corner Farm Allianc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955" y="4749723"/>
            <a:ext cx="2381250" cy="23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765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693567"/>
            <a:ext cx="4038600" cy="4525963"/>
          </a:xfrm>
        </p:spPr>
        <p:txBody>
          <a:bodyPr/>
          <a:lstStyle/>
          <a:p>
            <a:r>
              <a:rPr lang="en-US" dirty="0" smtClean="0"/>
              <a:t>Rapid expansion of e-commerce</a:t>
            </a:r>
          </a:p>
          <a:p>
            <a:r>
              <a:rPr lang="en-US" dirty="0" smtClean="0"/>
              <a:t>Small Farm Central</a:t>
            </a:r>
          </a:p>
          <a:p>
            <a:r>
              <a:rPr lang="en-US" dirty="0" smtClean="0"/>
              <a:t>CSA, </a:t>
            </a:r>
            <a:r>
              <a:rPr lang="en-US" dirty="0" smtClean="0">
                <a:hlinkClick r:id="rId3"/>
              </a:rPr>
              <a:t>farm stand</a:t>
            </a:r>
            <a:r>
              <a:rPr lang="en-US" dirty="0" smtClean="0"/>
              <a:t>, restaurant/wholesale</a:t>
            </a:r>
            <a:endParaRPr lang="en-US" dirty="0"/>
          </a:p>
        </p:txBody>
      </p:sp>
      <p:pic>
        <p:nvPicPr>
          <p:cNvPr id="3076" name="Picture 4" descr="Logo">
            <a:hlinkClick r:id="rId4" tooltip="Penn's Corner Farm Allianc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75" y="-106363"/>
            <a:ext cx="2381250" cy="23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4" r="39176" b="14135"/>
          <a:stretch/>
        </p:blipFill>
        <p:spPr bwMode="auto">
          <a:xfrm>
            <a:off x="4594347" y="3618213"/>
            <a:ext cx="4407611" cy="297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606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FairShare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Madison, Wisconsin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Association of organic CSAs</a:t>
            </a:r>
          </a:p>
          <a:p>
            <a:r>
              <a:rPr lang="en-US" dirty="0" smtClean="0"/>
              <a:t>Health Insurance Rebate program</a:t>
            </a:r>
          </a:p>
          <a:p>
            <a:pPr lvl="1"/>
            <a:r>
              <a:rPr lang="en-US" dirty="0" smtClean="0"/>
              <a:t>Physician’s Plus </a:t>
            </a:r>
          </a:p>
          <a:p>
            <a:r>
              <a:rPr lang="en-US" dirty="0" smtClean="0"/>
              <a:t>Cookbook sales funding substantial cooperative programming</a:t>
            </a:r>
          </a:p>
          <a:p>
            <a:r>
              <a:rPr lang="en-US" dirty="0" smtClean="0"/>
              <a:t>Coalition support from Extension, medical community, strong local foods culture</a:t>
            </a:r>
          </a:p>
          <a:p>
            <a:r>
              <a:rPr lang="en-US" dirty="0" smtClean="0"/>
              <a:t>Coalition able to provide </a:t>
            </a:r>
          </a:p>
          <a:p>
            <a:pPr lvl="1"/>
            <a:r>
              <a:rPr lang="en-US" dirty="0" smtClean="0"/>
              <a:t>specialized CSA training for members</a:t>
            </a:r>
          </a:p>
          <a:p>
            <a:pPr lvl="1"/>
            <a:r>
              <a:rPr lang="en-US" dirty="0" smtClean="0"/>
              <a:t>Shareholder recruitment</a:t>
            </a:r>
          </a:p>
          <a:p>
            <a:pPr lvl="1"/>
            <a:r>
              <a:rPr lang="en-US" dirty="0" smtClean="0"/>
              <a:t>Community and fundraising benefits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2880" y="382887"/>
            <a:ext cx="1371600" cy="156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055336"/>
              </p:ext>
            </p:extLst>
          </p:nvPr>
        </p:nvGraphicFramePr>
        <p:xfrm>
          <a:off x="316164" y="1795312"/>
          <a:ext cx="6263021" cy="17161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0353"/>
                <a:gridCol w="511239"/>
                <a:gridCol w="511928"/>
                <a:gridCol w="511239"/>
                <a:gridCol w="511928"/>
                <a:gridCol w="511239"/>
                <a:gridCol w="511928"/>
                <a:gridCol w="511239"/>
                <a:gridCol w="511928"/>
              </a:tblGrid>
              <a:tr h="3772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2005</a:t>
                      </a:r>
                      <a:endParaRPr lang="en-US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2006</a:t>
                      </a:r>
                      <a:endParaRPr lang="en-US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</a:rPr>
                        <a:t>2007</a:t>
                      </a:r>
                      <a:endParaRPr lang="en-US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</a:rPr>
                        <a:t>2008</a:t>
                      </a:r>
                      <a:endParaRPr lang="en-US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</a:rPr>
                        <a:t>2009</a:t>
                      </a:r>
                      <a:endParaRPr lang="en-US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</a:rPr>
                        <a:t>2010</a:t>
                      </a:r>
                      <a:endParaRPr lang="en-US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</a:rPr>
                        <a:t>2011</a:t>
                      </a:r>
                      <a:endParaRPr lang="en-US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</a:rPr>
                        <a:t>2012</a:t>
                      </a:r>
                      <a:endParaRPr lang="en-US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772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Estimated total rebates issued 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96</a:t>
                      </a:r>
                      <a:endParaRPr lang="en-US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972</a:t>
                      </a:r>
                      <a:endParaRPr lang="en-US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1282</a:t>
                      </a:r>
                      <a:endParaRPr lang="en-US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3550</a:t>
                      </a:r>
                      <a:endParaRPr lang="en-US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</a:rPr>
                        <a:t>6100</a:t>
                      </a:r>
                      <a:endParaRPr lang="en-US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</a:rPr>
                        <a:t>6800</a:t>
                      </a:r>
                      <a:endParaRPr lang="en-US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</a:rPr>
                        <a:t>7300</a:t>
                      </a:r>
                      <a:endParaRPr lang="en-US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</a:rPr>
                        <a:t>7200</a:t>
                      </a:r>
                      <a:endParaRPr lang="en-US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</a:tr>
              <a:tr h="7780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Approximate # of shares available via FS farms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</a:rPr>
                        <a:t>2000</a:t>
                      </a:r>
                      <a:endParaRPr lang="en-US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</a:rPr>
                        <a:t>2800</a:t>
                      </a:r>
                      <a:endParaRPr lang="en-US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</a:rPr>
                        <a:t>3500</a:t>
                      </a:r>
                      <a:endParaRPr lang="en-US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4500</a:t>
                      </a:r>
                      <a:endParaRPr lang="en-US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6950</a:t>
                      </a:r>
                      <a:endParaRPr lang="en-US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8650</a:t>
                      </a:r>
                      <a:endParaRPr lang="en-US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8733</a:t>
                      </a:r>
                      <a:endParaRPr lang="en-US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9700</a:t>
                      </a:r>
                      <a:endParaRPr lang="en-US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9264" y="1249780"/>
            <a:ext cx="56755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cs typeface="Arial" pitchFamily="34" charset="0"/>
              </a:rPr>
              <a:t>FairShare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cs typeface="Arial" pitchFamily="34" charset="0"/>
              </a:rPr>
              <a:t> Health Rebate Program Growth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50796" y="3621119"/>
            <a:ext cx="3762534" cy="2116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8656" y="3835687"/>
            <a:ext cx="1353312" cy="27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1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Denver Area CSAs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CSA community post-Grant Farms (failed 10,000 share CSA)</a:t>
            </a:r>
          </a:p>
          <a:p>
            <a:r>
              <a:rPr lang="en-US" dirty="0" smtClean="0"/>
              <a:t>Urban CSAs – links with Denver Housing Authority</a:t>
            </a:r>
          </a:p>
          <a:p>
            <a:r>
              <a:rPr lang="en-US" dirty="0" smtClean="0"/>
              <a:t>CSA as a connection to city planning</a:t>
            </a:r>
          </a:p>
          <a:p>
            <a:r>
              <a:rPr lang="en-US" dirty="0" smtClean="0"/>
              <a:t>Strong local foods and sustainable </a:t>
            </a:r>
            <a:r>
              <a:rPr lang="en-US" dirty="0" err="1" smtClean="0"/>
              <a:t>ag</a:t>
            </a:r>
            <a:r>
              <a:rPr lang="en-US" dirty="0" smtClean="0"/>
              <a:t> community in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656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2574521" y="417250"/>
            <a:ext cx="4092607" cy="2627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579525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579525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015231" y="6107837"/>
            <a:ext cx="4777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Granata</a:t>
            </a:r>
            <a:r>
              <a:rPr lang="en-US" dirty="0" smtClean="0"/>
              <a:t> Farms CSA and Urban Farmers Collective</a:t>
            </a:r>
          </a:p>
          <a:p>
            <a:pPr algn="ctr"/>
            <a:r>
              <a:rPr lang="en-US" dirty="0" smtClean="0"/>
              <a:t>Downtown Denver, 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216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Acre Farms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17638"/>
            <a:ext cx="5859262" cy="43944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5830" y="4270159"/>
            <a:ext cx="3155156" cy="239697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352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Contrast Multi-Farm CSAs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hlinkClick r:id="rId2"/>
              </a:rPr>
              <a:t>Fair Shares CCSA </a:t>
            </a:r>
            <a:r>
              <a:rPr lang="en-US" dirty="0" smtClean="0"/>
              <a:t>(Combined Community Supported Agriculture)</a:t>
            </a:r>
          </a:p>
          <a:p>
            <a:pPr lvl="1"/>
            <a:r>
              <a:rPr lang="en-US" dirty="0" smtClean="0"/>
              <a:t>St. Louis-based 450 share multi-farm CSA network</a:t>
            </a:r>
          </a:p>
          <a:p>
            <a:pPr lvl="1"/>
            <a:r>
              <a:rPr lang="en-US" dirty="0" smtClean="0"/>
              <a:t>Around 40 farms, meat, produce, coffee, bread, pasta, cheese</a:t>
            </a:r>
          </a:p>
          <a:p>
            <a:pPr lvl="1"/>
            <a:r>
              <a:rPr lang="en-US" dirty="0" smtClean="0"/>
              <a:t>Private venture</a:t>
            </a:r>
            <a:endParaRPr lang="en-US" dirty="0"/>
          </a:p>
          <a:p>
            <a:r>
              <a:rPr lang="en-US" dirty="0" smtClean="0">
                <a:hlinkClick r:id="rId3"/>
              </a:rPr>
              <a:t>Grasshoppers</a:t>
            </a:r>
            <a:r>
              <a:rPr lang="en-US" dirty="0" smtClean="0"/>
              <a:t> Kentucky-based food hub/CSA/specialty foods distributor</a:t>
            </a:r>
          </a:p>
          <a:p>
            <a:pPr lvl="1"/>
            <a:r>
              <a:rPr lang="en-US" dirty="0" smtClean="0"/>
              <a:t>40-50 KY and IN farms</a:t>
            </a:r>
          </a:p>
          <a:p>
            <a:pPr lvl="1"/>
            <a:r>
              <a:rPr lang="en-US" dirty="0" smtClean="0"/>
              <a:t>Wide diversity of fresh and processed products</a:t>
            </a:r>
          </a:p>
          <a:p>
            <a:pPr lvl="1"/>
            <a:r>
              <a:rPr lang="en-US" dirty="0" smtClean="0"/>
              <a:t>CSA a shrinking share of the business</a:t>
            </a:r>
          </a:p>
          <a:p>
            <a:pPr lvl="1"/>
            <a:r>
              <a:rPr lang="en-US" dirty="0" smtClean="0"/>
              <a:t>Significant public investment from 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71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971"/>
            <a:ext cx="8229600" cy="1143000"/>
          </a:xfrm>
        </p:spPr>
        <p:txBody>
          <a:bodyPr/>
          <a:lstStyle/>
          <a:p>
            <a:r>
              <a:rPr lang="en-US" dirty="0" smtClean="0"/>
              <a:t>CSA Shareholders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075021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6330" y="1417638"/>
            <a:ext cx="210185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Grocer</a:t>
            </a:r>
          </a:p>
          <a:p>
            <a:r>
              <a:rPr lang="en-US" dirty="0" smtClean="0"/>
              <a:t>Specialty wholesaler</a:t>
            </a:r>
          </a:p>
          <a:p>
            <a:r>
              <a:rPr lang="en-US" dirty="0" smtClean="0"/>
              <a:t>Peapod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8474" y="5486400"/>
            <a:ext cx="268259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Traditional single farm CSA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8474" y="3755254"/>
            <a:ext cx="229954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Food hubs</a:t>
            </a:r>
          </a:p>
          <a:p>
            <a:r>
              <a:rPr lang="en-US" dirty="0" smtClean="0"/>
              <a:t>Local food aggregators</a:t>
            </a:r>
          </a:p>
          <a:p>
            <a:r>
              <a:rPr lang="en-US" dirty="0" smtClean="0"/>
              <a:t>Multi-farm CSAs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18196" y="1314636"/>
            <a:ext cx="18336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Value</a:t>
            </a:r>
            <a:r>
              <a:rPr lang="en-US" dirty="0"/>
              <a:t> </a:t>
            </a:r>
            <a:r>
              <a:rPr lang="en-US" dirty="0" smtClean="0"/>
              <a:t>Proposition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26422" y="1879303"/>
            <a:ext cx="121719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More price</a:t>
            </a:r>
          </a:p>
          <a:p>
            <a:r>
              <a:rPr lang="en-US" dirty="0" smtClean="0"/>
              <a:t>sensitive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412854" y="5486400"/>
            <a:ext cx="109837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Less price</a:t>
            </a:r>
          </a:p>
          <a:p>
            <a:r>
              <a:rPr lang="en-US" dirty="0" smtClean="0"/>
              <a:t>sensitive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910004" y="2525634"/>
            <a:ext cx="8878" cy="29607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463863" y="2340968"/>
            <a:ext cx="12229" cy="138321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2"/>
          </p:cNvCxnSpPr>
          <p:nvPr/>
        </p:nvCxnSpPr>
        <p:spPr>
          <a:xfrm>
            <a:off x="1478244" y="4678584"/>
            <a:ext cx="0" cy="8078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75602" y="1003177"/>
            <a:ext cx="157652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Strategic reach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427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USDA-AMS National CSA Emerging Business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Case-level observations</a:t>
            </a:r>
          </a:p>
          <a:p>
            <a:r>
              <a:rPr lang="en-US" dirty="0" smtClean="0"/>
              <a:t>National survey of established CSAs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225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Seasons CSA in Operation and Size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47465207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0729" y="643837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N=424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26433281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6589" y="1399876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pct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37754" y="6128452"/>
            <a:ext cx="159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shares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151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CSA Production Orientation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0783886"/>
              </p:ext>
            </p:extLst>
          </p:nvPr>
        </p:nvGraphicFramePr>
        <p:xfrm>
          <a:off x="457200" y="1600200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45058"/>
                <a:gridCol w="158454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Production Methods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My CSA is certified organic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 produce according to organic standards, but I’m not certified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 incorporate some organic along with conventional methods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 use primarily</a:t>
                      </a:r>
                      <a:r>
                        <a:rPr lang="en-US" baseline="0" dirty="0" smtClean="0"/>
                        <a:t> conventional growing techniques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39244" y="443421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N=458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98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Ranking emerging competition relating to your CSA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374982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3984" y="6300592"/>
            <a:ext cx="3075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Forced rating highest to lowest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106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CSA location distribution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1706807"/>
              </p:ext>
            </p:extLst>
          </p:nvPr>
        </p:nvGraphicFramePr>
        <p:xfrm>
          <a:off x="457200" y="1600200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6022"/>
                <a:gridCol w="1252603"/>
                <a:gridCol w="107097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Near (within 50 miles) a large city (over 1 million)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24.4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Near (within 50 miles) a small city (250,000-1</a:t>
                      </a:r>
                      <a:r>
                        <a:rPr lang="en-US" baseline="0" dirty="0" smtClean="0"/>
                        <a:t> million)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Small town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Countryside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2006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would you rate the demand for local food in your market area?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3722907"/>
              </p:ext>
            </p:extLst>
          </p:nvPr>
        </p:nvGraphicFramePr>
        <p:xfrm>
          <a:off x="457200" y="1600200"/>
          <a:ext cx="520456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1753"/>
                <a:gridCol w="135281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Percent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 good basis for knowing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Declining significantly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Declining somewhat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Staying about the same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Increasing somewhat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59.3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Increasing significantly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24.7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300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would you rate the demand for local food in your market area?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6886151"/>
              </p:ext>
            </p:extLst>
          </p:nvPr>
        </p:nvGraphicFramePr>
        <p:xfrm>
          <a:off x="1521913" y="2414392"/>
          <a:ext cx="520456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7122"/>
                <a:gridCol w="1073721"/>
                <a:gridCol w="107372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Rural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Urban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 good basis for knowing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Declining significantly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Declining somewhat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Staying about the same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Increasing somewhat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60.3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Increasing significantly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22.4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26.3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129789" y="2016876"/>
            <a:ext cx="908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percent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337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CSA shareholder recruitment for this year (2014) compared to previous few years has been….</a:t>
            </a:r>
            <a:endParaRPr lang="en-US" sz="3200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1959906"/>
              </p:ext>
            </p:extLst>
          </p:nvPr>
        </p:nvGraphicFramePr>
        <p:xfrm>
          <a:off x="457200" y="1600200"/>
          <a:ext cx="520456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1753"/>
                <a:gridCol w="135281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Percent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Much less difficult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Somewhat less difficult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15.7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About the same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45.5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Somewhat more difficult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19.7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Much more difficult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Doesn’t apply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4301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819505"/>
              </p:ext>
            </p:extLst>
          </p:nvPr>
        </p:nvGraphicFramePr>
        <p:xfrm>
          <a:off x="901872" y="2217110"/>
          <a:ext cx="6425855" cy="291855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18280"/>
                <a:gridCol w="981515"/>
                <a:gridCol w="981515"/>
                <a:gridCol w="981515"/>
                <a:gridCol w="981515"/>
                <a:gridCol w="981515"/>
              </a:tblGrid>
              <a:tr h="41693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Share of your total farm sales comes from your CSA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6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Location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Mean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SD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Min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Max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Obs. 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6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Near large city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55.00%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32%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105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6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Near small city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56.00%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31%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100%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142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6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Small town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53.00%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29%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114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6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Countryside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45.00%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28%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69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6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Average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52.25%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30%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107.5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18564" y="1427967"/>
            <a:ext cx="2862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Farm Sales from CSAs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7978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Consider the following potential changes to your CSA production since it began - please indicate where it may apply </a:t>
            </a: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0477868"/>
              </p:ext>
            </p:extLst>
          </p:nvPr>
        </p:nvGraphicFramePr>
        <p:xfrm>
          <a:off x="651355" y="1324628"/>
          <a:ext cx="8229599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387"/>
                <a:gridCol w="1127343"/>
                <a:gridCol w="1114816"/>
                <a:gridCol w="1240077"/>
                <a:gridCol w="1177447"/>
                <a:gridCol w="1152394"/>
                <a:gridCol w="102713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Business function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Does not apply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Decreased a</a:t>
                      </a:r>
                      <a:r>
                        <a:rPr lang="en-US" sz="1400" baseline="0" dirty="0" smtClean="0"/>
                        <a:t> lot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Decreased some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About the same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Increased some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Increased a</a:t>
                      </a:r>
                      <a:r>
                        <a:rPr lang="en-US" sz="1400" baseline="0" dirty="0" smtClean="0"/>
                        <a:t> lot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Scale and variety of products offered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1.4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1.7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4.8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20.7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43.3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28.1</a:t>
                      </a:r>
                      <a:endParaRPr lang="en-US" sz="1400" b="1" dirty="0"/>
                    </a:p>
                  </a:txBody>
                  <a:tcPr anchor="b" anchorCtr="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Processed products offered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51.2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1.9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18.0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22.3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6.1</a:t>
                      </a:r>
                      <a:endParaRPr lang="en-US" sz="1400" b="1" dirty="0"/>
                    </a:p>
                  </a:txBody>
                  <a:tcPr anchor="b" anchorCtr="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Season extension technologies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14.5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0.7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21.8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40.1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22.3</a:t>
                      </a:r>
                      <a:endParaRPr lang="en-US" sz="1400" b="1" dirty="0"/>
                    </a:p>
                  </a:txBody>
                  <a:tcPr anchor="b" anchorCtr="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Product sourcing from other producers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50.6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2.2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2.2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16.8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21.9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6.3</a:t>
                      </a:r>
                      <a:endParaRPr lang="en-US" sz="1400" b="1" dirty="0"/>
                    </a:p>
                  </a:txBody>
                  <a:tcPr anchor="b" anchorCtr="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On-farm shareholder activities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32.8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2.0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6.8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31.4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22.1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4.9</a:t>
                      </a:r>
                      <a:endParaRPr lang="en-US" sz="1400" b="1" dirty="0"/>
                    </a:p>
                  </a:txBody>
                  <a:tcPr anchor="b" anchorCtr="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Share packing on the farm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38.7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3.2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2.0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39.5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10.1</a:t>
                      </a:r>
                      <a:endParaRPr lang="en-US" sz="1400" b="1" dirty="0"/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6.6</a:t>
                      </a:r>
                      <a:endParaRPr lang="en-US" sz="1400" b="1" dirty="0"/>
                    </a:p>
                  </a:txBody>
                  <a:tcPr anchor="b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1668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are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CSA agency and community partnerships that bridge entry barriers – helping with logistics, education, retention.</a:t>
            </a:r>
          </a:p>
          <a:p>
            <a:r>
              <a:rPr lang="en-US" dirty="0" smtClean="0"/>
              <a:t>Scale economies still important in distribution and promotion.  Tension between “authentic” farmer and community relationship objectives and subscription delivery model (Peapod and others)/ other scale efforts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06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Elmwood Stock Farm</a:t>
            </a:r>
            <a:br>
              <a:rPr lang="en-US" dirty="0" smtClean="0"/>
            </a:br>
            <a:r>
              <a:rPr lang="en-US" dirty="0" smtClean="0"/>
              <a:t>Central Kentucky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Evolution of traditional single farm CSA</a:t>
            </a:r>
          </a:p>
          <a:p>
            <a:r>
              <a:rPr lang="en-US" dirty="0" smtClean="0"/>
              <a:t>Complement to farm market and local branding</a:t>
            </a:r>
          </a:p>
          <a:p>
            <a:r>
              <a:rPr lang="en-US" dirty="0" smtClean="0"/>
              <a:t>Value added products – farm estate branding</a:t>
            </a:r>
          </a:p>
          <a:p>
            <a:r>
              <a:rPr lang="en-US" dirty="0" smtClean="0"/>
              <a:t>Sustainable food customer base</a:t>
            </a:r>
          </a:p>
          <a:p>
            <a:r>
              <a:rPr lang="en-US" dirty="0" smtClean="0"/>
              <a:t>Difficult to compete with local suppliers to restaurants and schools</a:t>
            </a:r>
          </a:p>
          <a:p>
            <a:r>
              <a:rPr lang="en-US" dirty="0" smtClean="0"/>
              <a:t>Competition from local food aggregators also emerging – also from local university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553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are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E-commerce a core part of CSA business with growing applications for management</a:t>
            </a:r>
          </a:p>
          <a:p>
            <a:r>
              <a:rPr lang="en-US" dirty="0" smtClean="0"/>
              <a:t>Rapid expansion in new products marketed through the CSA </a:t>
            </a:r>
            <a:r>
              <a:rPr lang="en-US" dirty="0" smtClean="0"/>
              <a:t>model</a:t>
            </a:r>
          </a:p>
          <a:p>
            <a:r>
              <a:rPr lang="en-US" dirty="0" smtClean="0"/>
              <a:t>Proximity to urban markets impacts market opportunity and </a:t>
            </a:r>
            <a:r>
              <a:rPr lang="en-US" dirty="0" smtClean="0"/>
              <a:t>distance </a:t>
            </a:r>
            <a:r>
              <a:rPr lang="en-US" dirty="0" smtClean="0"/>
              <a:t>may make cooperation more compelling.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27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Risks of shared CSA markets</a:t>
            </a:r>
          </a:p>
          <a:p>
            <a:pPr lvl="1"/>
            <a:r>
              <a:rPr lang="en-US" dirty="0" smtClean="0"/>
              <a:t>Shareholder relations</a:t>
            </a:r>
          </a:p>
          <a:p>
            <a:pPr lvl="1"/>
            <a:r>
              <a:rPr lang="en-US" dirty="0" smtClean="0"/>
              <a:t>Product quality</a:t>
            </a:r>
          </a:p>
          <a:p>
            <a:pPr lvl="1"/>
            <a:r>
              <a:rPr lang="en-US" dirty="0" smtClean="0"/>
              <a:t>Mission creep</a:t>
            </a:r>
          </a:p>
          <a:p>
            <a:pPr lvl="1"/>
            <a:r>
              <a:rPr lang="en-US" dirty="0" smtClean="0"/>
              <a:t>Farm branding limits</a:t>
            </a:r>
          </a:p>
          <a:p>
            <a:r>
              <a:rPr lang="en-US" dirty="0" smtClean="0"/>
              <a:t>Demand for season extension</a:t>
            </a:r>
          </a:p>
          <a:p>
            <a:pPr lvl="1"/>
            <a:r>
              <a:rPr lang="en-US" dirty="0" smtClean="0"/>
              <a:t>18 to 22 weeks, fall shares</a:t>
            </a:r>
          </a:p>
          <a:p>
            <a:pPr lvl="1"/>
            <a:r>
              <a:rPr lang="en-US" dirty="0" smtClean="0"/>
              <a:t>High tunnels, meats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Elmwood Stock Farm</a:t>
            </a:r>
            <a:br>
              <a:rPr lang="en-US" dirty="0" smtClean="0"/>
            </a:br>
            <a:r>
              <a:rPr lang="en-US" dirty="0" smtClean="0"/>
              <a:t>Central Kentucky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771" y="1600200"/>
            <a:ext cx="3730172" cy="27976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372" y="3712029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0375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Farmer Dave’s/Many Hands Organic Farm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Partnering with urban community development agencies to reach lower income and inner-city shareholders</a:t>
            </a:r>
          </a:p>
          <a:p>
            <a:pPr lvl="1"/>
            <a:r>
              <a:rPr lang="en-US" dirty="0" smtClean="0"/>
              <a:t>Harvard Medical School</a:t>
            </a:r>
          </a:p>
          <a:p>
            <a:pPr lvl="1"/>
            <a:r>
              <a:rPr lang="en-US" dirty="0" smtClean="0"/>
              <a:t>Boston Housing Authority</a:t>
            </a:r>
          </a:p>
          <a:p>
            <a:pPr lvl="1"/>
            <a:r>
              <a:rPr lang="en-US" dirty="0" smtClean="0"/>
              <a:t>Madison Park Development Corporation</a:t>
            </a:r>
          </a:p>
          <a:p>
            <a:pPr lvl="1"/>
            <a:r>
              <a:rPr lang="en-US" dirty="0" smtClean="0"/>
              <a:t>East Boston Neighborhood Health Center</a:t>
            </a:r>
          </a:p>
          <a:p>
            <a:pPr lvl="1"/>
            <a:r>
              <a:rPr lang="en-US" dirty="0" smtClean="0"/>
              <a:t>NOFA</a:t>
            </a:r>
          </a:p>
          <a:p>
            <a:r>
              <a:rPr lang="en-US" dirty="0" smtClean="0"/>
              <a:t>Seafood CSA: Community Supported Fishery – extending the distribution model to a host of products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57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050" y="1262575"/>
            <a:ext cx="6239022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Shareholder recruitment</a:t>
            </a:r>
          </a:p>
          <a:p>
            <a:r>
              <a:rPr lang="en-US" dirty="0" smtClean="0"/>
              <a:t>SNAP and other subsidy facilitation</a:t>
            </a:r>
          </a:p>
          <a:p>
            <a:r>
              <a:rPr lang="en-US" dirty="0" smtClean="0"/>
              <a:t>Peer shareholder leadership</a:t>
            </a:r>
          </a:p>
          <a:p>
            <a:r>
              <a:rPr lang="en-US" dirty="0" smtClean="0"/>
              <a:t>Cooking classes, expanded community health programs</a:t>
            </a:r>
          </a:p>
          <a:p>
            <a:r>
              <a:rPr lang="en-US" dirty="0" smtClean="0"/>
              <a:t>Food consumption behavioral studies</a:t>
            </a:r>
          </a:p>
          <a:p>
            <a:r>
              <a:rPr lang="en-US" dirty="0" smtClean="0"/>
              <a:t>Shared </a:t>
            </a:r>
            <a:r>
              <a:rPr lang="en-US" dirty="0" err="1" smtClean="0"/>
              <a:t>missional</a:t>
            </a:r>
            <a:r>
              <a:rPr lang="en-US" dirty="0" smtClean="0"/>
              <a:t> fit with  community food systems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Farmer Dave’s/Many Hands Organic Farm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479363" y="3646621"/>
            <a:ext cx="3365471" cy="24257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10_PB_Corp_BlackScreens_Red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13" y="2675480"/>
            <a:ext cx="2431170" cy="68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97582" y="6205247"/>
            <a:ext cx="30139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Elizabeth Gonzalez </a:t>
            </a:r>
            <a:r>
              <a:rPr lang="en-US" b="1" dirty="0" smtClean="0"/>
              <a:t>Suarez</a:t>
            </a:r>
          </a:p>
          <a:p>
            <a:r>
              <a:rPr lang="en-US" b="1" dirty="0" smtClean="0"/>
              <a:t>Trinity Property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081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Connecting to Low Income Urban Shareholders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57200" y="6316394"/>
            <a:ext cx="7148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$6-8 weekly subsidy per share through food income assistance programs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1059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Taking the CSA Beyond the Traditional Shareholder Base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59971" y="5519056"/>
            <a:ext cx="3094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Ginger Turner</a:t>
            </a:r>
          </a:p>
          <a:p>
            <a:pPr algn="ctr"/>
            <a:r>
              <a:rPr lang="en-US" dirty="0" smtClean="0"/>
              <a:t>CSA Manager for Farmer </a:t>
            </a:r>
            <a:r>
              <a:rPr lang="en-US" dirty="0" err="1" smtClean="0"/>
              <a:t>Daves</a:t>
            </a:r>
            <a:endParaRPr lang="en-US" dirty="0" smtClean="0"/>
          </a:p>
          <a:p>
            <a:pPr algn="ctr"/>
            <a:r>
              <a:rPr lang="en-US" dirty="0" smtClean="0"/>
              <a:t>(Dave </a:t>
            </a:r>
            <a:r>
              <a:rPr lang="en-US" dirty="0" err="1" smtClean="0"/>
              <a:t>Demaresq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377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Prices for Farmers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Hands Organic </a:t>
            </a:r>
            <a:r>
              <a:rPr lang="en-US" dirty="0" smtClean="0"/>
              <a:t>Farm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Medium Vegetable Share: $16.25/week, $325/season</a:t>
            </a:r>
          </a:p>
          <a:p>
            <a:r>
              <a:rPr lang="en-US" dirty="0"/>
              <a:t>Farmer </a:t>
            </a:r>
            <a:r>
              <a:rPr lang="en-US" dirty="0" smtClean="0"/>
              <a:t>Dave </a:t>
            </a:r>
          </a:p>
          <a:p>
            <a:pPr lvl="1"/>
            <a:r>
              <a:rPr lang="en-US" dirty="0" smtClean="0"/>
              <a:t>Fruit </a:t>
            </a:r>
            <a:r>
              <a:rPr lang="en-US" dirty="0"/>
              <a:t>Share, $19.25/week, $250/season (13 weeks)</a:t>
            </a:r>
          </a:p>
          <a:p>
            <a:pPr lvl="1"/>
            <a:r>
              <a:rPr lang="en-US" dirty="0"/>
              <a:t>Small Vegetable: $21.50/week, $430/season</a:t>
            </a:r>
          </a:p>
          <a:p>
            <a:pPr lvl="1"/>
            <a:r>
              <a:rPr lang="en-US" dirty="0"/>
              <a:t>Regular Vegetable: $29.25/week, $585/season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5083" y="6344529"/>
            <a:ext cx="525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 Drew Love, Northeast Organic Farmers Assoc.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0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1119</TotalTime>
  <Words>1057</Words>
  <Application>Microsoft Office PowerPoint</Application>
  <PresentationFormat>On-screen Show (4:3)</PresentationFormat>
  <Paragraphs>339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Emerging CSA Marketing and Business Strategies</vt:lpstr>
      <vt:lpstr>USDA-AMS National CSA Emerging Business Strategies</vt:lpstr>
      <vt:lpstr>Elmwood Stock Farm Central Kentucky</vt:lpstr>
      <vt:lpstr>Elmwood Stock Farm Central Kentucky</vt:lpstr>
      <vt:lpstr>Farmer Dave’s/Many Hands Organic Farm</vt:lpstr>
      <vt:lpstr>Farmer Dave’s/Many Hands Organic Farm</vt:lpstr>
      <vt:lpstr>Connecting to Low Income Urban Shareholders</vt:lpstr>
      <vt:lpstr>Taking the CSA Beyond the Traditional Shareholder Base</vt:lpstr>
      <vt:lpstr>Fair Prices for Farmers</vt:lpstr>
      <vt:lpstr>PowerPoint Presentation</vt:lpstr>
      <vt:lpstr>PowerPoint Presentation</vt:lpstr>
      <vt:lpstr>PowerPoint Presentation</vt:lpstr>
      <vt:lpstr>FairShare  Madison, Wisconsin</vt:lpstr>
      <vt:lpstr>PowerPoint Presentation</vt:lpstr>
      <vt:lpstr>Denver Area CSAs</vt:lpstr>
      <vt:lpstr>PowerPoint Presentation</vt:lpstr>
      <vt:lpstr>Star Acre Farms</vt:lpstr>
      <vt:lpstr>Contrast Multi-Farm CSAs</vt:lpstr>
      <vt:lpstr>CSA Shareholders</vt:lpstr>
      <vt:lpstr>Seasons CSA in Operation and Size</vt:lpstr>
      <vt:lpstr>CSA Production Orientation</vt:lpstr>
      <vt:lpstr>Ranking emerging competition relating to your CSA</vt:lpstr>
      <vt:lpstr>CSA location distribution</vt:lpstr>
      <vt:lpstr>How would you rate the demand for local food in your market area?</vt:lpstr>
      <vt:lpstr>How would you rate the demand for local food in your market area?</vt:lpstr>
      <vt:lpstr>CSA shareholder recruitment for this year (2014) compared to previous few years has been….</vt:lpstr>
      <vt:lpstr>PowerPoint Presentation</vt:lpstr>
      <vt:lpstr>Consider the following potential changes to your CSA production since it began - please indicate where it may apply </vt:lpstr>
      <vt:lpstr>What we are learning</vt:lpstr>
      <vt:lpstr>What we are learning</vt:lpstr>
    </vt:vector>
  </TitlesOfParts>
  <Company>University of Kentucky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CSA Innovations</dc:title>
  <dc:creator>Tim Woods</dc:creator>
  <cp:lastModifiedBy>Tech Bench x64</cp:lastModifiedBy>
  <cp:revision>45</cp:revision>
  <dcterms:created xsi:type="dcterms:W3CDTF">2013-07-31T01:28:14Z</dcterms:created>
  <dcterms:modified xsi:type="dcterms:W3CDTF">2014-07-01T13:53:34Z</dcterms:modified>
</cp:coreProperties>
</file>