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7AD3-7706-4768-9790-FB5A14EB103C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05556-6B25-4674-9646-BB50D2525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7AD3-7706-4768-9790-FB5A14EB103C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05556-6B25-4674-9646-BB50D2525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7AD3-7706-4768-9790-FB5A14EB103C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05556-6B25-4674-9646-BB50D2525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7AD3-7706-4768-9790-FB5A14EB103C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05556-6B25-4674-9646-BB50D2525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7AD3-7706-4768-9790-FB5A14EB103C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05556-6B25-4674-9646-BB50D2525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7AD3-7706-4768-9790-FB5A14EB103C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05556-6B25-4674-9646-BB50D2525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7AD3-7706-4768-9790-FB5A14EB103C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05556-6B25-4674-9646-BB50D2525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7AD3-7706-4768-9790-FB5A14EB103C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05556-6B25-4674-9646-BB50D2525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7AD3-7706-4768-9790-FB5A14EB103C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05556-6B25-4674-9646-BB50D2525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7AD3-7706-4768-9790-FB5A14EB103C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05556-6B25-4674-9646-BB50D2525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7AD3-7706-4768-9790-FB5A14EB103C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05556-6B25-4674-9646-BB50D2525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07AD3-7706-4768-9790-FB5A14EB103C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05556-6B25-4674-9646-BB50D2525C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Enhancing On-Line Agribusiness Instruction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through the use of Spreadsheet Based Feasibility Templates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810000"/>
            <a:ext cx="6400800" cy="1752600"/>
          </a:xfrm>
        </p:spPr>
        <p:txBody>
          <a:bodyPr/>
          <a:lstStyle/>
          <a:p>
            <a:r>
              <a:rPr lang="en-US" dirty="0" smtClean="0"/>
              <a:t>Phil Kenkel and Rodney Holcomb</a:t>
            </a:r>
          </a:p>
          <a:p>
            <a:r>
              <a:rPr lang="en-US" dirty="0" smtClean="0"/>
              <a:t>Oklahoma State 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90800" y="5486400"/>
            <a:ext cx="27161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WERA‐72 Annual Meeting </a:t>
            </a:r>
            <a:endParaRPr lang="en-US" dirty="0"/>
          </a:p>
          <a:p>
            <a:r>
              <a:rPr lang="en-US" dirty="0"/>
              <a:t>June 30th – July 1st, 2014</a:t>
            </a:r>
          </a:p>
          <a:p>
            <a:r>
              <a:rPr lang="en-US" dirty="0"/>
              <a:t>Santa Clara, California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Integrating Templates into On-Line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On-line undergraduate cooperative course</a:t>
            </a:r>
          </a:p>
          <a:p>
            <a:r>
              <a:rPr lang="en-US" dirty="0" smtClean="0"/>
              <a:t>On-line undergraduate capstone course</a:t>
            </a:r>
          </a:p>
          <a:p>
            <a:r>
              <a:rPr lang="en-US" dirty="0" smtClean="0"/>
              <a:t>On-line Masters Bioenergy Feasibility and Bioenergy Sustainability courses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Cooperative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Template used in homework assignments covering financial statements, capital structure, profit distribution and taxation</a:t>
            </a:r>
          </a:p>
          <a:p>
            <a:r>
              <a:rPr lang="en-US" dirty="0" smtClean="0"/>
              <a:t>“Start Your Own Cooperative Project”</a:t>
            </a:r>
          </a:p>
          <a:p>
            <a:r>
              <a:rPr lang="en-US" dirty="0" smtClean="0"/>
              <a:t>Allows the student to understand inter-related decisions concerning cash patronage, qualified stock patronage, non-qualified stock patronage, unallocated reserves and equity </a:t>
            </a:r>
            <a:r>
              <a:rPr lang="en-US" dirty="0" err="1" smtClean="0"/>
              <a:t>revolvement</a:t>
            </a:r>
            <a:endParaRPr lang="en-US" dirty="0" smtClean="0"/>
          </a:p>
          <a:p>
            <a:r>
              <a:rPr lang="en-US" dirty="0" smtClean="0"/>
              <a:t>Students see how profits are generated, retained, and distributed and how equity is created and returned.</a:t>
            </a:r>
          </a:p>
          <a:p>
            <a:r>
              <a:rPr lang="en-US" dirty="0" smtClean="0"/>
              <a:t>Understand the balancing act between the cooperative cash flow and the member’s return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Evolution of Cooperative Feasibility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Generic template used in face-to-face class and instructor worked with teams to customize the template for their example</a:t>
            </a:r>
          </a:p>
          <a:p>
            <a:r>
              <a:rPr lang="en-US" dirty="0" smtClean="0"/>
              <a:t>Specialized templates developed for on-line class</a:t>
            </a:r>
          </a:p>
          <a:p>
            <a:r>
              <a:rPr lang="en-US" dirty="0" smtClean="0"/>
              <a:t>Cattle </a:t>
            </a:r>
            <a:r>
              <a:rPr lang="en-US" dirty="0"/>
              <a:t>feed yard, </a:t>
            </a:r>
            <a:r>
              <a:rPr lang="en-US" dirty="0" smtClean="0"/>
              <a:t>Equine </a:t>
            </a:r>
            <a:r>
              <a:rPr lang="en-US" dirty="0"/>
              <a:t>sports medicine, </a:t>
            </a:r>
            <a:r>
              <a:rPr lang="en-US" dirty="0" smtClean="0"/>
              <a:t>Grain </a:t>
            </a:r>
            <a:r>
              <a:rPr lang="en-US" dirty="0"/>
              <a:t>elevator, F</a:t>
            </a:r>
            <a:r>
              <a:rPr lang="en-US" dirty="0" smtClean="0"/>
              <a:t>arm supply, Local </a:t>
            </a:r>
            <a:r>
              <a:rPr lang="en-US" dirty="0"/>
              <a:t>food market, </a:t>
            </a:r>
            <a:r>
              <a:rPr lang="en-US" dirty="0" smtClean="0"/>
              <a:t>Multi-species slaughter, Student </a:t>
            </a:r>
            <a:r>
              <a:rPr lang="en-US" dirty="0"/>
              <a:t>book store, </a:t>
            </a:r>
            <a:r>
              <a:rPr lang="en-US" dirty="0" smtClean="0"/>
              <a:t>Rural </a:t>
            </a:r>
            <a:r>
              <a:rPr lang="en-US" dirty="0"/>
              <a:t>medical services, and </a:t>
            </a:r>
            <a:r>
              <a:rPr lang="en-US" dirty="0" smtClean="0"/>
              <a:t>Student </a:t>
            </a:r>
            <a:r>
              <a:rPr lang="en-US" dirty="0"/>
              <a:t>housing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of Specialized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Structures built in to keep projects realistic</a:t>
            </a:r>
          </a:p>
          <a:p>
            <a:pPr lvl="1"/>
            <a:r>
              <a:rPr lang="en-US" dirty="0" smtClean="0"/>
              <a:t>Cattle feed yard costs based on ration, feed conversion and death loss</a:t>
            </a:r>
          </a:p>
          <a:p>
            <a:pPr lvl="1"/>
            <a:r>
              <a:rPr lang="en-US" dirty="0" smtClean="0"/>
              <a:t>Retail cooperatives building cost related to sales per square foot</a:t>
            </a:r>
          </a:p>
          <a:p>
            <a:pPr lvl="1"/>
            <a:r>
              <a:rPr lang="en-US" dirty="0" smtClean="0"/>
              <a:t>Grain elevator and farm supply based on crop acreage in market area and market share</a:t>
            </a:r>
          </a:p>
          <a:p>
            <a:r>
              <a:rPr lang="en-US" dirty="0" smtClean="0"/>
              <a:t>Teams spent more time on cooperative structure and decisions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Templates used to provide overview of feasibility factors for various platforms and the impact of price relationships and incentives</a:t>
            </a:r>
          </a:p>
          <a:p>
            <a:r>
              <a:rPr lang="en-US" dirty="0" smtClean="0"/>
              <a:t>Biodiesel-illustrates input-out price relationship and scale economies</a:t>
            </a:r>
          </a:p>
          <a:p>
            <a:r>
              <a:rPr lang="en-US" dirty="0" smtClean="0"/>
              <a:t>Cellulosic ethanol illustrates feedstock logistics cost</a:t>
            </a:r>
          </a:p>
          <a:p>
            <a:r>
              <a:rPr lang="en-US" dirty="0" smtClean="0"/>
              <a:t>Sweet sorghum ethanol can illustrate co-generation economics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Modeling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Lang factor (ratio of total project cost to cost of major equipment)</a:t>
            </a:r>
          </a:p>
          <a:p>
            <a:r>
              <a:rPr lang="en-US" dirty="0" err="1" smtClean="0"/>
              <a:t>Happel</a:t>
            </a:r>
            <a:r>
              <a:rPr lang="en-US" dirty="0" smtClean="0"/>
              <a:t> method: detailed estimates of equipment cost, installation materials and labor, overhead, engineering and contingency costs all built off of major components and type of processing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Enabling Group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Less intimidating- students have a starting point and can organize what they need to do</a:t>
            </a:r>
          </a:p>
          <a:p>
            <a:r>
              <a:rPr lang="en-US" dirty="0" smtClean="0"/>
              <a:t>Instructor can stay abreast of project by reviewing intermediate versions of the template</a:t>
            </a:r>
          </a:p>
          <a:p>
            <a:r>
              <a:rPr lang="en-US" dirty="0" smtClean="0"/>
              <a:t>Students can organize interactions and share “in-progress” versions among the team members</a:t>
            </a:r>
          </a:p>
          <a:p>
            <a:r>
              <a:rPr lang="en-US" dirty="0" smtClean="0"/>
              <a:t>All of the team can work off the final version in preparing the written report</a:t>
            </a:r>
          </a:p>
          <a:p>
            <a:r>
              <a:rPr lang="en-US" dirty="0" smtClean="0"/>
              <a:t>Efficient for the instructor to review and grade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On-line courses can be flexible, efficient and expand the student pool</a:t>
            </a:r>
          </a:p>
          <a:p>
            <a:r>
              <a:rPr lang="en-US" dirty="0" smtClean="0"/>
              <a:t>Integrating group or individual projects into an on-line class is challenging</a:t>
            </a:r>
          </a:p>
          <a:p>
            <a:r>
              <a:rPr lang="en-US" dirty="0" smtClean="0"/>
              <a:t>Feasibility templates have proved a successful tool for conveying specific concepts and as a vehicle to facilitate group projects</a:t>
            </a:r>
          </a:p>
          <a:p>
            <a:r>
              <a:rPr lang="en-US" dirty="0" smtClean="0"/>
              <a:t>The templates are available free of charge from Oklahoma State University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On-Line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opportunities in efficiency, flexibility and delivery</a:t>
            </a:r>
          </a:p>
          <a:p>
            <a:r>
              <a:rPr lang="en-US" dirty="0" smtClean="0"/>
              <a:t>Opportunity to expand the student pool</a:t>
            </a:r>
          </a:p>
          <a:p>
            <a:r>
              <a:rPr lang="en-US" dirty="0" smtClean="0"/>
              <a:t>In some studies on-line students out performed their peers in face-to-face classes</a:t>
            </a:r>
          </a:p>
          <a:p>
            <a:r>
              <a:rPr lang="en-US" dirty="0" smtClean="0"/>
              <a:t>Creates new challenges in communicating and interacting with students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Specialized Courses Create Additional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Cooperative Class: challenge of explaining the complex financial model and the inter-related decisions involving profit distribution, cooperative cash flow and owners return</a:t>
            </a:r>
          </a:p>
          <a:p>
            <a:r>
              <a:rPr lang="en-US" dirty="0" smtClean="0"/>
              <a:t>Bio-energy- economic issues with various platforms, incentives and sustainability issues</a:t>
            </a:r>
          </a:p>
          <a:p>
            <a:r>
              <a:rPr lang="en-US" dirty="0" smtClean="0"/>
              <a:t>Capstone class- intensive investigation of a realistic agribusiness 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Individual and Group Projects in On-line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Integrates concepts and adds experiential learning</a:t>
            </a:r>
          </a:p>
          <a:p>
            <a:r>
              <a:rPr lang="en-US" dirty="0" smtClean="0"/>
              <a:t>One example is feasibility assessment</a:t>
            </a:r>
          </a:p>
          <a:p>
            <a:pPr lvl="1"/>
            <a:r>
              <a:rPr lang="en-US" dirty="0" smtClean="0"/>
              <a:t>Market analysis</a:t>
            </a:r>
          </a:p>
          <a:p>
            <a:pPr lvl="1"/>
            <a:r>
              <a:rPr lang="en-US" dirty="0" smtClean="0"/>
              <a:t>Input output relationships</a:t>
            </a:r>
          </a:p>
          <a:p>
            <a:pPr lvl="1"/>
            <a:r>
              <a:rPr lang="en-US" dirty="0" smtClean="0"/>
              <a:t>Capital structure</a:t>
            </a:r>
          </a:p>
          <a:p>
            <a:pPr lvl="1"/>
            <a:r>
              <a:rPr lang="en-US" dirty="0" smtClean="0"/>
              <a:t>Pro forma financial statements</a:t>
            </a:r>
          </a:p>
          <a:p>
            <a:pPr lvl="1"/>
            <a:r>
              <a:rPr lang="en-US" dirty="0" smtClean="0"/>
              <a:t>Plant and equipment cost estimation</a:t>
            </a:r>
          </a:p>
          <a:p>
            <a:pPr lvl="1"/>
            <a:r>
              <a:rPr lang="en-US" dirty="0" smtClean="0"/>
              <a:t>Project appraisal techniques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 of Projects in On-line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Initiating the project early in the semester</a:t>
            </a:r>
          </a:p>
          <a:p>
            <a:r>
              <a:rPr lang="en-US" dirty="0" smtClean="0"/>
              <a:t>Guiding the students through complex skills sets</a:t>
            </a:r>
          </a:p>
          <a:p>
            <a:r>
              <a:rPr lang="en-US" dirty="0" smtClean="0"/>
              <a:t>Identifying problems/questions and responding</a:t>
            </a:r>
          </a:p>
          <a:p>
            <a:r>
              <a:rPr lang="en-US" dirty="0" smtClean="0"/>
              <a:t>Communicating missing components, data or structures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Spreadsheet Based Feasibility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at Oklahoma State for extension purposes to facilitate and supplement feasibility studies</a:t>
            </a:r>
          </a:p>
          <a:p>
            <a:r>
              <a:rPr lang="en-US" dirty="0" smtClean="0"/>
              <a:t>Provide a complete set of pro-forma financial statements and return on investment analysis</a:t>
            </a:r>
          </a:p>
          <a:p>
            <a:r>
              <a:rPr lang="en-US" dirty="0" smtClean="0"/>
              <a:t>Greatly reduce time in project analysis and ensure that financial projections are internally consistent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Feasibility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Alfalfa dehydration</a:t>
            </a:r>
          </a:p>
          <a:p>
            <a:r>
              <a:rPr lang="en-US" dirty="0" smtClean="0"/>
              <a:t>Biodiesel production</a:t>
            </a:r>
          </a:p>
          <a:p>
            <a:r>
              <a:rPr lang="en-US" dirty="0"/>
              <a:t>C</a:t>
            </a:r>
            <a:r>
              <a:rPr lang="en-US" dirty="0" smtClean="0"/>
              <a:t>otton ginning</a:t>
            </a:r>
          </a:p>
          <a:p>
            <a:r>
              <a:rPr lang="en-US" dirty="0" smtClean="0"/>
              <a:t>Cellulosic </a:t>
            </a:r>
            <a:r>
              <a:rPr lang="en-US" dirty="0"/>
              <a:t>ethanol </a:t>
            </a:r>
            <a:endParaRPr lang="en-US" dirty="0" smtClean="0"/>
          </a:p>
          <a:p>
            <a:r>
              <a:rPr lang="en-US" dirty="0" smtClean="0"/>
              <a:t>Commercial bakery</a:t>
            </a:r>
          </a:p>
          <a:p>
            <a:r>
              <a:rPr lang="en-US" dirty="0"/>
              <a:t>F</a:t>
            </a:r>
            <a:r>
              <a:rPr lang="en-US" dirty="0" smtClean="0"/>
              <a:t>lour mill </a:t>
            </a:r>
          </a:p>
          <a:p>
            <a:r>
              <a:rPr lang="en-US" dirty="0" smtClean="0"/>
              <a:t>Beef </a:t>
            </a:r>
            <a:r>
              <a:rPr lang="en-US" dirty="0"/>
              <a:t>packing </a:t>
            </a:r>
            <a:r>
              <a:rPr lang="en-US" dirty="0" smtClean="0"/>
              <a:t>plant</a:t>
            </a:r>
          </a:p>
          <a:p>
            <a:r>
              <a:rPr lang="en-US" dirty="0" smtClean="0"/>
              <a:t>Multi-species </a:t>
            </a:r>
            <a:r>
              <a:rPr lang="en-US" dirty="0"/>
              <a:t>meat processing </a:t>
            </a:r>
            <a:r>
              <a:rPr lang="en-US" dirty="0" smtClean="0"/>
              <a:t>plant</a:t>
            </a:r>
          </a:p>
          <a:p>
            <a:r>
              <a:rPr lang="en-US" dirty="0" smtClean="0"/>
              <a:t>Machinery cooperative</a:t>
            </a:r>
          </a:p>
          <a:p>
            <a:r>
              <a:rPr lang="en-US" dirty="0" smtClean="0"/>
              <a:t>Sweet </a:t>
            </a:r>
            <a:r>
              <a:rPr lang="en-US" dirty="0"/>
              <a:t>sorghum ethanol </a:t>
            </a:r>
            <a:endParaRPr lang="en-US" dirty="0" smtClean="0"/>
          </a:p>
          <a:p>
            <a:r>
              <a:rPr lang="en-US" dirty="0" smtClean="0"/>
              <a:t>Winery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 page: price, volume, utilities, maintenance, insurance, taxes, capital structure, personnel benefit costs, etc.</a:t>
            </a:r>
          </a:p>
          <a:p>
            <a:r>
              <a:rPr lang="en-US" dirty="0" smtClean="0"/>
              <a:t>Equipment and facility page</a:t>
            </a:r>
          </a:p>
          <a:p>
            <a:r>
              <a:rPr lang="en-US" dirty="0" smtClean="0"/>
              <a:t>Personnel page</a:t>
            </a:r>
          </a:p>
          <a:p>
            <a:r>
              <a:rPr lang="en-US" dirty="0" smtClean="0"/>
              <a:t>Intermediate calculation pages</a:t>
            </a:r>
          </a:p>
          <a:p>
            <a:r>
              <a:rPr lang="en-US" dirty="0" smtClean="0"/>
              <a:t>Income statement, cash flow, balance sheets</a:t>
            </a:r>
          </a:p>
          <a:p>
            <a:r>
              <a:rPr lang="en-US" dirty="0" smtClean="0"/>
              <a:t>Return on investment and owners return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and Integrity of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Password protected formulas for financial calculations</a:t>
            </a:r>
          </a:p>
          <a:p>
            <a:r>
              <a:rPr lang="en-US" dirty="0" smtClean="0"/>
              <a:t>Some conversion factors or investment-output relationships are fixed to prevent “blue sky” scenarios</a:t>
            </a:r>
          </a:p>
          <a:p>
            <a:r>
              <a:rPr lang="en-US" dirty="0" smtClean="0"/>
              <a:t>User has a wide variety of inputs and can do extensive sensitivity analysis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771</Words>
  <Application>Microsoft Office PowerPoint</Application>
  <PresentationFormat>On-screen Show (4:3)</PresentationFormat>
  <Paragraphs>95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Enhancing On-Line Agribusiness Instruction  through the use of Spreadsheet Based Feasibility Templates   </vt:lpstr>
      <vt:lpstr>On-Line Courses</vt:lpstr>
      <vt:lpstr>Specialized Courses Create Additional Challenges</vt:lpstr>
      <vt:lpstr>Individual and Group Projects in On-line Courses</vt:lpstr>
      <vt:lpstr>Challenges of Projects in On-line Courses</vt:lpstr>
      <vt:lpstr>Spreadsheet Based Feasibility Templates</vt:lpstr>
      <vt:lpstr>Examples of Feasibility Templates</vt:lpstr>
      <vt:lpstr>Basic Format</vt:lpstr>
      <vt:lpstr>Control and Integrity of Format</vt:lpstr>
      <vt:lpstr>Integrating Templates into On-Line Courses</vt:lpstr>
      <vt:lpstr>Cooperative Course</vt:lpstr>
      <vt:lpstr>Evolution of Cooperative Feasibility Template</vt:lpstr>
      <vt:lpstr>Success of Specialized Templates</vt:lpstr>
      <vt:lpstr>Bioenergy</vt:lpstr>
      <vt:lpstr>Project Modeling Concepts</vt:lpstr>
      <vt:lpstr>Enabling Group Projects</vt:lpstr>
      <vt:lpstr>Summary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Enhancing On-Line Agribusiness Instruction  through the use of Spreadsheet Based Feasibility Templates</dc:title>
  <dc:creator>kenkel</dc:creator>
  <cp:lastModifiedBy>teaching</cp:lastModifiedBy>
  <cp:revision>16</cp:revision>
  <dcterms:created xsi:type="dcterms:W3CDTF">2014-06-23T15:36:17Z</dcterms:created>
  <dcterms:modified xsi:type="dcterms:W3CDTF">2014-06-30T15:54:27Z</dcterms:modified>
</cp:coreProperties>
</file>