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3.xml" ContentType="application/vnd.openxmlformats-officedocument.drawingml.chart+xml"/>
  <Override PartName="/ppt/notesSlides/notesSlide12.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2"/>
  </p:notesMasterIdLst>
  <p:handoutMasterIdLst>
    <p:handoutMasterId r:id="rId23"/>
  </p:handoutMasterIdLst>
  <p:sldIdLst>
    <p:sldId id="256" r:id="rId2"/>
    <p:sldId id="283" r:id="rId3"/>
    <p:sldId id="295" r:id="rId4"/>
    <p:sldId id="275" r:id="rId5"/>
    <p:sldId id="274" r:id="rId6"/>
    <p:sldId id="277" r:id="rId7"/>
    <p:sldId id="258" r:id="rId8"/>
    <p:sldId id="300" r:id="rId9"/>
    <p:sldId id="296" r:id="rId10"/>
    <p:sldId id="259" r:id="rId11"/>
    <p:sldId id="284" r:id="rId12"/>
    <p:sldId id="299" r:id="rId13"/>
    <p:sldId id="269" r:id="rId14"/>
    <p:sldId id="287" r:id="rId15"/>
    <p:sldId id="292" r:id="rId16"/>
    <p:sldId id="297" r:id="rId17"/>
    <p:sldId id="294" r:id="rId18"/>
    <p:sldId id="298" r:id="rId19"/>
    <p:sldId id="279" r:id="rId20"/>
    <p:sldId id="282"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714" autoAdjust="0"/>
  </p:normalViewPr>
  <p:slideViewPr>
    <p:cSldViewPr>
      <p:cViewPr>
        <p:scale>
          <a:sx n="73" d="100"/>
          <a:sy n="73" d="100"/>
        </p:scale>
        <p:origin x="-420" y="-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F:\CSAStudy\CSApaper\Data\All-Data-2.0-Kari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ue%20Slocum\Dropbox\SueMisc\CSA\CSA-PreDataAll%20-%20SSedits.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cat>
            <c:strRef>
              <c:f>Pre!$BY$2:$CH$2</c:f>
              <c:strCache>
                <c:ptCount val="10"/>
                <c:pt idx="0">
                  <c:v>I am concerned about the safety of my food</c:v>
                </c:pt>
                <c:pt idx="1">
                  <c:v>I have little time to prepare meals</c:v>
                </c:pt>
                <c:pt idx="2">
                  <c:v>I am concerned about my health/diet</c:v>
                </c:pt>
                <c:pt idx="3">
                  <c:v>I buy products with low environmental impact</c:v>
                </c:pt>
                <c:pt idx="4">
                  <c:v>I eat out frequently</c:v>
                </c:pt>
                <c:pt idx="5">
                  <c:v>Physical activity is an important part of my routine</c:v>
                </c:pt>
                <c:pt idx="6">
                  <c:v>Supporting local farmers is important to me</c:v>
                </c:pt>
                <c:pt idx="7">
                  <c:v>Agricultural open space is important to me</c:v>
                </c:pt>
                <c:pt idx="8">
                  <c:v>I am concerned about the origin of my food</c:v>
                </c:pt>
                <c:pt idx="9">
                  <c:v>I am a vegetarian or vegan</c:v>
                </c:pt>
              </c:strCache>
            </c:strRef>
          </c:cat>
          <c:val>
            <c:numRef>
              <c:f>Pre!$BY$14:$CH$14</c:f>
              <c:numCache>
                <c:formatCode>General</c:formatCode>
                <c:ptCount val="10"/>
                <c:pt idx="0">
                  <c:v>4.4545454545454541</c:v>
                </c:pt>
                <c:pt idx="1">
                  <c:v>2.5454545454545454</c:v>
                </c:pt>
                <c:pt idx="2">
                  <c:v>4.6363636363636367</c:v>
                </c:pt>
                <c:pt idx="3">
                  <c:v>3.6363636363636362</c:v>
                </c:pt>
                <c:pt idx="4">
                  <c:v>1.9090909090909092</c:v>
                </c:pt>
                <c:pt idx="5">
                  <c:v>4.2727272727272725</c:v>
                </c:pt>
                <c:pt idx="6">
                  <c:v>4.3636363636363633</c:v>
                </c:pt>
                <c:pt idx="7">
                  <c:v>4.3636363636363633</c:v>
                </c:pt>
                <c:pt idx="8">
                  <c:v>4.2727272727272725</c:v>
                </c:pt>
                <c:pt idx="9">
                  <c:v>2</c:v>
                </c:pt>
              </c:numCache>
            </c:numRef>
          </c:val>
        </c:ser>
        <c:dLbls>
          <c:showLegendKey val="0"/>
          <c:showVal val="0"/>
          <c:showCatName val="0"/>
          <c:showSerName val="0"/>
          <c:showPercent val="0"/>
          <c:showBubbleSize val="0"/>
        </c:dLbls>
        <c:gapWidth val="150"/>
        <c:axId val="154211456"/>
        <c:axId val="154212992"/>
      </c:barChart>
      <c:catAx>
        <c:axId val="154211456"/>
        <c:scaling>
          <c:orientation val="minMax"/>
        </c:scaling>
        <c:delete val="0"/>
        <c:axPos val="l"/>
        <c:majorTickMark val="out"/>
        <c:minorTickMark val="none"/>
        <c:tickLblPos val="nextTo"/>
        <c:txPr>
          <a:bodyPr/>
          <a:lstStyle/>
          <a:p>
            <a:pPr>
              <a:defRPr sz="1200" baseline="0"/>
            </a:pPr>
            <a:endParaRPr lang="en-US"/>
          </a:p>
        </c:txPr>
        <c:crossAx val="154212992"/>
        <c:crosses val="autoZero"/>
        <c:auto val="1"/>
        <c:lblAlgn val="ctr"/>
        <c:lblOffset val="100"/>
        <c:noMultiLvlLbl val="0"/>
      </c:catAx>
      <c:valAx>
        <c:axId val="154212992"/>
        <c:scaling>
          <c:orientation val="minMax"/>
        </c:scaling>
        <c:delete val="0"/>
        <c:axPos val="b"/>
        <c:majorGridlines/>
        <c:numFmt formatCode="General" sourceLinked="1"/>
        <c:majorTickMark val="out"/>
        <c:minorTickMark val="none"/>
        <c:tickLblPos val="nextTo"/>
        <c:crossAx val="15421145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'Q. 7 to 8'!$C$4</c:f>
              <c:strCache>
                <c:ptCount val="1"/>
                <c:pt idx="0">
                  <c:v>Organic products</c:v>
                </c:pt>
              </c:strCache>
            </c:strRef>
          </c:tx>
          <c:invertIfNegative val="0"/>
          <c:val>
            <c:numRef>
              <c:f>'Q. 7 to 8'!$C$23</c:f>
              <c:numCache>
                <c:formatCode>General</c:formatCode>
                <c:ptCount val="1"/>
                <c:pt idx="0">
                  <c:v>11</c:v>
                </c:pt>
              </c:numCache>
            </c:numRef>
          </c:val>
        </c:ser>
        <c:ser>
          <c:idx val="1"/>
          <c:order val="1"/>
          <c:tx>
            <c:strRef>
              <c:f>'Q. 7 to 8'!$D$4</c:f>
              <c:strCache>
                <c:ptCount val="1"/>
                <c:pt idx="0">
                  <c:v>Local products</c:v>
                </c:pt>
              </c:strCache>
            </c:strRef>
          </c:tx>
          <c:invertIfNegative val="0"/>
          <c:val>
            <c:numRef>
              <c:f>'Q. 7 to 8'!$D$23</c:f>
              <c:numCache>
                <c:formatCode>General</c:formatCode>
                <c:ptCount val="1"/>
                <c:pt idx="0">
                  <c:v>15</c:v>
                </c:pt>
              </c:numCache>
            </c:numRef>
          </c:val>
        </c:ser>
        <c:ser>
          <c:idx val="2"/>
          <c:order val="2"/>
          <c:tx>
            <c:strRef>
              <c:f>'Q. 7 to 8'!$E$4</c:f>
              <c:strCache>
                <c:ptCount val="1"/>
                <c:pt idx="0">
                  <c:v>Support local farmers</c:v>
                </c:pt>
              </c:strCache>
            </c:strRef>
          </c:tx>
          <c:invertIfNegative val="0"/>
          <c:val>
            <c:numRef>
              <c:f>'Q. 7 to 8'!$E$23</c:f>
              <c:numCache>
                <c:formatCode>General</c:formatCode>
                <c:ptCount val="1"/>
                <c:pt idx="0">
                  <c:v>16</c:v>
                </c:pt>
              </c:numCache>
            </c:numRef>
          </c:val>
        </c:ser>
        <c:ser>
          <c:idx val="3"/>
          <c:order val="3"/>
          <c:tx>
            <c:strRef>
              <c:f>'Q. 7 to 8'!$F$4</c:f>
              <c:strCache>
                <c:ptCount val="1"/>
                <c:pt idx="0">
                  <c:v>Product freshness/taste/flavor</c:v>
                </c:pt>
              </c:strCache>
            </c:strRef>
          </c:tx>
          <c:invertIfNegative val="0"/>
          <c:val>
            <c:numRef>
              <c:f>'Q. 7 to 8'!$F$23</c:f>
              <c:numCache>
                <c:formatCode>General</c:formatCode>
                <c:ptCount val="1"/>
                <c:pt idx="0">
                  <c:v>16</c:v>
                </c:pt>
              </c:numCache>
            </c:numRef>
          </c:val>
        </c:ser>
        <c:ser>
          <c:idx val="4"/>
          <c:order val="4"/>
          <c:tx>
            <c:strRef>
              <c:f>'Q. 7 to 8'!$G$4</c:f>
              <c:strCache>
                <c:ptCount val="1"/>
                <c:pt idx="0">
                  <c:v>Environment reasons</c:v>
                </c:pt>
              </c:strCache>
            </c:strRef>
          </c:tx>
          <c:invertIfNegative val="0"/>
          <c:val>
            <c:numRef>
              <c:f>'Q. 7 to 8'!$G$23</c:f>
              <c:numCache>
                <c:formatCode>General</c:formatCode>
                <c:ptCount val="1"/>
                <c:pt idx="0">
                  <c:v>8</c:v>
                </c:pt>
              </c:numCache>
            </c:numRef>
          </c:val>
        </c:ser>
        <c:ser>
          <c:idx val="5"/>
          <c:order val="5"/>
          <c:tx>
            <c:strRef>
              <c:f>'Q. 7 to 8'!$H$4</c:f>
              <c:strCache>
                <c:ptCount val="1"/>
                <c:pt idx="0">
                  <c:v>Food safety reasons</c:v>
                </c:pt>
              </c:strCache>
            </c:strRef>
          </c:tx>
          <c:invertIfNegative val="0"/>
          <c:val>
            <c:numRef>
              <c:f>'Q. 7 to 8'!$H$23</c:f>
              <c:numCache>
                <c:formatCode>General</c:formatCode>
                <c:ptCount val="1"/>
                <c:pt idx="0">
                  <c:v>4</c:v>
                </c:pt>
              </c:numCache>
            </c:numRef>
          </c:val>
        </c:ser>
        <c:ser>
          <c:idx val="6"/>
          <c:order val="6"/>
          <c:tx>
            <c:strRef>
              <c:f>'Q. 7 to 8'!$I$4</c:f>
              <c:strCache>
                <c:ptCount val="1"/>
                <c:pt idx="0">
                  <c:v>Dietary/nutritional reasons</c:v>
                </c:pt>
              </c:strCache>
            </c:strRef>
          </c:tx>
          <c:invertIfNegative val="0"/>
          <c:val>
            <c:numRef>
              <c:f>'Q. 7 to 8'!$I$23</c:f>
              <c:numCache>
                <c:formatCode>General</c:formatCode>
                <c:ptCount val="1"/>
                <c:pt idx="0">
                  <c:v>10</c:v>
                </c:pt>
              </c:numCache>
            </c:numRef>
          </c:val>
        </c:ser>
        <c:ser>
          <c:idx val="7"/>
          <c:order val="7"/>
          <c:tx>
            <c:strRef>
              <c:f>'Q. 7 to 8'!$J$4</c:f>
              <c:strCache>
                <c:ptCount val="1"/>
                <c:pt idx="0">
                  <c:v>Other (please specify)</c:v>
                </c:pt>
              </c:strCache>
            </c:strRef>
          </c:tx>
          <c:invertIfNegative val="0"/>
          <c:val>
            <c:numRef>
              <c:f>'Q. 7 to 8'!$J$23</c:f>
              <c:numCache>
                <c:formatCode>General</c:formatCode>
                <c:ptCount val="1"/>
                <c:pt idx="0">
                  <c:v>5</c:v>
                </c:pt>
              </c:numCache>
            </c:numRef>
          </c:val>
        </c:ser>
        <c:dLbls>
          <c:showLegendKey val="0"/>
          <c:showVal val="0"/>
          <c:showCatName val="0"/>
          <c:showSerName val="0"/>
          <c:showPercent val="0"/>
          <c:showBubbleSize val="0"/>
        </c:dLbls>
        <c:gapWidth val="150"/>
        <c:axId val="156517888"/>
        <c:axId val="156519424"/>
      </c:barChart>
      <c:catAx>
        <c:axId val="156517888"/>
        <c:scaling>
          <c:orientation val="minMax"/>
        </c:scaling>
        <c:delete val="1"/>
        <c:axPos val="b"/>
        <c:majorTickMark val="out"/>
        <c:minorTickMark val="none"/>
        <c:tickLblPos val="nextTo"/>
        <c:crossAx val="156519424"/>
        <c:crosses val="autoZero"/>
        <c:auto val="1"/>
        <c:lblAlgn val="ctr"/>
        <c:lblOffset val="100"/>
        <c:noMultiLvlLbl val="0"/>
      </c:catAx>
      <c:valAx>
        <c:axId val="156519424"/>
        <c:scaling>
          <c:orientation val="minMax"/>
        </c:scaling>
        <c:delete val="0"/>
        <c:axPos val="l"/>
        <c:majorGridlines/>
        <c:numFmt formatCode="General" sourceLinked="1"/>
        <c:majorTickMark val="out"/>
        <c:minorTickMark val="none"/>
        <c:tickLblPos val="nextTo"/>
        <c:crossAx val="156517888"/>
        <c:crosses val="autoZero"/>
        <c:crossBetween val="between"/>
      </c:valAx>
    </c:plotArea>
    <c:legend>
      <c:legendPos val="r"/>
      <c:layout/>
      <c:overlay val="0"/>
      <c:txPr>
        <a:bodyPr/>
        <a:lstStyle/>
        <a:p>
          <a:pPr>
            <a:defRPr sz="1400" baseline="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bar3DChart>
        <c:barDir val="col"/>
        <c:grouping val="clustered"/>
        <c:varyColors val="0"/>
        <c:ser>
          <c:idx val="0"/>
          <c:order val="0"/>
          <c:invertIfNegative val="0"/>
          <c:val>
            <c:numRef>
              <c:f>'Karin-Overall'!$G$14:$L$14</c:f>
              <c:numCache>
                <c:formatCode>0.00%</c:formatCode>
                <c:ptCount val="6"/>
                <c:pt idx="0">
                  <c:v>0.78354978354978333</c:v>
                </c:pt>
                <c:pt idx="1">
                  <c:v>0.75324675324675316</c:v>
                </c:pt>
                <c:pt idx="2">
                  <c:v>0.80519480519480524</c:v>
                </c:pt>
                <c:pt idx="3">
                  <c:v>0.79220779220779225</c:v>
                </c:pt>
                <c:pt idx="4">
                  <c:v>0.76623376623376627</c:v>
                </c:pt>
                <c:pt idx="5">
                  <c:v>0.76190476190476197</c:v>
                </c:pt>
              </c:numCache>
            </c:numRef>
          </c:val>
        </c:ser>
        <c:dLbls>
          <c:showLegendKey val="0"/>
          <c:showVal val="1"/>
          <c:showCatName val="0"/>
          <c:showSerName val="0"/>
          <c:showPercent val="0"/>
          <c:showBubbleSize val="0"/>
        </c:dLbls>
        <c:gapWidth val="75"/>
        <c:shape val="cylinder"/>
        <c:axId val="159089792"/>
        <c:axId val="159091328"/>
        <c:axId val="0"/>
      </c:bar3DChart>
      <c:catAx>
        <c:axId val="159089792"/>
        <c:scaling>
          <c:orientation val="minMax"/>
        </c:scaling>
        <c:delete val="0"/>
        <c:axPos val="b"/>
        <c:majorTickMark val="none"/>
        <c:minorTickMark val="none"/>
        <c:tickLblPos val="nextTo"/>
        <c:crossAx val="159091328"/>
        <c:crosses val="autoZero"/>
        <c:auto val="1"/>
        <c:lblAlgn val="ctr"/>
        <c:lblOffset val="100"/>
        <c:noMultiLvlLbl val="0"/>
      </c:catAx>
      <c:valAx>
        <c:axId val="159091328"/>
        <c:scaling>
          <c:orientation val="minMax"/>
        </c:scaling>
        <c:delete val="0"/>
        <c:axPos val="l"/>
        <c:numFmt formatCode="0.00%" sourceLinked="1"/>
        <c:majorTickMark val="none"/>
        <c:minorTickMark val="none"/>
        <c:tickLblPos val="nextTo"/>
        <c:crossAx val="159089792"/>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7"/>
    </mc:Choice>
    <mc:Fallback>
      <c:style val="27"/>
    </mc:Fallback>
  </mc:AlternateContent>
  <c:chart>
    <c:title>
      <c:tx>
        <c:rich>
          <a:bodyPr/>
          <a:lstStyle/>
          <a:p>
            <a:pPr>
              <a:defRPr/>
            </a:pPr>
            <a:r>
              <a:rPr lang="en-US"/>
              <a:t>Non-CSA Months</a:t>
            </a:r>
          </a:p>
        </c:rich>
      </c:tx>
      <c:layout/>
      <c:overlay val="0"/>
    </c:title>
    <c:autoTitleDeleted val="0"/>
    <c:plotArea>
      <c:layout/>
      <c:ofPieChart>
        <c:ofPieType val="bar"/>
        <c:varyColors val="1"/>
        <c:ser>
          <c:idx val="0"/>
          <c:order val="0"/>
          <c:tx>
            <c:strRef>
              <c:f>Sheet1!$B$1</c:f>
              <c:strCache>
                <c:ptCount val="1"/>
                <c:pt idx="0">
                  <c:v>non-csa</c:v>
                </c:pt>
              </c:strCache>
            </c:strRef>
          </c:tx>
          <c:spPr>
            <a:scene3d>
              <a:camera prst="orthographicFront"/>
              <a:lightRig rig="brightRoom" dir="tl">
                <a:rot lat="0" lon="0" rev="1800000"/>
              </a:lightRig>
            </a:scene3d>
            <a:sp3d prstMaterial="dkEdge">
              <a:bevelT w="38100" h="50800" prst="coolSlant"/>
              <a:contourClr>
                <a:srgbClr val="000000"/>
              </a:contourClr>
            </a:sp3d>
          </c:spPr>
          <c:dLbls>
            <c:dLbl>
              <c:idx val="1"/>
              <c:layout>
                <c:manualLayout>
                  <c:x val="1.8925721784776903E-2"/>
                  <c:y val="-1.1841158744045883E-2"/>
                </c:manualLayout>
              </c:layout>
              <c:dLblPos val="bestFit"/>
              <c:showLegendKey val="0"/>
              <c:showVal val="0"/>
              <c:showCatName val="1"/>
              <c:showSerName val="0"/>
              <c:showPercent val="1"/>
              <c:showBubbleSize val="0"/>
            </c:dLbl>
            <c:dLbl>
              <c:idx val="3"/>
              <c:layout>
                <c:manualLayout>
                  <c:x val="5.2191076115485562E-2"/>
                  <c:y val="1.6365801497035093E-2"/>
                </c:manualLayout>
              </c:layout>
              <c:dLblPos val="bestFit"/>
              <c:showLegendKey val="0"/>
              <c:showVal val="0"/>
              <c:showCatName val="1"/>
              <c:showSerName val="0"/>
              <c:showPercent val="1"/>
              <c:showBubbleSize val="0"/>
            </c:dLbl>
            <c:dLbl>
              <c:idx val="4"/>
              <c:layout>
                <c:manualLayout>
                  <c:x val="-6.3150131233595794E-2"/>
                  <c:y val="-1.264095460289686E-2"/>
                </c:manualLayout>
              </c:layout>
              <c:tx>
                <c:rich>
                  <a:bodyPr/>
                  <a:lstStyle/>
                  <a:p>
                    <a:r>
                      <a:rPr lang="en-US" dirty="0" smtClean="0"/>
                      <a:t>Packaged Meals</a:t>
                    </a:r>
                    <a:r>
                      <a:rPr lang="en-US" dirty="0"/>
                      <a:t>
8%</a:t>
                    </a:r>
                  </a:p>
                </c:rich>
              </c:tx>
              <c:dLblPos val="bestFit"/>
              <c:showLegendKey val="0"/>
              <c:showVal val="0"/>
              <c:showCatName val="1"/>
              <c:showSerName val="0"/>
              <c:showPercent val="1"/>
              <c:showBubbleSize val="0"/>
            </c:dLbl>
            <c:dLbl>
              <c:idx val="5"/>
              <c:layout>
                <c:manualLayout>
                  <c:x val="-0.12708333333333333"/>
                  <c:y val="3.1249999999999425E-3"/>
                </c:manualLayout>
              </c:layout>
              <c:dLblPos val="bestFit"/>
              <c:showLegendKey val="0"/>
              <c:showVal val="0"/>
              <c:showCatName val="1"/>
              <c:showSerName val="0"/>
              <c:showPercent val="1"/>
              <c:showBubbleSize val="0"/>
            </c:dLbl>
            <c:dLbl>
              <c:idx val="6"/>
              <c:layout>
                <c:manualLayout>
                  <c:x val="-9.7115384615384617E-2"/>
                  <c:y val="0"/>
                </c:manualLayout>
              </c:layout>
              <c:tx>
                <c:rich>
                  <a:bodyPr/>
                  <a:lstStyle/>
                  <a:p>
                    <a:r>
                      <a:rPr lang="en-US" dirty="0" smtClean="0"/>
                      <a:t>Packaged</a:t>
                    </a:r>
                    <a:r>
                      <a:rPr lang="en-US" dirty="0"/>
                      <a:t>
11%</a:t>
                    </a:r>
                  </a:p>
                </c:rich>
              </c:tx>
              <c:dLblPos val="bestFit"/>
              <c:showLegendKey val="0"/>
              <c:showVal val="0"/>
              <c:showCatName val="1"/>
              <c:showSerName val="0"/>
              <c:showPercent val="1"/>
              <c:showBubbleSize val="0"/>
            </c:dLbl>
            <c:dLbl>
              <c:idx val="7"/>
              <c:layout>
                <c:manualLayout>
                  <c:x val="-0.12877509842519685"/>
                  <c:y val="5.1796259842519683E-3"/>
                </c:manualLayout>
              </c:layout>
              <c:tx>
                <c:rich>
                  <a:bodyPr/>
                  <a:lstStyle/>
                  <a:p>
                    <a:r>
                      <a:rPr lang="en-US" sz="1400" dirty="0" smtClean="0"/>
                      <a:t>Produce</a:t>
                    </a:r>
                    <a:r>
                      <a:rPr lang="en-US" sz="1400" dirty="0"/>
                      <a:t>
32%</a:t>
                    </a:r>
                    <a:endParaRPr lang="en-US" dirty="0"/>
                  </a:p>
                </c:rich>
              </c:tx>
              <c:dLblPos val="bestFit"/>
              <c:showLegendKey val="0"/>
              <c:showVal val="0"/>
              <c:showCatName val="1"/>
              <c:showSerName val="0"/>
              <c:showPercent val="1"/>
              <c:showBubbleSize val="0"/>
            </c:dLbl>
            <c:txPr>
              <a:bodyPr/>
              <a:lstStyle/>
              <a:p>
                <a:pPr>
                  <a:defRPr sz="1400"/>
                </a:pPr>
                <a:endParaRPr lang="en-US"/>
              </a:p>
            </c:txPr>
            <c:dLblPos val="bestFit"/>
            <c:showLegendKey val="0"/>
            <c:showVal val="0"/>
            <c:showCatName val="1"/>
            <c:showSerName val="0"/>
            <c:showPercent val="1"/>
            <c:showBubbleSize val="0"/>
            <c:showLeaderLines val="1"/>
          </c:dLbls>
          <c:cat>
            <c:strRef>
              <c:f>Sheet1!$A$2:$A$8</c:f>
              <c:strCache>
                <c:ptCount val="7"/>
                <c:pt idx="0">
                  <c:v>Meat</c:v>
                </c:pt>
                <c:pt idx="1">
                  <c:v>Dairy</c:v>
                </c:pt>
                <c:pt idx="2">
                  <c:v>Grains</c:v>
                </c:pt>
                <c:pt idx="3">
                  <c:v>All Others</c:v>
                </c:pt>
                <c:pt idx="4">
                  <c:v>Packaged Meals</c:v>
                </c:pt>
                <c:pt idx="5">
                  <c:v>Fresh</c:v>
                </c:pt>
                <c:pt idx="6">
                  <c:v>Processed</c:v>
                </c:pt>
              </c:strCache>
            </c:strRef>
          </c:cat>
          <c:val>
            <c:numRef>
              <c:f>Sheet1!$B$2:$B$8</c:f>
              <c:numCache>
                <c:formatCode>General</c:formatCode>
                <c:ptCount val="7"/>
                <c:pt idx="0">
                  <c:v>10.24</c:v>
                </c:pt>
                <c:pt idx="1">
                  <c:v>25.81</c:v>
                </c:pt>
                <c:pt idx="2">
                  <c:v>8.33</c:v>
                </c:pt>
                <c:pt idx="3">
                  <c:v>15.629999999999995</c:v>
                </c:pt>
                <c:pt idx="4">
                  <c:v>8.06</c:v>
                </c:pt>
                <c:pt idx="5">
                  <c:v>20.55</c:v>
                </c:pt>
                <c:pt idx="6">
                  <c:v>11.37</c:v>
                </c:pt>
              </c:numCache>
            </c:numRef>
          </c:val>
        </c:ser>
        <c:dLbls>
          <c:dLblPos val="bestFit"/>
          <c:showLegendKey val="0"/>
          <c:showVal val="0"/>
          <c:showCatName val="1"/>
          <c:showSerName val="0"/>
          <c:showPercent val="1"/>
          <c:showBubbleSize val="0"/>
          <c:showLeaderLines val="1"/>
        </c:dLbls>
        <c:gapWidth val="100"/>
        <c:splitType val="pos"/>
        <c:splitPos val="2"/>
        <c:secondPieSize val="75"/>
        <c:serLines/>
      </c:ofPieChart>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7"/>
    </mc:Choice>
    <mc:Fallback>
      <c:style val="27"/>
    </mc:Fallback>
  </mc:AlternateContent>
  <c:chart>
    <c:title>
      <c:tx>
        <c:rich>
          <a:bodyPr/>
          <a:lstStyle/>
          <a:p>
            <a:pPr>
              <a:defRPr/>
            </a:pPr>
            <a:r>
              <a:rPr lang="en-US" dirty="0" smtClean="0"/>
              <a:t>CSA </a:t>
            </a:r>
            <a:r>
              <a:rPr lang="en-US" dirty="0"/>
              <a:t>Months</a:t>
            </a:r>
          </a:p>
        </c:rich>
      </c:tx>
      <c:layout>
        <c:manualLayout>
          <c:xMode val="edge"/>
          <c:yMode val="edge"/>
          <c:x val="0.32543256612154248"/>
          <c:y val="3.0303030303030304E-2"/>
        </c:manualLayout>
      </c:layout>
      <c:overlay val="0"/>
    </c:title>
    <c:autoTitleDeleted val="0"/>
    <c:plotArea>
      <c:layout/>
      <c:ofPieChart>
        <c:ofPieType val="bar"/>
        <c:varyColors val="1"/>
        <c:ser>
          <c:idx val="0"/>
          <c:order val="0"/>
          <c:tx>
            <c:strRef>
              <c:f>Sheet1!$C$1</c:f>
              <c:strCache>
                <c:ptCount val="1"/>
                <c:pt idx="0">
                  <c:v>csa</c:v>
                </c:pt>
              </c:strCache>
            </c:strRef>
          </c:tx>
          <c:spPr>
            <a:scene3d>
              <a:camera prst="orthographicFront"/>
              <a:lightRig rig="brightRoom" dir="tl">
                <a:rot lat="0" lon="0" rev="1800000"/>
              </a:lightRig>
            </a:scene3d>
            <a:sp3d prstMaterial="dkEdge">
              <a:bevelT w="38100" h="50800" prst="coolSlant"/>
              <a:contourClr>
                <a:srgbClr val="000000"/>
              </a:contourClr>
            </a:sp3d>
          </c:spPr>
          <c:dLbls>
            <c:dLbl>
              <c:idx val="1"/>
              <c:layout>
                <c:manualLayout>
                  <c:x val="1.8925721784776903E-2"/>
                  <c:y val="-1.1841158744045883E-2"/>
                </c:manualLayout>
              </c:layout>
              <c:dLblPos val="bestFit"/>
              <c:showLegendKey val="0"/>
              <c:showVal val="0"/>
              <c:showCatName val="1"/>
              <c:showSerName val="0"/>
              <c:showPercent val="1"/>
              <c:showBubbleSize val="0"/>
            </c:dLbl>
            <c:dLbl>
              <c:idx val="3"/>
              <c:layout>
                <c:manualLayout>
                  <c:x val="5.2191076115485562E-2"/>
                  <c:y val="1.6365801497035093E-2"/>
                </c:manualLayout>
              </c:layout>
              <c:dLblPos val="bestFit"/>
              <c:showLegendKey val="0"/>
              <c:showVal val="0"/>
              <c:showCatName val="1"/>
              <c:showSerName val="0"/>
              <c:showPercent val="1"/>
              <c:showBubbleSize val="0"/>
            </c:dLbl>
            <c:dLbl>
              <c:idx val="4"/>
              <c:layout>
                <c:manualLayout>
                  <c:x val="-6.3150131233595794E-2"/>
                  <c:y val="-1.264095460289686E-2"/>
                </c:manualLayout>
              </c:layout>
              <c:tx>
                <c:rich>
                  <a:bodyPr/>
                  <a:lstStyle/>
                  <a:p>
                    <a:r>
                      <a:rPr lang="en-US" dirty="0" smtClean="0"/>
                      <a:t>Packaged Meals</a:t>
                    </a:r>
                    <a:r>
                      <a:rPr lang="en-US" dirty="0"/>
                      <a:t>
</a:t>
                    </a:r>
                    <a:r>
                      <a:rPr lang="en-US" dirty="0" smtClean="0"/>
                      <a:t>3%</a:t>
                    </a:r>
                    <a:endParaRPr lang="en-US" dirty="0"/>
                  </a:p>
                </c:rich>
              </c:tx>
              <c:dLblPos val="bestFit"/>
              <c:showLegendKey val="0"/>
              <c:showVal val="0"/>
              <c:showCatName val="1"/>
              <c:showSerName val="0"/>
              <c:showPercent val="1"/>
              <c:showBubbleSize val="0"/>
            </c:dLbl>
            <c:dLbl>
              <c:idx val="5"/>
              <c:layout>
                <c:manualLayout>
                  <c:x val="-0.12708333333333333"/>
                  <c:y val="3.1249999999999425E-3"/>
                </c:manualLayout>
              </c:layout>
              <c:dLblPos val="bestFit"/>
              <c:showLegendKey val="0"/>
              <c:showVal val="0"/>
              <c:showCatName val="1"/>
              <c:showSerName val="0"/>
              <c:showPercent val="1"/>
              <c:showBubbleSize val="0"/>
            </c:dLbl>
            <c:dLbl>
              <c:idx val="6"/>
              <c:layout>
                <c:manualLayout>
                  <c:x val="-9.7115384615384617E-2"/>
                  <c:y val="3.3950617283950615E-2"/>
                </c:manualLayout>
              </c:layout>
              <c:tx>
                <c:rich>
                  <a:bodyPr/>
                  <a:lstStyle/>
                  <a:p>
                    <a:r>
                      <a:rPr lang="en-US" dirty="0" smtClean="0"/>
                      <a:t>Packaged</a:t>
                    </a:r>
                    <a:r>
                      <a:rPr lang="en-US" dirty="0"/>
                      <a:t>
</a:t>
                    </a:r>
                    <a:r>
                      <a:rPr lang="en-US" dirty="0" smtClean="0"/>
                      <a:t>6%</a:t>
                    </a:r>
                    <a:endParaRPr lang="en-US" dirty="0"/>
                  </a:p>
                </c:rich>
              </c:tx>
              <c:dLblPos val="bestFit"/>
              <c:showLegendKey val="0"/>
              <c:showVal val="0"/>
              <c:showCatName val="1"/>
              <c:showSerName val="0"/>
              <c:showPercent val="1"/>
              <c:showBubbleSize val="0"/>
            </c:dLbl>
            <c:dLbl>
              <c:idx val="7"/>
              <c:layout>
                <c:manualLayout>
                  <c:x val="-0.12877509842519685"/>
                  <c:y val="5.1796259842519683E-3"/>
                </c:manualLayout>
              </c:layout>
              <c:tx>
                <c:rich>
                  <a:bodyPr/>
                  <a:lstStyle/>
                  <a:p>
                    <a:r>
                      <a:rPr lang="en-US" dirty="0" smtClean="0"/>
                      <a:t>Produce</a:t>
                    </a:r>
                  </a:p>
                  <a:p>
                    <a:r>
                      <a:rPr lang="en-US" dirty="0" smtClean="0"/>
                      <a:t>45%</a:t>
                    </a:r>
                    <a:endParaRPr lang="en-US" dirty="0"/>
                  </a:p>
                </c:rich>
              </c:tx>
              <c:dLblPos val="bestFit"/>
              <c:showLegendKey val="0"/>
              <c:showVal val="1"/>
              <c:showCatName val="0"/>
              <c:showSerName val="0"/>
              <c:showPercent val="0"/>
              <c:showBubbleSize val="0"/>
            </c:dLbl>
            <c:txPr>
              <a:bodyPr/>
              <a:lstStyle/>
              <a:p>
                <a:pPr>
                  <a:defRPr sz="1400"/>
                </a:pPr>
                <a:endParaRPr lang="en-US"/>
              </a:p>
            </c:txPr>
            <c:dLblPos val="bestFit"/>
            <c:showLegendKey val="0"/>
            <c:showVal val="0"/>
            <c:showCatName val="1"/>
            <c:showSerName val="0"/>
            <c:showPercent val="1"/>
            <c:showBubbleSize val="0"/>
            <c:showLeaderLines val="1"/>
          </c:dLbls>
          <c:cat>
            <c:strRef>
              <c:f>Sheet1!$A$2:$A$8</c:f>
              <c:strCache>
                <c:ptCount val="7"/>
                <c:pt idx="0">
                  <c:v>Meat</c:v>
                </c:pt>
                <c:pt idx="1">
                  <c:v>Dairy</c:v>
                </c:pt>
                <c:pt idx="2">
                  <c:v>Grains</c:v>
                </c:pt>
                <c:pt idx="3">
                  <c:v>All Others</c:v>
                </c:pt>
                <c:pt idx="4">
                  <c:v>Packaged Meals</c:v>
                </c:pt>
                <c:pt idx="5">
                  <c:v>Fresh</c:v>
                </c:pt>
                <c:pt idx="6">
                  <c:v>Processed</c:v>
                </c:pt>
              </c:strCache>
            </c:strRef>
          </c:cat>
          <c:val>
            <c:numRef>
              <c:f>Sheet1!$C$2:$C$8</c:f>
              <c:numCache>
                <c:formatCode>General</c:formatCode>
                <c:ptCount val="7"/>
                <c:pt idx="0">
                  <c:v>9.17</c:v>
                </c:pt>
                <c:pt idx="1">
                  <c:v>20.89</c:v>
                </c:pt>
                <c:pt idx="2">
                  <c:v>5.87</c:v>
                </c:pt>
                <c:pt idx="3">
                  <c:v>16.14</c:v>
                </c:pt>
                <c:pt idx="4">
                  <c:v>2.4700000000000002</c:v>
                </c:pt>
                <c:pt idx="5">
                  <c:v>39.07</c:v>
                </c:pt>
                <c:pt idx="6">
                  <c:v>6.39</c:v>
                </c:pt>
              </c:numCache>
            </c:numRef>
          </c:val>
        </c:ser>
        <c:dLbls>
          <c:dLblPos val="bestFit"/>
          <c:showLegendKey val="0"/>
          <c:showVal val="0"/>
          <c:showCatName val="1"/>
          <c:showSerName val="0"/>
          <c:showPercent val="1"/>
          <c:showBubbleSize val="0"/>
          <c:showLeaderLines val="1"/>
        </c:dLbls>
        <c:gapWidth val="100"/>
        <c:splitType val="pos"/>
        <c:splitPos val="2"/>
        <c:secondPieSize val="75"/>
        <c:serLines/>
      </c:ofPieChart>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7ACFE60-0168-4718-AF10-7BBCCCA46CD6}" type="datetimeFigureOut">
              <a:rPr lang="en-US" smtClean="0"/>
              <a:t>7/1/2014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6E6FB74-3869-4063-9379-FCE03E6FD15B}" type="slidenum">
              <a:rPr lang="en-US" smtClean="0"/>
              <a:t>‹#›</a:t>
            </a:fld>
            <a:endParaRPr lang="en-US"/>
          </a:p>
        </p:txBody>
      </p:sp>
    </p:spTree>
    <p:extLst>
      <p:ext uri="{BB962C8B-B14F-4D97-AF65-F5344CB8AC3E}">
        <p14:creationId xmlns:p14="http://schemas.microsoft.com/office/powerpoint/2010/main" val="2804621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7AF966B-F40F-4500-B1BE-B76EFCDE8BC5}" type="datetimeFigureOut">
              <a:rPr lang="en-US" smtClean="0"/>
              <a:t>7/1/2014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213DE4D-0F82-44B5-876C-95074836D9A4}" type="slidenum">
              <a:rPr lang="en-US" smtClean="0"/>
              <a:t>‹#›</a:t>
            </a:fld>
            <a:endParaRPr lang="en-US"/>
          </a:p>
        </p:txBody>
      </p:sp>
    </p:spTree>
    <p:extLst>
      <p:ext uri="{BB962C8B-B14F-4D97-AF65-F5344CB8AC3E}">
        <p14:creationId xmlns:p14="http://schemas.microsoft.com/office/powerpoint/2010/main" val="2923095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Community Supported Agriculture (CSA) programs have been shown to be a viable networking and direct marketing approach, providing benefits to both farmers and consumers alike (Curtis 2011; Thilmany, Bond, and Bond 2008). CSA programs provide members weekly pre-paid baskets of fresh produce during the growing season. Farmers benefit from the pre-specified market for their products, as well as above wholesale level pricing. CSAs provide consumers with high quality and better tasting produce, commonly at lower prices than those at traditional grocery outlets (Cooley and Lass 1998; </a:t>
            </a:r>
            <a:r>
              <a:rPr lang="en-US" dirty="0" err="1" smtClean="0"/>
              <a:t>DeMuth</a:t>
            </a:r>
            <a:r>
              <a:rPr lang="en-US" dirty="0" smtClean="0"/>
              <a:t> 1993). In particular, they give consumers the opportunity to experience new foods, develop new social networks and reconnect with the land and the traditional practices of agriculture (O’Hara and </a:t>
            </a:r>
            <a:r>
              <a:rPr lang="en-US" dirty="0" err="1" smtClean="0"/>
              <a:t>Stagl</a:t>
            </a:r>
            <a:r>
              <a:rPr lang="en-US" dirty="0" smtClean="0"/>
              <a:t> 2001). </a:t>
            </a:r>
          </a:p>
          <a:p>
            <a:endParaRPr lang="en-US" dirty="0" smtClean="0"/>
          </a:p>
          <a:p>
            <a:r>
              <a:rPr lang="en-US" dirty="0" smtClean="0"/>
              <a:t>Research on consumer motivations for CSA program participation is prevalent in the literature. Common motivations include concern for the environment, a desire for fresh safe food, supporting local growers, and a sense of community connectedness (Cooley and Lass 1998; Cone and </a:t>
            </a:r>
            <a:r>
              <a:rPr lang="en-US" dirty="0" err="1" smtClean="0"/>
              <a:t>Myhre</a:t>
            </a:r>
            <a:r>
              <a:rPr lang="en-US" dirty="0" smtClean="0"/>
              <a:t> 2000; Sabine and </a:t>
            </a:r>
            <a:r>
              <a:rPr lang="en-US" dirty="0" err="1" smtClean="0"/>
              <a:t>Stagl</a:t>
            </a:r>
            <a:r>
              <a:rPr lang="en-US" dirty="0" smtClean="0"/>
              <a:t> 2001). However, member retention rates tend to fluctuate year-to-year due to the provision of too much produce, a lack of variety and choice within the baskets, and inconvenient pick-up locations and times ((Kane and </a:t>
            </a:r>
            <a:r>
              <a:rPr lang="en-US" dirty="0" err="1" smtClean="0"/>
              <a:t>Lohr</a:t>
            </a:r>
            <a:r>
              <a:rPr lang="en-US" dirty="0" smtClean="0"/>
              <a:t> 1997; Cooley and Lass 1998; Lang 2005).</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213DE4D-0F82-44B5-876C-95074836D9A4}" type="slidenum">
              <a:rPr lang="en-US" smtClean="0"/>
              <a:t>2</a:t>
            </a:fld>
            <a:endParaRPr lang="en-US"/>
          </a:p>
        </p:txBody>
      </p:sp>
    </p:spTree>
    <p:extLst>
      <p:ext uri="{BB962C8B-B14F-4D97-AF65-F5344CB8AC3E}">
        <p14:creationId xmlns:p14="http://schemas.microsoft.com/office/powerpoint/2010/main" val="890676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Post survey only</a:t>
            </a:r>
            <a:endParaRPr lang="en-US" dirty="0"/>
          </a:p>
        </p:txBody>
      </p:sp>
      <p:sp>
        <p:nvSpPr>
          <p:cNvPr id="4" name="Slide Number Placeholder 3"/>
          <p:cNvSpPr>
            <a:spLocks noGrp="1"/>
          </p:cNvSpPr>
          <p:nvPr>
            <p:ph type="sldNum" sz="quarter" idx="10"/>
          </p:nvPr>
        </p:nvSpPr>
        <p:spPr/>
        <p:txBody>
          <a:bodyPr/>
          <a:lstStyle/>
          <a:p>
            <a:fld id="{F213DE4D-0F82-44B5-876C-95074836D9A4}" type="slidenum">
              <a:rPr lang="en-US" smtClean="0"/>
              <a:t>14</a:t>
            </a:fld>
            <a:endParaRPr lang="en-US"/>
          </a:p>
        </p:txBody>
      </p:sp>
    </p:spTree>
    <p:extLst>
      <p:ext uri="{BB962C8B-B14F-4D97-AF65-F5344CB8AC3E}">
        <p14:creationId xmlns:p14="http://schemas.microsoft.com/office/powerpoint/2010/main" val="2491035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Having the CSA basket made a</a:t>
            </a:r>
            <a:r>
              <a:rPr lang="en-US" baseline="0" dirty="0" smtClean="0"/>
              <a:t> difference. Meals consumed outside the home went up after the CSA program was over in October. (Fell from 80/79 to 76% of meals at home)</a:t>
            </a:r>
            <a:endParaRPr lang="en-US" dirty="0"/>
          </a:p>
        </p:txBody>
      </p:sp>
      <p:sp>
        <p:nvSpPr>
          <p:cNvPr id="4" name="Slide Number Placeholder 3"/>
          <p:cNvSpPr>
            <a:spLocks noGrp="1"/>
          </p:cNvSpPr>
          <p:nvPr>
            <p:ph type="sldNum" sz="quarter" idx="10"/>
          </p:nvPr>
        </p:nvSpPr>
        <p:spPr/>
        <p:txBody>
          <a:bodyPr/>
          <a:lstStyle/>
          <a:p>
            <a:fld id="{F213DE4D-0F82-44B5-876C-95074836D9A4}" type="slidenum">
              <a:rPr lang="en-US" smtClean="0"/>
              <a:t>15</a:t>
            </a:fld>
            <a:endParaRPr lang="en-US"/>
          </a:p>
        </p:txBody>
      </p:sp>
    </p:spTree>
    <p:extLst>
      <p:ext uri="{BB962C8B-B14F-4D97-AF65-F5344CB8AC3E}">
        <p14:creationId xmlns:p14="http://schemas.microsoft.com/office/powerpoint/2010/main" val="13628065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Percentages</a:t>
            </a:r>
            <a:r>
              <a:rPr lang="en-US" baseline="0" dirty="0" smtClean="0"/>
              <a:t> of food purchases by category.  Fresh produce includes uncooked produce including bagged salads.  Packaged produce includes all canned and frozen produce, including processed tomato products and canned beans.  Meat includes all meats, nuts, and meat substitutes such as tofu.  Dairy includes all dairy and dairy substitutes (including margarine and spreads), except frozen desserts such as ice cream.  Grains includes all raw whole grains, packaged pasta/grain products, breads &amp; bread dough, and ready-to-eat cereals.  All dessert-type products (e.g. cake mix, donuts) are excluded.  Packaged meals includes frozen and canned meals/soups and shelf-stable microwavable meals.  “All Others” includes soda, candy, dessert items, chips, crackers, and other snack-type foods. </a:t>
            </a:r>
            <a:endParaRPr lang="en-US" dirty="0"/>
          </a:p>
        </p:txBody>
      </p:sp>
      <p:sp>
        <p:nvSpPr>
          <p:cNvPr id="4" name="Slide Number Placeholder 3"/>
          <p:cNvSpPr>
            <a:spLocks noGrp="1"/>
          </p:cNvSpPr>
          <p:nvPr>
            <p:ph type="sldNum" sz="quarter" idx="10"/>
          </p:nvPr>
        </p:nvSpPr>
        <p:spPr/>
        <p:txBody>
          <a:bodyPr/>
          <a:lstStyle/>
          <a:p>
            <a:fld id="{F213DE4D-0F82-44B5-876C-95074836D9A4}" type="slidenum">
              <a:rPr lang="en-US" smtClean="0"/>
              <a:t>17</a:t>
            </a:fld>
            <a:endParaRPr lang="en-US"/>
          </a:p>
        </p:txBody>
      </p:sp>
    </p:spTree>
    <p:extLst>
      <p:ext uri="{BB962C8B-B14F-4D97-AF65-F5344CB8AC3E}">
        <p14:creationId xmlns:p14="http://schemas.microsoft.com/office/powerpoint/2010/main" val="3275691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Vitam</a:t>
            </a:r>
            <a:r>
              <a:rPr lang="en-US" baseline="0" dirty="0" smtClean="0"/>
              <a:t>in B12 intake also increased.  This is due to higher proportion of beef-based purchases in summer months (June-Sept) when CSA was active vs. more poultry-based purchases in fall months (Oct-Nov). (FYI – I verified this conclusion by looking at specific nutrient breakdowns and contributing foods in the nutrition software)  No other nutrient differences were found (total calories, total/saturated/trans fats, sugars, fiber, protein, iron, sodium, calcium, etc.)</a:t>
            </a:r>
            <a:endParaRPr lang="en-US" dirty="0"/>
          </a:p>
        </p:txBody>
      </p:sp>
      <p:sp>
        <p:nvSpPr>
          <p:cNvPr id="4" name="Slide Number Placeholder 3"/>
          <p:cNvSpPr>
            <a:spLocks noGrp="1"/>
          </p:cNvSpPr>
          <p:nvPr>
            <p:ph type="sldNum" sz="quarter" idx="10"/>
          </p:nvPr>
        </p:nvSpPr>
        <p:spPr/>
        <p:txBody>
          <a:bodyPr/>
          <a:lstStyle/>
          <a:p>
            <a:fld id="{F213DE4D-0F82-44B5-876C-95074836D9A4}" type="slidenum">
              <a:rPr lang="en-US" smtClean="0"/>
              <a:t>18</a:t>
            </a:fld>
            <a:endParaRPr lang="en-US"/>
          </a:p>
        </p:txBody>
      </p:sp>
    </p:spTree>
    <p:extLst>
      <p:ext uri="{BB962C8B-B14F-4D97-AF65-F5344CB8AC3E}">
        <p14:creationId xmlns:p14="http://schemas.microsoft.com/office/powerpoint/2010/main" val="2688267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majority of the research on the dietary and nutritional impacts of direct market purchases focus on the impacts of public programs on fresh produce consumption among low income individuals, such as the WIC (Women, Infant, and Children) and Senior Farmers’ Market Nutrition Programs (McCormack et al. 2010). Studies related to farmers’ markets include one by </a:t>
            </a:r>
            <a:r>
              <a:rPr lang="en-US" dirty="0" err="1" smtClean="0"/>
              <a:t>Conrey</a:t>
            </a:r>
            <a:r>
              <a:rPr lang="en-US" dirty="0" smtClean="0"/>
              <a:t> et al. (2003), which investigated the changes in nutritional health resulting from the WIC program. They found that increased fruit and vegetable consumption was directly related to the nutritional information provided by the program. Few studies assess changes in dietary choice and food preparation habits resulting from CSA membership. One study by Johnson et al. (2004), where CSA baskets were delivered directly to home-bound seniors, found that participants increased their produce intake by a full serving per day, but they attributed this success to “innovative partnerships and concurrent efforts at the individual, institutional, community, and policy levels” (p. 5). </a:t>
            </a:r>
          </a:p>
          <a:p>
            <a:endParaRPr lang="en-US" dirty="0" smtClean="0"/>
          </a:p>
          <a:p>
            <a:r>
              <a:rPr lang="en-US" dirty="0" smtClean="0"/>
              <a:t>A few studies discuss consumer attitude and behavioral changes resulting from CSA membership. For example, Perez, Allen, and Brown (2003) discovered that CSA members were likely to eat more fruits and vegetables and to cook more creatively. </a:t>
            </a:r>
            <a:r>
              <a:rPr lang="en-US" dirty="0" err="1" smtClean="0"/>
              <a:t>Ostrum</a:t>
            </a:r>
            <a:r>
              <a:rPr lang="en-US" dirty="0" smtClean="0"/>
              <a:t> (1997) found that not only were eating habits affected among CSA members, but changes in other consumption patterns resulted. Russell and Zepeda (2007) state that member dietary changes along with increased consideration of food seasonality were the direct result of the CSA’s educational components. Examples of specific changes included planning meals around available produce, exploring new foods, freezing or storing excess vegetables, and reductions in meat consumption.  </a:t>
            </a:r>
          </a:p>
          <a:p>
            <a:endParaRPr lang="en-US" dirty="0" smtClean="0"/>
          </a:p>
          <a:p>
            <a:r>
              <a:rPr lang="en-US" dirty="0" smtClean="0"/>
              <a:t>This study seeks to assess the impacts of CSA program participation on consumer food consumption and preparation attitudes and behaviors. If positive impacts result, public policy encouraging CSA program membership, such as is currently done with farmers’ markets, and would provide another vehicle for fostering dietary improvements among program participants. This could be especially important in areas where farmers’ markets may not be available or accessible for targeted populations, as was the case in </a:t>
            </a:r>
            <a:r>
              <a:rPr lang="en-US" dirty="0" err="1" smtClean="0"/>
              <a:t>Dollahite</a:t>
            </a:r>
            <a:r>
              <a:rPr lang="en-US" dirty="0" smtClean="0"/>
              <a:t> et al. (2005), which found that farmers’ market access for low-income families was a barrier to the WIC program. The use of longitudinal data, including both participant survey responses and actual consumption information in the current study distinguishes it from previous studies.</a:t>
            </a:r>
          </a:p>
          <a:p>
            <a:endParaRPr lang="en-US" dirty="0"/>
          </a:p>
        </p:txBody>
      </p:sp>
      <p:sp>
        <p:nvSpPr>
          <p:cNvPr id="4" name="Slide Number Placeholder 3"/>
          <p:cNvSpPr>
            <a:spLocks noGrp="1"/>
          </p:cNvSpPr>
          <p:nvPr>
            <p:ph type="sldNum" sz="quarter" idx="10"/>
          </p:nvPr>
        </p:nvSpPr>
        <p:spPr/>
        <p:txBody>
          <a:bodyPr/>
          <a:lstStyle/>
          <a:p>
            <a:fld id="{F213DE4D-0F82-44B5-876C-95074836D9A4}" type="slidenum">
              <a:rPr lang="en-US" smtClean="0"/>
              <a:t>4</a:t>
            </a:fld>
            <a:endParaRPr lang="en-US"/>
          </a:p>
        </p:txBody>
      </p:sp>
    </p:spTree>
    <p:extLst>
      <p:ext uri="{BB962C8B-B14F-4D97-AF65-F5344CB8AC3E}">
        <p14:creationId xmlns:p14="http://schemas.microsoft.com/office/powerpoint/2010/main" val="2343892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pre survey. </a:t>
            </a:r>
            <a:endParaRPr lang="en-US" dirty="0"/>
          </a:p>
        </p:txBody>
      </p:sp>
      <p:sp>
        <p:nvSpPr>
          <p:cNvPr id="4" name="Slide Number Placeholder 3"/>
          <p:cNvSpPr>
            <a:spLocks noGrp="1"/>
          </p:cNvSpPr>
          <p:nvPr>
            <p:ph type="sldNum" sz="quarter" idx="10"/>
          </p:nvPr>
        </p:nvSpPr>
        <p:spPr/>
        <p:txBody>
          <a:bodyPr/>
          <a:lstStyle/>
          <a:p>
            <a:fld id="{F213DE4D-0F82-44B5-876C-95074836D9A4}" type="slidenum">
              <a:rPr lang="en-US" smtClean="0"/>
              <a:t>7</a:t>
            </a:fld>
            <a:endParaRPr lang="en-US"/>
          </a:p>
        </p:txBody>
      </p:sp>
    </p:spTree>
    <p:extLst>
      <p:ext uri="{BB962C8B-B14F-4D97-AF65-F5344CB8AC3E}">
        <p14:creationId xmlns:p14="http://schemas.microsoft.com/office/powerpoint/2010/main" val="3202881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pre</a:t>
            </a:r>
            <a:r>
              <a:rPr lang="en-US" baseline="0" dirty="0" smtClean="0"/>
              <a:t> survey. </a:t>
            </a:r>
            <a:endParaRPr lang="en-US" dirty="0"/>
          </a:p>
        </p:txBody>
      </p:sp>
      <p:sp>
        <p:nvSpPr>
          <p:cNvPr id="4" name="Slide Number Placeholder 3"/>
          <p:cNvSpPr>
            <a:spLocks noGrp="1"/>
          </p:cNvSpPr>
          <p:nvPr>
            <p:ph type="sldNum" sz="quarter" idx="10"/>
          </p:nvPr>
        </p:nvSpPr>
        <p:spPr/>
        <p:txBody>
          <a:bodyPr/>
          <a:lstStyle/>
          <a:p>
            <a:fld id="{F213DE4D-0F82-44B5-876C-95074836D9A4}" type="slidenum">
              <a:rPr lang="en-US" smtClean="0"/>
              <a:t>8</a:t>
            </a:fld>
            <a:endParaRPr lang="en-US"/>
          </a:p>
        </p:txBody>
      </p:sp>
    </p:spTree>
    <p:extLst>
      <p:ext uri="{BB962C8B-B14F-4D97-AF65-F5344CB8AC3E}">
        <p14:creationId xmlns:p14="http://schemas.microsoft.com/office/powerpoint/2010/main" val="2272042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pre survey.</a:t>
            </a:r>
            <a:endParaRPr lang="en-US" dirty="0"/>
          </a:p>
        </p:txBody>
      </p:sp>
      <p:sp>
        <p:nvSpPr>
          <p:cNvPr id="4" name="Slide Number Placeholder 3"/>
          <p:cNvSpPr>
            <a:spLocks noGrp="1"/>
          </p:cNvSpPr>
          <p:nvPr>
            <p:ph type="sldNum" sz="quarter" idx="10"/>
          </p:nvPr>
        </p:nvSpPr>
        <p:spPr/>
        <p:txBody>
          <a:bodyPr/>
          <a:lstStyle/>
          <a:p>
            <a:fld id="{F213DE4D-0F82-44B5-876C-95074836D9A4}" type="slidenum">
              <a:rPr lang="en-US" smtClean="0"/>
              <a:t>9</a:t>
            </a:fld>
            <a:endParaRPr lang="en-US"/>
          </a:p>
        </p:txBody>
      </p:sp>
    </p:spTree>
    <p:extLst>
      <p:ext uri="{BB962C8B-B14F-4D97-AF65-F5344CB8AC3E}">
        <p14:creationId xmlns:p14="http://schemas.microsoft.com/office/powerpoint/2010/main" val="1221068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pre survey.</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F213DE4D-0F82-44B5-876C-95074836D9A4}" type="slidenum">
              <a:rPr lang="en-US" smtClean="0"/>
              <a:t>10</a:t>
            </a:fld>
            <a:endParaRPr lang="en-US"/>
          </a:p>
        </p:txBody>
      </p:sp>
    </p:spTree>
    <p:extLst>
      <p:ext uri="{BB962C8B-B14F-4D97-AF65-F5344CB8AC3E}">
        <p14:creationId xmlns:p14="http://schemas.microsoft.com/office/powerpoint/2010/main" val="3737790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 and post survey comparison. </a:t>
            </a:r>
            <a:endParaRPr lang="en-US" dirty="0"/>
          </a:p>
        </p:txBody>
      </p:sp>
      <p:sp>
        <p:nvSpPr>
          <p:cNvPr id="4" name="Slide Number Placeholder 3"/>
          <p:cNvSpPr>
            <a:spLocks noGrp="1"/>
          </p:cNvSpPr>
          <p:nvPr>
            <p:ph type="sldNum" sz="quarter" idx="10"/>
          </p:nvPr>
        </p:nvSpPr>
        <p:spPr/>
        <p:txBody>
          <a:bodyPr/>
          <a:lstStyle/>
          <a:p>
            <a:fld id="{F213DE4D-0F82-44B5-876C-95074836D9A4}" type="slidenum">
              <a:rPr lang="en-US" smtClean="0"/>
              <a:t>11</a:t>
            </a:fld>
            <a:endParaRPr lang="en-US"/>
          </a:p>
        </p:txBody>
      </p:sp>
    </p:spTree>
    <p:extLst>
      <p:ext uri="{BB962C8B-B14F-4D97-AF65-F5344CB8AC3E}">
        <p14:creationId xmlns:p14="http://schemas.microsoft.com/office/powerpoint/2010/main" val="12862209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Pre and post survey comparison. </a:t>
            </a:r>
          </a:p>
          <a:p>
            <a:endParaRPr lang="en-US" dirty="0"/>
          </a:p>
        </p:txBody>
      </p:sp>
      <p:sp>
        <p:nvSpPr>
          <p:cNvPr id="4" name="Slide Number Placeholder 3"/>
          <p:cNvSpPr>
            <a:spLocks noGrp="1"/>
          </p:cNvSpPr>
          <p:nvPr>
            <p:ph type="sldNum" sz="quarter" idx="10"/>
          </p:nvPr>
        </p:nvSpPr>
        <p:spPr/>
        <p:txBody>
          <a:bodyPr/>
          <a:lstStyle/>
          <a:p>
            <a:fld id="{F213DE4D-0F82-44B5-876C-95074836D9A4}" type="slidenum">
              <a:rPr lang="en-US" smtClean="0"/>
              <a:t>12</a:t>
            </a:fld>
            <a:endParaRPr lang="en-US"/>
          </a:p>
        </p:txBody>
      </p:sp>
    </p:spTree>
    <p:extLst>
      <p:ext uri="{BB962C8B-B14F-4D97-AF65-F5344CB8AC3E}">
        <p14:creationId xmlns:p14="http://schemas.microsoft.com/office/powerpoint/2010/main" val="3337717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Pre and post survey comparison. </a:t>
            </a:r>
          </a:p>
          <a:p>
            <a:endParaRPr lang="en-US" dirty="0"/>
          </a:p>
        </p:txBody>
      </p:sp>
      <p:sp>
        <p:nvSpPr>
          <p:cNvPr id="4" name="Slide Number Placeholder 3"/>
          <p:cNvSpPr>
            <a:spLocks noGrp="1"/>
          </p:cNvSpPr>
          <p:nvPr>
            <p:ph type="sldNum" sz="quarter" idx="10"/>
          </p:nvPr>
        </p:nvSpPr>
        <p:spPr/>
        <p:txBody>
          <a:bodyPr/>
          <a:lstStyle/>
          <a:p>
            <a:fld id="{F213DE4D-0F82-44B5-876C-95074836D9A4}" type="slidenum">
              <a:rPr lang="en-US" smtClean="0"/>
              <a:t>13</a:t>
            </a:fld>
            <a:endParaRPr lang="en-US"/>
          </a:p>
        </p:txBody>
      </p:sp>
    </p:spTree>
    <p:extLst>
      <p:ext uri="{BB962C8B-B14F-4D97-AF65-F5344CB8AC3E}">
        <p14:creationId xmlns:p14="http://schemas.microsoft.com/office/powerpoint/2010/main" val="1847782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13A012B-A721-49EC-9052-EFEDEF43B264}" type="datetimeFigureOut">
              <a:rPr lang="en-US" smtClean="0"/>
              <a:pPr/>
              <a:t>7/1/2014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ECE981-F195-4775-BB3D-FAE5CA2DF9F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3A012B-A721-49EC-9052-EFEDEF43B264}" type="datetimeFigureOut">
              <a:rPr lang="en-US" smtClean="0"/>
              <a:pPr/>
              <a:t>7/1/2014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ECE981-F195-4775-BB3D-FAE5CA2DF9F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3A012B-A721-49EC-9052-EFEDEF43B264}" type="datetimeFigureOut">
              <a:rPr lang="en-US" smtClean="0"/>
              <a:pPr/>
              <a:t>7/1/2014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ECE981-F195-4775-BB3D-FAE5CA2DF9F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2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13A012B-A721-49EC-9052-EFEDEF43B264}" type="datetimeFigureOut">
              <a:rPr lang="en-US" smtClean="0"/>
              <a:pPr/>
              <a:t>7/1/2014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ECE981-F195-4775-BB3D-FAE5CA2DF9F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3A012B-A721-49EC-9052-EFEDEF43B264}" type="datetimeFigureOut">
              <a:rPr lang="en-US" smtClean="0"/>
              <a:pPr/>
              <a:t>7/1/2014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ECE981-F195-4775-BB3D-FAE5CA2DF9F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3A012B-A721-49EC-9052-EFEDEF43B264}" type="datetimeFigureOut">
              <a:rPr lang="en-US" smtClean="0"/>
              <a:pPr/>
              <a:t>7/1/2014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ECE981-F195-4775-BB3D-FAE5CA2DF9F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3A012B-A721-49EC-9052-EFEDEF43B264}" type="datetimeFigureOut">
              <a:rPr lang="en-US" smtClean="0"/>
              <a:pPr/>
              <a:t>7/1/2014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ECE981-F195-4775-BB3D-FAE5CA2DF9F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013A012B-A721-49EC-9052-EFEDEF43B264}" type="datetimeFigureOut">
              <a:rPr lang="en-US" smtClean="0"/>
              <a:pPr/>
              <a:t>7/1/2014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ECE981-F195-4775-BB3D-FAE5CA2DF9F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3A012B-A721-49EC-9052-EFEDEF43B264}" type="datetimeFigureOut">
              <a:rPr lang="en-US" smtClean="0"/>
              <a:pPr/>
              <a:t>7/1/2014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9ECE981-F195-4775-BB3D-FAE5CA2DF9F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3A012B-A721-49EC-9052-EFEDEF43B264}" type="datetimeFigureOut">
              <a:rPr lang="en-US" smtClean="0"/>
              <a:pPr/>
              <a:t>7/1/2014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ECE981-F195-4775-BB3D-FAE5CA2DF9F4}"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13A012B-A721-49EC-9052-EFEDEF43B264}" type="datetimeFigureOut">
              <a:rPr lang="en-US" smtClean="0"/>
              <a:pPr/>
              <a:t>7/1/2014</a:t>
            </a:fld>
            <a:endParaRPr lang="en-US" dirty="0"/>
          </a:p>
        </p:txBody>
      </p:sp>
      <p:sp>
        <p:nvSpPr>
          <p:cNvPr id="9" name="Slide Number Placeholder 8"/>
          <p:cNvSpPr>
            <a:spLocks noGrp="1"/>
          </p:cNvSpPr>
          <p:nvPr>
            <p:ph type="sldNum" sz="quarter" idx="11"/>
          </p:nvPr>
        </p:nvSpPr>
        <p:spPr/>
        <p:txBody>
          <a:bodyPr/>
          <a:lstStyle/>
          <a:p>
            <a:fld id="{29ECE981-F195-4775-BB3D-FAE5CA2DF9F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9ECE981-F195-4775-BB3D-FAE5CA2DF9F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13A012B-A721-49EC-9052-EFEDEF43B264}" type="datetimeFigureOut">
              <a:rPr lang="en-US" smtClean="0"/>
              <a:pPr/>
              <a:t>7/1/2014</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Food Consumption, Attitude, and Behavioral Change Among CSA Members</a:t>
            </a:r>
            <a:endParaRPr lang="en-US" sz="4800" dirty="0"/>
          </a:p>
        </p:txBody>
      </p:sp>
      <p:sp>
        <p:nvSpPr>
          <p:cNvPr id="3" name="Subtitle 2"/>
          <p:cNvSpPr>
            <a:spLocks noGrp="1"/>
          </p:cNvSpPr>
          <p:nvPr>
            <p:ph type="subTitle" idx="1"/>
          </p:nvPr>
        </p:nvSpPr>
        <p:spPr/>
        <p:txBody>
          <a:bodyPr>
            <a:noAutofit/>
          </a:bodyPr>
          <a:lstStyle/>
          <a:p>
            <a:endParaRPr lang="en-US" sz="1600" dirty="0" smtClean="0"/>
          </a:p>
          <a:p>
            <a:r>
              <a:rPr lang="en-US" sz="1600" dirty="0" smtClean="0"/>
              <a:t>Kynda Curtis, Karin Allen, and Ruby Ward</a:t>
            </a:r>
          </a:p>
          <a:p>
            <a:r>
              <a:rPr lang="en-US" sz="1600" dirty="0" smtClean="0"/>
              <a:t>Department of Applied Economics and </a:t>
            </a:r>
          </a:p>
          <a:p>
            <a:r>
              <a:rPr lang="en-US" sz="1600" dirty="0" smtClean="0"/>
              <a:t>Department of Nutrition, Dietetics and Food Science</a:t>
            </a:r>
          </a:p>
          <a:p>
            <a:r>
              <a:rPr lang="en-US" sz="1600" dirty="0" smtClean="0"/>
              <a:t>Utah State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Reasons for Non-Membership in Previous Year</a:t>
            </a:r>
            <a:endParaRPr lang="en-US" dirty="0"/>
          </a:p>
        </p:txBody>
      </p:sp>
      <p:sp>
        <p:nvSpPr>
          <p:cNvPr id="5" name="Content Placeholder 4"/>
          <p:cNvSpPr>
            <a:spLocks noGrp="1"/>
          </p:cNvSpPr>
          <p:nvPr>
            <p:ph idx="1"/>
          </p:nvPr>
        </p:nvSpPr>
        <p:spPr/>
        <p:txBody>
          <a:bodyPr/>
          <a:lstStyle/>
          <a:p>
            <a:r>
              <a:rPr lang="en-US" dirty="0" smtClean="0"/>
              <a:t>Unfamiliar with CSA program (40%)</a:t>
            </a:r>
          </a:p>
          <a:p>
            <a:r>
              <a:rPr lang="en-US" dirty="0" smtClean="0"/>
              <a:t>Did not live in the area (27%)</a:t>
            </a:r>
          </a:p>
          <a:p>
            <a:r>
              <a:rPr lang="en-US" dirty="0" smtClean="0"/>
              <a:t>Financial reasons (13%)</a:t>
            </a:r>
          </a:p>
          <a:p>
            <a:r>
              <a:rPr lang="en-US" dirty="0" smtClean="0"/>
              <a:t>Needed to find others to split share (6.6%)</a:t>
            </a:r>
          </a:p>
          <a:p>
            <a:r>
              <a:rPr lang="en-US" dirty="0" smtClean="0"/>
              <a:t>Couldn’t find good quality (6.7%)</a:t>
            </a:r>
          </a:p>
          <a:p>
            <a:r>
              <a:rPr lang="en-US" dirty="0" smtClean="0"/>
              <a:t>CSA was full (6.7%)</a:t>
            </a:r>
          </a:p>
          <a:p>
            <a:endParaRPr lang="en-US" dirty="0"/>
          </a:p>
        </p:txBody>
      </p:sp>
      <p:pic>
        <p:nvPicPr>
          <p:cNvPr id="9" name="Picture 2" descr="C:\Users\Sue Slocum\AppData\Local\Microsoft\Windows\Temporary Internet Files\Content.IE5\XI6N0XRL\MP90041170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4495800"/>
            <a:ext cx="2971800" cy="211740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Respondent Preferences Pre and Post</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540276"/>
            <a:ext cx="7932902"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7443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Respondent Preferences Pre and Post</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117" y="1752600"/>
            <a:ext cx="6615439"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011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Pre and Post Differences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Increased desire for smaller basket size</a:t>
            </a:r>
          </a:p>
          <a:p>
            <a:r>
              <a:rPr lang="en-US" dirty="0" smtClean="0"/>
              <a:t>Increased interest in canning, cooking, and wine pairing classes</a:t>
            </a:r>
          </a:p>
          <a:p>
            <a:r>
              <a:rPr lang="en-US" dirty="0" smtClean="0"/>
              <a:t>Decreased interest in food safety and recipe preparation classes, and farm tours </a:t>
            </a:r>
          </a:p>
          <a:p>
            <a:r>
              <a:rPr lang="en-US" dirty="0" smtClean="0"/>
              <a:t>Labeling: organic and natural labeling became more important, while local (in state) labeling became less important</a:t>
            </a:r>
          </a:p>
          <a:p>
            <a:r>
              <a:rPr lang="en-US" dirty="0" smtClean="0"/>
              <a:t>Quality and origin became more important, while pricing became less important</a:t>
            </a:r>
          </a:p>
          <a:p>
            <a:r>
              <a:rPr lang="en-US" dirty="0" smtClean="0"/>
              <a:t>Appearance, variety, and organic production became less important when purchasing produce</a:t>
            </a:r>
          </a:p>
          <a:p>
            <a:r>
              <a:rPr lang="en-US" dirty="0" smtClean="0"/>
              <a:t>Meals consumed at home weekly increased from 17.2 to 17.6</a:t>
            </a:r>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Perceptions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100% would subscribe to a CSA program in the future</a:t>
            </a:r>
          </a:p>
          <a:p>
            <a:r>
              <a:rPr lang="en-US" dirty="0" smtClean="0"/>
              <a:t>79% expressed an interest in a winter CSA program</a:t>
            </a:r>
          </a:p>
          <a:p>
            <a:r>
              <a:rPr lang="en-US" dirty="0" smtClean="0"/>
              <a:t>71% felt that the recipes provided with their CSA membership and the availability of unknown produce encouraged them to preserve more food during the CSA season than normal</a:t>
            </a:r>
          </a:p>
          <a:p>
            <a:r>
              <a:rPr lang="en-US" dirty="0" smtClean="0"/>
              <a:t>71%  felt that their fruit and vegetable consumption was much higher (71%)</a:t>
            </a:r>
          </a:p>
          <a:p>
            <a:r>
              <a:rPr lang="en-US" dirty="0" smtClean="0"/>
              <a:t>57% saw some improvement in their nutritional intake</a:t>
            </a:r>
          </a:p>
          <a:p>
            <a:r>
              <a:rPr lang="en-US" dirty="0" smtClean="0"/>
              <a:t>93% felt that the recipes and the availability of previously unknown products in their baskets changed their food preparation or cooking knowledge</a:t>
            </a:r>
          </a:p>
          <a:p>
            <a:r>
              <a:rPr lang="en-US" dirty="0" smtClean="0"/>
              <a:t>Participants showed a strong interest in receiving processed food item in their baskets</a:t>
            </a:r>
            <a:endParaRPr lang="en-US" dirty="0"/>
          </a:p>
        </p:txBody>
      </p:sp>
    </p:spTree>
    <p:extLst>
      <p:ext uri="{BB962C8B-B14F-4D97-AF65-F5344CB8AC3E}">
        <p14:creationId xmlns:p14="http://schemas.microsoft.com/office/powerpoint/2010/main" val="1681843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t>Average Weekly Meals Consumed at Home by Percentage, June to November</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289147853"/>
              </p:ext>
            </p:extLst>
          </p:nvPr>
        </p:nvGraphicFramePr>
        <p:xfrm>
          <a:off x="990600" y="1905000"/>
          <a:ext cx="6705600" cy="4191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83781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Monthly Survey Results (June to Dec)</a:t>
            </a:r>
            <a:endParaRPr lang="en-US" dirty="0"/>
          </a:p>
        </p:txBody>
      </p:sp>
      <p:sp>
        <p:nvSpPr>
          <p:cNvPr id="7" name="Content Placeholder 6"/>
          <p:cNvSpPr>
            <a:spLocks noGrp="1"/>
          </p:cNvSpPr>
          <p:nvPr>
            <p:ph idx="1"/>
          </p:nvPr>
        </p:nvSpPr>
        <p:spPr/>
        <p:txBody>
          <a:bodyPr>
            <a:normAutofit/>
          </a:bodyPr>
          <a:lstStyle/>
          <a:p>
            <a:r>
              <a:rPr lang="en-US" dirty="0" smtClean="0"/>
              <a:t>The percentage of CSA basket items used hovered </a:t>
            </a:r>
            <a:r>
              <a:rPr lang="en-US" dirty="0"/>
              <a:t>around 90% throughout </a:t>
            </a:r>
            <a:r>
              <a:rPr lang="en-US" dirty="0" smtClean="0"/>
              <a:t>the season</a:t>
            </a:r>
          </a:p>
          <a:p>
            <a:pPr lvl="1"/>
            <a:r>
              <a:rPr lang="en-US" dirty="0" smtClean="0"/>
              <a:t>The </a:t>
            </a:r>
            <a:r>
              <a:rPr lang="en-US" dirty="0"/>
              <a:t>primary reason given for not using all baskets items was the inability to prepare unfamiliar items, 27</a:t>
            </a:r>
            <a:r>
              <a:rPr lang="en-US" dirty="0" smtClean="0"/>
              <a:t>% </a:t>
            </a:r>
          </a:p>
          <a:p>
            <a:r>
              <a:rPr lang="en-US" dirty="0" smtClean="0"/>
              <a:t>During </a:t>
            </a:r>
            <a:r>
              <a:rPr lang="en-US" dirty="0"/>
              <a:t>the first three months, participants were preparing around 72% of the unfamiliar </a:t>
            </a:r>
            <a:r>
              <a:rPr lang="en-US" dirty="0" smtClean="0"/>
              <a:t>items – this declined steeply in September (45%)</a:t>
            </a:r>
          </a:p>
          <a:p>
            <a:r>
              <a:rPr lang="en-US" dirty="0" smtClean="0"/>
              <a:t>Recipe usage also decreased across </a:t>
            </a:r>
            <a:r>
              <a:rPr lang="en-US" dirty="0"/>
              <a:t>the </a:t>
            </a:r>
            <a:r>
              <a:rPr lang="en-US" dirty="0" smtClean="0"/>
              <a:t>season (50% to 27%) </a:t>
            </a:r>
          </a:p>
          <a:p>
            <a:r>
              <a:rPr lang="en-US" dirty="0" smtClean="0"/>
              <a:t>The storage/canning </a:t>
            </a:r>
            <a:r>
              <a:rPr lang="en-US" dirty="0"/>
              <a:t>of produce peaked in August at 82% then declined throughout the fall reaching </a:t>
            </a:r>
            <a:r>
              <a:rPr lang="en-US" dirty="0" smtClean="0"/>
              <a:t>18% </a:t>
            </a:r>
            <a:r>
              <a:rPr lang="en-US" dirty="0"/>
              <a:t>in November</a:t>
            </a:r>
          </a:p>
        </p:txBody>
      </p:sp>
    </p:spTree>
    <p:extLst>
      <p:ext uri="{BB962C8B-B14F-4D97-AF65-F5344CB8AC3E}">
        <p14:creationId xmlns:p14="http://schemas.microsoft.com/office/powerpoint/2010/main" val="2573933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Results – Food Purchase/Consumption</a:t>
            </a:r>
            <a:endParaRPr lang="en-US" dirty="0"/>
          </a:p>
        </p:txBody>
      </p:sp>
      <p:sp>
        <p:nvSpPr>
          <p:cNvPr id="2" name="Content Placeholder 1"/>
          <p:cNvSpPr>
            <a:spLocks noGrp="1"/>
          </p:cNvSpPr>
          <p:nvPr>
            <p:ph idx="1"/>
          </p:nvPr>
        </p:nvSpPr>
        <p:spPr/>
        <p:txBody>
          <a:bodyPr/>
          <a:lstStyle/>
          <a:p>
            <a:pPr marL="114300" indent="0">
              <a:buNone/>
            </a:pPr>
            <a:endParaRPr lang="en-US" dirty="0" smtClean="0"/>
          </a:p>
          <a:p>
            <a:endParaRPr lang="en-US" dirty="0" smtClean="0"/>
          </a:p>
          <a:p>
            <a:endParaRPr lang="en-US" dirty="0"/>
          </a:p>
        </p:txBody>
      </p:sp>
      <p:graphicFrame>
        <p:nvGraphicFramePr>
          <p:cNvPr id="4" name="Chart 3"/>
          <p:cNvGraphicFramePr/>
          <p:nvPr>
            <p:extLst>
              <p:ext uri="{D42A27DB-BD31-4B8C-83A1-F6EECF244321}">
                <p14:modId xmlns:p14="http://schemas.microsoft.com/office/powerpoint/2010/main" val="3370339828"/>
              </p:ext>
            </p:extLst>
          </p:nvPr>
        </p:nvGraphicFramePr>
        <p:xfrm>
          <a:off x="4343400" y="1295400"/>
          <a:ext cx="3962400" cy="5029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extLst>
              <p:ext uri="{D42A27DB-BD31-4B8C-83A1-F6EECF244321}">
                <p14:modId xmlns:p14="http://schemas.microsoft.com/office/powerpoint/2010/main" val="3516384208"/>
              </p:ext>
            </p:extLst>
          </p:nvPr>
        </p:nvGraphicFramePr>
        <p:xfrm>
          <a:off x="304800" y="1219200"/>
          <a:ext cx="3962400" cy="5029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04700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Results – Food Purchase/Consumption</a:t>
            </a:r>
            <a:endParaRPr lang="en-US" dirty="0"/>
          </a:p>
        </p:txBody>
      </p:sp>
      <p:sp>
        <p:nvSpPr>
          <p:cNvPr id="2" name="Content Placeholder 1"/>
          <p:cNvSpPr>
            <a:spLocks noGrp="1"/>
          </p:cNvSpPr>
          <p:nvPr>
            <p:ph idx="1"/>
          </p:nvPr>
        </p:nvSpPr>
        <p:spPr/>
        <p:txBody>
          <a:bodyPr/>
          <a:lstStyle/>
          <a:p>
            <a:r>
              <a:rPr lang="en-US" dirty="0" smtClean="0"/>
              <a:t>Fresh produce purchases were significantly higher (p&lt;0.05) during CSA participation, but total produce purchases did not differ</a:t>
            </a:r>
          </a:p>
          <a:p>
            <a:r>
              <a:rPr lang="en-US" dirty="0" smtClean="0"/>
              <a:t>Grain product purchases were significantly lower (p&lt;0.05) during CSA participation, but did not differ between months</a:t>
            </a:r>
          </a:p>
          <a:p>
            <a:r>
              <a:rPr lang="en-US" dirty="0"/>
              <a:t>Intake of Vitamin C and Folic Acid was significantly higher during CSA participation, consistent with increased vegetable consumption</a:t>
            </a:r>
          </a:p>
          <a:p>
            <a:r>
              <a:rPr lang="en-US" dirty="0" smtClean="0"/>
              <a:t>Taken together, these results suggest fresh produce is replacing grain products during CSA participation, independent of any seasonal effect</a:t>
            </a:r>
          </a:p>
          <a:p>
            <a:endParaRPr lang="en-US" dirty="0" smtClean="0"/>
          </a:p>
          <a:p>
            <a:endParaRPr lang="en-US" dirty="0" smtClean="0"/>
          </a:p>
          <a:p>
            <a:endParaRPr lang="en-US" dirty="0"/>
          </a:p>
        </p:txBody>
      </p:sp>
    </p:spTree>
    <p:extLst>
      <p:ext uri="{BB962C8B-B14F-4D97-AF65-F5344CB8AC3E}">
        <p14:creationId xmlns:p14="http://schemas.microsoft.com/office/powerpoint/2010/main" val="238750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Conclusions</a:t>
            </a:r>
            <a:endParaRPr lang="en-US" dirty="0"/>
          </a:p>
        </p:txBody>
      </p:sp>
      <p:sp>
        <p:nvSpPr>
          <p:cNvPr id="3" name="Content Placeholder 2"/>
          <p:cNvSpPr>
            <a:spLocks noGrp="1"/>
          </p:cNvSpPr>
          <p:nvPr>
            <p:ph idx="1"/>
          </p:nvPr>
        </p:nvSpPr>
        <p:spPr/>
        <p:txBody>
          <a:bodyPr>
            <a:normAutofit/>
          </a:bodyPr>
          <a:lstStyle/>
          <a:p>
            <a:r>
              <a:rPr lang="en-US" dirty="0" smtClean="0"/>
              <a:t>Stated results matched </a:t>
            </a:r>
            <a:r>
              <a:rPr lang="en-US" smtClean="0"/>
              <a:t>revealed results</a:t>
            </a:r>
          </a:p>
          <a:p>
            <a:r>
              <a:rPr lang="en-US" dirty="0" smtClean="0"/>
              <a:t>Need </a:t>
            </a:r>
            <a:r>
              <a:rPr lang="en-US" dirty="0"/>
              <a:t>for more </a:t>
            </a:r>
            <a:r>
              <a:rPr lang="en-US" dirty="0" smtClean="0"/>
              <a:t>research</a:t>
            </a:r>
          </a:p>
          <a:p>
            <a:r>
              <a:rPr lang="en-US" dirty="0" smtClean="0"/>
              <a:t>CSA </a:t>
            </a:r>
            <a:r>
              <a:rPr lang="en-US" dirty="0"/>
              <a:t>increased eating at home and produce </a:t>
            </a:r>
            <a:r>
              <a:rPr lang="en-US" dirty="0" smtClean="0"/>
              <a:t>consumption</a:t>
            </a:r>
          </a:p>
          <a:p>
            <a:r>
              <a:rPr lang="en-US" dirty="0" smtClean="0"/>
              <a:t>CSA </a:t>
            </a:r>
            <a:r>
              <a:rPr lang="en-US" dirty="0"/>
              <a:t>increasing some </a:t>
            </a:r>
            <a:r>
              <a:rPr lang="en-US" dirty="0" smtClean="0"/>
              <a:t>nutrition</a:t>
            </a:r>
          </a:p>
          <a:p>
            <a:r>
              <a:rPr lang="en-US" dirty="0" smtClean="0"/>
              <a:t>Might </a:t>
            </a:r>
            <a:r>
              <a:rPr lang="en-US" dirty="0"/>
              <a:t>have made them more </a:t>
            </a:r>
            <a:r>
              <a:rPr lang="en-US" dirty="0" err="1"/>
              <a:t>adventurish</a:t>
            </a:r>
            <a:r>
              <a:rPr lang="en-US" dirty="0"/>
              <a:t> </a:t>
            </a:r>
            <a:r>
              <a:rPr lang="en-US" dirty="0" smtClean="0"/>
              <a:t>eaters</a:t>
            </a:r>
          </a:p>
          <a:p>
            <a:r>
              <a:rPr lang="en-US" dirty="0" smtClean="0"/>
              <a:t>September </a:t>
            </a:r>
            <a:r>
              <a:rPr lang="en-US" dirty="0"/>
              <a:t>dropped off.  Might be more willing in summer to try new things and use produce.  As got back to school, back to old routines.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www.kivasminiatures.com/images/ebay/New/HugeVegBaske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68707" y="0"/>
            <a:ext cx="2941822" cy="1734084"/>
          </a:xfrm>
          <a:prstGeom prst="rect">
            <a:avLst/>
          </a:prstGeom>
          <a:gradFill>
            <a:gsLst>
              <a:gs pos="50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pic>
      <p:sp>
        <p:nvSpPr>
          <p:cNvPr id="2" name="Title 1"/>
          <p:cNvSpPr>
            <a:spLocks noGrp="1"/>
          </p:cNvSpPr>
          <p:nvPr>
            <p:ph type="title"/>
          </p:nvPr>
        </p:nvSpPr>
        <p:spPr/>
        <p:txBody>
          <a:bodyPr/>
          <a:lstStyle/>
          <a:p>
            <a:r>
              <a:rPr lang="en-US" smtClean="0"/>
              <a:t>Overview</a:t>
            </a:r>
            <a:endParaRPr lang="en-US" dirty="0"/>
          </a:p>
        </p:txBody>
      </p:sp>
      <p:sp>
        <p:nvSpPr>
          <p:cNvPr id="3" name="Content Placeholder 2"/>
          <p:cNvSpPr>
            <a:spLocks noGrp="1"/>
          </p:cNvSpPr>
          <p:nvPr>
            <p:ph idx="1"/>
          </p:nvPr>
        </p:nvSpPr>
        <p:spPr/>
        <p:txBody>
          <a:bodyPr>
            <a:normAutofit/>
          </a:bodyPr>
          <a:lstStyle/>
          <a:p>
            <a:r>
              <a:rPr lang="en-US" dirty="0" smtClean="0"/>
              <a:t>Literature on local food consumption commonly examines consumer willingness to pay (WTP) for fresh produce, motivations for local foods purchases, farmers’ market attendance, and/or CSA membership</a:t>
            </a:r>
          </a:p>
          <a:p>
            <a:r>
              <a:rPr lang="en-US" dirty="0" smtClean="0"/>
              <a:t>Few studies examine the impact of purchases through direct marketing channels on consumer attitudes, dietary choice and food purchasing decisions  </a:t>
            </a:r>
          </a:p>
          <a:p>
            <a:pPr lvl="1"/>
            <a:r>
              <a:rPr lang="en-US" dirty="0" smtClean="0"/>
              <a:t>Majority focus on the impacts of public programs on fruit/vegetable consumption among low income individuals, such as the WIC and Senior Farmers’ Market Nutrition Programs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5400" dirty="0" smtClean="0"/>
              <a:t>THANK YOU..</a:t>
            </a:r>
            <a:br>
              <a:rPr lang="en-US" sz="5400" dirty="0" smtClean="0"/>
            </a:br>
            <a:r>
              <a:rPr lang="en-US" sz="5400" dirty="0" smtClean="0"/>
              <a:t/>
            </a:r>
            <a:br>
              <a:rPr lang="en-US" sz="5400" dirty="0" smtClean="0"/>
            </a:br>
            <a:r>
              <a:rPr lang="en-US" sz="5400" dirty="0" smtClean="0"/>
              <a:t>Questions?</a:t>
            </a:r>
            <a:endParaRPr lang="en-US" sz="5400" dirty="0"/>
          </a:p>
        </p:txBody>
      </p:sp>
      <p:sp>
        <p:nvSpPr>
          <p:cNvPr id="5" name="Subtitle 4"/>
          <p:cNvSpPr>
            <a:spLocks noGrp="1"/>
          </p:cNvSpPr>
          <p:nvPr>
            <p:ph type="subTitle" idx="1"/>
          </p:nvPr>
        </p:nvSpPr>
        <p:spPr/>
        <p:txBody>
          <a:bodyPr/>
          <a:lstStyle/>
          <a:p>
            <a:endParaRPr lang="en-US" dirty="0"/>
          </a:p>
        </p:txBody>
      </p:sp>
      <p:pic>
        <p:nvPicPr>
          <p:cNvPr id="6" name="Picture 5" descr="csa_box_004-379x482.jpg"/>
          <p:cNvPicPr>
            <a:picLocks noChangeAspect="1"/>
          </p:cNvPicPr>
          <p:nvPr/>
        </p:nvPicPr>
        <p:blipFill>
          <a:blip r:embed="rId2" cstate="print"/>
          <a:stretch>
            <a:fillRect/>
          </a:stretch>
        </p:blipFill>
        <p:spPr>
          <a:xfrm>
            <a:off x="5257800" y="1219200"/>
            <a:ext cx="3176587" cy="403988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Study Purpose</a:t>
            </a:r>
            <a:endParaRPr lang="en-US" dirty="0"/>
          </a:p>
        </p:txBody>
      </p:sp>
      <p:sp>
        <p:nvSpPr>
          <p:cNvPr id="2" name="Content Placeholder 1"/>
          <p:cNvSpPr>
            <a:spLocks noGrp="1"/>
          </p:cNvSpPr>
          <p:nvPr>
            <p:ph idx="1"/>
          </p:nvPr>
        </p:nvSpPr>
        <p:spPr>
          <a:xfrm>
            <a:off x="457200" y="1600200"/>
            <a:ext cx="7848600" cy="4953000"/>
          </a:xfrm>
        </p:spPr>
        <p:txBody>
          <a:bodyPr>
            <a:normAutofit fontScale="92500" lnSpcReduction="20000"/>
          </a:bodyPr>
          <a:lstStyle/>
          <a:p>
            <a:r>
              <a:rPr lang="en-US" dirty="0" smtClean="0"/>
              <a:t>Examine the impacts of CSA program participation on consumer food purchasing habits and dietary choice</a:t>
            </a:r>
          </a:p>
          <a:p>
            <a:pPr lvl="1"/>
            <a:r>
              <a:rPr lang="en-US" dirty="0" smtClean="0"/>
              <a:t>Specifically changes in behavior and attitudes toward fruit/vegetable consumption, and</a:t>
            </a:r>
          </a:p>
          <a:p>
            <a:pPr lvl="1"/>
            <a:r>
              <a:rPr lang="en-US" dirty="0" smtClean="0"/>
              <a:t>Preparation of nutritionally enhanced meals</a:t>
            </a:r>
          </a:p>
          <a:p>
            <a:pPr lvl="2"/>
            <a:r>
              <a:rPr lang="en-US" dirty="0" smtClean="0"/>
              <a:t>Use/preparation of unfamiliar produce items</a:t>
            </a:r>
          </a:p>
          <a:p>
            <a:pPr lvl="2"/>
            <a:r>
              <a:rPr lang="en-US" dirty="0" smtClean="0"/>
              <a:t>Storage, such as canning, drying, freezing of items</a:t>
            </a:r>
          </a:p>
          <a:p>
            <a:pPr lvl="2"/>
            <a:r>
              <a:rPr lang="en-US" dirty="0" smtClean="0"/>
              <a:t>Food purchases, by type and amount</a:t>
            </a:r>
          </a:p>
          <a:p>
            <a:pPr lvl="2"/>
            <a:r>
              <a:rPr lang="en-US" dirty="0" smtClean="0"/>
              <a:t>Consumption of food outside the home (eating out)</a:t>
            </a:r>
          </a:p>
          <a:p>
            <a:r>
              <a:rPr lang="en-US" dirty="0" smtClean="0"/>
              <a:t>If CSA program participation does indeed produce attitude and behavioral change in its participants…</a:t>
            </a:r>
          </a:p>
          <a:p>
            <a:pPr lvl="1"/>
            <a:r>
              <a:rPr lang="en-US" dirty="0" smtClean="0"/>
              <a:t>Public policy encouraging CSA program membership, such as is currently done with farmers’ markets, may provide another vehicle for fostering dietary improvements</a:t>
            </a:r>
          </a:p>
          <a:p>
            <a:pPr lvl="2"/>
            <a:r>
              <a:rPr lang="en-US" dirty="0" smtClean="0"/>
              <a:t>Especially in areas where farmers’ markets may not be available or accessible for targeted populations - </a:t>
            </a:r>
            <a:r>
              <a:rPr lang="en-US" dirty="0" err="1" smtClean="0"/>
              <a:t>Dollahite</a:t>
            </a:r>
            <a:r>
              <a:rPr lang="en-US" dirty="0" smtClean="0"/>
              <a:t> et al. (2005) farmers market access barrier to WIC program</a:t>
            </a:r>
          </a:p>
          <a:p>
            <a:pPr lvl="2"/>
            <a:endParaRPr lang="en-US" dirty="0"/>
          </a:p>
        </p:txBody>
      </p:sp>
    </p:spTree>
    <p:extLst>
      <p:ext uri="{BB962C8B-B14F-4D97-AF65-F5344CB8AC3E}">
        <p14:creationId xmlns:p14="http://schemas.microsoft.com/office/powerpoint/2010/main" val="539638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Literature Overview – Dietary Changes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Perez et al. (2003) </a:t>
            </a:r>
          </a:p>
          <a:p>
            <a:pPr lvl="1"/>
            <a:r>
              <a:rPr lang="en-US" dirty="0" smtClean="0"/>
              <a:t>CSA participants were more likely to eat more fruits and vegetables and to cook more creatively</a:t>
            </a:r>
          </a:p>
          <a:p>
            <a:r>
              <a:rPr lang="en-US" dirty="0" err="1" smtClean="0"/>
              <a:t>Conrey</a:t>
            </a:r>
            <a:r>
              <a:rPr lang="en-US" dirty="0" smtClean="0"/>
              <a:t> et al. (2003)</a:t>
            </a:r>
          </a:p>
          <a:p>
            <a:pPr lvl="1"/>
            <a:r>
              <a:rPr lang="en-US" dirty="0" smtClean="0"/>
              <a:t>WIC Program - Increased fruit and vegetable consumption was directly related to the nutritional information which supplemented the program</a:t>
            </a:r>
          </a:p>
          <a:p>
            <a:r>
              <a:rPr lang="en-US" dirty="0" smtClean="0"/>
              <a:t>Johnson et al. (2004)</a:t>
            </a:r>
          </a:p>
          <a:p>
            <a:pPr lvl="1"/>
            <a:r>
              <a:rPr lang="en-US" dirty="0" smtClean="0"/>
              <a:t>Home-bound senior program - participants increased produce intake by a full serving per day, but likely due to additional education and policy efforts</a:t>
            </a:r>
          </a:p>
          <a:p>
            <a:r>
              <a:rPr lang="en-US" dirty="0" smtClean="0"/>
              <a:t>Lea et al. (2006) </a:t>
            </a:r>
          </a:p>
          <a:p>
            <a:pPr lvl="1"/>
            <a:r>
              <a:rPr lang="en-US" dirty="0" smtClean="0"/>
              <a:t>The inclusion of locally-sourced salad bars in the Australian public school system increased produce consumption by both students and staff</a:t>
            </a:r>
          </a:p>
          <a:p>
            <a:pPr lvl="2"/>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Literature Overview – Consumer Changes</a:t>
            </a:r>
            <a:endParaRPr lang="en-US" dirty="0"/>
          </a:p>
        </p:txBody>
      </p:sp>
      <p:sp>
        <p:nvSpPr>
          <p:cNvPr id="3" name="Content Placeholder 2"/>
          <p:cNvSpPr>
            <a:spLocks noGrp="1"/>
          </p:cNvSpPr>
          <p:nvPr>
            <p:ph idx="1"/>
          </p:nvPr>
        </p:nvSpPr>
        <p:spPr/>
        <p:txBody>
          <a:bodyPr>
            <a:normAutofit fontScale="92500" lnSpcReduction="20000"/>
          </a:bodyPr>
          <a:lstStyle/>
          <a:p>
            <a:r>
              <a:rPr lang="en-US" smtClean="0"/>
              <a:t>Ostrum (1997)</a:t>
            </a:r>
          </a:p>
          <a:p>
            <a:pPr lvl="1"/>
            <a:r>
              <a:rPr lang="en-US" smtClean="0"/>
              <a:t>Participation affected consumers’ eating habits affected and other consumption patterns</a:t>
            </a:r>
          </a:p>
          <a:p>
            <a:pPr lvl="1"/>
            <a:r>
              <a:rPr lang="en-US" smtClean="0"/>
              <a:t>CSA members tend to develop a stronger sense of community because consumers believe buying local is better for the environment, the health of the community and the health of their family members.</a:t>
            </a:r>
          </a:p>
          <a:p>
            <a:r>
              <a:rPr lang="en-US" smtClean="0"/>
              <a:t>O’Hara and Stangl (2002) </a:t>
            </a:r>
          </a:p>
          <a:p>
            <a:pPr lvl="1"/>
            <a:r>
              <a:rPr lang="en-US" smtClean="0"/>
              <a:t>Consumers’ environmental concerns grew stronger over the course of CSA membership</a:t>
            </a:r>
          </a:p>
          <a:p>
            <a:pPr lvl="1"/>
            <a:r>
              <a:rPr lang="en-US" smtClean="0"/>
              <a:t>Consumers increased their desire to eat produce while it was in season</a:t>
            </a:r>
          </a:p>
          <a:p>
            <a:pPr lvl="1"/>
            <a:r>
              <a:rPr lang="en-US" smtClean="0"/>
              <a:t>Consumers increased their desire to reduce packaging waste</a:t>
            </a:r>
          </a:p>
          <a:p>
            <a:r>
              <a:rPr lang="en-US" smtClean="0"/>
              <a:t>Russell and Zepeda (2007)</a:t>
            </a:r>
          </a:p>
          <a:p>
            <a:pPr lvl="1"/>
            <a:r>
              <a:rPr lang="en-US" smtClean="0"/>
              <a:t>Educational components of CSAs increased consideration of food seasonality</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normAutofit fontScale="92500"/>
          </a:bodyPr>
          <a:lstStyle/>
          <a:p>
            <a:r>
              <a:rPr lang="en-US" dirty="0" smtClean="0"/>
              <a:t>A total of 14 participants in 4 CSA programs in Logan, Utah </a:t>
            </a:r>
          </a:p>
          <a:p>
            <a:pPr lvl="1"/>
            <a:r>
              <a:rPr lang="en-US" dirty="0" smtClean="0"/>
              <a:t>A series of surveys, pre-program (early June 2012), monthly, and post program (December 2012) were administered </a:t>
            </a:r>
          </a:p>
          <a:p>
            <a:pPr lvl="1"/>
            <a:r>
              <a:rPr lang="en-US" dirty="0" smtClean="0"/>
              <a:t>Participants submitted their monthly grocery store and other food purchase receipts during the six-month period</a:t>
            </a:r>
          </a:p>
          <a:p>
            <a:pPr lvl="1"/>
            <a:r>
              <a:rPr lang="en-US" dirty="0" smtClean="0"/>
              <a:t>All weekly CSA basket contents were tracked by item and weight</a:t>
            </a:r>
          </a:p>
          <a:p>
            <a:r>
              <a:rPr lang="en-US" dirty="0" smtClean="0"/>
              <a:t>Nutritional intake information was taken from receipts</a:t>
            </a:r>
          </a:p>
          <a:p>
            <a:r>
              <a:rPr lang="en-US" dirty="0" smtClean="0"/>
              <a:t>Survey data provides stated information on changes in</a:t>
            </a:r>
          </a:p>
          <a:p>
            <a:pPr lvl="1"/>
            <a:r>
              <a:rPr lang="en-US" dirty="0" smtClean="0"/>
              <a:t>Food preparation behavior</a:t>
            </a:r>
          </a:p>
          <a:p>
            <a:pPr lvl="1"/>
            <a:r>
              <a:rPr lang="en-US" dirty="0" smtClean="0"/>
              <a:t>The use of new, unfamiliar food varieties</a:t>
            </a:r>
          </a:p>
          <a:p>
            <a:pPr lvl="1"/>
            <a:r>
              <a:rPr lang="en-US" dirty="0" smtClean="0"/>
              <a:t>Number of </a:t>
            </a:r>
            <a:r>
              <a:rPr lang="en-US" dirty="0" err="1" smtClean="0"/>
              <a:t>of</a:t>
            </a:r>
            <a:r>
              <a:rPr lang="en-US" dirty="0" smtClean="0"/>
              <a:t> meals consumed outside the home</a:t>
            </a:r>
          </a:p>
          <a:p>
            <a:pPr lvl="1"/>
            <a:r>
              <a:rPr lang="en-US" dirty="0" smtClean="0"/>
              <a:t>Attitudes regarding fruit/vegetable consumption and dietary choice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Stats/Demographics</a:t>
            </a:r>
            <a:endParaRPr lang="en-US" dirty="0"/>
          </a:p>
        </p:txBody>
      </p:sp>
      <p:sp>
        <p:nvSpPr>
          <p:cNvPr id="4" name="Content Placeholder 3"/>
          <p:cNvSpPr>
            <a:spLocks noGrp="1"/>
          </p:cNvSpPr>
          <p:nvPr>
            <p:ph idx="1"/>
          </p:nvPr>
        </p:nvSpPr>
        <p:spPr/>
        <p:txBody>
          <a:bodyPr>
            <a:normAutofit/>
          </a:bodyPr>
          <a:lstStyle/>
          <a:p>
            <a:r>
              <a:rPr lang="en-US" dirty="0" smtClean="0"/>
              <a:t>75% married and 81% female </a:t>
            </a:r>
          </a:p>
          <a:p>
            <a:r>
              <a:rPr lang="en-US" dirty="0" smtClean="0"/>
              <a:t>28.6% have children under 18</a:t>
            </a:r>
          </a:p>
          <a:p>
            <a:r>
              <a:rPr lang="en-US" dirty="0" smtClean="0"/>
              <a:t>78.6% white ethnicity  </a:t>
            </a:r>
          </a:p>
          <a:p>
            <a:r>
              <a:rPr lang="en-US" dirty="0" smtClean="0"/>
              <a:t>77% have a four-year degree or higher</a:t>
            </a:r>
          </a:p>
          <a:p>
            <a:r>
              <a:rPr lang="en-US" dirty="0" smtClean="0"/>
              <a:t>65% employed full time</a:t>
            </a:r>
          </a:p>
          <a:p>
            <a:r>
              <a:rPr lang="en-US" dirty="0" smtClean="0"/>
              <a:t>42.7% reported an annual income above $50,000 </a:t>
            </a:r>
          </a:p>
          <a:p>
            <a:r>
              <a:rPr lang="en-US" dirty="0" smtClean="0"/>
              <a:t>29% were CSAs members the previous year</a:t>
            </a:r>
          </a:p>
          <a:p>
            <a:r>
              <a:rPr lang="en-US" dirty="0" smtClean="0"/>
              <a:t>14.3% classified themselves as vegetarians </a:t>
            </a:r>
          </a:p>
          <a:p>
            <a:r>
              <a:rPr lang="en-US" dirty="0" smtClean="0"/>
              <a:t>Most learned about their CSA program from friends and family (53%), followed by a website (11%)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Lifestyle/Attitudes (Scale of 1-5, where 5 is Strongly Agree)</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128968066"/>
              </p:ext>
            </p:extLst>
          </p:nvPr>
        </p:nvGraphicFramePr>
        <p:xfrm>
          <a:off x="533400" y="1828800"/>
          <a:ext cx="6781800" cy="3962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14721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Primary Motive for CSA Program Participation</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3179027771"/>
              </p:ext>
            </p:extLst>
          </p:nvPr>
        </p:nvGraphicFramePr>
        <p:xfrm>
          <a:off x="609600" y="1676400"/>
          <a:ext cx="7467600" cy="4724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308911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1669</TotalTime>
  <Words>2172</Words>
  <Application>Microsoft Office PowerPoint</Application>
  <PresentationFormat>On-screen Show (4:3)</PresentationFormat>
  <Paragraphs>158</Paragraphs>
  <Slides>20</Slides>
  <Notes>13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Adjacency</vt:lpstr>
      <vt:lpstr>Food Consumption, Attitude, and Behavioral Change Among CSA Members</vt:lpstr>
      <vt:lpstr>Overview</vt:lpstr>
      <vt:lpstr>Study Purpose</vt:lpstr>
      <vt:lpstr>Literature Overview – Dietary Changes</vt:lpstr>
      <vt:lpstr>Literature Overview – Consumer Changes</vt:lpstr>
      <vt:lpstr>Methodology</vt:lpstr>
      <vt:lpstr>Sample Stats/Demographics</vt:lpstr>
      <vt:lpstr>Lifestyle/Attitudes (Scale of 1-5, where 5 is Strongly Agree)</vt:lpstr>
      <vt:lpstr>Primary Motive for CSA Program Participation</vt:lpstr>
      <vt:lpstr>Reasons for Non-Membership in Previous Year</vt:lpstr>
      <vt:lpstr>Respondent Preferences Pre and Post</vt:lpstr>
      <vt:lpstr>Respondent Preferences Pre and Post</vt:lpstr>
      <vt:lpstr>Pre and Post Differences</vt:lpstr>
      <vt:lpstr>Post Perceptions</vt:lpstr>
      <vt:lpstr>Average Weekly Meals Consumed at Home by Percentage, June to November</vt:lpstr>
      <vt:lpstr>Monthly Survey Results (June to Dec)</vt:lpstr>
      <vt:lpstr>Results – Food Purchase/Consumption</vt:lpstr>
      <vt:lpstr>Results – Food Purchase/Consumption</vt:lpstr>
      <vt:lpstr>Conclusions</vt:lpstr>
      <vt:lpstr>THANK YOU..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kcurtis</dc:creator>
  <cp:lastModifiedBy>teaching</cp:lastModifiedBy>
  <cp:revision>222</cp:revision>
  <cp:lastPrinted>2014-06-17T17:18:33Z</cp:lastPrinted>
  <dcterms:created xsi:type="dcterms:W3CDTF">2010-10-11T21:41:15Z</dcterms:created>
  <dcterms:modified xsi:type="dcterms:W3CDTF">2014-07-01T14:11:56Z</dcterms:modified>
</cp:coreProperties>
</file>