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2" r:id="rId3"/>
    <p:sldId id="265" r:id="rId4"/>
    <p:sldId id="276" r:id="rId5"/>
    <p:sldId id="277" r:id="rId6"/>
    <p:sldId id="266" r:id="rId7"/>
    <p:sldId id="261" r:id="rId8"/>
    <p:sldId id="263" r:id="rId9"/>
    <p:sldId id="264" r:id="rId10"/>
    <p:sldId id="267" r:id="rId11"/>
    <p:sldId id="260" r:id="rId12"/>
    <p:sldId id="279" r:id="rId13"/>
    <p:sldId id="280" r:id="rId14"/>
    <p:sldId id="268" r:id="rId15"/>
    <p:sldId id="269" r:id="rId16"/>
    <p:sldId id="259" r:id="rId17"/>
    <p:sldId id="257" r:id="rId18"/>
    <p:sldId id="270" r:id="rId19"/>
    <p:sldId id="281" r:id="rId20"/>
    <p:sldId id="282" r:id="rId21"/>
    <p:sldId id="271" r:id="rId22"/>
    <p:sldId id="273" r:id="rId23"/>
    <p:sldId id="272" r:id="rId24"/>
    <p:sldId id="275" r:id="rId2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22" autoAdjust="0"/>
  </p:normalViewPr>
  <p:slideViewPr>
    <p:cSldViewPr>
      <p:cViewPr varScale="1">
        <p:scale>
          <a:sx n="71" d="100"/>
          <a:sy n="71" d="100"/>
        </p:scale>
        <p:origin x="-13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DD3C2-450B-4C9E-A85C-718941B1080D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85857-7496-431B-8F25-AFA4E4EF3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01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85857-7496-431B-8F25-AFA4E4EF39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279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85857-7496-431B-8F25-AFA4E4EF390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878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85857-7496-431B-8F25-AFA4E4EF390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087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85857-7496-431B-8F25-AFA4E4EF390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2321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85857-7496-431B-8F25-AFA4E4EF390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179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85857-7496-431B-8F25-AFA4E4EF390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5230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85857-7496-431B-8F25-AFA4E4EF390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348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85857-7496-431B-8F25-AFA4E4EF390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570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85857-7496-431B-8F25-AFA4E4EF390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640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85857-7496-431B-8F25-AFA4E4EF390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973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85857-7496-431B-8F25-AFA4E4EF390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20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85857-7496-431B-8F25-AFA4E4EF39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297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85857-7496-431B-8F25-AFA4E4EF390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004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85857-7496-431B-8F25-AFA4E4EF390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9974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85857-7496-431B-8F25-AFA4E4EF390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0322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85857-7496-431B-8F25-AFA4E4EF390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808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85857-7496-431B-8F25-AFA4E4EF390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9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85857-7496-431B-8F25-AFA4E4EF390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644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85857-7496-431B-8F25-AFA4E4EF390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691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85857-7496-431B-8F25-AFA4E4EF390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441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85857-7496-431B-8F25-AFA4E4EF390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361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85857-7496-431B-8F25-AFA4E4EF390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878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85857-7496-431B-8F25-AFA4E4EF390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8051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85857-7496-431B-8F25-AFA4E4EF390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766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96C3-FC71-4E3A-B2EF-807015628798}" type="datetimeFigureOut">
              <a:rPr kumimoji="1" lang="ja-JP" altLang="en-US" smtClean="0"/>
              <a:t>2014/7/1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A1E9-FA8D-4EC3-B00F-FFF87615A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287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96C3-FC71-4E3A-B2EF-807015628798}" type="datetimeFigureOut">
              <a:rPr kumimoji="1" lang="ja-JP" altLang="en-US" smtClean="0"/>
              <a:t>2014/7/1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A1E9-FA8D-4EC3-B00F-FFF87615A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050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96C3-FC71-4E3A-B2EF-807015628798}" type="datetimeFigureOut">
              <a:rPr kumimoji="1" lang="ja-JP" altLang="en-US" smtClean="0"/>
              <a:t>2014/7/1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A1E9-FA8D-4EC3-B00F-FFF87615A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6625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96C3-FC71-4E3A-B2EF-807015628798}" type="datetimeFigureOut">
              <a:rPr kumimoji="1" lang="ja-JP" altLang="en-US" smtClean="0"/>
              <a:t>2014/7/1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A1E9-FA8D-4EC3-B00F-FFF87615A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953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96C3-FC71-4E3A-B2EF-807015628798}" type="datetimeFigureOut">
              <a:rPr kumimoji="1" lang="ja-JP" altLang="en-US" smtClean="0"/>
              <a:t>2014/7/1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A1E9-FA8D-4EC3-B00F-FFF87615A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877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96C3-FC71-4E3A-B2EF-807015628798}" type="datetimeFigureOut">
              <a:rPr kumimoji="1" lang="ja-JP" altLang="en-US" smtClean="0"/>
              <a:t>2014/7/1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A1E9-FA8D-4EC3-B00F-FFF87615A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2175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96C3-FC71-4E3A-B2EF-807015628798}" type="datetimeFigureOut">
              <a:rPr kumimoji="1" lang="ja-JP" altLang="en-US" smtClean="0"/>
              <a:t>2014/7/1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A1E9-FA8D-4EC3-B00F-FFF87615A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801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96C3-FC71-4E3A-B2EF-807015628798}" type="datetimeFigureOut">
              <a:rPr kumimoji="1" lang="ja-JP" altLang="en-US" smtClean="0"/>
              <a:t>2014/7/1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A1E9-FA8D-4EC3-B00F-FFF87615A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9018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96C3-FC71-4E3A-B2EF-807015628798}" type="datetimeFigureOut">
              <a:rPr kumimoji="1" lang="ja-JP" altLang="en-US" smtClean="0"/>
              <a:t>2014/7/1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A1E9-FA8D-4EC3-B00F-FFF87615A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721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96C3-FC71-4E3A-B2EF-807015628798}" type="datetimeFigureOut">
              <a:rPr kumimoji="1" lang="ja-JP" altLang="en-US" smtClean="0"/>
              <a:t>2014/7/1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A1E9-FA8D-4EC3-B00F-FFF87615A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347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96C3-FC71-4E3A-B2EF-807015628798}" type="datetimeFigureOut">
              <a:rPr kumimoji="1" lang="ja-JP" altLang="en-US" smtClean="0"/>
              <a:t>2014/7/1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A1E9-FA8D-4EC3-B00F-FFF87615A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6907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496C3-FC71-4E3A-B2EF-807015628798}" type="datetimeFigureOut">
              <a:rPr kumimoji="1" lang="ja-JP" altLang="en-US" smtClean="0"/>
              <a:t>2014/7/1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5A1E9-FA8D-4EC3-B00F-FFF87615A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97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692696"/>
            <a:ext cx="8784976" cy="1470025"/>
          </a:xfrm>
        </p:spPr>
        <p:txBody>
          <a:bodyPr>
            <a:noAutofit/>
          </a:bodyPr>
          <a:lstStyle/>
          <a:p>
            <a:r>
              <a:rPr lang="en-US" altLang="ja-JP" sz="3200" b="1" dirty="0"/>
              <a:t>Global Vegetable Oils Market Trends: </a:t>
            </a:r>
            <a:r>
              <a:rPr lang="en-US" altLang="ja-JP" sz="3200" b="1" dirty="0" smtClean="0"/>
              <a:t/>
            </a:r>
            <a:br>
              <a:rPr lang="en-US" altLang="ja-JP" sz="3200" b="1" dirty="0" smtClean="0"/>
            </a:br>
            <a:r>
              <a:rPr lang="en-US" altLang="ja-JP" sz="3200" b="1" dirty="0" smtClean="0"/>
              <a:t>Demand Analysis and Strategic </a:t>
            </a:r>
            <a:r>
              <a:rPr lang="en-US" altLang="ja-JP" sz="3200" b="1" dirty="0"/>
              <a:t>Planning </a:t>
            </a:r>
            <a:r>
              <a:rPr lang="en-US" altLang="ja-JP" sz="3200" b="1" dirty="0" smtClean="0"/>
              <a:t>Initiatives</a:t>
            </a:r>
            <a:endParaRPr kumimoji="1" lang="ja-JP" altLang="en-US" sz="32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5536" y="3573017"/>
            <a:ext cx="8424936" cy="3024336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err="1" smtClean="0">
                <a:solidFill>
                  <a:schemeClr val="tx1"/>
                </a:solidFill>
              </a:rPr>
              <a:t>Yasutomo</a:t>
            </a:r>
            <a:r>
              <a:rPr lang="en-US" altLang="ja-JP" dirty="0" smtClean="0">
                <a:solidFill>
                  <a:schemeClr val="tx1"/>
                </a:solidFill>
              </a:rPr>
              <a:t> Kojima 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Joe </a:t>
            </a:r>
            <a:r>
              <a:rPr lang="en-US" altLang="ja-JP" dirty="0">
                <a:solidFill>
                  <a:schemeClr val="tx1"/>
                </a:solidFill>
              </a:rPr>
              <a:t>Parcell </a:t>
            </a:r>
          </a:p>
          <a:p>
            <a:r>
              <a:rPr lang="en-US" altLang="ja-JP" dirty="0" err="1">
                <a:solidFill>
                  <a:schemeClr val="tx1"/>
                </a:solidFill>
              </a:rPr>
              <a:t>Jewelwayne</a:t>
            </a:r>
            <a:r>
              <a:rPr lang="en-US" altLang="ja-JP" dirty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Cain</a:t>
            </a:r>
          </a:p>
          <a:p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en-US" altLang="ja-JP" dirty="0">
                <a:solidFill>
                  <a:schemeClr val="tx1"/>
                </a:solidFill>
              </a:rPr>
              <a:t>Department of Agricultural and Applied Economics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University </a:t>
            </a:r>
            <a:r>
              <a:rPr lang="en-US" altLang="ja-JP" dirty="0">
                <a:solidFill>
                  <a:schemeClr val="tx1"/>
                </a:solidFill>
              </a:rPr>
              <a:t>of </a:t>
            </a:r>
            <a:r>
              <a:rPr lang="en-US" altLang="ja-JP" dirty="0" smtClean="0">
                <a:solidFill>
                  <a:schemeClr val="tx1"/>
                </a:solidFill>
              </a:rPr>
              <a:t>Missouri-Columbia</a:t>
            </a:r>
          </a:p>
          <a:p>
            <a:endParaRPr lang="en-US" altLang="ja-JP" dirty="0" smtClean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633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 txBox="1">
            <a:spLocks/>
          </p:cNvSpPr>
          <p:nvPr/>
        </p:nvSpPr>
        <p:spPr>
          <a:xfrm>
            <a:off x="178718" y="116632"/>
            <a:ext cx="8784976" cy="107084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b="1" dirty="0"/>
              <a:t>Figure 1. World Average of Edible and Non-Edible Vegetable Oils Consumption per Capita</a:t>
            </a:r>
            <a:endParaRPr lang="ja-JP" altLang="ja-JP" sz="2800" b="1" dirty="0"/>
          </a:p>
        </p:txBody>
      </p:sp>
      <p:sp>
        <p:nvSpPr>
          <p:cNvPr id="2" name="正方形/長方形 1"/>
          <p:cNvSpPr/>
          <p:nvPr/>
        </p:nvSpPr>
        <p:spPr>
          <a:xfrm>
            <a:off x="383414" y="6443675"/>
            <a:ext cx="43331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Source: Own calculations based on FAOSTAT.</a:t>
            </a:r>
            <a:endParaRPr lang="ja-JP" altLang="ja-JP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678" y="1052737"/>
            <a:ext cx="6453549" cy="539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057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77" y="962472"/>
            <a:ext cx="5832648" cy="567572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タイトル 1"/>
          <p:cNvSpPr txBox="1">
            <a:spLocks/>
          </p:cNvSpPr>
          <p:nvPr/>
        </p:nvSpPr>
        <p:spPr>
          <a:xfrm>
            <a:off x="194701" y="188640"/>
            <a:ext cx="8784976" cy="576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b="1" dirty="0"/>
              <a:t>Table </a:t>
            </a:r>
            <a:r>
              <a:rPr lang="en-US" altLang="ja-JP" sz="2800" b="1" dirty="0" smtClean="0"/>
              <a:t>4-1. </a:t>
            </a:r>
            <a:r>
              <a:rPr lang="en-US" altLang="ja-JP" sz="2800" b="1" dirty="0"/>
              <a:t>Summary Statistics</a:t>
            </a:r>
            <a:endParaRPr lang="ja-JP" altLang="ja-JP" sz="2800" b="1" dirty="0"/>
          </a:p>
        </p:txBody>
      </p:sp>
    </p:spTree>
    <p:extLst>
      <p:ext uri="{BB962C8B-B14F-4D97-AF65-F5344CB8AC3E}">
        <p14:creationId xmlns:p14="http://schemas.microsoft.com/office/powerpoint/2010/main" val="315670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74726"/>
          <a:stretch/>
        </p:blipFill>
        <p:spPr bwMode="auto">
          <a:xfrm>
            <a:off x="1888643" y="908720"/>
            <a:ext cx="5635684" cy="288032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タイトル 1"/>
          <p:cNvSpPr txBox="1">
            <a:spLocks/>
          </p:cNvSpPr>
          <p:nvPr/>
        </p:nvSpPr>
        <p:spPr>
          <a:xfrm>
            <a:off x="194701" y="188640"/>
            <a:ext cx="8784976" cy="576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b="1" dirty="0"/>
              <a:t>Table </a:t>
            </a:r>
            <a:r>
              <a:rPr lang="en-US" altLang="ja-JP" sz="2800" b="1" dirty="0" smtClean="0"/>
              <a:t>4-2. </a:t>
            </a:r>
            <a:r>
              <a:rPr lang="en-US" altLang="ja-JP" sz="2800" b="1" dirty="0"/>
              <a:t>Summary Statistics</a:t>
            </a:r>
            <a:endParaRPr lang="ja-JP" altLang="ja-JP" sz="2800" b="1" dirty="0"/>
          </a:p>
        </p:txBody>
      </p:sp>
      <p:pic>
        <p:nvPicPr>
          <p:cNvPr id="4" name="Picture 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74726"/>
          <a:stretch/>
        </p:blipFill>
        <p:spPr bwMode="auto">
          <a:xfrm>
            <a:off x="1769346" y="3933056"/>
            <a:ext cx="5635685" cy="292494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角丸四角形 4"/>
          <p:cNvSpPr/>
          <p:nvPr/>
        </p:nvSpPr>
        <p:spPr>
          <a:xfrm>
            <a:off x="4932040" y="1628800"/>
            <a:ext cx="648072" cy="2016224"/>
          </a:xfrm>
          <a:prstGeom prst="roundRect">
            <a:avLst/>
          </a:prstGeom>
          <a:solidFill>
            <a:srgbClr val="FFC000">
              <a:alpha val="18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4932040" y="4725144"/>
            <a:ext cx="648072" cy="2016224"/>
          </a:xfrm>
          <a:prstGeom prst="roundRect">
            <a:avLst/>
          </a:prstGeom>
          <a:solidFill>
            <a:srgbClr val="FFC000">
              <a:alpha val="18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87638" y="1882860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/>
              <a:t>Edible</a:t>
            </a:r>
            <a:endParaRPr kumimoji="1" lang="ja-JP" altLang="en-US" sz="24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7505" y="4725144"/>
            <a:ext cx="1661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/>
              <a:t>Non-Edible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9448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752" b="18124"/>
          <a:stretch/>
        </p:blipFill>
        <p:spPr bwMode="auto">
          <a:xfrm>
            <a:off x="248679" y="2204864"/>
            <a:ext cx="8697779" cy="169218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タイトル 1"/>
          <p:cNvSpPr txBox="1">
            <a:spLocks/>
          </p:cNvSpPr>
          <p:nvPr/>
        </p:nvSpPr>
        <p:spPr>
          <a:xfrm>
            <a:off x="194701" y="188640"/>
            <a:ext cx="8784976" cy="576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b="1" dirty="0"/>
              <a:t>Table </a:t>
            </a:r>
            <a:r>
              <a:rPr lang="en-US" altLang="ja-JP" sz="2800" b="1" dirty="0" smtClean="0"/>
              <a:t>4-3. </a:t>
            </a:r>
            <a:r>
              <a:rPr lang="en-US" altLang="ja-JP" sz="2800" b="1" dirty="0"/>
              <a:t>Summary Statistics</a:t>
            </a:r>
            <a:endParaRPr lang="ja-JP" altLang="ja-JP" sz="28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50948" y="1095127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/>
              <a:t>Edible</a:t>
            </a:r>
            <a:endParaRPr kumimoji="1" lang="ja-JP" altLang="en-US" sz="24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274269" y="1095125"/>
            <a:ext cx="1661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/>
              <a:t>Non-Edible</a:t>
            </a:r>
            <a:endParaRPr kumimoji="1" lang="ja-JP" altLang="en-US" sz="24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959060" y="1709191"/>
            <a:ext cx="3315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 smtClean="0"/>
              <a:t>2000-2004 Average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102847" y="4264729"/>
            <a:ext cx="3027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 smtClean="0"/>
              <a:t>2005-2009 Average</a:t>
            </a:r>
            <a:endParaRPr kumimoji="1" lang="ja-JP" altLang="en-US" sz="2400" b="1" dirty="0"/>
          </a:p>
        </p:txBody>
      </p:sp>
      <p:pic>
        <p:nvPicPr>
          <p:cNvPr id="8" name="Picture 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968"/>
          <a:stretch/>
        </p:blipFill>
        <p:spPr bwMode="auto">
          <a:xfrm>
            <a:off x="267777" y="4797152"/>
            <a:ext cx="8697779" cy="159027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角丸四角形 8"/>
          <p:cNvSpPr/>
          <p:nvPr/>
        </p:nvSpPr>
        <p:spPr>
          <a:xfrm>
            <a:off x="2627784" y="4726394"/>
            <a:ext cx="475292" cy="1661032"/>
          </a:xfrm>
          <a:prstGeom prst="roundRect">
            <a:avLst/>
          </a:prstGeom>
          <a:solidFill>
            <a:srgbClr val="FFC000">
              <a:alpha val="18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2602178" y="2204864"/>
            <a:ext cx="475292" cy="1692188"/>
          </a:xfrm>
          <a:prstGeom prst="roundRect">
            <a:avLst/>
          </a:prstGeom>
          <a:solidFill>
            <a:srgbClr val="FFC000">
              <a:alpha val="18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7045878" y="4726394"/>
            <a:ext cx="475292" cy="1661032"/>
          </a:xfrm>
          <a:prstGeom prst="roundRect">
            <a:avLst/>
          </a:prstGeom>
          <a:solidFill>
            <a:srgbClr val="FFC000">
              <a:alpha val="18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7020272" y="2204864"/>
            <a:ext cx="475292" cy="1692188"/>
          </a:xfrm>
          <a:prstGeom prst="roundRect">
            <a:avLst/>
          </a:prstGeom>
          <a:solidFill>
            <a:srgbClr val="FFC000">
              <a:alpha val="18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80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6929" y="0"/>
            <a:ext cx="8856984" cy="1152128"/>
          </a:xfrm>
        </p:spPr>
        <p:txBody>
          <a:bodyPr>
            <a:noAutofit/>
          </a:bodyPr>
          <a:lstStyle/>
          <a:p>
            <a:r>
              <a:rPr lang="en-US" altLang="ja-JP" sz="2800" b="1" dirty="0"/>
              <a:t>Table 5. Rate of change in the mean of consumption </a:t>
            </a:r>
            <a:r>
              <a:rPr lang="en-US" altLang="ja-JP" sz="2800" b="1" dirty="0" smtClean="0"/>
              <a:t/>
            </a:r>
            <a:br>
              <a:rPr lang="en-US" altLang="ja-JP" sz="2800" b="1" dirty="0" smtClean="0"/>
            </a:br>
            <a:r>
              <a:rPr lang="en-US" altLang="ja-JP" sz="2800" b="1" dirty="0" smtClean="0"/>
              <a:t>and </a:t>
            </a:r>
            <a:r>
              <a:rPr lang="en-US" altLang="ja-JP" sz="2800" b="1" dirty="0"/>
              <a:t>real </a:t>
            </a:r>
            <a:r>
              <a:rPr lang="en-US" altLang="ja-JP" sz="2800" b="1" dirty="0" smtClean="0"/>
              <a:t>price</a:t>
            </a:r>
            <a:endParaRPr kumimoji="1" lang="ja-JP" altLang="en-US" sz="2800" b="1" dirty="0"/>
          </a:p>
        </p:txBody>
      </p:sp>
      <p:pic>
        <p:nvPicPr>
          <p:cNvPr id="4" name="Picture 2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710" y="1505000"/>
            <a:ext cx="5760640" cy="525658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テキスト ボックス 4"/>
          <p:cNvSpPr txBox="1"/>
          <p:nvPr/>
        </p:nvSpPr>
        <p:spPr>
          <a:xfrm>
            <a:off x="212359" y="1274167"/>
            <a:ext cx="722422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/>
              <a:t>Long term Change: 1990-1999 to 2000-2009 Average</a:t>
            </a:r>
            <a:endParaRPr kumimoji="1" lang="ja-JP" altLang="en-US" sz="24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0236" y="3998875"/>
            <a:ext cx="722422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/>
              <a:t>Short term Change: 2000-2004 to 2005-2009 Average</a:t>
            </a:r>
            <a:endParaRPr kumimoji="1" lang="ja-JP" altLang="en-US" sz="2400" b="1" dirty="0"/>
          </a:p>
        </p:txBody>
      </p:sp>
      <p:sp>
        <p:nvSpPr>
          <p:cNvPr id="7" name="角丸四角形 6"/>
          <p:cNvSpPr/>
          <p:nvPr/>
        </p:nvSpPr>
        <p:spPr>
          <a:xfrm>
            <a:off x="5071665" y="3308562"/>
            <a:ext cx="2088232" cy="182099"/>
          </a:xfrm>
          <a:prstGeom prst="roundRect">
            <a:avLst/>
          </a:prstGeom>
          <a:solidFill>
            <a:srgbClr val="FFC00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5071665" y="2476189"/>
            <a:ext cx="2088232" cy="182099"/>
          </a:xfrm>
          <a:prstGeom prst="roundRect">
            <a:avLst/>
          </a:prstGeom>
          <a:solidFill>
            <a:srgbClr val="FFC00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5058254" y="2204864"/>
            <a:ext cx="2088232" cy="182099"/>
          </a:xfrm>
          <a:prstGeom prst="roundRect">
            <a:avLst/>
          </a:prstGeom>
          <a:solidFill>
            <a:srgbClr val="00B0F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5078633" y="3125313"/>
            <a:ext cx="2088232" cy="182099"/>
          </a:xfrm>
          <a:prstGeom prst="roundRect">
            <a:avLst/>
          </a:prstGeom>
          <a:solidFill>
            <a:srgbClr val="00B0F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5058254" y="2013347"/>
            <a:ext cx="2088232" cy="182099"/>
          </a:xfrm>
          <a:prstGeom prst="roundRect">
            <a:avLst/>
          </a:prstGeom>
          <a:solidFill>
            <a:srgbClr val="FF000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5078633" y="2928074"/>
            <a:ext cx="2088232" cy="182099"/>
          </a:xfrm>
          <a:prstGeom prst="roundRect">
            <a:avLst/>
          </a:prstGeom>
          <a:solidFill>
            <a:srgbClr val="FF000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536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67961" y="332656"/>
            <a:ext cx="8624519" cy="792088"/>
          </a:xfrm>
        </p:spPr>
        <p:txBody>
          <a:bodyPr>
            <a:noAutofit/>
          </a:bodyPr>
          <a:lstStyle/>
          <a:p>
            <a:r>
              <a:rPr lang="en-US" altLang="ja-JP" sz="2800" b="1" dirty="0"/>
              <a:t>Table </a:t>
            </a:r>
            <a:r>
              <a:rPr lang="en-US" altLang="ja-JP" sz="2800" b="1" dirty="0" smtClean="0"/>
              <a:t>6. </a:t>
            </a:r>
            <a:r>
              <a:rPr lang="en-US" altLang="ja-JP" sz="2800" b="1" dirty="0"/>
              <a:t>Real GDP Per </a:t>
            </a:r>
            <a:r>
              <a:rPr lang="en-US" altLang="ja-JP" sz="2800" b="1" dirty="0" smtClean="0"/>
              <a:t>Capita</a:t>
            </a:r>
            <a:endParaRPr kumimoji="1" lang="ja-JP" altLang="en-US" sz="2800" b="1" dirty="0"/>
          </a:p>
        </p:txBody>
      </p:sp>
      <p:pic>
        <p:nvPicPr>
          <p:cNvPr id="5" name="Picture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114" y="1410175"/>
            <a:ext cx="7074507" cy="2322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15073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24487" y="332656"/>
            <a:ext cx="7772400" cy="908981"/>
          </a:xfrm>
        </p:spPr>
        <p:txBody>
          <a:bodyPr>
            <a:normAutofit/>
          </a:bodyPr>
          <a:lstStyle/>
          <a:p>
            <a:r>
              <a:rPr kumimoji="1" lang="en-US" altLang="ja-JP" sz="2800" b="1" dirty="0" smtClean="0"/>
              <a:t>Demand Model for Edible Vegetable Oils</a:t>
            </a:r>
            <a:endParaRPr kumimoji="1" lang="ja-JP" altLang="en-US" sz="2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正方形/長方形 3"/>
              <p:cNvSpPr/>
              <p:nvPr/>
            </p:nvSpPr>
            <p:spPr>
              <a:xfrm>
                <a:off x="323528" y="1864883"/>
                <a:ext cx="8556130" cy="9012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/>
                        </a:rPr>
                        <m:t>1)    </m:t>
                      </m:r>
                      <m:func>
                        <m:funcPr>
                          <m:ctrlPr>
                            <a:rPr lang="ja-JP" altLang="ja-JP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ja-JP">
                              <a:latin typeface="Cambria Math"/>
                            </a:rPr>
                            <m:t>ln</m:t>
                          </m:r>
                        </m:fName>
                        <m:e>
                          <m:sSub>
                            <m:sSubPr>
                              <m:ctrlPr>
                                <a:rPr lang="ja-JP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𝑃𝐶𝐶𝑂𝑁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𝐹</m:t>
                              </m:r>
                              <m:r>
                                <a:rPr lang="en-US" altLang="ja-JP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altLang="ja-JP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altLang="ja-JP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altLang="ja-JP" i="1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e>
                      </m:func>
                      <m:r>
                        <a:rPr lang="en-US" altLang="ja-JP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ja-JP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+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ja-JP" altLang="ja-JP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altLang="ja-JP" i="1">
                              <a:latin typeface="Cambria Math"/>
                            </a:rPr>
                            <m:t>𝑗</m:t>
                          </m:r>
                          <m:r>
                            <a:rPr lang="en-US" altLang="ja-JP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altLang="ja-JP" i="1">
                              <a:latin typeface="Cambria Math"/>
                            </a:rPr>
                            <m:t>4</m:t>
                          </m:r>
                        </m:sup>
                        <m:e>
                          <m:sSub>
                            <m:sSubPr>
                              <m:ctrlPr>
                                <a:rPr lang="ja-JP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</m:e>
                      </m:nary>
                      <m:r>
                        <a:rPr lang="en-US" altLang="ja-JP" i="1">
                          <a:latin typeface="Cambria Math"/>
                        </a:rPr>
                        <m:t>𝑙𝑛</m:t>
                      </m:r>
                      <m:sSub>
                        <m:sSubPr>
                          <m:ctrlPr>
                            <a:rPr lang="ja-JP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𝑗</m:t>
                          </m:r>
                          <m:r>
                            <a:rPr lang="en-US" altLang="ja-JP" i="1">
                              <a:latin typeface="Cambria Math"/>
                            </a:rPr>
                            <m:t>,</m:t>
                          </m:r>
                          <m:r>
                            <a:rPr lang="en-US" altLang="ja-JP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ja-JP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𝑙𝑛</m:t>
                      </m:r>
                      <m:sSub>
                        <m:sSubPr>
                          <m:ctrlPr>
                            <a:rPr lang="ja-JP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×</m:t>
                      </m:r>
                      <m:sSub>
                        <m:sSubPr>
                          <m:ctrlPr>
                            <a:rPr lang="ja-JP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𝑟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ja-JP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𝜏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ja-JP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altLang="ja-JP" i="1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𝑝𝑒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ja-JP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𝜀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𝑖</m:t>
                          </m:r>
                          <m:r>
                            <a:rPr lang="en-US" altLang="ja-JP" i="1">
                              <a:latin typeface="Cambria Math"/>
                            </a:rPr>
                            <m:t>,</m:t>
                          </m:r>
                          <m:r>
                            <a:rPr lang="en-US" altLang="ja-JP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   </m:t>
                      </m:r>
                      <m:d>
                        <m:dPr>
                          <m:ctrlPr>
                            <a:rPr lang="ja-JP" altLang="ja-JP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ja-JP" i="1">
                              <a:latin typeface="Cambria Math"/>
                            </a:rPr>
                            <m:t>𝑖</m:t>
                          </m:r>
                          <m:r>
                            <a:rPr lang="en-US" altLang="ja-JP" i="1">
                              <a:latin typeface="Cambria Math"/>
                            </a:rPr>
                            <m:t>=1,…,4</m:t>
                          </m:r>
                        </m:e>
                      </m:d>
                    </m:oMath>
                  </m:oMathPara>
                </a14:m>
                <a:endParaRPr lang="ja-JP" altLang="ja-JP" dirty="0"/>
              </a:p>
            </p:txBody>
          </p:sp>
        </mc:Choice>
        <mc:Fallback>
          <p:sp>
            <p:nvSpPr>
              <p:cNvPr id="4" name="正方形/長方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864883"/>
                <a:ext cx="8556130" cy="90127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正方形/長方形 4"/>
          <p:cNvSpPr/>
          <p:nvPr/>
        </p:nvSpPr>
        <p:spPr>
          <a:xfrm>
            <a:off x="488222" y="1327643"/>
            <a:ext cx="64201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D</a:t>
            </a:r>
            <a:r>
              <a:rPr lang="en-US" altLang="ja-JP" dirty="0" smtClean="0"/>
              <a:t>ouble-log </a:t>
            </a:r>
            <a:r>
              <a:rPr lang="en-US" altLang="ja-JP" dirty="0"/>
              <a:t>demand model for four edible vegetable oils</a:t>
            </a: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10706" y="2996952"/>
            <a:ext cx="85689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i="1" dirty="0" err="1"/>
              <a:t>PCCON</a:t>
            </a:r>
            <a:r>
              <a:rPr lang="en-US" altLang="ja-JP" sz="2000" i="1" baseline="-25000" dirty="0" err="1"/>
              <a:t>F,i,t</a:t>
            </a:r>
            <a:r>
              <a:rPr lang="en-US" altLang="ja-JP" sz="2000" dirty="0"/>
              <a:t> </a:t>
            </a:r>
            <a:r>
              <a:rPr lang="ja-JP" altLang="en-US" sz="2000" dirty="0" smtClean="0"/>
              <a:t>： </a:t>
            </a:r>
            <a:r>
              <a:rPr lang="en-US" altLang="ja-JP" sz="2000" dirty="0" smtClean="0"/>
              <a:t>per </a:t>
            </a:r>
            <a:r>
              <a:rPr lang="en-US" altLang="ja-JP" sz="2000" dirty="0"/>
              <a:t>capita quantity of vegetable oil </a:t>
            </a:r>
            <a:r>
              <a:rPr lang="en-US" altLang="ja-JP" sz="2000" i="1" dirty="0" err="1"/>
              <a:t>i</a:t>
            </a:r>
            <a:r>
              <a:rPr lang="en-US" altLang="ja-JP" sz="2000" dirty="0"/>
              <a:t> consumed for food use at time </a:t>
            </a:r>
            <a:r>
              <a:rPr lang="en-US" altLang="ja-JP" sz="2000" i="1" dirty="0" smtClean="0"/>
              <a:t>t</a:t>
            </a:r>
            <a:endParaRPr lang="en-US" altLang="ja-JP" sz="2000" dirty="0"/>
          </a:p>
          <a:p>
            <a:r>
              <a:rPr lang="en-US" altLang="ja-JP" sz="2000" i="1" dirty="0" smtClean="0"/>
              <a:t>C</a:t>
            </a:r>
            <a:r>
              <a:rPr lang="en-US" altLang="ja-JP" sz="2000" i="1" baseline="-25000" dirty="0" smtClean="0"/>
              <a:t>i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: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constant term of vegetable oil </a:t>
            </a:r>
            <a:r>
              <a:rPr lang="en-US" altLang="ja-JP" sz="2000" i="1" dirty="0"/>
              <a:t>i</a:t>
            </a:r>
            <a:r>
              <a:rPr lang="en-US" altLang="ja-JP" sz="2000" dirty="0"/>
              <a:t>’s </a:t>
            </a:r>
            <a:r>
              <a:rPr lang="en-US" altLang="ja-JP" sz="2000" dirty="0" smtClean="0"/>
              <a:t>consumption</a:t>
            </a:r>
          </a:p>
          <a:p>
            <a:r>
              <a:rPr lang="en-US" altLang="ja-JP" sz="2000" i="1" dirty="0" err="1" smtClean="0"/>
              <a:t>p</a:t>
            </a:r>
            <a:r>
              <a:rPr lang="en-US" altLang="ja-JP" sz="2000" i="1" baseline="-25000" dirty="0" err="1" smtClean="0"/>
              <a:t>j,t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:</a:t>
            </a:r>
            <a:r>
              <a:rPr lang="en-US" altLang="ja-JP" sz="2000" dirty="0" smtClean="0"/>
              <a:t> real </a:t>
            </a:r>
            <a:r>
              <a:rPr lang="en-US" altLang="ja-JP" sz="2000" dirty="0"/>
              <a:t>price of vegetable oil </a:t>
            </a:r>
            <a:r>
              <a:rPr lang="en-US" altLang="ja-JP" sz="2000" i="1" dirty="0"/>
              <a:t>j </a:t>
            </a:r>
            <a:r>
              <a:rPr lang="en-US" altLang="ja-JP" sz="2000" dirty="0"/>
              <a:t>(</a:t>
            </a:r>
            <a:r>
              <a:rPr lang="en-US" altLang="ja-JP" sz="2000" i="1" dirty="0"/>
              <a:t>j</a:t>
            </a:r>
            <a:r>
              <a:rPr lang="en-US" altLang="ja-JP" sz="2000" dirty="0"/>
              <a:t> = 1…4) at time </a:t>
            </a:r>
            <a:r>
              <a:rPr lang="en-US" altLang="ja-JP" sz="2000" i="1" dirty="0" smtClean="0"/>
              <a:t>t</a:t>
            </a:r>
            <a:endParaRPr lang="en-US" altLang="ja-JP" sz="2000" dirty="0"/>
          </a:p>
          <a:p>
            <a:r>
              <a:rPr lang="en-US" altLang="ja-JP" sz="2000" i="1" dirty="0" err="1" smtClean="0"/>
              <a:t>x</a:t>
            </a:r>
            <a:r>
              <a:rPr lang="en-US" altLang="ja-JP" sz="2000" i="1" baseline="-25000" dirty="0" err="1" smtClean="0"/>
              <a:t>t</a:t>
            </a:r>
            <a:r>
              <a:rPr lang="en-US" altLang="ja-JP" sz="2000" dirty="0" smtClean="0"/>
              <a:t> : </a:t>
            </a:r>
            <a:r>
              <a:rPr lang="en-US" altLang="ja-JP" sz="2000" dirty="0"/>
              <a:t>real GDP per capita at time </a:t>
            </a:r>
            <a:r>
              <a:rPr lang="en-US" altLang="ja-JP" sz="2000" i="1" dirty="0"/>
              <a:t>t</a:t>
            </a:r>
            <a:r>
              <a:rPr lang="en-US" altLang="ja-JP" sz="2000" dirty="0"/>
              <a:t>, </a:t>
            </a:r>
            <a:endParaRPr lang="en-US" altLang="ja-JP" sz="2000" dirty="0" smtClean="0"/>
          </a:p>
          <a:p>
            <a:r>
              <a:rPr lang="en-US" altLang="ja-JP" sz="2000" i="1" dirty="0" err="1"/>
              <a:t>D</a:t>
            </a:r>
            <a:r>
              <a:rPr lang="en-US" altLang="ja-JP" sz="2000" i="1" baseline="-25000" dirty="0" err="1"/>
              <a:t>r</a:t>
            </a:r>
            <a:r>
              <a:rPr lang="en-US" altLang="ja-JP" sz="2000" baseline="-25000" dirty="0"/>
              <a:t> </a:t>
            </a:r>
            <a:r>
              <a:rPr lang="en-US" altLang="ja-JP" sz="2000" dirty="0" smtClean="0"/>
              <a:t>: region </a:t>
            </a:r>
            <a:r>
              <a:rPr lang="en-US" altLang="ja-JP" sz="2000" dirty="0"/>
              <a:t>dummy variable (1 or zero) for five regions </a:t>
            </a:r>
          </a:p>
          <a:p>
            <a:r>
              <a:rPr lang="en-US" altLang="ja-JP" sz="2000" dirty="0" smtClean="0"/>
              <a:t>      Africa</a:t>
            </a:r>
            <a:r>
              <a:rPr lang="en-US" altLang="ja-JP" sz="2000" dirty="0"/>
              <a:t>, America, Asia, Europe and Oceania where countries are </a:t>
            </a:r>
            <a:r>
              <a:rPr lang="en-US" altLang="ja-JP" sz="2000" dirty="0" smtClean="0"/>
              <a:t>located</a:t>
            </a:r>
          </a:p>
          <a:p>
            <a:r>
              <a:rPr lang="en-US" altLang="ja-JP" sz="2000" i="1" dirty="0" err="1" smtClean="0"/>
              <a:t>D</a:t>
            </a:r>
            <a:r>
              <a:rPr lang="en-US" altLang="ja-JP" sz="2000" i="1" baseline="-25000" dirty="0" err="1" smtClean="0"/>
              <a:t>pe</a:t>
            </a:r>
            <a:r>
              <a:rPr lang="en-US" altLang="ja-JP" sz="2000" i="1" dirty="0" smtClean="0"/>
              <a:t> </a:t>
            </a:r>
            <a:r>
              <a:rPr lang="en-US" altLang="ja-JP" sz="2000" dirty="0" smtClean="0"/>
              <a:t>: preference </a:t>
            </a:r>
            <a:r>
              <a:rPr lang="en-US" altLang="ja-JP" sz="2000" dirty="0"/>
              <a:t>dummy variable (1 or zero) for each country’s preference for a certain </a:t>
            </a:r>
            <a:r>
              <a:rPr lang="en-US" altLang="ja-JP" sz="2000" dirty="0" smtClean="0"/>
              <a:t>type </a:t>
            </a:r>
            <a:r>
              <a:rPr lang="en-US" altLang="ja-JP" sz="2000" dirty="0"/>
              <a:t>of edible vegetable oil</a:t>
            </a:r>
            <a:r>
              <a:rPr lang="en-US" altLang="ja-JP" sz="2000" i="1" dirty="0"/>
              <a:t> </a:t>
            </a:r>
            <a:r>
              <a:rPr lang="en-US" altLang="ja-JP" sz="2000" i="1" dirty="0" err="1"/>
              <a:t>i</a:t>
            </a:r>
            <a:r>
              <a:rPr lang="en-US" altLang="ja-JP" sz="2000" dirty="0"/>
              <a:t>. </a:t>
            </a:r>
            <a:endParaRPr lang="en-US" altLang="ja-JP" sz="2000" dirty="0" smtClean="0"/>
          </a:p>
          <a:p>
            <a:r>
              <a:rPr lang="en-US" altLang="ja-JP" sz="2000" i="1" dirty="0" err="1" smtClean="0"/>
              <a:t>ε</a:t>
            </a:r>
            <a:r>
              <a:rPr lang="en-US" altLang="ja-JP" sz="2000" i="1" baseline="-25000" dirty="0" err="1" smtClean="0"/>
              <a:t>i,t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is a zero-mean, normally distributed constant variance </a:t>
            </a:r>
            <a:r>
              <a:rPr lang="en-US" altLang="ja-JP" sz="2000" dirty="0" smtClean="0"/>
              <a:t>disturbance</a:t>
            </a:r>
            <a:endParaRPr lang="en-US" altLang="ja-JP" sz="2000" dirty="0"/>
          </a:p>
          <a:p>
            <a:endParaRPr lang="en-US" altLang="ja-JP" sz="2000" i="1" dirty="0" smtClean="0"/>
          </a:p>
          <a:p>
            <a:r>
              <a:rPr lang="en-US" altLang="ja-JP" sz="2000" i="1" dirty="0"/>
              <a:t>C</a:t>
            </a:r>
            <a:r>
              <a:rPr lang="en-US" altLang="ja-JP" sz="2000" baseline="-25000" dirty="0"/>
              <a:t>i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γ</a:t>
            </a:r>
            <a:r>
              <a:rPr lang="en-US" altLang="ja-JP" sz="2000" i="1" baseline="-25000" dirty="0" err="1"/>
              <a:t>ij</a:t>
            </a:r>
            <a:r>
              <a:rPr lang="en-US" altLang="ja-JP" sz="2000" dirty="0"/>
              <a:t>, </a:t>
            </a:r>
            <a:r>
              <a:rPr lang="en-US" altLang="ja-JP" sz="2000" i="1" dirty="0"/>
              <a:t>β</a:t>
            </a:r>
            <a:r>
              <a:rPr lang="en-US" altLang="ja-JP" sz="2000" i="1" baseline="-25000" dirty="0" err="1"/>
              <a:t>i</a:t>
            </a:r>
            <a:r>
              <a:rPr lang="en-US" altLang="ja-JP" sz="2000" dirty="0"/>
              <a:t> and </a:t>
            </a:r>
            <a:r>
              <a:rPr lang="en-US" altLang="ja-JP" sz="2000" i="1" dirty="0" err="1"/>
              <a:t>τ</a:t>
            </a:r>
            <a:r>
              <a:rPr lang="en-US" altLang="ja-JP" sz="2000" i="1" baseline="-25000" dirty="0" err="1"/>
              <a:t>i</a:t>
            </a:r>
            <a:r>
              <a:rPr lang="en-US" altLang="ja-JP" sz="2000" dirty="0"/>
              <a:t> are parameters to be estimated</a:t>
            </a:r>
            <a:endParaRPr lang="en-US" altLang="ja-JP" sz="2000" i="1" dirty="0"/>
          </a:p>
        </p:txBody>
      </p:sp>
    </p:spTree>
    <p:extLst>
      <p:ext uri="{BB962C8B-B14F-4D97-AF65-F5344CB8AC3E}">
        <p14:creationId xmlns:p14="http://schemas.microsoft.com/office/powerpoint/2010/main" val="535611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24487" y="332656"/>
            <a:ext cx="7772400" cy="908981"/>
          </a:xfrm>
        </p:spPr>
        <p:txBody>
          <a:bodyPr>
            <a:normAutofit/>
          </a:bodyPr>
          <a:lstStyle/>
          <a:p>
            <a:r>
              <a:rPr kumimoji="1" lang="en-US" altLang="ja-JP" sz="2800" b="1" dirty="0" smtClean="0"/>
              <a:t>Demand Model for Non-Edible Vegetable Oils</a:t>
            </a:r>
            <a:endParaRPr kumimoji="1" lang="ja-JP" altLang="en-US" sz="2800" b="1" dirty="0"/>
          </a:p>
        </p:txBody>
      </p:sp>
      <p:sp>
        <p:nvSpPr>
          <p:cNvPr id="5" name="正方形/長方形 4"/>
          <p:cNvSpPr/>
          <p:nvPr/>
        </p:nvSpPr>
        <p:spPr>
          <a:xfrm>
            <a:off x="488222" y="1327643"/>
            <a:ext cx="64201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D</a:t>
            </a:r>
            <a:r>
              <a:rPr lang="en-US" altLang="ja-JP" dirty="0" smtClean="0"/>
              <a:t>ouble-log </a:t>
            </a:r>
            <a:r>
              <a:rPr lang="en-US" altLang="ja-JP" dirty="0"/>
              <a:t>demand model for four </a:t>
            </a:r>
            <a:r>
              <a:rPr lang="en-US" altLang="ja-JP" dirty="0" smtClean="0"/>
              <a:t>non-edible </a:t>
            </a:r>
            <a:r>
              <a:rPr lang="en-US" altLang="ja-JP" dirty="0"/>
              <a:t>vegetable oils</a:t>
            </a: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251520" y="2996952"/>
            <a:ext cx="871296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i="1" dirty="0" err="1"/>
              <a:t>PCCON</a:t>
            </a:r>
            <a:r>
              <a:rPr lang="en-US" altLang="ja-JP" sz="2000" i="1" baseline="-25000" dirty="0" err="1"/>
              <a:t>F,i,t</a:t>
            </a:r>
            <a:r>
              <a:rPr lang="en-US" altLang="ja-JP" sz="2000" dirty="0"/>
              <a:t> </a:t>
            </a:r>
            <a:r>
              <a:rPr lang="ja-JP" altLang="en-US" sz="2000" dirty="0" smtClean="0"/>
              <a:t>： </a:t>
            </a:r>
            <a:r>
              <a:rPr lang="en-US" altLang="ja-JP" sz="2000" dirty="0" smtClean="0"/>
              <a:t>per </a:t>
            </a:r>
            <a:r>
              <a:rPr lang="en-US" altLang="ja-JP" sz="2000" dirty="0"/>
              <a:t>capita quantity of vegetable oil </a:t>
            </a:r>
            <a:r>
              <a:rPr lang="en-US" altLang="ja-JP" sz="2000" i="1" dirty="0" err="1"/>
              <a:t>i</a:t>
            </a:r>
            <a:r>
              <a:rPr lang="en-US" altLang="ja-JP" sz="2000" dirty="0"/>
              <a:t> consumed for food use at time </a:t>
            </a:r>
            <a:r>
              <a:rPr lang="en-US" altLang="ja-JP" sz="2000" i="1" dirty="0" smtClean="0"/>
              <a:t>t</a:t>
            </a:r>
            <a:endParaRPr lang="en-US" altLang="ja-JP" sz="2000" dirty="0"/>
          </a:p>
          <a:p>
            <a:r>
              <a:rPr lang="en-US" altLang="ja-JP" sz="2000" i="1" dirty="0" smtClean="0"/>
              <a:t>C</a:t>
            </a:r>
            <a:r>
              <a:rPr lang="en-US" altLang="ja-JP" sz="2000" i="1" baseline="-25000" dirty="0" smtClean="0"/>
              <a:t>i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: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constant term of vegetable oil </a:t>
            </a:r>
            <a:r>
              <a:rPr lang="en-US" altLang="ja-JP" sz="2000" i="1" dirty="0"/>
              <a:t>i</a:t>
            </a:r>
            <a:r>
              <a:rPr lang="en-US" altLang="ja-JP" sz="2000" dirty="0"/>
              <a:t>’s </a:t>
            </a:r>
            <a:r>
              <a:rPr lang="en-US" altLang="ja-JP" sz="2000" dirty="0" smtClean="0"/>
              <a:t>consumption</a:t>
            </a:r>
          </a:p>
          <a:p>
            <a:r>
              <a:rPr lang="en-US" altLang="ja-JP" sz="2000" i="1" dirty="0" err="1" smtClean="0"/>
              <a:t>p</a:t>
            </a:r>
            <a:r>
              <a:rPr lang="en-US" altLang="ja-JP" sz="2000" i="1" baseline="-25000" dirty="0" err="1" smtClean="0"/>
              <a:t>j,t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:</a:t>
            </a:r>
            <a:r>
              <a:rPr lang="en-US" altLang="ja-JP" sz="2000" dirty="0" smtClean="0"/>
              <a:t> real </a:t>
            </a:r>
            <a:r>
              <a:rPr lang="en-US" altLang="ja-JP" sz="2000" dirty="0"/>
              <a:t>price of vegetable oil </a:t>
            </a:r>
            <a:r>
              <a:rPr lang="en-US" altLang="ja-JP" sz="2000" i="1" dirty="0"/>
              <a:t>j </a:t>
            </a:r>
            <a:r>
              <a:rPr lang="en-US" altLang="ja-JP" sz="2000" dirty="0"/>
              <a:t>(</a:t>
            </a:r>
            <a:r>
              <a:rPr lang="en-US" altLang="ja-JP" sz="2000" i="1" dirty="0"/>
              <a:t>j</a:t>
            </a:r>
            <a:r>
              <a:rPr lang="en-US" altLang="ja-JP" sz="2000" dirty="0"/>
              <a:t> = 1…4) </a:t>
            </a:r>
            <a:r>
              <a:rPr lang="en-US" altLang="ja-JP" sz="2000" dirty="0" smtClean="0"/>
              <a:t>and crude oil </a:t>
            </a:r>
            <a:r>
              <a:rPr lang="en-US" altLang="ja-JP" sz="2000" i="1" dirty="0" smtClean="0"/>
              <a:t>j</a:t>
            </a:r>
            <a:r>
              <a:rPr lang="en-US" altLang="ja-JP" sz="2000" dirty="0" smtClean="0"/>
              <a:t> (</a:t>
            </a:r>
            <a:r>
              <a:rPr lang="en-US" altLang="ja-JP" sz="2000" i="1" dirty="0" smtClean="0"/>
              <a:t>j</a:t>
            </a:r>
            <a:r>
              <a:rPr lang="en-US" altLang="ja-JP" sz="2000" dirty="0" smtClean="0"/>
              <a:t>=5) at </a:t>
            </a:r>
            <a:r>
              <a:rPr lang="en-US" altLang="ja-JP" sz="2000" dirty="0"/>
              <a:t>time </a:t>
            </a:r>
            <a:r>
              <a:rPr lang="en-US" altLang="ja-JP" sz="2000" i="1" dirty="0" smtClean="0"/>
              <a:t>t</a:t>
            </a:r>
            <a:endParaRPr lang="en-US" altLang="ja-JP" sz="2000" dirty="0"/>
          </a:p>
          <a:p>
            <a:r>
              <a:rPr lang="en-US" altLang="ja-JP" sz="2000" i="1" dirty="0" err="1" smtClean="0"/>
              <a:t>x</a:t>
            </a:r>
            <a:r>
              <a:rPr lang="en-US" altLang="ja-JP" sz="2000" i="1" baseline="-25000" dirty="0" err="1" smtClean="0"/>
              <a:t>t</a:t>
            </a:r>
            <a:r>
              <a:rPr lang="en-US" altLang="ja-JP" sz="2000" dirty="0" smtClean="0"/>
              <a:t> : </a:t>
            </a:r>
            <a:r>
              <a:rPr lang="en-US" altLang="ja-JP" sz="2000" dirty="0"/>
              <a:t>real GDP per capita at time </a:t>
            </a:r>
            <a:r>
              <a:rPr lang="en-US" altLang="ja-JP" sz="2000" i="1" dirty="0"/>
              <a:t>t</a:t>
            </a:r>
            <a:r>
              <a:rPr lang="en-US" altLang="ja-JP" sz="2000" dirty="0"/>
              <a:t>, </a:t>
            </a:r>
            <a:endParaRPr lang="en-US" altLang="ja-JP" sz="2000" dirty="0" smtClean="0"/>
          </a:p>
          <a:p>
            <a:r>
              <a:rPr lang="en-US" altLang="ja-JP" sz="2000" i="1" dirty="0" err="1"/>
              <a:t>D</a:t>
            </a:r>
            <a:r>
              <a:rPr lang="en-US" altLang="ja-JP" sz="2000" i="1" baseline="-25000" dirty="0" err="1"/>
              <a:t>r</a:t>
            </a:r>
            <a:r>
              <a:rPr lang="en-US" altLang="ja-JP" sz="2000" baseline="-25000" dirty="0"/>
              <a:t> </a:t>
            </a:r>
            <a:r>
              <a:rPr lang="en-US" altLang="ja-JP" sz="2000" dirty="0" smtClean="0"/>
              <a:t>: region </a:t>
            </a:r>
            <a:r>
              <a:rPr lang="en-US" altLang="ja-JP" sz="2000" dirty="0"/>
              <a:t>dummy variable (1 or zero) for five regions </a:t>
            </a:r>
          </a:p>
          <a:p>
            <a:r>
              <a:rPr lang="en-US" altLang="ja-JP" sz="2000" dirty="0" smtClean="0"/>
              <a:t>      Africa</a:t>
            </a:r>
            <a:r>
              <a:rPr lang="en-US" altLang="ja-JP" sz="2000" dirty="0"/>
              <a:t>, America, Asia, Europe and Oceania where countries are </a:t>
            </a:r>
            <a:r>
              <a:rPr lang="en-US" altLang="ja-JP" sz="2000" dirty="0" smtClean="0"/>
              <a:t>located</a:t>
            </a:r>
          </a:p>
          <a:p>
            <a:r>
              <a:rPr lang="en-US" altLang="ja-JP" sz="2000" i="1" dirty="0" err="1" smtClean="0"/>
              <a:t>D</a:t>
            </a:r>
            <a:r>
              <a:rPr lang="en-US" altLang="ja-JP" sz="2000" i="1" baseline="-25000" dirty="0" err="1" smtClean="0"/>
              <a:t>pn</a:t>
            </a:r>
            <a:r>
              <a:rPr lang="en-US" altLang="ja-JP" sz="2000" i="1" dirty="0" smtClean="0"/>
              <a:t> </a:t>
            </a:r>
            <a:r>
              <a:rPr lang="en-US" altLang="ja-JP" sz="2000" dirty="0" smtClean="0"/>
              <a:t>: preference </a:t>
            </a:r>
            <a:r>
              <a:rPr lang="en-US" altLang="ja-JP" sz="2000" dirty="0"/>
              <a:t>dummy variable (1 or zero) for each country’s preference for a certain </a:t>
            </a:r>
            <a:r>
              <a:rPr lang="en-US" altLang="ja-JP" sz="2000" dirty="0" smtClean="0"/>
              <a:t>type </a:t>
            </a:r>
            <a:r>
              <a:rPr lang="en-US" altLang="ja-JP" sz="2000" dirty="0"/>
              <a:t>of </a:t>
            </a:r>
            <a:r>
              <a:rPr lang="en-US" altLang="ja-JP" sz="2000" dirty="0" smtClean="0"/>
              <a:t>non-edible </a:t>
            </a:r>
            <a:r>
              <a:rPr lang="en-US" altLang="ja-JP" sz="2000" dirty="0"/>
              <a:t>vegetable oil</a:t>
            </a:r>
            <a:r>
              <a:rPr lang="en-US" altLang="ja-JP" sz="2000" i="1" dirty="0"/>
              <a:t> </a:t>
            </a:r>
            <a:r>
              <a:rPr lang="en-US" altLang="ja-JP" sz="2000" i="1" dirty="0" err="1"/>
              <a:t>i</a:t>
            </a:r>
            <a:r>
              <a:rPr lang="en-US" altLang="ja-JP" sz="2000" dirty="0"/>
              <a:t>. </a:t>
            </a:r>
            <a:endParaRPr lang="en-US" altLang="ja-JP" sz="2000" dirty="0" smtClean="0"/>
          </a:p>
          <a:p>
            <a:r>
              <a:rPr lang="en-US" altLang="ja-JP" sz="2000" i="1" dirty="0" err="1" smtClean="0"/>
              <a:t>ε</a:t>
            </a:r>
            <a:r>
              <a:rPr lang="en-US" altLang="ja-JP" sz="2000" i="1" baseline="-25000" dirty="0" err="1" smtClean="0"/>
              <a:t>i,t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is a zero-mean, normally distributed constant variance </a:t>
            </a:r>
            <a:r>
              <a:rPr lang="en-US" altLang="ja-JP" sz="2000" dirty="0" smtClean="0"/>
              <a:t>disturbance</a:t>
            </a:r>
            <a:endParaRPr lang="en-US" altLang="ja-JP" sz="2000" dirty="0"/>
          </a:p>
          <a:p>
            <a:endParaRPr lang="en-US" altLang="ja-JP" sz="2000" i="1" dirty="0" smtClean="0"/>
          </a:p>
          <a:p>
            <a:r>
              <a:rPr lang="en-US" altLang="ja-JP" sz="2000" i="1" dirty="0"/>
              <a:t>C</a:t>
            </a:r>
            <a:r>
              <a:rPr lang="en-US" altLang="ja-JP" sz="2000" baseline="-25000" dirty="0"/>
              <a:t>i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γ</a:t>
            </a:r>
            <a:r>
              <a:rPr lang="en-US" altLang="ja-JP" sz="2000" i="1" baseline="-25000" dirty="0" err="1"/>
              <a:t>ij</a:t>
            </a:r>
            <a:r>
              <a:rPr lang="en-US" altLang="ja-JP" sz="2000" dirty="0"/>
              <a:t>, </a:t>
            </a:r>
            <a:r>
              <a:rPr lang="en-US" altLang="ja-JP" sz="2000" i="1" dirty="0"/>
              <a:t>β</a:t>
            </a:r>
            <a:r>
              <a:rPr lang="en-US" altLang="ja-JP" sz="2000" i="1" baseline="-25000" dirty="0" err="1"/>
              <a:t>i</a:t>
            </a:r>
            <a:r>
              <a:rPr lang="en-US" altLang="ja-JP" sz="2000" dirty="0"/>
              <a:t> and </a:t>
            </a:r>
            <a:r>
              <a:rPr lang="en-US" altLang="ja-JP" sz="2000" i="1" dirty="0" err="1"/>
              <a:t>τ</a:t>
            </a:r>
            <a:r>
              <a:rPr lang="en-US" altLang="ja-JP" sz="2000" i="1" baseline="-25000" dirty="0" err="1"/>
              <a:t>i</a:t>
            </a:r>
            <a:r>
              <a:rPr lang="en-US" altLang="ja-JP" sz="2000" dirty="0"/>
              <a:t> are parameters to be estimated</a:t>
            </a:r>
            <a:endParaRPr lang="en-US" altLang="ja-JP" sz="2000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正方形/長方形 6"/>
              <p:cNvSpPr/>
              <p:nvPr/>
            </p:nvSpPr>
            <p:spPr>
              <a:xfrm>
                <a:off x="323528" y="1890460"/>
                <a:ext cx="8496944" cy="9063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/>
                        </a:rPr>
                        <m:t>2)    </m:t>
                      </m:r>
                      <m:func>
                        <m:funcPr>
                          <m:ctrlPr>
                            <a:rPr lang="ja-JP" altLang="ja-JP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ja-JP">
                              <a:latin typeface="Cambria Math"/>
                            </a:rPr>
                            <m:t>ln</m:t>
                          </m:r>
                        </m:fName>
                        <m:e>
                          <m:sSub>
                            <m:sSubPr>
                              <m:ctrlPr>
                                <a:rPr lang="ja-JP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𝑃𝐶𝐶𝑂𝑁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𝐼</m:t>
                              </m:r>
                              <m:r>
                                <a:rPr lang="en-US" altLang="ja-JP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altLang="ja-JP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altLang="ja-JP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altLang="ja-JP" i="1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e>
                      </m:func>
                      <m:r>
                        <a:rPr lang="en-US" altLang="ja-JP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ja-JP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+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ja-JP" altLang="ja-JP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altLang="ja-JP" i="1">
                              <a:latin typeface="Cambria Math"/>
                            </a:rPr>
                            <m:t>𝑗</m:t>
                          </m:r>
                          <m:r>
                            <a:rPr lang="en-US" altLang="ja-JP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altLang="ja-JP" i="1">
                              <a:latin typeface="Cambria Math"/>
                            </a:rPr>
                            <m:t>5</m:t>
                          </m:r>
                        </m:sup>
                        <m:e>
                          <m:sSub>
                            <m:sSubPr>
                              <m:ctrlPr>
                                <a:rPr lang="ja-JP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</m:e>
                      </m:nary>
                      <m:r>
                        <a:rPr lang="en-US" altLang="ja-JP" i="1">
                          <a:latin typeface="Cambria Math"/>
                        </a:rPr>
                        <m:t>𝑙𝑛</m:t>
                      </m:r>
                      <m:sSub>
                        <m:sSubPr>
                          <m:ctrlPr>
                            <a:rPr lang="ja-JP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𝑗</m:t>
                          </m:r>
                          <m:r>
                            <a:rPr lang="en-US" altLang="ja-JP" i="1">
                              <a:latin typeface="Cambria Math"/>
                            </a:rPr>
                            <m:t>,</m:t>
                          </m:r>
                          <m:r>
                            <a:rPr lang="en-US" altLang="ja-JP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ja-JP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𝑙𝑛</m:t>
                      </m:r>
                      <m:sSub>
                        <m:sSubPr>
                          <m:ctrlPr>
                            <a:rPr lang="ja-JP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×</m:t>
                      </m:r>
                      <m:sSub>
                        <m:sSubPr>
                          <m:ctrlPr>
                            <a:rPr lang="ja-JP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𝑟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ja-JP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𝜏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ja-JP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altLang="ja-JP" i="1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𝑝𝑛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ja-JP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𝜀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𝑖</m:t>
                          </m:r>
                          <m:r>
                            <a:rPr lang="en-US" altLang="ja-JP" i="1">
                              <a:latin typeface="Cambria Math"/>
                            </a:rPr>
                            <m:t>,</m:t>
                          </m:r>
                          <m:r>
                            <a:rPr lang="en-US" altLang="ja-JP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   </m:t>
                      </m:r>
                      <m:d>
                        <m:dPr>
                          <m:ctrlPr>
                            <a:rPr lang="ja-JP" altLang="ja-JP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ja-JP" i="1">
                              <a:latin typeface="Cambria Math"/>
                            </a:rPr>
                            <m:t>𝑖</m:t>
                          </m:r>
                          <m:r>
                            <a:rPr lang="en-US" altLang="ja-JP" i="1">
                              <a:latin typeface="Cambria Math"/>
                            </a:rPr>
                            <m:t>=1,…,4</m:t>
                          </m:r>
                        </m:e>
                      </m:d>
                    </m:oMath>
                  </m:oMathPara>
                </a14:m>
                <a:endParaRPr lang="ja-JP" altLang="ja-JP" dirty="0"/>
              </a:p>
            </p:txBody>
          </p:sp>
        </mc:Choice>
        <mc:Fallback>
          <p:sp>
            <p:nvSpPr>
              <p:cNvPr id="7" name="正方形/長方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890460"/>
                <a:ext cx="8496944" cy="90633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964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9057"/>
            <a:ext cx="9144000" cy="467616"/>
          </a:xfrm>
        </p:spPr>
        <p:txBody>
          <a:bodyPr>
            <a:noAutofit/>
          </a:bodyPr>
          <a:lstStyle/>
          <a:p>
            <a:r>
              <a:rPr lang="en-US" altLang="ja-JP" sz="2800" b="1" dirty="0"/>
              <a:t>Table 7. Estimation Results </a:t>
            </a:r>
            <a:r>
              <a:rPr lang="en-US" altLang="ja-JP" sz="2800" b="1" dirty="0" smtClean="0"/>
              <a:t>(156 Countries for 1990 - 2009)</a:t>
            </a:r>
            <a:endParaRPr kumimoji="1" lang="ja-JP" altLang="en-US" sz="28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7289"/>
            <a:ext cx="8256007" cy="6268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186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9057"/>
            <a:ext cx="9144000" cy="467616"/>
          </a:xfrm>
        </p:spPr>
        <p:txBody>
          <a:bodyPr>
            <a:noAutofit/>
          </a:bodyPr>
          <a:lstStyle/>
          <a:p>
            <a:r>
              <a:rPr lang="en-US" altLang="ja-JP" sz="2800" b="1" dirty="0"/>
              <a:t>Table 7. Estimation Results </a:t>
            </a:r>
            <a:r>
              <a:rPr lang="en-US" altLang="ja-JP" sz="2800" b="1" dirty="0" smtClean="0"/>
              <a:t>(156 Countries for 1990 - 2009)</a:t>
            </a:r>
            <a:endParaRPr kumimoji="1" lang="ja-JP" altLang="en-US" sz="2800" b="1" dirty="0"/>
          </a:p>
        </p:txBody>
      </p:sp>
      <p:pic>
        <p:nvPicPr>
          <p:cNvPr id="4" name="Picture 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177" b="66988"/>
          <a:stretch/>
        </p:blipFill>
        <p:spPr bwMode="auto">
          <a:xfrm>
            <a:off x="179512" y="1126965"/>
            <a:ext cx="8746129" cy="36645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078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724487" y="332657"/>
            <a:ext cx="7772400" cy="64807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b="1" dirty="0" smtClean="0"/>
              <a:t>Introduction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251520" y="1196752"/>
            <a:ext cx="87129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/>
              <a:t>Vegetable oils consumption, production and trade have become one of the global topics of interest due to several factors: </a:t>
            </a:r>
            <a:endParaRPr lang="en-US" altLang="ja-JP" sz="2000" dirty="0" smtClean="0"/>
          </a:p>
          <a:p>
            <a:endParaRPr lang="en-US" altLang="ja-JP" sz="2000" dirty="0" smtClean="0"/>
          </a:p>
          <a:p>
            <a:r>
              <a:rPr lang="en-US" altLang="ja-JP" sz="2000" b="1" dirty="0" smtClean="0"/>
              <a:t>(</a:t>
            </a:r>
            <a:r>
              <a:rPr lang="en-US" altLang="ja-JP" sz="2000" b="1" dirty="0" err="1" smtClean="0"/>
              <a:t>i</a:t>
            </a:r>
            <a:r>
              <a:rPr lang="en-US" altLang="ja-JP" sz="2000" b="1" dirty="0" smtClean="0"/>
              <a:t>) rising </a:t>
            </a:r>
            <a:r>
              <a:rPr lang="en-US" altLang="ja-JP" sz="2000" b="1" dirty="0"/>
              <a:t>global demand for vegetable oils, especially in emerging </a:t>
            </a:r>
            <a:r>
              <a:rPr lang="en-US" altLang="ja-JP" sz="2000" b="1" dirty="0" smtClean="0"/>
              <a:t>economies </a:t>
            </a:r>
          </a:p>
          <a:p>
            <a:endParaRPr lang="en-US" altLang="ja-JP" sz="2000" b="1" dirty="0" smtClean="0"/>
          </a:p>
          <a:p>
            <a:r>
              <a:rPr lang="en-US" altLang="ja-JP" sz="2000" b="1" dirty="0" smtClean="0"/>
              <a:t>(</a:t>
            </a:r>
            <a:r>
              <a:rPr lang="en-US" altLang="ja-JP" sz="2000" b="1" dirty="0"/>
              <a:t>ii) health problems related to trans fats (trans fatty acids: TFA</a:t>
            </a:r>
            <a:r>
              <a:rPr lang="en-US" altLang="ja-JP" sz="2000" b="1" dirty="0" smtClean="0"/>
              <a:t>) </a:t>
            </a:r>
          </a:p>
          <a:p>
            <a:endParaRPr lang="en-US" altLang="ja-JP" sz="2000" b="1" dirty="0" smtClean="0"/>
          </a:p>
          <a:p>
            <a:r>
              <a:rPr lang="en-US" altLang="ja-JP" sz="2000" b="1" dirty="0" smtClean="0"/>
              <a:t>(</a:t>
            </a:r>
            <a:r>
              <a:rPr lang="en-US" altLang="ja-JP" sz="2000" b="1" dirty="0"/>
              <a:t>iii) increasing use of vegetable oils as biofuels feedstock along with crude oil price </a:t>
            </a:r>
            <a:r>
              <a:rPr lang="en-US" altLang="ja-JP" sz="2000" b="1" dirty="0" smtClean="0"/>
              <a:t>surge</a:t>
            </a:r>
            <a:endParaRPr lang="en-US" altLang="ja-JP" sz="2000" b="1" dirty="0"/>
          </a:p>
          <a:p>
            <a:endParaRPr lang="en-US" altLang="ja-JP" sz="2000" b="1" dirty="0" smtClean="0"/>
          </a:p>
          <a:p>
            <a:r>
              <a:rPr lang="en-US" altLang="ja-JP" sz="2000" b="1" dirty="0" smtClean="0"/>
              <a:t>(</a:t>
            </a:r>
            <a:r>
              <a:rPr lang="en-US" altLang="ja-JP" sz="2000" b="1" dirty="0"/>
              <a:t>iv) international concerns over the environmental impacts of palm </a:t>
            </a:r>
            <a:r>
              <a:rPr lang="en-US" altLang="ja-JP" sz="2000" b="1" dirty="0" smtClean="0"/>
              <a:t>logging </a:t>
            </a:r>
          </a:p>
          <a:p>
            <a:endParaRPr lang="en-US" altLang="ja-JP" sz="2000" dirty="0"/>
          </a:p>
          <a:p>
            <a:r>
              <a:rPr lang="en-US" altLang="ja-JP" sz="2000" dirty="0" smtClean="0"/>
              <a:t>In </a:t>
            </a:r>
            <a:r>
              <a:rPr lang="en-US" altLang="ja-JP" sz="2000" dirty="0"/>
              <a:t>these circumstances, </a:t>
            </a:r>
            <a:r>
              <a:rPr lang="en-US" altLang="ja-JP" sz="2000" dirty="0" smtClean="0"/>
              <a:t>in order to understand </a:t>
            </a:r>
            <a:r>
              <a:rPr lang="nb-NO" altLang="ja-JP" sz="2000" dirty="0" smtClean="0"/>
              <a:t>global vegetable oils market trends, </a:t>
            </a:r>
            <a:endParaRPr lang="en-US" altLang="ja-JP" sz="2000" dirty="0" smtClean="0"/>
          </a:p>
          <a:p>
            <a:r>
              <a:rPr lang="en-US" altLang="ja-JP" sz="2000" dirty="0" smtClean="0"/>
              <a:t>it </a:t>
            </a:r>
            <a:r>
              <a:rPr lang="en-US" altLang="ja-JP" sz="2000" dirty="0"/>
              <a:t>has become essentially important to analyze global demand for vegetable oils from the aspects of food use and industrial </a:t>
            </a:r>
            <a:r>
              <a:rPr lang="en-US" altLang="ja-JP" sz="2000" dirty="0" smtClean="0"/>
              <a:t>use, </a:t>
            </a:r>
            <a:r>
              <a:rPr lang="en-US" altLang="ja-JP" sz="2000" dirty="0"/>
              <a:t>and to clarify the demand structure of edible and non-edible vegetable oils</a:t>
            </a:r>
            <a:r>
              <a:rPr lang="en-US" altLang="ja-JP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45989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9057"/>
            <a:ext cx="9144000" cy="467616"/>
          </a:xfrm>
        </p:spPr>
        <p:txBody>
          <a:bodyPr>
            <a:noAutofit/>
          </a:bodyPr>
          <a:lstStyle/>
          <a:p>
            <a:r>
              <a:rPr lang="en-US" altLang="ja-JP" sz="2800" b="1" dirty="0"/>
              <a:t>Table 7. Estimation Results </a:t>
            </a:r>
            <a:r>
              <a:rPr lang="en-US" altLang="ja-JP" sz="2800" b="1" dirty="0" smtClean="0"/>
              <a:t>(156 Countries for 1990 - 2009)</a:t>
            </a:r>
            <a:endParaRPr kumimoji="1" lang="ja-JP" altLang="en-US" sz="2800" b="1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45" b="62845"/>
          <a:stretch/>
        </p:blipFill>
        <p:spPr bwMode="auto">
          <a:xfrm>
            <a:off x="3086820" y="943864"/>
            <a:ext cx="5807735" cy="411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641" b="62703"/>
          <a:stretch/>
        </p:blipFill>
        <p:spPr bwMode="auto">
          <a:xfrm>
            <a:off x="251520" y="950027"/>
            <a:ext cx="2955513" cy="4110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078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792088"/>
          </a:xfrm>
        </p:spPr>
        <p:txBody>
          <a:bodyPr>
            <a:noAutofit/>
          </a:bodyPr>
          <a:lstStyle/>
          <a:p>
            <a:r>
              <a:rPr lang="en-US" altLang="ja-JP" sz="2800" b="1" dirty="0"/>
              <a:t>Figure 2. Cross-Price Effect on Global Demand for Edible and Non-Edible Vegetable Oils </a:t>
            </a:r>
            <a:endParaRPr kumimoji="1" lang="ja-JP" altLang="en-US" sz="2800" b="1" dirty="0"/>
          </a:p>
        </p:txBody>
      </p:sp>
      <p:sp>
        <p:nvSpPr>
          <p:cNvPr id="6" name="正方形/長方形 5"/>
          <p:cNvSpPr/>
          <p:nvPr/>
        </p:nvSpPr>
        <p:spPr>
          <a:xfrm>
            <a:off x="323528" y="6093296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/>
              <a:t>Note. </a:t>
            </a:r>
            <a:r>
              <a:rPr lang="en-US" altLang="ja-JP" dirty="0"/>
              <a:t>Arrow represents the direction of cross price effect on demand for the other vegetable oils at least the 10% significance level.</a:t>
            </a:r>
            <a:endParaRPr lang="ja-JP" altLang="ja-JP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1295871"/>
            <a:ext cx="8218487" cy="479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角丸四角形 4"/>
          <p:cNvSpPr/>
          <p:nvPr/>
        </p:nvSpPr>
        <p:spPr>
          <a:xfrm>
            <a:off x="2555776" y="3694582"/>
            <a:ext cx="4752528" cy="2398713"/>
          </a:xfrm>
          <a:prstGeom prst="roundRect">
            <a:avLst/>
          </a:pr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2518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496944" cy="792088"/>
          </a:xfrm>
        </p:spPr>
        <p:txBody>
          <a:bodyPr>
            <a:noAutofit/>
          </a:bodyPr>
          <a:lstStyle/>
          <a:p>
            <a:r>
              <a:rPr lang="en-US" altLang="ja-JP" sz="2800" b="1" dirty="0"/>
              <a:t>Figure 3. World Average of Non-Edible Vegetable Oils Consumption per Capita and </a:t>
            </a:r>
            <a:r>
              <a:rPr lang="en-US" altLang="ja-JP" sz="2800" b="1" dirty="0" smtClean="0"/>
              <a:t>Crude </a:t>
            </a:r>
            <a:r>
              <a:rPr lang="en-US" altLang="ja-JP" sz="2800" b="1" dirty="0"/>
              <a:t>Oil Nominal </a:t>
            </a:r>
            <a:r>
              <a:rPr lang="en-US" altLang="ja-JP" sz="2800" b="1" dirty="0" smtClean="0"/>
              <a:t>Price</a:t>
            </a:r>
            <a:endParaRPr lang="ja-JP" altLang="ja-JP" sz="28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052736"/>
            <a:ext cx="6942087" cy="5805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13952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576064"/>
          </a:xfrm>
        </p:spPr>
        <p:txBody>
          <a:bodyPr>
            <a:normAutofit/>
          </a:bodyPr>
          <a:lstStyle/>
          <a:p>
            <a:r>
              <a:rPr lang="en-US" altLang="ja-JP" sz="2800" b="1" dirty="0"/>
              <a:t>Strategic Planning Initiatives</a:t>
            </a:r>
            <a:endParaRPr kumimoji="1" lang="ja-JP" altLang="en-US" sz="28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51520" y="1196752"/>
            <a:ext cx="8640960" cy="5472608"/>
          </a:xfrm>
        </p:spPr>
        <p:txBody>
          <a:bodyPr>
            <a:noAutofit/>
          </a:bodyPr>
          <a:lstStyle/>
          <a:p>
            <a:pPr algn="l"/>
            <a:r>
              <a:rPr lang="en-US" altLang="ja-JP" sz="2400" dirty="0">
                <a:solidFill>
                  <a:schemeClr val="tx1"/>
                </a:solidFill>
              </a:rPr>
              <a:t>1</a:t>
            </a:r>
            <a:r>
              <a:rPr lang="en-US" altLang="ja-JP" sz="2400" dirty="0" smtClean="0">
                <a:solidFill>
                  <a:schemeClr val="tx1"/>
                </a:solidFill>
              </a:rPr>
              <a:t>) Policy </a:t>
            </a:r>
            <a:r>
              <a:rPr lang="en-US" altLang="ja-JP" sz="2400" dirty="0">
                <a:solidFill>
                  <a:schemeClr val="tx1"/>
                </a:solidFill>
              </a:rPr>
              <a:t>and </a:t>
            </a:r>
            <a:r>
              <a:rPr lang="en-US" altLang="ja-JP" sz="2400" dirty="0" smtClean="0">
                <a:solidFill>
                  <a:schemeClr val="tx1"/>
                </a:solidFill>
              </a:rPr>
              <a:t>regulation: </a:t>
            </a:r>
          </a:p>
          <a:p>
            <a:pPr algn="l"/>
            <a:r>
              <a:rPr lang="en-US" altLang="ja-JP" sz="2400" dirty="0">
                <a:solidFill>
                  <a:schemeClr val="tx1"/>
                </a:solidFill>
              </a:rPr>
              <a:t> </a:t>
            </a:r>
            <a:r>
              <a:rPr lang="en-US" altLang="ja-JP" sz="2400" dirty="0" smtClean="0">
                <a:solidFill>
                  <a:schemeClr val="tx1"/>
                </a:solidFill>
              </a:rPr>
              <a:t>   e.g. Trans Fats Issue</a:t>
            </a:r>
          </a:p>
          <a:p>
            <a:pPr algn="l"/>
            <a:r>
              <a:rPr lang="en-US" altLang="ja-JP" sz="2400" dirty="0" smtClean="0">
                <a:solidFill>
                  <a:schemeClr val="tx1"/>
                </a:solidFill>
              </a:rPr>
              <a:t>2) Competitive </a:t>
            </a:r>
            <a:r>
              <a:rPr lang="en-US" altLang="ja-JP" sz="2400" dirty="0">
                <a:solidFill>
                  <a:schemeClr val="tx1"/>
                </a:solidFill>
              </a:rPr>
              <a:t>product </a:t>
            </a:r>
            <a:r>
              <a:rPr lang="en-US" altLang="ja-JP" sz="2400" dirty="0" smtClean="0">
                <a:solidFill>
                  <a:schemeClr val="tx1"/>
                </a:solidFill>
              </a:rPr>
              <a:t>positioning: </a:t>
            </a:r>
          </a:p>
          <a:p>
            <a:pPr algn="l"/>
            <a:r>
              <a:rPr lang="en-US" altLang="ja-JP" sz="2400" dirty="0">
                <a:solidFill>
                  <a:schemeClr val="tx1"/>
                </a:solidFill>
              </a:rPr>
              <a:t> </a:t>
            </a:r>
            <a:r>
              <a:rPr lang="en-US" altLang="ja-JP" sz="2400" dirty="0" smtClean="0">
                <a:solidFill>
                  <a:schemeClr val="tx1"/>
                </a:solidFill>
              </a:rPr>
              <a:t>   e.g. </a:t>
            </a:r>
            <a:r>
              <a:rPr lang="en-US" sz="2400" dirty="0" smtClean="0">
                <a:solidFill>
                  <a:schemeClr val="tx1"/>
                </a:solidFill>
              </a:rPr>
              <a:t>Emphasis on </a:t>
            </a:r>
            <a:r>
              <a:rPr lang="en-US" sz="2400" dirty="0">
                <a:solidFill>
                  <a:schemeClr val="tx1"/>
                </a:solidFill>
              </a:rPr>
              <a:t>a vegetable oil’s positive characteristics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algn="l"/>
            <a:r>
              <a:rPr lang="en-US" altLang="ja-JP" sz="2400" dirty="0" smtClean="0">
                <a:solidFill>
                  <a:schemeClr val="tx1"/>
                </a:solidFill>
              </a:rPr>
              <a:t>3) Technological innovation: </a:t>
            </a:r>
          </a:p>
          <a:p>
            <a:pPr algn="l"/>
            <a:r>
              <a:rPr lang="en-US" altLang="ja-JP" sz="2400" dirty="0">
                <a:solidFill>
                  <a:schemeClr val="tx1"/>
                </a:solidFill>
              </a:rPr>
              <a:t> </a:t>
            </a:r>
            <a:r>
              <a:rPr lang="en-US" altLang="ja-JP" sz="2400" dirty="0" smtClean="0">
                <a:solidFill>
                  <a:schemeClr val="tx1"/>
                </a:solidFill>
              </a:rPr>
              <a:t>   e.g. High-oleic </a:t>
            </a:r>
            <a:r>
              <a:rPr lang="en-US" altLang="ja-JP" sz="2400" dirty="0">
                <a:solidFill>
                  <a:schemeClr val="tx1"/>
                </a:solidFill>
              </a:rPr>
              <a:t>soybean innovation and </a:t>
            </a:r>
            <a:r>
              <a:rPr lang="en-US" altLang="ja-JP" sz="2400" dirty="0" smtClean="0">
                <a:solidFill>
                  <a:schemeClr val="tx1"/>
                </a:solidFill>
              </a:rPr>
              <a:t>commercialization</a:t>
            </a:r>
          </a:p>
          <a:p>
            <a:endParaRPr lang="en-US" altLang="ja-JP" sz="2400" dirty="0" smtClean="0">
              <a:solidFill>
                <a:schemeClr val="tx1"/>
              </a:solidFill>
            </a:endParaRPr>
          </a:p>
          <a:p>
            <a:r>
              <a:rPr lang="en-US" altLang="ja-JP" sz="2400" dirty="0" smtClean="0">
                <a:solidFill>
                  <a:schemeClr val="tx1"/>
                </a:solidFill>
              </a:rPr>
              <a:t>Key Point: Cost Performance after Quality Innovation</a:t>
            </a:r>
          </a:p>
          <a:p>
            <a:endParaRPr lang="en-US" altLang="ja-JP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Because our </a:t>
            </a:r>
            <a:r>
              <a:rPr lang="en-US" sz="2400" dirty="0">
                <a:solidFill>
                  <a:schemeClr val="tx1"/>
                </a:solidFill>
              </a:rPr>
              <a:t>paper finds that soybean oil price plays a central role in demand determination of other edible vegetable oils </a:t>
            </a:r>
            <a:r>
              <a:rPr lang="en-US" sz="2400" dirty="0" smtClean="0">
                <a:solidFill>
                  <a:schemeClr val="tx1"/>
                </a:solidFill>
              </a:rPr>
              <a:t>in a </a:t>
            </a:r>
            <a:r>
              <a:rPr lang="en-US" sz="2400" dirty="0" smtClean="0">
                <a:solidFill>
                  <a:schemeClr val="tx1"/>
                </a:solidFill>
              </a:rPr>
              <a:t>global market of edible vegetable oils </a:t>
            </a:r>
            <a:r>
              <a:rPr lang="en-US" sz="2400" dirty="0" smtClean="0">
                <a:solidFill>
                  <a:schemeClr val="tx1"/>
                </a:solidFill>
              </a:rPr>
              <a:t>through </a:t>
            </a:r>
            <a:r>
              <a:rPr lang="en-US" sz="2400" dirty="0">
                <a:solidFill>
                  <a:schemeClr val="tx1"/>
                </a:solidFill>
              </a:rPr>
              <a:t>its cross-price substitution </a:t>
            </a:r>
            <a:r>
              <a:rPr lang="en-US" sz="2400" dirty="0" smtClean="0">
                <a:solidFill>
                  <a:schemeClr val="tx1"/>
                </a:solidFill>
              </a:rPr>
              <a:t>effect. </a:t>
            </a:r>
            <a:r>
              <a:rPr lang="en-US" altLang="ja-JP" sz="2400" dirty="0" smtClean="0">
                <a:solidFill>
                  <a:schemeClr val="tx1"/>
                </a:solidFill>
              </a:rPr>
              <a:t> 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3341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Thank you for your attention.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0832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720080"/>
          </a:xfrm>
        </p:spPr>
        <p:txBody>
          <a:bodyPr>
            <a:normAutofit/>
          </a:bodyPr>
          <a:lstStyle/>
          <a:p>
            <a:r>
              <a:rPr lang="en-US" altLang="ja-JP" sz="2800" b="1" dirty="0"/>
              <a:t>The </a:t>
            </a:r>
            <a:r>
              <a:rPr lang="en-US" altLang="ja-JP" sz="2800" b="1" dirty="0" smtClean="0"/>
              <a:t>Objective </a:t>
            </a:r>
            <a:r>
              <a:rPr lang="en-US" altLang="ja-JP" sz="2800" b="1" dirty="0"/>
              <a:t>of </a:t>
            </a:r>
            <a:r>
              <a:rPr lang="en-US" altLang="ja-JP" sz="2800" b="1" dirty="0" smtClean="0"/>
              <a:t>This </a:t>
            </a:r>
            <a:r>
              <a:rPr lang="en-US" altLang="ja-JP" sz="2800" b="1" dirty="0"/>
              <a:t>S</a:t>
            </a:r>
            <a:r>
              <a:rPr lang="en-US" altLang="ja-JP" sz="2800" b="1" dirty="0" smtClean="0"/>
              <a:t>tudy</a:t>
            </a:r>
            <a:endParaRPr kumimoji="1" lang="ja-JP" altLang="en-US" sz="2800" b="1" dirty="0"/>
          </a:p>
        </p:txBody>
      </p:sp>
      <p:sp>
        <p:nvSpPr>
          <p:cNvPr id="4" name="正方形/長方形 3"/>
          <p:cNvSpPr/>
          <p:nvPr/>
        </p:nvSpPr>
        <p:spPr>
          <a:xfrm>
            <a:off x="323528" y="1412776"/>
            <a:ext cx="856895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/>
              <a:t>The </a:t>
            </a:r>
            <a:r>
              <a:rPr lang="en-US" altLang="ja-JP" sz="2000" dirty="0"/>
              <a:t>objective of this paper is </a:t>
            </a:r>
            <a:endParaRPr lang="en-US" altLang="ja-JP" sz="2000" dirty="0" smtClean="0"/>
          </a:p>
          <a:p>
            <a:endParaRPr lang="en-US" altLang="ja-JP" sz="2000" dirty="0"/>
          </a:p>
          <a:p>
            <a:r>
              <a:rPr lang="en-US" altLang="ja-JP" sz="2000" dirty="0" smtClean="0"/>
              <a:t>to </a:t>
            </a:r>
            <a:r>
              <a:rPr lang="en-US" altLang="ja-JP" sz="2000" b="1" dirty="0"/>
              <a:t>estimate demand function of vegetable oils for food use and industrial use with cross-country panel data of 156 countries </a:t>
            </a:r>
            <a:endParaRPr lang="en-US" altLang="ja-JP" sz="2000" b="1" dirty="0" smtClean="0"/>
          </a:p>
          <a:p>
            <a:endParaRPr lang="en-US" altLang="ja-JP" sz="2000" dirty="0"/>
          </a:p>
          <a:p>
            <a:r>
              <a:rPr lang="en-US" altLang="ja-JP" sz="2000" dirty="0" smtClean="0"/>
              <a:t>to </a:t>
            </a:r>
            <a:r>
              <a:rPr lang="en-US" altLang="ja-JP" sz="2000" b="1" dirty="0"/>
              <a:t>investigate</a:t>
            </a:r>
            <a:r>
              <a:rPr lang="en-US" altLang="ja-JP" sz="2000" dirty="0"/>
              <a:t> </a:t>
            </a:r>
            <a:r>
              <a:rPr lang="en-US" altLang="ja-JP" sz="2000" b="1" dirty="0"/>
              <a:t>global demand structure </a:t>
            </a:r>
            <a:r>
              <a:rPr lang="en-US" altLang="ja-JP" sz="2000" dirty="0"/>
              <a:t>of edible and non-edible vegetable </a:t>
            </a:r>
            <a:r>
              <a:rPr lang="en-US" altLang="ja-JP" sz="2000" dirty="0" smtClean="0"/>
              <a:t>oils </a:t>
            </a:r>
          </a:p>
          <a:p>
            <a:endParaRPr lang="en-US" altLang="ja-JP" sz="2000" dirty="0"/>
          </a:p>
          <a:p>
            <a:r>
              <a:rPr lang="en-US" altLang="ja-JP" sz="2000" dirty="0"/>
              <a:t>t</a:t>
            </a:r>
            <a:r>
              <a:rPr lang="en-US" altLang="ja-JP" sz="2000" dirty="0" smtClean="0"/>
              <a:t>o think about strategic planning initiatives</a:t>
            </a:r>
          </a:p>
          <a:p>
            <a:endParaRPr lang="en-US" altLang="ja-JP" sz="2000" dirty="0" smtClean="0"/>
          </a:p>
          <a:p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2776102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90013" y="116632"/>
            <a:ext cx="7772400" cy="576064"/>
          </a:xfrm>
        </p:spPr>
        <p:txBody>
          <a:bodyPr>
            <a:normAutofit/>
          </a:bodyPr>
          <a:lstStyle/>
          <a:p>
            <a:r>
              <a:rPr kumimoji="1" lang="en-US" altLang="ja-JP" sz="2800" b="1" dirty="0" smtClean="0"/>
              <a:t>Previous Research (1)</a:t>
            </a:r>
            <a:endParaRPr kumimoji="1" lang="ja-JP" altLang="en-US" sz="2800" b="1" dirty="0"/>
          </a:p>
        </p:txBody>
      </p:sp>
      <p:sp>
        <p:nvSpPr>
          <p:cNvPr id="4" name="正方形/長方形 3"/>
          <p:cNvSpPr/>
          <p:nvPr/>
        </p:nvSpPr>
        <p:spPr>
          <a:xfrm>
            <a:off x="447491" y="692696"/>
            <a:ext cx="827322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/>
              <a:t>E</a:t>
            </a:r>
            <a:r>
              <a:rPr lang="en-US" altLang="ja-JP" sz="2000" dirty="0" smtClean="0"/>
              <a:t>mpirical </a:t>
            </a:r>
            <a:r>
              <a:rPr lang="en-US" altLang="ja-JP" sz="2000" dirty="0"/>
              <a:t>analysis of food, biofuel and energy markets. </a:t>
            </a:r>
            <a:endParaRPr lang="en-US" altLang="ja-JP" sz="2000" dirty="0" smtClean="0"/>
          </a:p>
          <a:p>
            <a:r>
              <a:rPr lang="en-US" altLang="ja-JP" sz="2000" dirty="0" smtClean="0"/>
              <a:t>There </a:t>
            </a:r>
            <a:r>
              <a:rPr lang="en-US" altLang="ja-JP" sz="2000" dirty="0"/>
              <a:t>are mainly three types of approaches, such as </a:t>
            </a:r>
            <a:endParaRPr lang="en-US" altLang="ja-JP" sz="2000" dirty="0" smtClean="0"/>
          </a:p>
          <a:p>
            <a:endParaRPr lang="en-US" altLang="ja-JP" sz="2000" dirty="0"/>
          </a:p>
          <a:p>
            <a:r>
              <a:rPr lang="en-US" altLang="ja-JP" sz="2000" b="1" dirty="0" smtClean="0"/>
              <a:t>1) Theoretical models</a:t>
            </a:r>
          </a:p>
          <a:p>
            <a:r>
              <a:rPr lang="en-US" altLang="ja-JP" sz="2000" dirty="0" smtClean="0"/>
              <a:t>     (Gardner 2007; de </a:t>
            </a:r>
            <a:r>
              <a:rPr lang="en-US" altLang="ja-JP" sz="2000" dirty="0" err="1" smtClean="0"/>
              <a:t>Gorter</a:t>
            </a:r>
            <a:r>
              <a:rPr lang="en-US" altLang="ja-JP" sz="2000" dirty="0" smtClean="0"/>
              <a:t> and Just 2008; de </a:t>
            </a:r>
            <a:r>
              <a:rPr lang="en-US" altLang="ja-JP" sz="2000" dirty="0" err="1" smtClean="0"/>
              <a:t>Gorter</a:t>
            </a:r>
            <a:r>
              <a:rPr lang="en-US" altLang="ja-JP" sz="2000" dirty="0" smtClean="0"/>
              <a:t> and Just 2009)</a:t>
            </a:r>
          </a:p>
          <a:p>
            <a:endParaRPr lang="en-US" altLang="ja-JP" sz="2000" dirty="0" smtClean="0"/>
          </a:p>
          <a:p>
            <a:r>
              <a:rPr lang="en-US" altLang="ja-JP" sz="2000" b="1" dirty="0" smtClean="0"/>
              <a:t>2) </a:t>
            </a:r>
            <a:r>
              <a:rPr lang="en-US" altLang="ja-JP" sz="2000" b="1" dirty="0" err="1"/>
              <a:t>C</a:t>
            </a:r>
            <a:r>
              <a:rPr lang="en-US" altLang="ja-JP" sz="2000" b="1" dirty="0" err="1" smtClean="0"/>
              <a:t>ointegration</a:t>
            </a:r>
            <a:r>
              <a:rPr lang="en-US" altLang="ja-JP" sz="2000" b="1" dirty="0" smtClean="0"/>
              <a:t> analyses</a:t>
            </a:r>
          </a:p>
          <a:p>
            <a:r>
              <a:rPr lang="en-US" altLang="ja-JP" sz="2000" dirty="0" smtClean="0"/>
              <a:t>    (Yu et al. 2006; Hameed and Arshad 2008; </a:t>
            </a:r>
            <a:r>
              <a:rPr lang="en-US" altLang="ja-JP" sz="2000" dirty="0" err="1" smtClean="0"/>
              <a:t>Peri</a:t>
            </a:r>
            <a:r>
              <a:rPr lang="en-US" altLang="ja-JP" sz="2000" dirty="0" smtClean="0"/>
              <a:t> and </a:t>
            </a:r>
            <a:r>
              <a:rPr lang="en-US" altLang="ja-JP" sz="2000" dirty="0" err="1" smtClean="0"/>
              <a:t>Baldi</a:t>
            </a:r>
            <a:r>
              <a:rPr lang="en-US" altLang="ja-JP" sz="2000" dirty="0" smtClean="0"/>
              <a:t> 2010)</a:t>
            </a:r>
          </a:p>
          <a:p>
            <a:endParaRPr lang="en-US" altLang="ja-JP" sz="2000" dirty="0" smtClean="0"/>
          </a:p>
          <a:p>
            <a:r>
              <a:rPr lang="en-US" altLang="ja-JP" sz="2000" b="1" dirty="0" smtClean="0"/>
              <a:t>3) Partial </a:t>
            </a:r>
            <a:r>
              <a:rPr lang="en-US" altLang="ja-JP" sz="2000" b="1" dirty="0"/>
              <a:t>and general equilibrium (CGE) </a:t>
            </a:r>
            <a:r>
              <a:rPr lang="en-US" altLang="ja-JP" sz="2000" b="1" dirty="0" smtClean="0"/>
              <a:t>models</a:t>
            </a:r>
          </a:p>
          <a:p>
            <a:r>
              <a:rPr lang="en-US" altLang="ja-JP" sz="2000" dirty="0" smtClean="0"/>
              <a:t> </a:t>
            </a:r>
            <a:r>
              <a:rPr lang="en-US" sz="2000" dirty="0" smtClean="0"/>
              <a:t>(</a:t>
            </a:r>
            <a:r>
              <a:rPr lang="en-US" sz="2000" dirty="0" err="1"/>
              <a:t>Arnt</a:t>
            </a:r>
            <a:r>
              <a:rPr lang="en-US" sz="2000" dirty="0"/>
              <a:t> et al. 2008, </a:t>
            </a:r>
            <a:r>
              <a:rPr lang="en-US" sz="2000" dirty="0" err="1"/>
              <a:t>Kancs</a:t>
            </a:r>
            <a:r>
              <a:rPr lang="en-US" sz="2000" dirty="0"/>
              <a:t> and </a:t>
            </a:r>
            <a:r>
              <a:rPr lang="en-US" sz="2000" dirty="0" err="1" smtClean="0"/>
              <a:t>Wohlgemuch</a:t>
            </a:r>
            <a:r>
              <a:rPr lang="en-US" sz="2000" dirty="0" smtClean="0"/>
              <a:t> </a:t>
            </a:r>
            <a:r>
              <a:rPr lang="en-US" sz="2000" dirty="0" smtClean="0"/>
              <a:t>2008</a:t>
            </a:r>
            <a:r>
              <a:rPr lang="en-US" altLang="ja-JP" sz="2000" dirty="0" smtClean="0"/>
              <a:t>)</a:t>
            </a:r>
          </a:p>
          <a:p>
            <a:endParaRPr lang="en-US" altLang="ja-JP" sz="2000" dirty="0" smtClean="0"/>
          </a:p>
          <a:p>
            <a:r>
              <a:rPr lang="en-US" altLang="ja-JP" sz="2000" b="1" dirty="0" smtClean="0"/>
              <a:t>4) Theoretical and empirical analysis</a:t>
            </a:r>
          </a:p>
          <a:p>
            <a:r>
              <a:rPr lang="en-US" altLang="ja-JP" sz="2000" dirty="0" smtClean="0"/>
              <a:t>    (</a:t>
            </a:r>
            <a:r>
              <a:rPr lang="en-US" altLang="ja-JP" sz="2000" dirty="0" err="1" smtClean="0"/>
              <a:t>Ciaian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and </a:t>
            </a:r>
            <a:r>
              <a:rPr lang="en-US" altLang="ja-JP" sz="2000" dirty="0" err="1"/>
              <a:t>Kancs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2011)</a:t>
            </a:r>
            <a:endParaRPr lang="ja-JP" altLang="en-US" sz="2000" dirty="0"/>
          </a:p>
        </p:txBody>
      </p:sp>
      <p:sp>
        <p:nvSpPr>
          <p:cNvPr id="5" name="正方形/長方形 4"/>
          <p:cNvSpPr/>
          <p:nvPr/>
        </p:nvSpPr>
        <p:spPr>
          <a:xfrm>
            <a:off x="179512" y="5229200"/>
            <a:ext cx="878497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/>
              <a:t>In order to empirically analyze vegetable oils market based on those theoretical models, we need to estimate demand </a:t>
            </a:r>
            <a:r>
              <a:rPr lang="en-US" altLang="ja-JP" sz="2000" dirty="0" err="1"/>
              <a:t>elasticities</a:t>
            </a:r>
            <a:r>
              <a:rPr lang="en-US" altLang="ja-JP" sz="2000" dirty="0"/>
              <a:t> of vegetable oils from a global </a:t>
            </a:r>
            <a:r>
              <a:rPr lang="en-US" altLang="ja-JP" sz="2000" dirty="0" smtClean="0"/>
              <a:t>perspective</a:t>
            </a:r>
            <a:r>
              <a:rPr lang="en-US" altLang="ja-JP" sz="2000" dirty="0"/>
              <a:t>. </a:t>
            </a:r>
            <a:endParaRPr lang="en-US" altLang="ja-JP" sz="2000" dirty="0" smtClean="0"/>
          </a:p>
          <a:p>
            <a:r>
              <a:rPr lang="en-US" altLang="ja-JP" sz="2000" dirty="0" smtClean="0"/>
              <a:t>Currently</a:t>
            </a:r>
            <a:r>
              <a:rPr lang="en-US" altLang="ja-JP" sz="2000" dirty="0"/>
              <a:t>, the USDA Economic Research Service (ERS) does not provide elasticity estimates of vegetable oils to the public.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88804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01720" y="404664"/>
            <a:ext cx="7772400" cy="648072"/>
          </a:xfrm>
        </p:spPr>
        <p:txBody>
          <a:bodyPr>
            <a:normAutofit/>
          </a:bodyPr>
          <a:lstStyle/>
          <a:p>
            <a:r>
              <a:rPr lang="en-US" altLang="ja-JP" sz="2800" b="1" dirty="0"/>
              <a:t>Previous Research </a:t>
            </a:r>
            <a:r>
              <a:rPr lang="en-US" altLang="ja-JP" sz="2800" b="1" dirty="0" smtClean="0"/>
              <a:t>(2)</a:t>
            </a:r>
            <a:endParaRPr kumimoji="1" lang="ja-JP" altLang="en-US" sz="2800" dirty="0"/>
          </a:p>
        </p:txBody>
      </p:sp>
      <p:sp>
        <p:nvSpPr>
          <p:cNvPr id="4" name="正方形/長方形 3"/>
          <p:cNvSpPr/>
          <p:nvPr/>
        </p:nvSpPr>
        <p:spPr>
          <a:xfrm>
            <a:off x="411456" y="1268760"/>
            <a:ext cx="83529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/>
              <a:t>From a </a:t>
            </a:r>
            <a:r>
              <a:rPr lang="en-US" altLang="ja-JP" sz="2000" b="1" dirty="0"/>
              <a:t>regional perspective</a:t>
            </a:r>
            <a:r>
              <a:rPr lang="en-US" altLang="ja-JP" sz="2000" dirty="0"/>
              <a:t>, </a:t>
            </a:r>
            <a:endParaRPr lang="en-US" altLang="ja-JP" sz="2000" dirty="0" smtClean="0"/>
          </a:p>
          <a:p>
            <a:r>
              <a:rPr lang="en-US" altLang="ja-JP" sz="2000" dirty="0" smtClean="0"/>
              <a:t>Goddard </a:t>
            </a:r>
            <a:r>
              <a:rPr lang="en-US" altLang="ja-JP" sz="2000" dirty="0"/>
              <a:t>and Glance (1989) analyzed demand relationships among twelve fats and oils in </a:t>
            </a:r>
            <a:r>
              <a:rPr lang="en-US" altLang="ja-JP" sz="2000" b="1" dirty="0"/>
              <a:t>United States, Canada and Japan </a:t>
            </a:r>
            <a:r>
              <a:rPr lang="en-US" altLang="ja-JP" sz="2000" dirty="0"/>
              <a:t>with data of per capita disappearance from 1962-86</a:t>
            </a:r>
            <a:r>
              <a:rPr lang="en-US" altLang="ja-JP" sz="2000" dirty="0" smtClean="0"/>
              <a:t>.</a:t>
            </a:r>
          </a:p>
          <a:p>
            <a:endParaRPr lang="en-US" altLang="ja-JP" sz="2000" dirty="0"/>
          </a:p>
          <a:p>
            <a:r>
              <a:rPr lang="en-US" altLang="ja-JP" sz="2000" dirty="0" smtClean="0"/>
              <a:t>Their study </a:t>
            </a:r>
            <a:r>
              <a:rPr lang="en-US" altLang="ja-JP" sz="2000" dirty="0"/>
              <a:t>did not include </a:t>
            </a:r>
            <a:r>
              <a:rPr lang="en-US" altLang="ja-JP" sz="2000" b="1" dirty="0"/>
              <a:t>rapeseed oil </a:t>
            </a:r>
            <a:r>
              <a:rPr lang="en-US" altLang="ja-JP" sz="2000" dirty="0"/>
              <a:t>in the demand equation for the U.S. in their model. </a:t>
            </a:r>
            <a:endParaRPr lang="en-US" altLang="ja-JP" sz="2000" dirty="0" smtClean="0"/>
          </a:p>
          <a:p>
            <a:endParaRPr lang="en-US" altLang="ja-JP" sz="2000" dirty="0"/>
          </a:p>
          <a:p>
            <a:r>
              <a:rPr lang="en-US" altLang="ja-JP" sz="2000" dirty="0" smtClean="0"/>
              <a:t>And </a:t>
            </a:r>
            <a:r>
              <a:rPr lang="en-US" altLang="ja-JP" sz="2000" dirty="0"/>
              <a:t>also, they excluded </a:t>
            </a:r>
            <a:r>
              <a:rPr lang="en-US" altLang="ja-JP" sz="2000" b="1" dirty="0"/>
              <a:t>sunflower oil </a:t>
            </a:r>
            <a:r>
              <a:rPr lang="en-US" altLang="ja-JP" sz="2000" dirty="0"/>
              <a:t>in the model for three countries because some data was unavailable over some or all of the estimation period.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382716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68300" y="430748"/>
            <a:ext cx="8352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/>
              <a:t>We </a:t>
            </a:r>
            <a:r>
              <a:rPr lang="en-US" altLang="ja-JP" sz="2000" dirty="0" smtClean="0"/>
              <a:t>focus </a:t>
            </a:r>
            <a:r>
              <a:rPr lang="en-US" altLang="ja-JP" sz="2000" dirty="0"/>
              <a:t>on global markets of four vegetable oils: </a:t>
            </a:r>
          </a:p>
          <a:p>
            <a:pPr algn="ctr"/>
            <a:r>
              <a:rPr lang="en-US" altLang="ja-JP" sz="2000" b="1" dirty="0"/>
              <a:t>soybean oil, rapeseed oil, palm oil, sunflower oil </a:t>
            </a:r>
          </a:p>
          <a:p>
            <a:endParaRPr lang="en-US" altLang="ja-JP" sz="2000" dirty="0"/>
          </a:p>
          <a:p>
            <a:r>
              <a:rPr lang="en-US" altLang="ja-JP" sz="2000" dirty="0" smtClean="0"/>
              <a:t>We estimate </a:t>
            </a:r>
            <a:r>
              <a:rPr lang="en-US" altLang="ja-JP" sz="2000" b="1" dirty="0"/>
              <a:t>own- and cross-price </a:t>
            </a:r>
            <a:r>
              <a:rPr lang="en-US" altLang="ja-JP" sz="2000" b="1" dirty="0" err="1"/>
              <a:t>elasticities</a:t>
            </a:r>
            <a:r>
              <a:rPr lang="en-US" altLang="ja-JP" sz="2000" b="1" dirty="0"/>
              <a:t> </a:t>
            </a:r>
            <a:r>
              <a:rPr lang="en-US" altLang="ja-JP" sz="2000" dirty="0"/>
              <a:t>in the global market and identified </a:t>
            </a:r>
            <a:r>
              <a:rPr lang="en-US" altLang="ja-JP" sz="2000" b="1" dirty="0"/>
              <a:t>income </a:t>
            </a:r>
            <a:r>
              <a:rPr lang="en-US" altLang="ja-JP" sz="2000" b="1" dirty="0" err="1"/>
              <a:t>elasticities</a:t>
            </a:r>
            <a:r>
              <a:rPr lang="en-US" altLang="ja-JP" sz="2000" b="1" dirty="0"/>
              <a:t> </a:t>
            </a:r>
            <a:r>
              <a:rPr lang="en-US" altLang="ja-JP" sz="2000" dirty="0"/>
              <a:t>by geographic regions of Africa, America, Asia, Europe and </a:t>
            </a:r>
            <a:r>
              <a:rPr lang="en-US" altLang="ja-JP" sz="2000" dirty="0" smtClean="0"/>
              <a:t>Oceania for food use and industrial use, respectively.</a:t>
            </a:r>
          </a:p>
          <a:p>
            <a:endParaRPr lang="en-US" altLang="ja-JP" sz="2000" dirty="0"/>
          </a:p>
          <a:p>
            <a:r>
              <a:rPr lang="en-US" altLang="ja-JP" sz="2000" dirty="0"/>
              <a:t>Edible: </a:t>
            </a:r>
            <a:r>
              <a:rPr lang="en-US" altLang="ja-JP" sz="2000" dirty="0">
                <a:solidFill>
                  <a:srgbClr val="FF0000"/>
                </a:solidFill>
              </a:rPr>
              <a:t>Food 52.6% </a:t>
            </a:r>
            <a:r>
              <a:rPr lang="en-US" altLang="ja-JP" sz="2000" dirty="0"/>
              <a:t>in 2009</a:t>
            </a:r>
          </a:p>
          <a:p>
            <a:r>
              <a:rPr lang="en-US" altLang="ja-JP" sz="2000" dirty="0"/>
              <a:t>Non-Edible: Feed, Seed, Waste, Processing and </a:t>
            </a:r>
            <a:r>
              <a:rPr lang="en-US" altLang="ja-JP" sz="2000" dirty="0">
                <a:solidFill>
                  <a:srgbClr val="FF0000"/>
                </a:solidFill>
              </a:rPr>
              <a:t>Other </a:t>
            </a:r>
            <a:r>
              <a:rPr lang="en-US" altLang="ja-JP" sz="2000" dirty="0" smtClean="0">
                <a:solidFill>
                  <a:srgbClr val="FF0000"/>
                </a:solidFill>
              </a:rPr>
              <a:t>Utilities </a:t>
            </a:r>
            <a:r>
              <a:rPr lang="en-US" altLang="ja-JP" sz="2000" dirty="0">
                <a:solidFill>
                  <a:srgbClr val="FF0000"/>
                </a:solidFill>
              </a:rPr>
              <a:t>47.4% </a:t>
            </a:r>
            <a:r>
              <a:rPr lang="en-US" altLang="ja-JP" sz="2000" dirty="0"/>
              <a:t>in 2009</a:t>
            </a:r>
          </a:p>
          <a:p>
            <a:endParaRPr lang="en-US" altLang="ja-JP" sz="2000" dirty="0" smtClean="0"/>
          </a:p>
          <a:p>
            <a:r>
              <a:rPr lang="en-US" altLang="ja-JP" sz="2000" dirty="0" smtClean="0"/>
              <a:t>Demand </a:t>
            </a:r>
            <a:r>
              <a:rPr lang="en-US" altLang="ja-JP" sz="2000" dirty="0"/>
              <a:t>elasticity estimates will be useful for future research, such as policy analysis related to the area of agriculture and energy. </a:t>
            </a:r>
            <a:endParaRPr lang="ja-JP" altLang="ja-JP" sz="2000" dirty="0"/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658564" y="44249"/>
            <a:ext cx="7772400" cy="50405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b="1" dirty="0" smtClean="0"/>
              <a:t>Demand</a:t>
            </a:r>
            <a:r>
              <a:rPr lang="ja-JP" altLang="en-US" sz="2800" b="1" dirty="0" smtClean="0"/>
              <a:t>　</a:t>
            </a:r>
            <a:r>
              <a:rPr lang="en-US" altLang="ja-JP" sz="2800" b="1" dirty="0" smtClean="0"/>
              <a:t>Analysis</a:t>
            </a:r>
            <a:endParaRPr lang="ja-JP" altLang="en-US" sz="2800" b="1" dirty="0"/>
          </a:p>
        </p:txBody>
      </p:sp>
      <p:sp>
        <p:nvSpPr>
          <p:cNvPr id="4" name="Oval 4"/>
          <p:cNvSpPr/>
          <p:nvPr/>
        </p:nvSpPr>
        <p:spPr>
          <a:xfrm>
            <a:off x="1117600" y="4701674"/>
            <a:ext cx="14478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Soybean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5"/>
          <p:cNvSpPr/>
          <p:nvPr/>
        </p:nvSpPr>
        <p:spPr>
          <a:xfrm>
            <a:off x="368300" y="5692274"/>
            <a:ext cx="14478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Soybean Meal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6"/>
          <p:cNvSpPr/>
          <p:nvPr/>
        </p:nvSpPr>
        <p:spPr>
          <a:xfrm>
            <a:off x="1943100" y="5692274"/>
            <a:ext cx="14478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Soybean Oil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7"/>
          <p:cNvSpPr/>
          <p:nvPr/>
        </p:nvSpPr>
        <p:spPr>
          <a:xfrm>
            <a:off x="3708400" y="5717674"/>
            <a:ext cx="15494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Rapeseed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Oil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8"/>
          <p:cNvSpPr/>
          <p:nvPr/>
        </p:nvSpPr>
        <p:spPr>
          <a:xfrm>
            <a:off x="5337569" y="5717674"/>
            <a:ext cx="1618456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Palm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Oil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9"/>
          <p:cNvSpPr/>
          <p:nvPr/>
        </p:nvSpPr>
        <p:spPr>
          <a:xfrm>
            <a:off x="7020272" y="5717674"/>
            <a:ext cx="1895128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Sunflower </a:t>
            </a:r>
            <a:r>
              <a:rPr lang="en-US" dirty="0" smtClean="0">
                <a:solidFill>
                  <a:schemeClr val="tx1"/>
                </a:solidFill>
              </a:rPr>
              <a:t>Oil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10"/>
          <p:cNvSpPr/>
          <p:nvPr/>
        </p:nvSpPr>
        <p:spPr>
          <a:xfrm>
            <a:off x="165100" y="4216400"/>
            <a:ext cx="3429000" cy="2514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Soybean Complex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1"/>
          <p:cNvSpPr/>
          <p:nvPr/>
        </p:nvSpPr>
        <p:spPr>
          <a:xfrm>
            <a:off x="1879600" y="5590674"/>
            <a:ext cx="7112000" cy="914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765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133417"/>
            <a:ext cx="8208911" cy="532533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タイトル 1"/>
          <p:cNvSpPr txBox="1">
            <a:spLocks/>
          </p:cNvSpPr>
          <p:nvPr/>
        </p:nvSpPr>
        <p:spPr>
          <a:xfrm>
            <a:off x="685799" y="225461"/>
            <a:ext cx="7772400" cy="100811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b="1" dirty="0"/>
              <a:t>Table 1.  World Average of Edible Vegetable Oils Consumption per Capita </a:t>
            </a:r>
            <a:endParaRPr lang="ja-JP" altLang="ja-JP" sz="2800" b="1" dirty="0"/>
          </a:p>
        </p:txBody>
      </p:sp>
      <p:sp>
        <p:nvSpPr>
          <p:cNvPr id="4" name="正方形/長方形 3"/>
          <p:cNvSpPr/>
          <p:nvPr/>
        </p:nvSpPr>
        <p:spPr>
          <a:xfrm>
            <a:off x="606057" y="6458751"/>
            <a:ext cx="17755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Source: </a:t>
            </a:r>
            <a:r>
              <a:rPr lang="en-US" altLang="ja-JP" dirty="0" smtClean="0"/>
              <a:t>FAOSTAT</a:t>
            </a:r>
            <a:r>
              <a:rPr lang="en-US" altLang="ja-JP" dirty="0"/>
              <a:t>.</a:t>
            </a:r>
            <a:endParaRPr lang="ja-JP" altLang="ja-JP" dirty="0"/>
          </a:p>
        </p:txBody>
      </p:sp>
      <p:sp>
        <p:nvSpPr>
          <p:cNvPr id="2" name="正方形/長方形 1"/>
          <p:cNvSpPr/>
          <p:nvPr/>
        </p:nvSpPr>
        <p:spPr>
          <a:xfrm>
            <a:off x="326211" y="2348880"/>
            <a:ext cx="8494261" cy="10801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326211" y="6458751"/>
            <a:ext cx="856895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角丸四角形 10"/>
          <p:cNvSpPr/>
          <p:nvPr/>
        </p:nvSpPr>
        <p:spPr>
          <a:xfrm>
            <a:off x="6516216" y="2335070"/>
            <a:ext cx="648072" cy="1093930"/>
          </a:xfrm>
          <a:prstGeom prst="roundRect">
            <a:avLst/>
          </a:prstGeom>
          <a:solidFill>
            <a:srgbClr val="FFC000">
              <a:alpha val="18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8100391" y="2365648"/>
            <a:ext cx="576063" cy="1063352"/>
          </a:xfrm>
          <a:prstGeom prst="roundRect">
            <a:avLst/>
          </a:prstGeom>
          <a:solidFill>
            <a:srgbClr val="FFC000">
              <a:alpha val="18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156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 txBox="1">
            <a:spLocks/>
          </p:cNvSpPr>
          <p:nvPr/>
        </p:nvSpPr>
        <p:spPr>
          <a:xfrm>
            <a:off x="0" y="221293"/>
            <a:ext cx="9144000" cy="54341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b="1" dirty="0"/>
              <a:t>Table 2. Edible Vegetable Oils Consumption </a:t>
            </a:r>
            <a:r>
              <a:rPr lang="en-US" altLang="ja-JP" sz="2800" b="1" dirty="0" smtClean="0"/>
              <a:t>Share by Region</a:t>
            </a:r>
            <a:endParaRPr lang="ja-JP" altLang="ja-JP" sz="2800" b="1" dirty="0"/>
          </a:p>
        </p:txBody>
      </p:sp>
      <p:pic>
        <p:nvPicPr>
          <p:cNvPr id="4" name="Picture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1124744"/>
            <a:ext cx="8856984" cy="521990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正方形/長方形 1"/>
          <p:cNvSpPr/>
          <p:nvPr/>
        </p:nvSpPr>
        <p:spPr>
          <a:xfrm>
            <a:off x="400345" y="6488668"/>
            <a:ext cx="43331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Source: Own calculations based on FAOSTAT.</a:t>
            </a:r>
            <a:endParaRPr lang="ja-JP" altLang="ja-JP" dirty="0"/>
          </a:p>
        </p:txBody>
      </p:sp>
      <p:sp>
        <p:nvSpPr>
          <p:cNvPr id="5" name="角丸四角形 4"/>
          <p:cNvSpPr/>
          <p:nvPr/>
        </p:nvSpPr>
        <p:spPr>
          <a:xfrm>
            <a:off x="4289612" y="2632348"/>
            <a:ext cx="648072" cy="1660748"/>
          </a:xfrm>
          <a:prstGeom prst="roundRect">
            <a:avLst/>
          </a:prstGeom>
          <a:solidFill>
            <a:srgbClr val="FFC000">
              <a:alpha val="18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5364088" y="3352428"/>
            <a:ext cx="648072" cy="1660748"/>
          </a:xfrm>
          <a:prstGeom prst="roundRect">
            <a:avLst/>
          </a:prstGeom>
          <a:solidFill>
            <a:srgbClr val="FFC000">
              <a:alpha val="18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6372200" y="3352428"/>
            <a:ext cx="648072" cy="1660748"/>
          </a:xfrm>
          <a:prstGeom prst="roundRect">
            <a:avLst/>
          </a:prstGeom>
          <a:solidFill>
            <a:srgbClr val="FFC000">
              <a:alpha val="18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7383397" y="3352428"/>
            <a:ext cx="648072" cy="940668"/>
          </a:xfrm>
          <a:prstGeom prst="roundRect">
            <a:avLst/>
          </a:prstGeom>
          <a:solidFill>
            <a:srgbClr val="FFC000">
              <a:alpha val="18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626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 txBox="1">
            <a:spLocks/>
          </p:cNvSpPr>
          <p:nvPr/>
        </p:nvSpPr>
        <p:spPr>
          <a:xfrm>
            <a:off x="724487" y="188640"/>
            <a:ext cx="7772400" cy="107084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b="1" dirty="0"/>
              <a:t>Table 3. Change in Edible Vegetable Oils Consumption Share from 1990s to 2000s </a:t>
            </a:r>
            <a:endParaRPr lang="ja-JP" altLang="ja-JP" sz="2800" b="1" dirty="0"/>
          </a:p>
        </p:txBody>
      </p:sp>
      <p:sp>
        <p:nvSpPr>
          <p:cNvPr id="2" name="正方形/長方形 1"/>
          <p:cNvSpPr/>
          <p:nvPr/>
        </p:nvSpPr>
        <p:spPr>
          <a:xfrm>
            <a:off x="287877" y="6105372"/>
            <a:ext cx="43331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Source: Own calculations based on FAOSTAT.</a:t>
            </a:r>
            <a:endParaRPr lang="ja-JP" altLang="ja-JP" dirty="0"/>
          </a:p>
        </p:txBody>
      </p:sp>
      <p:pic>
        <p:nvPicPr>
          <p:cNvPr id="5" name="Picture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96" y="1340768"/>
            <a:ext cx="8780335" cy="453424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正方形/長方形 2"/>
          <p:cNvSpPr/>
          <p:nvPr/>
        </p:nvSpPr>
        <p:spPr>
          <a:xfrm>
            <a:off x="310458" y="6488668"/>
            <a:ext cx="85100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/>
              <a:t>Note.</a:t>
            </a:r>
            <a:r>
              <a:rPr lang="en-US" altLang="ja-JP" dirty="0"/>
              <a:t> These data show the difference in consumption share (%) from </a:t>
            </a:r>
            <a:r>
              <a:rPr lang="en-US" altLang="ja-JP" dirty="0" smtClean="0"/>
              <a:t>1990’s to 2000’s.</a:t>
            </a:r>
            <a:endParaRPr lang="ja-JP" altLang="ja-JP" dirty="0"/>
          </a:p>
        </p:txBody>
      </p:sp>
      <p:sp>
        <p:nvSpPr>
          <p:cNvPr id="7" name="角丸四角形 6"/>
          <p:cNvSpPr/>
          <p:nvPr/>
        </p:nvSpPr>
        <p:spPr>
          <a:xfrm>
            <a:off x="5369314" y="2695072"/>
            <a:ext cx="648072" cy="151734"/>
          </a:xfrm>
          <a:prstGeom prst="roundRect">
            <a:avLst/>
          </a:prstGeom>
          <a:solidFill>
            <a:srgbClr val="FFC000">
              <a:alpha val="18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4296950" y="3607890"/>
            <a:ext cx="648072" cy="183472"/>
          </a:xfrm>
          <a:prstGeom prst="roundRect">
            <a:avLst/>
          </a:prstGeom>
          <a:solidFill>
            <a:srgbClr val="FFC000">
              <a:alpha val="18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6422123" y="4368962"/>
            <a:ext cx="648072" cy="151734"/>
          </a:xfrm>
          <a:prstGeom prst="roundRect">
            <a:avLst/>
          </a:prstGeom>
          <a:solidFill>
            <a:srgbClr val="FFC000">
              <a:alpha val="18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7442829" y="3826960"/>
            <a:ext cx="648072" cy="151733"/>
          </a:xfrm>
          <a:prstGeom prst="roundRect">
            <a:avLst/>
          </a:prstGeom>
          <a:solidFill>
            <a:srgbClr val="FFC000">
              <a:alpha val="18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79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</TotalTime>
  <Words>1289</Words>
  <Application>Microsoft Office PowerPoint</Application>
  <PresentationFormat>画面に合わせる (4:3)</PresentationFormat>
  <Paragraphs>160</Paragraphs>
  <Slides>24</Slides>
  <Notes>24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Office ​​テーマ</vt:lpstr>
      <vt:lpstr>Global Vegetable Oils Market Trends:  Demand Analysis and Strategic Planning Initiatives</vt:lpstr>
      <vt:lpstr>PowerPoint プレゼンテーション</vt:lpstr>
      <vt:lpstr>The Objective of This Study</vt:lpstr>
      <vt:lpstr>Previous Research (1)</vt:lpstr>
      <vt:lpstr>Previous Research (2)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Table 5. Rate of change in the mean of consumption  and real price</vt:lpstr>
      <vt:lpstr>Table 6. Real GDP Per Capita</vt:lpstr>
      <vt:lpstr>Demand Model for Edible Vegetable Oils</vt:lpstr>
      <vt:lpstr>Demand Model for Non-Edible Vegetable Oils</vt:lpstr>
      <vt:lpstr>Table 7. Estimation Results (156 Countries for 1990 - 2009)</vt:lpstr>
      <vt:lpstr>Table 7. Estimation Results (156 Countries for 1990 - 2009)</vt:lpstr>
      <vt:lpstr>Table 7. Estimation Results (156 Countries for 1990 - 2009)</vt:lpstr>
      <vt:lpstr>Figure 2. Cross-Price Effect on Global Demand for Edible and Non-Edible Vegetable Oils </vt:lpstr>
      <vt:lpstr>Figure 3. World Average of Non-Edible Vegetable Oils Consumption per Capita and Crude Oil Nominal Price</vt:lpstr>
      <vt:lpstr>Strategic Planning Initiatives</vt:lpstr>
      <vt:lpstr>Thank you for your attention.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Vegetable Oils Market Trends: Strategic Planning Initiatives</dc:title>
  <dc:creator>Yasutomo KOJIMA</dc:creator>
  <cp:lastModifiedBy>Yasutomo KOJIMA</cp:lastModifiedBy>
  <cp:revision>97</cp:revision>
  <cp:lastPrinted>2014-06-29T04:33:58Z</cp:lastPrinted>
  <dcterms:created xsi:type="dcterms:W3CDTF">2014-06-28T19:38:42Z</dcterms:created>
  <dcterms:modified xsi:type="dcterms:W3CDTF">2014-07-01T10:15:04Z</dcterms:modified>
</cp:coreProperties>
</file>