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CU Title Final 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762000"/>
            <a:ext cx="7086600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4343400"/>
            <a:ext cx="7105650" cy="1554163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>
                <a:solidFill>
                  <a:srgbClr val="E3F1F5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303338" y="2562225"/>
            <a:ext cx="0" cy="2759075"/>
          </a:xfrm>
          <a:prstGeom prst="line">
            <a:avLst/>
          </a:prstGeom>
          <a:noFill/>
          <a:ln w="9525">
            <a:solidFill>
              <a:srgbClr val="2E2E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278" name="Picture 6" descr="logo 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816600"/>
            <a:ext cx="6731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gray">
          <a:xfrm>
            <a:off x="5799138" y="6507163"/>
            <a:ext cx="2517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tint val="8000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bg1"/>
                </a:solidFill>
                <a:latin typeface="Arial" pitchFamily="34" charset="0"/>
              </a:rPr>
              <a:t>Food and Agribusiness Institute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129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01600"/>
            <a:ext cx="2035175" cy="6219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01600"/>
            <a:ext cx="5954713" cy="6219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229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7507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24977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51000"/>
            <a:ext cx="3963988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88" y="1651000"/>
            <a:ext cx="396557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19719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877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165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90119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169531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60960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CU Format Final 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101600"/>
            <a:ext cx="81295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762000" y="1651000"/>
            <a:ext cx="808196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gray">
          <a:xfrm>
            <a:off x="5799138" y="6507163"/>
            <a:ext cx="2517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>
                        <a:gamma/>
                        <a:tint val="8000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91581" dir="3378596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chemeClr val="tx2"/>
                </a:solidFill>
                <a:latin typeface="Arial" pitchFamily="34" charset="0"/>
              </a:rPr>
              <a:t>Food and Agribusiness Institute</a:t>
            </a:r>
            <a:endParaRPr lang="en-US" altLang="en-US" sz="1200" b="1">
              <a:latin typeface="Arial" pitchFamily="34" charset="0"/>
            </a:endParaRPr>
          </a:p>
        </p:txBody>
      </p:sp>
      <p:pic>
        <p:nvPicPr>
          <p:cNvPr id="53254" name="Picture 6" descr="logo s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816600"/>
            <a:ext cx="673100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65000"/>
        </a:spcBef>
        <a:spcAft>
          <a:spcPct val="0"/>
        </a:spcAft>
        <a:buClr>
          <a:schemeClr val="accent2"/>
        </a:buClr>
        <a:buSzPct val="85000"/>
        <a:buFont typeface="Webdings" pitchFamily="18" charset="2"/>
        <a:buChar char="=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Char char="–"/>
        <a:defRPr sz="2000" b="1">
          <a:solidFill>
            <a:schemeClr val="tx2"/>
          </a:solidFill>
          <a:latin typeface="+mn-lt"/>
        </a:defRPr>
      </a:lvl2pPr>
      <a:lvl3pPr marL="1204913" indent="-290513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0000"/>
        <a:buFont typeface="Webdings" pitchFamily="18" charset="2"/>
        <a:buChar char="="/>
        <a:defRPr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ebdings" pitchFamily="18" charset="2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accent2"/>
        </a:buClr>
        <a:buSzPct val="95000"/>
        <a:buFont typeface="Wingdings 2" pitchFamily="18" charset="2"/>
        <a:buChar char="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7086600" cy="1143000"/>
          </a:xfrm>
        </p:spPr>
        <p:txBody>
          <a:bodyPr/>
          <a:lstStyle/>
          <a:p>
            <a:r>
              <a:rPr lang="en-US" dirty="0" smtClean="0"/>
              <a:t>Mapping Hunger Vulnerability &amp; Food Assistance Provision:</a:t>
            </a:r>
            <a:br>
              <a:rPr lang="en-US" dirty="0" smtClean="0"/>
            </a:br>
            <a:r>
              <a:rPr lang="en-US" sz="2400" dirty="0" smtClean="0"/>
              <a:t>An Application of a Geographical Information System (GIS)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7105650" cy="1554163"/>
          </a:xfrm>
        </p:spPr>
        <p:txBody>
          <a:bodyPr/>
          <a:lstStyle/>
          <a:p>
            <a:r>
              <a:rPr lang="en-US" dirty="0" smtClean="0"/>
              <a:t>Gregory Baker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err="1" smtClean="0"/>
              <a:t>Naumes</a:t>
            </a:r>
            <a:r>
              <a:rPr lang="en-US" dirty="0" smtClean="0"/>
              <a:t> Family Chair</a:t>
            </a:r>
          </a:p>
          <a:p>
            <a:endParaRPr lang="en-US" dirty="0" smtClean="0"/>
          </a:p>
          <a:p>
            <a:r>
              <a:rPr lang="en-US" dirty="0" smtClean="0"/>
              <a:t>Christopher Bacon</a:t>
            </a:r>
          </a:p>
          <a:p>
            <a:r>
              <a:rPr lang="en-US" dirty="0" smtClean="0"/>
              <a:t>Assistant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031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gbaker\Documents\Research\GIS\SCCPantrySoupKitchen200PctPovZoo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57200"/>
            <a:ext cx="11010901" cy="142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4495800" y="2895600"/>
            <a:ext cx="1828800" cy="1752600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057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Possibly </a:t>
            </a:r>
            <a:r>
              <a:rPr lang="en-US" sz="2400" dirty="0" err="1" smtClean="0">
                <a:solidFill>
                  <a:srgbClr val="7030A0"/>
                </a:solidFill>
              </a:rPr>
              <a:t>Overserved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548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Apparently, good alignment between highest poverty areas &amp; location of food assistance distribution sites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ockets of high poverty areas with no easy access to food assistance distribution sites</a:t>
            </a:r>
          </a:p>
          <a:p>
            <a:r>
              <a:rPr lang="en-US" sz="2800" dirty="0" smtClean="0"/>
              <a:t>Areas with highest concentration of poverty and food assistance distribution sites should be evaluated</a:t>
            </a:r>
          </a:p>
          <a:p>
            <a:pPr lvl="1"/>
            <a:r>
              <a:rPr lang="en-US" sz="2400" dirty="0" smtClean="0"/>
              <a:t>Possible redundancies</a:t>
            </a:r>
          </a:p>
          <a:p>
            <a:pPr lvl="1"/>
            <a:r>
              <a:rPr lang="en-US" sz="2400" dirty="0" smtClean="0"/>
              <a:t>There may be greater need for food resources elsewhere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042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Hunger Vulnerability Index</a:t>
            </a:r>
          </a:p>
          <a:p>
            <a:pPr lvl="1"/>
            <a:r>
              <a:rPr lang="en-US" dirty="0" smtClean="0"/>
              <a:t>Economic</a:t>
            </a:r>
          </a:p>
          <a:p>
            <a:pPr lvl="2"/>
            <a:r>
              <a:rPr lang="en-US" dirty="0" smtClean="0"/>
              <a:t>Percent of population living in poverty</a:t>
            </a:r>
          </a:p>
          <a:p>
            <a:pPr lvl="2"/>
            <a:r>
              <a:rPr lang="en-US" dirty="0" smtClean="0"/>
              <a:t>Gross rent as percent of income</a:t>
            </a:r>
          </a:p>
          <a:p>
            <a:pPr lvl="1"/>
            <a:r>
              <a:rPr lang="en-US" dirty="0" smtClean="0"/>
              <a:t>Social Capital</a:t>
            </a:r>
          </a:p>
          <a:p>
            <a:pPr lvl="2"/>
            <a:r>
              <a:rPr lang="en-US" dirty="0" smtClean="0"/>
              <a:t>Percent living in residence less than one year</a:t>
            </a:r>
          </a:p>
          <a:p>
            <a:pPr lvl="2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Access to Affordable, Healthy Food</a:t>
            </a:r>
          </a:p>
          <a:p>
            <a:pPr lvl="2"/>
            <a:r>
              <a:rPr lang="en-US" dirty="0" smtClean="0"/>
              <a:t>Nearby </a:t>
            </a:r>
            <a:r>
              <a:rPr lang="en-US" smtClean="0"/>
              <a:t>supermarkets or </a:t>
            </a:r>
            <a:r>
              <a:rPr lang="en-US" dirty="0" smtClean="0"/>
              <a:t>grocery stores</a:t>
            </a:r>
          </a:p>
          <a:p>
            <a:pPr lvl="2"/>
            <a:r>
              <a:rPr lang="en-US" dirty="0" smtClean="0"/>
              <a:t>Nearby farmers markets, community or urban gardens</a:t>
            </a:r>
          </a:p>
          <a:p>
            <a:pPr lvl="2"/>
            <a:endParaRPr lang="en-US" dirty="0"/>
          </a:p>
          <a:p>
            <a:r>
              <a:rPr lang="en-US" dirty="0" smtClean="0"/>
              <a:t>Validate by looking at relationship between hunger vulnerability and food stamp enrollment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4736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-133350"/>
            <a:ext cx="8129588" cy="89535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re Hungry Populations Well-Served?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gbaker\Pictures\Hispanic 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943078"/>
            <a:ext cx="3709987" cy="30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baker\Pictures\Black Man Checking 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187815"/>
            <a:ext cx="3752373" cy="267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baker\Pictures\Hispanic Family with C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3078"/>
            <a:ext cx="4327525" cy="28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baker\Pictures\Long-haired 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697"/>
            <a:ext cx="3878573" cy="282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baker\Pictures\Three Hispanic Gir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3300663" cy="29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8856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Evaluate location of food assistance distribution points relative to areas of highest poverty in Santa Clara County, CA, USA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95914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a Geographic Information System (GIS) to plot information by census tract (</a:t>
            </a:r>
            <a:r>
              <a:rPr lang="en-US" sz="2800" dirty="0" err="1" smtClean="0"/>
              <a:t>Esri’s</a:t>
            </a:r>
            <a:r>
              <a:rPr lang="en-US" sz="2800" dirty="0" smtClean="0"/>
              <a:t> ArcGIS)</a:t>
            </a:r>
          </a:p>
          <a:p>
            <a:endParaRPr lang="en-US" sz="2800" dirty="0" smtClean="0"/>
          </a:p>
          <a:p>
            <a:r>
              <a:rPr lang="en-US" sz="2800" dirty="0" smtClean="0"/>
              <a:t>Plot % </a:t>
            </a:r>
            <a:r>
              <a:rPr lang="en-US" sz="2800" dirty="0"/>
              <a:t>of households at or below 200% federal poverty </a:t>
            </a:r>
            <a:r>
              <a:rPr lang="en-US" sz="2800" dirty="0" smtClean="0"/>
              <a:t>level (US Census data)</a:t>
            </a:r>
          </a:p>
          <a:p>
            <a:endParaRPr lang="en-US" sz="2800" dirty="0" smtClean="0"/>
          </a:p>
          <a:p>
            <a:r>
              <a:rPr lang="en-US" sz="2800" dirty="0" smtClean="0"/>
              <a:t>Plot food assistance distribution sites with 1 km buffer zones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9788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60458"/>
              </p:ext>
            </p:extLst>
          </p:nvPr>
        </p:nvGraphicFramePr>
        <p:xfrm>
          <a:off x="1981200" y="0"/>
          <a:ext cx="5309294" cy="687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0"/>
                        <a:ext cx="5309294" cy="6871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8916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gbaker\Downloads\SCC 200% Poverty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28600"/>
            <a:ext cx="529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342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gbaker\Documents\Research\GIS\SCC PantrySoupKitchenFoodDistributionS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29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7015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gbaker\Documents\Research\GIS\SCCPantrySoupKitchen200PctP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529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60969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gbaker\Documents\Research\GIS\SCCPantrySoupKitchen200PctPovZoo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457200"/>
            <a:ext cx="11010901" cy="142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81400" y="3124200"/>
            <a:ext cx="762000" cy="762000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800600" y="2402237"/>
            <a:ext cx="762000" cy="762000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505200" y="3886200"/>
            <a:ext cx="457200" cy="457200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124200" y="4267200"/>
            <a:ext cx="546315" cy="533400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057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Possibly Underserved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505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8067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8067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715000" y="4256502"/>
            <a:ext cx="381000" cy="315498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98375" y="2966451"/>
            <a:ext cx="381000" cy="315498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38800" y="5105400"/>
            <a:ext cx="381000" cy="315498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800600" y="1845159"/>
            <a:ext cx="381000" cy="315498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3604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/>
      <p:bldP spid="9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SCU BlueTheme">
  <a:themeElements>
    <a:clrScheme name="">
      <a:dk1>
        <a:srgbClr val="414141"/>
      </a:dk1>
      <a:lt1>
        <a:srgbClr val="FFFFFF"/>
      </a:lt1>
      <a:dk2>
        <a:srgbClr val="912C45"/>
      </a:dk2>
      <a:lt2>
        <a:srgbClr val="F8C752"/>
      </a:lt2>
      <a:accent1>
        <a:srgbClr val="003565"/>
      </a:accent1>
      <a:accent2>
        <a:srgbClr val="64999F"/>
      </a:accent2>
      <a:accent3>
        <a:srgbClr val="FFFFFF"/>
      </a:accent3>
      <a:accent4>
        <a:srgbClr val="363636"/>
      </a:accent4>
      <a:accent5>
        <a:srgbClr val="AAAEB8"/>
      </a:accent5>
      <a:accent6>
        <a:srgbClr val="5A8A90"/>
      </a:accent6>
      <a:hlink>
        <a:srgbClr val="794A6E"/>
      </a:hlink>
      <a:folHlink>
        <a:srgbClr val="A9AB87"/>
      </a:folHlink>
    </a:clrScheme>
    <a:fontScheme name="FAISCUblueppt.po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91581" dir="3378596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91581" dir="3378596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AISCUblueppt.po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ISCUblueppt.po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SCUblueppt.po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SCUblueppt.po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SCUblueppt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SCUblueppt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ISCUblueppt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SCU BlueTheme</Template>
  <TotalTime>10352</TotalTime>
  <Words>215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Times New Roman</vt:lpstr>
      <vt:lpstr>Webdings</vt:lpstr>
      <vt:lpstr>Wingdings 2</vt:lpstr>
      <vt:lpstr>SCU BlueTheme</vt:lpstr>
      <vt:lpstr>Acrobat Document</vt:lpstr>
      <vt:lpstr>Mapping Hunger Vulnerability &amp; Food Assistance Provision: An Application of a Geographical Information System (GIS)</vt:lpstr>
      <vt:lpstr>Are Hungry Populations Well-Served?</vt:lpstr>
      <vt:lpstr>Research Objective</vt:lpstr>
      <vt:lpstr>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Related Research</vt:lpstr>
    </vt:vector>
  </TitlesOfParts>
  <Company>Santa Clara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Mapping of Hunger Vulnerability &amp; Food Assistance</dc:title>
  <dc:creator>Temp</dc:creator>
  <cp:lastModifiedBy>Lia Nogueira</cp:lastModifiedBy>
  <cp:revision>21</cp:revision>
  <dcterms:created xsi:type="dcterms:W3CDTF">2014-05-08T16:34:58Z</dcterms:created>
  <dcterms:modified xsi:type="dcterms:W3CDTF">2014-07-16T16:52:54Z</dcterms:modified>
</cp:coreProperties>
</file>