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9" r:id="rId5"/>
    <p:sldId id="261" r:id="rId6"/>
    <p:sldId id="262" r:id="rId7"/>
    <p:sldId id="263" r:id="rId8"/>
    <p:sldId id="258" r:id="rId9"/>
    <p:sldId id="260" r:id="rId10"/>
    <p:sldId id="264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m550\Documents\Presentations\2014\WERA\FAOSTAT%20data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Top Five Lentil Producing Countries, 2012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Production</c:v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Canada</c:v>
                </c:pt>
                <c:pt idx="1">
                  <c:v>India</c:v>
                </c:pt>
                <c:pt idx="2">
                  <c:v>Australia</c:v>
                </c:pt>
                <c:pt idx="3">
                  <c:v>Turkey</c:v>
                </c:pt>
                <c:pt idx="4">
                  <c:v>United States of America</c:v>
                </c:pt>
              </c:strCache>
            </c:strRef>
          </c:cat>
          <c:val>
            <c:numRef>
              <c:f>Sheet1!$F$2:$F$6</c:f>
              <c:numCache>
                <c:formatCode>#,##0.00</c:formatCode>
                <c:ptCount val="5"/>
                <c:pt idx="0">
                  <c:v>1493620</c:v>
                </c:pt>
                <c:pt idx="1">
                  <c:v>950000</c:v>
                </c:pt>
                <c:pt idx="2">
                  <c:v>463000</c:v>
                </c:pt>
                <c:pt idx="3">
                  <c:v>438000</c:v>
                </c:pt>
                <c:pt idx="4">
                  <c:v>240490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733152"/>
        <c:axId val="197732368"/>
      </c:barChart>
      <c:catAx>
        <c:axId val="19773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7732368"/>
        <c:crosses val="autoZero"/>
        <c:auto val="1"/>
        <c:lblAlgn val="ctr"/>
        <c:lblOffset val="100"/>
        <c:noMultiLvlLbl val="0"/>
      </c:catAx>
      <c:valAx>
        <c:axId val="197732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Production (Tonnes)</a:t>
                </a:r>
              </a:p>
            </c:rich>
          </c:tx>
          <c:overlay val="0"/>
        </c:title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77331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63EF2-C367-42A4-9A2F-CA0CBA328999}" type="datetimeFigureOut">
              <a:rPr lang="en-GB" smtClean="0"/>
              <a:t>16/07/2014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811F3-4648-48C0-AA49-6E35F0BE5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wer_img_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94713" y="531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6" name="Picture 11" descr="Usask-Logo-70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828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8027988" cy="990600"/>
          </a:xfrm>
          <a:effectLst/>
        </p:spPr>
        <p:txBody>
          <a:bodyPr/>
          <a:lstStyle>
            <a:lvl1pPr algn="l">
              <a:defRPr sz="4800" b="1" i="0">
                <a:solidFill>
                  <a:schemeClr val="accent4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00400"/>
            <a:ext cx="8032750" cy="685800"/>
          </a:xfrm>
          <a:effectLst/>
        </p:spPr>
        <p:txBody>
          <a:bodyPr/>
          <a:lstStyle>
            <a:lvl1pPr marL="0" indent="0" algn="l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6806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3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1066800"/>
            <a:ext cx="1946275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066800"/>
            <a:ext cx="5689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7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50275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8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4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662" y="1524000"/>
            <a:ext cx="3817938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0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4040188" cy="476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8750"/>
            <a:ext cx="4041775" cy="476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92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26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42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wer_img_Blank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5"/>
            <a:ext cx="9180513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upper_img_Blan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550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550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05200" y="6011863"/>
            <a:ext cx="5349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2000" dirty="0" err="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www.usask.ca</a:t>
            </a:r>
            <a:endParaRPr lang="en-US" sz="20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31" name="Picture 13" descr="Usask-Logo-70K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438"/>
            <a:ext cx="16764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75" indent="-269875" algn="l" rtl="0" eaLnBrk="1" fontAlgn="base" hangingPunct="1">
        <a:spcBef>
          <a:spcPct val="20000"/>
        </a:spcBef>
        <a:spcAft>
          <a:spcPct val="0"/>
        </a:spcAft>
        <a:buSzPct val="75000"/>
        <a:buFont typeface="Wingdings" charset="0"/>
        <a:buChar char="§"/>
        <a:defRPr sz="32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/>
        <a:buChar char="•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/>
        <a:buChar char="•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/>
        <a:buChar char="•"/>
        <a:defRPr sz="1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153400" cy="1981200"/>
          </a:xfrm>
        </p:spPr>
        <p:txBody>
          <a:bodyPr>
            <a:normAutofit/>
          </a:bodyPr>
          <a:lstStyle/>
          <a:p>
            <a:r>
              <a:rPr lang="en-US" sz="4000" b="1" i="1" dirty="0"/>
              <a:t>Sustainable Competitive Advantages in the Canadian Lentil Industry: A Case Study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5791200" cy="15602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/>
              <a:t>Eric T. Micheels, Alison Sawka and Richard Gray</a:t>
            </a:r>
          </a:p>
          <a:p>
            <a:pPr algn="l"/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WERA-72 Annual Meeting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Santa Clara, California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July 1, 2014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330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Based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Firms (and organizations) are bundles of resources – Penrose (1959)</a:t>
            </a:r>
          </a:p>
          <a:p>
            <a:endParaRPr lang="en-US" sz="2400" dirty="0"/>
          </a:p>
          <a:p>
            <a:r>
              <a:rPr lang="en-US" dirty="0" smtClean="0"/>
              <a:t>Resources can create SCA when:</a:t>
            </a:r>
          </a:p>
          <a:p>
            <a:pPr lvl="1"/>
            <a:r>
              <a:rPr lang="en-US" dirty="0" smtClean="0"/>
              <a:t>Valuable</a:t>
            </a:r>
          </a:p>
          <a:p>
            <a:pPr lvl="1"/>
            <a:r>
              <a:rPr lang="en-US" dirty="0" smtClean="0"/>
              <a:t>Rare</a:t>
            </a:r>
          </a:p>
          <a:p>
            <a:pPr lvl="1"/>
            <a:r>
              <a:rPr lang="en-US" dirty="0" smtClean="0"/>
              <a:t>Imperfectly imitable</a:t>
            </a:r>
          </a:p>
          <a:p>
            <a:pPr lvl="1"/>
            <a:r>
              <a:rPr lang="en-US" dirty="0" smtClean="0"/>
              <a:t>Non-substitutable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7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 in Canadian Lentil Industry?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Leakage of genetics a problem, just not one that is not that economical to fix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Value is in process to create genetics, not the genetics themselves</a:t>
            </a:r>
            <a:endParaRPr lang="en-US" dirty="0"/>
          </a:p>
          <a:p>
            <a:pPr lvl="1"/>
            <a:r>
              <a:rPr lang="en-US" dirty="0"/>
              <a:t>Social complexity</a:t>
            </a:r>
          </a:p>
          <a:p>
            <a:pPr lvl="1"/>
            <a:r>
              <a:rPr lang="en-US" dirty="0"/>
              <a:t>Causal </a:t>
            </a:r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Time compression diseconomies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1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50275" cy="990600"/>
          </a:xfrm>
        </p:spPr>
        <p:txBody>
          <a:bodyPr/>
          <a:lstStyle/>
          <a:p>
            <a:r>
              <a:rPr lang="en-US" dirty="0" smtClean="0"/>
              <a:t>Sustainable vs. Temporary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550275" cy="3429000"/>
          </a:xfrm>
        </p:spPr>
        <p:txBody>
          <a:bodyPr/>
          <a:lstStyle/>
          <a:p>
            <a:r>
              <a:rPr lang="en-US" dirty="0" smtClean="0"/>
              <a:t>How much is the industry willing to spend to protect a temporary advantage?</a:t>
            </a:r>
          </a:p>
          <a:p>
            <a:pPr lvl="1"/>
            <a:r>
              <a:rPr lang="en-US" dirty="0" smtClean="0"/>
              <a:t>Lagged effect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Multi-stakeholder engagement?</a:t>
            </a:r>
          </a:p>
        </p:txBody>
      </p:sp>
    </p:spTree>
    <p:extLst>
      <p:ext uri="{BB962C8B-B14F-4D97-AF65-F5344CB8AC3E}">
        <p14:creationId xmlns:p14="http://schemas.microsoft.com/office/powerpoint/2010/main" val="17972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Contracts </a:t>
            </a:r>
          </a:p>
          <a:p>
            <a:pPr lvl="1"/>
            <a:r>
              <a:rPr lang="en-US" dirty="0" smtClean="0"/>
              <a:t>Growers must deliver to certain processors who will split lentils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 Breeder’s Rights</a:t>
            </a:r>
          </a:p>
          <a:p>
            <a:pPr lvl="1"/>
            <a:r>
              <a:rPr lang="en-US" dirty="0" smtClean="0"/>
              <a:t>Genetics protected from appropriation in certain jurisdictions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Something else?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95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leakage of genetics is real</a:t>
            </a:r>
          </a:p>
          <a:p>
            <a:pPr lvl="1"/>
            <a:r>
              <a:rPr lang="en-US" dirty="0" smtClean="0"/>
              <a:t>Cure may be worse than the disease</a:t>
            </a:r>
          </a:p>
          <a:p>
            <a:pPr lvl="1"/>
            <a:endParaRPr lang="en-US" dirty="0"/>
          </a:p>
          <a:p>
            <a:r>
              <a:rPr lang="en-US" dirty="0" smtClean="0"/>
              <a:t>Sustainable versus temporary advantages</a:t>
            </a:r>
          </a:p>
          <a:p>
            <a:endParaRPr lang="en-US" dirty="0"/>
          </a:p>
          <a:p>
            <a:r>
              <a:rPr lang="en-US" dirty="0" smtClean="0"/>
              <a:t>Relationships between SPG, U of S, CDC create and sustain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1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362075"/>
          </a:xfrm>
        </p:spPr>
        <p:txBody>
          <a:bodyPr/>
          <a:lstStyle/>
          <a:p>
            <a:r>
              <a:rPr lang="en-US" dirty="0" smtClean="0"/>
              <a:t>Questions/Comments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7772400" cy="2514600"/>
          </a:xfrm>
        </p:spPr>
        <p:txBody>
          <a:bodyPr/>
          <a:lstStyle/>
          <a:p>
            <a:r>
              <a:rPr lang="en-US" b="1" i="1" dirty="0" smtClean="0"/>
              <a:t>Acknowledgement: Project was funded by the Saskatchewan Pulse Growers</a:t>
            </a:r>
          </a:p>
          <a:p>
            <a:endParaRPr lang="en-US" dirty="0"/>
          </a:p>
          <a:p>
            <a:r>
              <a:rPr lang="en-US" b="1" u="sng" dirty="0" smtClean="0"/>
              <a:t>Contact Info:</a:t>
            </a:r>
          </a:p>
          <a:p>
            <a:r>
              <a:rPr lang="en-US" dirty="0" smtClean="0"/>
              <a:t>Eric T. Micheels				Richard Gray</a:t>
            </a:r>
          </a:p>
          <a:p>
            <a:r>
              <a:rPr lang="en-US" dirty="0" smtClean="0"/>
              <a:t>eric.micheels@usask.ca			richard.gray@usask.ca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4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Canada major player in global lentil market</a:t>
            </a:r>
          </a:p>
          <a:p>
            <a:pPr lvl="1"/>
            <a:r>
              <a:rPr lang="en-US" dirty="0" smtClean="0"/>
              <a:t>30% of global production (FAOSTAT, 2012)</a:t>
            </a:r>
          </a:p>
          <a:p>
            <a:pPr lvl="1"/>
            <a:r>
              <a:rPr lang="en-US" dirty="0" smtClean="0"/>
              <a:t>57% of world exports (FAOSTAT, 2011)</a:t>
            </a:r>
          </a:p>
          <a:p>
            <a:pPr lvl="1"/>
            <a:r>
              <a:rPr lang="en-US" dirty="0" smtClean="0"/>
              <a:t>95% of Canadian production occurs in Saskatchewan</a:t>
            </a:r>
          </a:p>
          <a:p>
            <a:pPr lvl="1"/>
            <a:endParaRPr lang="en-US" dirty="0"/>
          </a:p>
          <a:p>
            <a:r>
              <a:rPr lang="en-US" dirty="0" smtClean="0"/>
              <a:t>Lentil exports are generally whole lentils</a:t>
            </a:r>
          </a:p>
          <a:p>
            <a:pPr lvl="1"/>
            <a:r>
              <a:rPr lang="en-US" dirty="0" smtClean="0"/>
              <a:t>Issue: Plant genetics can be appropriated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9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218783"/>
              </p:ext>
            </p:extLst>
          </p:nvPr>
        </p:nvGraphicFramePr>
        <p:xfrm>
          <a:off x="152401" y="8382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7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Sask</a:t>
            </a:r>
            <a:r>
              <a:rPr lang="en-US" dirty="0" smtClean="0"/>
              <a:t> Lentil Value Chain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Saskatchewan Pulse Growers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423" y="2996857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Crop Development Centre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1759789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University of Saskatchewan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347" y="4400190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Select Seed Growers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1211" y="4400190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Growers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4401628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Processors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87029" y="5096414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International Buyers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87029" y="3698523"/>
            <a:ext cx="1828800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Domestic Buyers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>
          <a:xfrm>
            <a:off x="1752600" y="2514600"/>
            <a:ext cx="1357223" cy="4822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6" idx="0"/>
          </p:cNvCxnSpPr>
          <p:nvPr/>
        </p:nvCxnSpPr>
        <p:spPr>
          <a:xfrm flipH="1">
            <a:off x="3109823" y="2521789"/>
            <a:ext cx="1309777" cy="4750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8" idx="0"/>
          </p:cNvCxnSpPr>
          <p:nvPr/>
        </p:nvCxnSpPr>
        <p:spPr>
          <a:xfrm flipH="1">
            <a:off x="1125747" y="3758857"/>
            <a:ext cx="1984076" cy="64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9" idx="0"/>
          </p:cNvCxnSpPr>
          <p:nvPr/>
        </p:nvCxnSpPr>
        <p:spPr>
          <a:xfrm>
            <a:off x="3109823" y="3758857"/>
            <a:ext cx="235788" cy="64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  <a:endCxn id="9" idx="1"/>
          </p:cNvCxnSpPr>
          <p:nvPr/>
        </p:nvCxnSpPr>
        <p:spPr>
          <a:xfrm>
            <a:off x="2040147" y="4781190"/>
            <a:ext cx="391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>
            <a:off x="4260011" y="4781190"/>
            <a:ext cx="540589" cy="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  <a:endCxn id="12" idx="1"/>
          </p:cNvCxnSpPr>
          <p:nvPr/>
        </p:nvCxnSpPr>
        <p:spPr>
          <a:xfrm flipV="1">
            <a:off x="5715000" y="4079523"/>
            <a:ext cx="1172029" cy="3221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1" idx="1"/>
          </p:cNvCxnSpPr>
          <p:nvPr/>
        </p:nvCxnSpPr>
        <p:spPr>
          <a:xfrm>
            <a:off x="5715000" y="5163628"/>
            <a:ext cx="1172029" cy="313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1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and Yields in Lentils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r>
              <a:rPr lang="en-US" dirty="0" smtClean="0"/>
              <a:t>SPG collects a 1% non-refundable levy on all lentils marketed in Canada</a:t>
            </a:r>
          </a:p>
          <a:p>
            <a:pPr lvl="2"/>
            <a:r>
              <a:rPr lang="en-US" dirty="0" smtClean="0"/>
              <a:t>2012 production – 1.5 M </a:t>
            </a:r>
            <a:r>
              <a:rPr lang="en-US" dirty="0" err="1" smtClean="0"/>
              <a:t>tonnes</a:t>
            </a:r>
            <a:endParaRPr lang="en-US" dirty="0" smtClean="0"/>
          </a:p>
          <a:p>
            <a:pPr lvl="2"/>
            <a:r>
              <a:rPr lang="en-US" dirty="0" smtClean="0"/>
              <a:t>Prices of lentils ~ $480/</a:t>
            </a:r>
            <a:r>
              <a:rPr lang="en-US" dirty="0" err="1" smtClean="0"/>
              <a:t>tonne</a:t>
            </a:r>
            <a:endParaRPr lang="en-US" dirty="0" smtClean="0"/>
          </a:p>
          <a:p>
            <a:pPr lvl="1"/>
            <a:r>
              <a:rPr lang="en-US" dirty="0" smtClean="0"/>
              <a:t>Invested in R&amp;D</a:t>
            </a:r>
          </a:p>
          <a:p>
            <a:pPr lvl="1"/>
            <a:r>
              <a:rPr lang="en-US" dirty="0" smtClean="0"/>
              <a:t>New CRL varieties show yield increases ~3% per year</a:t>
            </a:r>
          </a:p>
          <a:p>
            <a:endParaRPr lang="en-US" sz="1200" dirty="0" smtClean="0"/>
          </a:p>
          <a:p>
            <a:r>
              <a:rPr lang="en-US" dirty="0" smtClean="0"/>
              <a:t>Through agreement with CDC, producers have royalty free access to new varieties</a:t>
            </a:r>
          </a:p>
        </p:txBody>
      </p:sp>
    </p:spTree>
    <p:extLst>
      <p:ext uri="{BB962C8B-B14F-4D97-AF65-F5344CB8AC3E}">
        <p14:creationId xmlns:p14="http://schemas.microsoft.com/office/powerpoint/2010/main" val="486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Lentil and Wheat index yields (1984-2011)</a:t>
            </a:r>
            <a:endParaRPr lang="en-GB" sz="3600" dirty="0"/>
          </a:p>
        </p:txBody>
      </p:sp>
      <p:pic>
        <p:nvPicPr>
          <p:cNvPr id="1026" name="Picture 2" descr="C:\Users\etm550\AppData\Local\Skitch\Screenshot_062614_094135_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983438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other countries where growing conditions are similar are able to acquire and plant the new varieties?</a:t>
            </a:r>
          </a:p>
          <a:p>
            <a:pPr lvl="1"/>
            <a:r>
              <a:rPr lang="en-US" dirty="0" smtClean="0"/>
              <a:t>Russia and Kazakhstan</a:t>
            </a:r>
          </a:p>
          <a:p>
            <a:endParaRPr lang="en-US" sz="2000" dirty="0" smtClean="0"/>
          </a:p>
          <a:p>
            <a:r>
              <a:rPr lang="en-US" dirty="0" smtClean="0"/>
              <a:t>What is the economic impact?</a:t>
            </a:r>
          </a:p>
          <a:p>
            <a:endParaRPr lang="en-US" sz="2000" dirty="0" smtClean="0"/>
          </a:p>
          <a:p>
            <a:r>
              <a:rPr lang="en-US" dirty="0" smtClean="0"/>
              <a:t>Are contracts a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States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four scenarios of increased production in Russia and Kazakhstan</a:t>
            </a:r>
            <a:endParaRPr lang="en-US" dirty="0"/>
          </a:p>
          <a:p>
            <a:pPr lvl="1"/>
            <a:r>
              <a:rPr lang="en-US" dirty="0" smtClean="0"/>
              <a:t>Acreage relative to spring wheat</a:t>
            </a:r>
          </a:p>
          <a:p>
            <a:pPr lvl="2"/>
            <a:r>
              <a:rPr lang="en-US" dirty="0" smtClean="0"/>
              <a:t>5%; 2.5%; 1.25%; no change</a:t>
            </a:r>
          </a:p>
          <a:p>
            <a:endParaRPr lang="en-US" sz="2200" dirty="0"/>
          </a:p>
          <a:p>
            <a:r>
              <a:rPr lang="en-US" dirty="0" smtClean="0"/>
              <a:t>Result: There was not that much incentive to develop a closed-loop value chain to split lentils (mechanical protection)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808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IP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2014-2034, an additional 92 million $CAD in producer surplus is gained through protection of IP.</a:t>
            </a:r>
          </a:p>
          <a:p>
            <a:endParaRPr lang="en-US" dirty="0" smtClean="0"/>
          </a:p>
          <a:p>
            <a:r>
              <a:rPr lang="en-US" dirty="0" smtClean="0"/>
              <a:t>Break-even processing margin is $3.41/</a:t>
            </a:r>
            <a:r>
              <a:rPr lang="en-US" dirty="0" err="1" smtClean="0"/>
              <a:t>tonne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7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sk1">
  <a:themeElements>
    <a:clrScheme name="Custom 1">
      <a:dk1>
        <a:srgbClr val="000000"/>
      </a:dk1>
      <a:lt1>
        <a:srgbClr val="79797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EBEBE"/>
      </a:accent3>
      <a:accent4>
        <a:srgbClr val="000000"/>
      </a:accent4>
      <a:accent5>
        <a:srgbClr val="DAEDEF"/>
      </a:accent5>
      <a:accent6>
        <a:srgbClr val="2D2D8A"/>
      </a:accent6>
      <a:hlink>
        <a:srgbClr val="008000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Usask1</Template>
  <TotalTime>646</TotalTime>
  <Words>463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Georgia</vt:lpstr>
      <vt:lpstr>Times</vt:lpstr>
      <vt:lpstr>Wingdings</vt:lpstr>
      <vt:lpstr>Usask1</vt:lpstr>
      <vt:lpstr>Sustainable Competitive Advantages in the Canadian Lentil Industry: A Case Study</vt:lpstr>
      <vt:lpstr>Motivation</vt:lpstr>
      <vt:lpstr>PowerPoint Presentation</vt:lpstr>
      <vt:lpstr>Overview of Sask Lentil Value Chain</vt:lpstr>
      <vt:lpstr>Investment and Yields in Lentils</vt:lpstr>
      <vt:lpstr>Lentil and Wheat index yields (1984-2011)</vt:lpstr>
      <vt:lpstr>Issue?</vt:lpstr>
      <vt:lpstr>Hypothetical States</vt:lpstr>
      <vt:lpstr>Findings from IP Study</vt:lpstr>
      <vt:lpstr>Resource Based View</vt:lpstr>
      <vt:lpstr>SCA in Canadian Lentil Industry? </vt:lpstr>
      <vt:lpstr>Sustainable vs. Temporary advantages</vt:lpstr>
      <vt:lpstr>Solutions?</vt:lpstr>
      <vt:lpstr>Results and Discussion</vt:lpstr>
      <vt:lpstr>Questions/Comments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Competitive Advantages in the Canadian Lentil Industry: A Case Study</dc:title>
  <dc:creator>Micheels, Eric</dc:creator>
  <cp:lastModifiedBy>Lia Nogueira</cp:lastModifiedBy>
  <cp:revision>18</cp:revision>
  <dcterms:created xsi:type="dcterms:W3CDTF">2014-06-24T19:15:25Z</dcterms:created>
  <dcterms:modified xsi:type="dcterms:W3CDTF">2014-07-16T21:01:01Z</dcterms:modified>
</cp:coreProperties>
</file>