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07D61-B5C9-FD4F-BE3D-599CB7DA0A6A}" type="doc">
      <dgm:prSet loTypeId="urn:microsoft.com/office/officeart/2005/8/layout/arrow5" loCatId="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20699998" lon="20699991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n-US"/>
        </a:p>
      </dgm:t>
    </dgm:pt>
    <dgm:pt modelId="{A72F280D-49F7-1F4A-A7E8-7A402D877AA2}">
      <dgm:prSet phldrT="[Text]"/>
      <dgm:spPr>
        <a:scene3d>
          <a:camera prst="perspectiveLeft" zoom="91000">
            <a:rot lat="20699998" lon="20699991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Critical Thinking Analysis Communication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567E024-27DB-3449-8B7B-072D644B1AB5}" type="parTrans" cxnId="{25F1212F-FB2E-514A-8F3B-4393E8547112}">
      <dgm:prSet/>
      <dgm:spPr/>
      <dgm:t>
        <a:bodyPr/>
        <a:lstStyle/>
        <a:p>
          <a:endParaRPr lang="en-US"/>
        </a:p>
      </dgm:t>
    </dgm:pt>
    <dgm:pt modelId="{611DE8AE-7FC6-BF49-BCAD-3C62DA47921F}" type="sibTrans" cxnId="{25F1212F-FB2E-514A-8F3B-4393E8547112}">
      <dgm:prSet/>
      <dgm:spPr/>
      <dgm:t>
        <a:bodyPr/>
        <a:lstStyle/>
        <a:p>
          <a:endParaRPr lang="en-US"/>
        </a:p>
      </dgm:t>
    </dgm:pt>
    <dgm:pt modelId="{C2C188EA-78D5-E049-8067-695B5D02AEEC}">
      <dgm:prSet phldrT="[Text]"/>
      <dgm:spPr>
        <a:scene3d>
          <a:camera prst="perspectiveLeft" zoom="91000">
            <a:rot lat="20699998" lon="20699991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Microsoft Excel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ED5D7DE-1AB9-4B4B-B438-7E4A7E0ABBD3}" type="parTrans" cxnId="{498CAAD3-8C1F-A644-9756-1E35E025B1CA}">
      <dgm:prSet/>
      <dgm:spPr/>
      <dgm:t>
        <a:bodyPr/>
        <a:lstStyle/>
        <a:p>
          <a:endParaRPr lang="en-US"/>
        </a:p>
      </dgm:t>
    </dgm:pt>
    <dgm:pt modelId="{217539BA-7392-604B-9F95-472F33EAC8A7}" type="sibTrans" cxnId="{498CAAD3-8C1F-A644-9756-1E35E025B1CA}">
      <dgm:prSet/>
      <dgm:spPr/>
      <dgm:t>
        <a:bodyPr/>
        <a:lstStyle/>
        <a:p>
          <a:endParaRPr lang="en-US"/>
        </a:p>
      </dgm:t>
    </dgm:pt>
    <dgm:pt modelId="{50F7BECB-FA0C-6A4E-B463-8B60E621BF31}" type="pres">
      <dgm:prSet presAssocID="{43C07D61-B5C9-FD4F-BE3D-599CB7DA0A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E7B88F-3D01-DC45-A78A-BA5D6FC88620}" type="pres">
      <dgm:prSet presAssocID="{A72F280D-49F7-1F4A-A7E8-7A402D877AA2}" presName="arrow" presStyleLbl="node1" presStyleIdx="0" presStyleCnt="2" custRadScaleRad="163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3D999-0097-8C43-9D26-2B6A8F0DF064}" type="pres">
      <dgm:prSet presAssocID="{C2C188EA-78D5-E049-8067-695B5D02AEEC}" presName="arrow" presStyleLbl="node1" presStyleIdx="1" presStyleCnt="2" custRadScaleRad="116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EEA79-7CA1-5B46-9DDD-B98615285C63}" type="presOf" srcId="{A72F280D-49F7-1F4A-A7E8-7A402D877AA2}" destId="{B7E7B88F-3D01-DC45-A78A-BA5D6FC88620}" srcOrd="0" destOrd="0" presId="urn:microsoft.com/office/officeart/2005/8/layout/arrow5"/>
    <dgm:cxn modelId="{4D05F268-86DF-9244-A936-F535EDF5B744}" type="presOf" srcId="{C2C188EA-78D5-E049-8067-695B5D02AEEC}" destId="{EC93D999-0097-8C43-9D26-2B6A8F0DF064}" srcOrd="0" destOrd="0" presId="urn:microsoft.com/office/officeart/2005/8/layout/arrow5"/>
    <dgm:cxn modelId="{CFD356B3-2DBB-DB40-8A89-BF22A710131B}" type="presOf" srcId="{43C07D61-B5C9-FD4F-BE3D-599CB7DA0A6A}" destId="{50F7BECB-FA0C-6A4E-B463-8B60E621BF31}" srcOrd="0" destOrd="0" presId="urn:microsoft.com/office/officeart/2005/8/layout/arrow5"/>
    <dgm:cxn modelId="{25F1212F-FB2E-514A-8F3B-4393E8547112}" srcId="{43C07D61-B5C9-FD4F-BE3D-599CB7DA0A6A}" destId="{A72F280D-49F7-1F4A-A7E8-7A402D877AA2}" srcOrd="0" destOrd="0" parTransId="{3567E024-27DB-3449-8B7B-072D644B1AB5}" sibTransId="{611DE8AE-7FC6-BF49-BCAD-3C62DA47921F}"/>
    <dgm:cxn modelId="{498CAAD3-8C1F-A644-9756-1E35E025B1CA}" srcId="{43C07D61-B5C9-FD4F-BE3D-599CB7DA0A6A}" destId="{C2C188EA-78D5-E049-8067-695B5D02AEEC}" srcOrd="1" destOrd="0" parTransId="{EED5D7DE-1AB9-4B4B-B438-7E4A7E0ABBD3}" sibTransId="{217539BA-7392-604B-9F95-472F33EAC8A7}"/>
    <dgm:cxn modelId="{DFA9E314-D300-6F42-AB0C-BBCBBF62D15C}" type="presParOf" srcId="{50F7BECB-FA0C-6A4E-B463-8B60E621BF31}" destId="{B7E7B88F-3D01-DC45-A78A-BA5D6FC88620}" srcOrd="0" destOrd="0" presId="urn:microsoft.com/office/officeart/2005/8/layout/arrow5"/>
    <dgm:cxn modelId="{E47A9868-867A-864D-B24C-739708937F73}" type="presParOf" srcId="{50F7BECB-FA0C-6A4E-B463-8B60E621BF31}" destId="{EC93D999-0097-8C43-9D26-2B6A8F0DF064}" srcOrd="1" destOrd="0" presId="urn:microsoft.com/office/officeart/2005/8/layout/arrow5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2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71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1A9-C815-864B-9E25-DE4C062809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ECCC-1C86-E44A-8156-5E8C22CF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130425"/>
            <a:ext cx="8458200" cy="14700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Teaching What Really Matters in a Way That Makes Sense</a:t>
            </a:r>
            <a:endParaRPr lang="en-US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3877916" y="4418357"/>
            <a:ext cx="4567583" cy="12048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Michael </a:t>
            </a:r>
            <a:r>
              <a:rPr lang="en-US" dirty="0"/>
              <a:t>McCullough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Erik </a:t>
            </a:r>
            <a:r>
              <a:rPr lang="en-US" dirty="0"/>
              <a:t>Slayter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427" y="-368300"/>
            <a:ext cx="10835081" cy="72263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0002134"/>
              </p:ext>
            </p:extLst>
          </p:nvPr>
        </p:nvGraphicFramePr>
        <p:xfrm>
          <a:off x="419100" y="292100"/>
          <a:ext cx="8724900" cy="656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 rot="5718979">
            <a:off x="2027473" y="2641973"/>
            <a:ext cx="5431617" cy="15994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470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  <a:gs pos="54000">
                      <a:schemeClr val="bg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r="8580000" sx="104000" sy="104000" rotWithShape="0">
                    <a:prstClr val="black">
                      <a:alpha val="65000"/>
                    </a:prstClr>
                  </a:outerShdw>
                </a:effectLst>
              </a:rPr>
              <a:t>Proble</a:t>
            </a:r>
            <a:r>
              <a:rPr lang="en-US" sz="5400" b="1" dirty="0">
                <a:ln w="11430"/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  <a:gs pos="54000">
                      <a:schemeClr val="bg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r="8580000" sx="104000" sy="104000" rotWithShape="0">
                    <a:prstClr val="black">
                      <a:alpha val="65000"/>
                    </a:prstClr>
                  </a:outerShdw>
                </a:effectLst>
              </a:rPr>
              <a:t>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  <a:gs pos="54000">
                      <a:schemeClr val="bg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r="8580000" sx="104000" sy="104000" rotWithShape="0">
                    <a:prstClr val="black">
                      <a:alpha val="65000"/>
                    </a:prstClr>
                  </a:outerShdw>
                </a:effectLst>
              </a:rPr>
              <a:t>   Solving</a:t>
            </a:r>
            <a:endParaRPr lang="en-US" sz="5400" b="1" dirty="0">
              <a:ln w="11430"/>
              <a:gradFill>
                <a:gsLst>
                  <a:gs pos="0">
                    <a:schemeClr val="bg2">
                      <a:lumMod val="25000"/>
                    </a:schemeClr>
                  </a:gs>
                  <a:gs pos="100000">
                    <a:schemeClr val="bg2">
                      <a:lumMod val="75000"/>
                    </a:schemeClr>
                  </a:gs>
                  <a:gs pos="54000">
                    <a:schemeClr val="bg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r="8580000" sx="104000" sy="104000" rotWithShape="0">
                  <a:prstClr val="black">
                    <a:alpha val="6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7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le_-_Create.png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74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tera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4" y="126999"/>
            <a:ext cx="7405285" cy="59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grated_curricul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75" y="-396874"/>
            <a:ext cx="9023263" cy="73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130426"/>
            <a:ext cx="8458200" cy="90263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200"/>
              </a:spcBef>
            </a:pPr>
            <a:r>
              <a:rPr lang="en-US" dirty="0" smtClean="0"/>
              <a:t>Course Layout</a:t>
            </a:r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0" y="3174891"/>
            <a:ext cx="8458200" cy="36831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900" dirty="0" smtClean="0"/>
              <a:t>Administration of course </a:t>
            </a:r>
            <a:r>
              <a:rPr lang="en-US" sz="29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900" dirty="0">
              <a:sym typeface="Wingdings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en-US" sz="2900" dirty="0" smtClean="0"/>
              <a:t>Expectations </a:t>
            </a:r>
            <a:r>
              <a:rPr lang="en-US" sz="29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</p:txBody>
      </p:sp>
    </p:spTree>
    <p:extLst>
      <p:ext uri="{BB962C8B-B14F-4D97-AF65-F5344CB8AC3E}">
        <p14:creationId xmlns:p14="http://schemas.microsoft.com/office/powerpoint/2010/main" val="24178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130426"/>
            <a:ext cx="8458200" cy="90263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200"/>
              </a:spcBef>
            </a:pPr>
            <a:r>
              <a:rPr lang="en-US" dirty="0" smtClean="0"/>
              <a:t>Issues/Complications</a:t>
            </a:r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0" y="3174891"/>
            <a:ext cx="8458200" cy="36831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900" dirty="0" smtClean="0"/>
              <a:t>Concentrated pushback from unmotivated students </a:t>
            </a:r>
            <a:r>
              <a:rPr lang="en-US" sz="29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900" dirty="0">
              <a:sym typeface="Wingdings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en-US" sz="2900" dirty="0" smtClean="0"/>
              <a:t>Investment to develop framework </a:t>
            </a:r>
            <a:r>
              <a:rPr lang="en-US" sz="29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2900" dirty="0" smtClean="0"/>
              <a:t>Obtaining good data (contextual/usable) </a:t>
            </a:r>
            <a:r>
              <a:rPr lang="en-US" sz="29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2900" dirty="0" smtClean="0"/>
              <a:t>Academic integrity </a:t>
            </a:r>
            <a:r>
              <a:rPr lang="en-US" sz="29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2900" dirty="0" smtClean="0"/>
              <a:t>Physical resources (computer labs) </a:t>
            </a:r>
            <a:r>
              <a:rPr lang="en-US" sz="29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6654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130426"/>
            <a:ext cx="8458200" cy="90263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200"/>
              </a:spcBef>
            </a:pPr>
            <a:r>
              <a:rPr lang="en-US" dirty="0" smtClean="0"/>
              <a:t>Considerations/Recommendations</a:t>
            </a:r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0" y="3406325"/>
            <a:ext cx="8458200" cy="34516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70% rule </a:t>
            </a:r>
            <a:r>
              <a:rPr lang="en-US" dirty="0" err="1" smtClean="0"/>
              <a:t>vs</a:t>
            </a:r>
            <a:r>
              <a:rPr lang="en-US" dirty="0" smtClean="0"/>
              <a:t> minimum requirements for subsequent courses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>
              <a:sym typeface="Wingdings"/>
            </a:endParaRPr>
          </a:p>
          <a:p>
            <a:pPr marL="0" indent="0" algn="r">
              <a:buNone/>
            </a:pPr>
            <a:r>
              <a:rPr lang="en-US" dirty="0" smtClean="0"/>
              <a:t>Build course incrementally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0" indent="0" algn="r">
              <a:buNone/>
            </a:pPr>
            <a:r>
              <a:rPr lang="en-US" dirty="0" smtClean="0"/>
              <a:t>Expect growing pains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0" indent="0" algn="r">
              <a:buNone/>
            </a:pPr>
            <a:r>
              <a:rPr lang="en-US" dirty="0" smtClean="0"/>
              <a:t>Hold a </a:t>
            </a:r>
            <a:r>
              <a:rPr lang="en-US" dirty="0" err="1" smtClean="0"/>
              <a:t>bootcamp</a:t>
            </a:r>
            <a:r>
              <a:rPr lang="en-US" smtClean="0"/>
              <a:t> </a:t>
            </a:r>
            <a:r>
              <a:rPr lang="en-US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 smtClean="0"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505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130425"/>
            <a:ext cx="8458200" cy="14700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Teaching What Really Matters in a Way That Makes Sense</a:t>
            </a:r>
            <a:endParaRPr lang="en-US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3877916" y="4418357"/>
            <a:ext cx="4567583" cy="12048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Questions/Discussion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96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Poly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Slayter</dc:creator>
  <cp:lastModifiedBy>Lia Nogueira</cp:lastModifiedBy>
  <cp:revision>29</cp:revision>
  <dcterms:created xsi:type="dcterms:W3CDTF">2014-06-27T15:23:05Z</dcterms:created>
  <dcterms:modified xsi:type="dcterms:W3CDTF">2014-07-17T19:35:54Z</dcterms:modified>
</cp:coreProperties>
</file>