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rts/chart7.xml" ContentType="application/vnd.openxmlformats-officedocument.drawingml.chart+xml"/>
  <Override PartName="/ppt/tags/tag3.xml" ContentType="application/vnd.openxmlformats-officedocument.presentationml.tags+xml"/>
  <Override PartName="/ppt/charts/chart8.xml" ContentType="application/vnd.openxmlformats-officedocument.drawingml.chart+xml"/>
  <Override PartName="/ppt/tags/tag4.xml" ContentType="application/vnd.openxmlformats-officedocument.presentationml.tags+xml"/>
  <Override PartName="/ppt/charts/chart9.xml" ContentType="application/vnd.openxmlformats-officedocument.drawingml.chart+xml"/>
  <Override PartName="/ppt/tags/tag5.xml" ContentType="application/vnd.openxmlformats-officedocument.presentationml.tags+xml"/>
  <Override PartName="/ppt/charts/chart10.xml" ContentType="application/vnd.openxmlformats-officedocument.drawingml.chart+xml"/>
  <Override PartName="/ppt/tags/tag6.xml" ContentType="application/vnd.openxmlformats-officedocument.presentationml.tags+xml"/>
  <Override PartName="/ppt/charts/chart11.xml" ContentType="application/vnd.openxmlformats-officedocument.drawingml.chart+xml"/>
  <Override PartName="/ppt/tags/tag7.xml" ContentType="application/vnd.openxmlformats-officedocument.presentationml.tags+xml"/>
  <Override PartName="/ppt/charts/chart12.xml" ContentType="application/vnd.openxmlformats-officedocument.drawingml.chart+xml"/>
  <Override PartName="/ppt/tags/tag8.xml" ContentType="application/vnd.openxmlformats-officedocument.presentationml.tags+xml"/>
  <Override PartName="/ppt/charts/chart13.xml" ContentType="application/vnd.openxmlformats-officedocument.drawingml.chart+xml"/>
  <Override PartName="/ppt/tags/tag9.xml" ContentType="application/vnd.openxmlformats-officedocument.presentationml.tags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0" r:id="rId21"/>
    <p:sldId id="281" r:id="rId22"/>
    <p:sldId id="282" r:id="rId23"/>
    <p:sldId id="283" r:id="rId24"/>
    <p:sldId id="288" r:id="rId25"/>
    <p:sldId id="284" r:id="rId26"/>
    <p:sldId id="285" r:id="rId27"/>
    <p:sldId id="286" r:id="rId28"/>
    <p:sldId id="287" r:id="rId29"/>
    <p:sldId id="28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05"/>
                  <c:y val="0.1384615384615384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6.9696969696969702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4.3939393939393931E-2"/>
                  <c:y val="7.692307692307692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5.1515151515151569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 b="1"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Sheet1!$A$2:$A$8</c:f>
              <c:strCache>
                <c:ptCount val="7"/>
                <c:pt idx="0">
                  <c:v>Labor</c:v>
                </c:pt>
                <c:pt idx="1">
                  <c:v>Regulations</c:v>
                </c:pt>
                <c:pt idx="2">
                  <c:v>Rising Input Costs</c:v>
                </c:pt>
                <c:pt idx="3">
                  <c:v>Markets &amp; Marketing</c:v>
                </c:pt>
                <c:pt idx="4">
                  <c:v>Access to education &amp; training</c:v>
                </c:pt>
                <c:pt idx="5">
                  <c:v>Weather</c:v>
                </c:pt>
                <c:pt idx="6">
                  <c:v>Time Constraints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53.39</c:v>
                </c:pt>
                <c:pt idx="1">
                  <c:v>41.980000000000004</c:v>
                </c:pt>
                <c:pt idx="2">
                  <c:v>35.46</c:v>
                </c:pt>
                <c:pt idx="3">
                  <c:v>34.409999999999997</c:v>
                </c:pt>
                <c:pt idx="4">
                  <c:v>15.58</c:v>
                </c:pt>
                <c:pt idx="5">
                  <c:v>15.219999999999999</c:v>
                </c:pt>
                <c:pt idx="6">
                  <c:v>7.78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="1"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27.215686274509803</c:v>
                </c:pt>
                <c:pt idx="1">
                  <c:v>65.142156862745111</c:v>
                </c:pt>
                <c:pt idx="2">
                  <c:v>6.2549019607843137</c:v>
                </c:pt>
                <c:pt idx="3">
                  <c:v>0.80882352941176483</c:v>
                </c:pt>
                <c:pt idx="4">
                  <c:v>0.61764705882352944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2096768"/>
        <c:axId val="87091072"/>
      </c:barChart>
      <c:catAx>
        <c:axId val="720967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87091072"/>
        <c:crosses val="autoZero"/>
        <c:auto val="1"/>
        <c:lblAlgn val="ctr"/>
        <c:lblOffset val="100"/>
        <c:noMultiLvlLbl val="0"/>
      </c:catAx>
      <c:valAx>
        <c:axId val="87091072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72096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Pre-Workshop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002060"/>
                    </a:solidFill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None</c:v>
                </c:pt>
                <c:pt idx="1">
                  <c:v>Low</c:v>
                </c:pt>
                <c:pt idx="2">
                  <c:v>Moderate</c:v>
                </c:pt>
                <c:pt idx="3">
                  <c:v>Working</c:v>
                </c:pt>
                <c:pt idx="4">
                  <c:v>High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18.014705882352942</c:v>
                </c:pt>
                <c:pt idx="1">
                  <c:v>45.862745098039213</c:v>
                </c:pt>
                <c:pt idx="2">
                  <c:v>21.558823529411768</c:v>
                </c:pt>
                <c:pt idx="3">
                  <c:v>12.166666666666668</c:v>
                </c:pt>
                <c:pt idx="4">
                  <c:v>2.7598039215686274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Post-Workshop</c:v>
                </c:pt>
              </c:strCache>
            </c:strRef>
          </c:tx>
          <c:invertIfNegative val="0"/>
          <c:dLbls>
            <c:spPr>
              <a:ln w="38100">
                <a:solidFill>
                  <a:srgbClr val="C00000"/>
                </a:solidFill>
              </a:ln>
            </c:spPr>
            <c:txPr>
              <a:bodyPr/>
              <a:lstStyle/>
              <a:p>
                <a:pPr>
                  <a:defRPr sz="2800" b="1">
                    <a:solidFill>
                      <a:srgbClr val="C00000"/>
                    </a:solidFill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None</c:v>
                </c:pt>
                <c:pt idx="1">
                  <c:v>Low</c:v>
                </c:pt>
                <c:pt idx="2">
                  <c:v>Moderate</c:v>
                </c:pt>
                <c:pt idx="3">
                  <c:v>Working</c:v>
                </c:pt>
                <c:pt idx="4">
                  <c:v>High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2.6176470588235294</c:v>
                </c:pt>
                <c:pt idx="1">
                  <c:v>5.1274509803921573</c:v>
                </c:pt>
                <c:pt idx="2">
                  <c:v>32.122549019607845</c:v>
                </c:pt>
                <c:pt idx="3">
                  <c:v>38.779411764705884</c:v>
                </c:pt>
                <c:pt idx="4">
                  <c:v>21.147058823529413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0336000"/>
        <c:axId val="40538496"/>
      </c:barChart>
      <c:catAx>
        <c:axId val="40336000"/>
        <c:scaling>
          <c:orientation val="minMax"/>
        </c:scaling>
        <c:delete val="0"/>
        <c:axPos val="b"/>
        <c:majorTickMark val="none"/>
        <c:minorTickMark val="none"/>
        <c:tickLblPos val="nextTo"/>
        <c:crossAx val="40538496"/>
        <c:crosses val="autoZero"/>
        <c:auto val="1"/>
        <c:lblAlgn val="ctr"/>
        <c:lblOffset val="100"/>
        <c:noMultiLvlLbl val="0"/>
      </c:catAx>
      <c:valAx>
        <c:axId val="40538496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4033600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3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Pre-Workshop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="1"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None</c:v>
                </c:pt>
                <c:pt idx="1">
                  <c:v>Low</c:v>
                </c:pt>
                <c:pt idx="2">
                  <c:v>Moderate</c:v>
                </c:pt>
                <c:pt idx="3">
                  <c:v>Working</c:v>
                </c:pt>
                <c:pt idx="4">
                  <c:v>High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30.852941176470583</c:v>
                </c:pt>
                <c:pt idx="1">
                  <c:v>46.372549019607838</c:v>
                </c:pt>
                <c:pt idx="2">
                  <c:v>13.465686274509805</c:v>
                </c:pt>
                <c:pt idx="3">
                  <c:v>8.3333333333333321</c:v>
                </c:pt>
                <c:pt idx="4">
                  <c:v>1.2647058823529411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Post-Workshop</c:v>
                </c:pt>
              </c:strCache>
            </c:strRef>
          </c:tx>
          <c:invertIfNegative val="0"/>
          <c:dLbls>
            <c:spPr>
              <a:ln w="38100">
                <a:solidFill>
                  <a:srgbClr val="C00000"/>
                </a:solidFill>
              </a:ln>
            </c:spPr>
            <c:txPr>
              <a:bodyPr/>
              <a:lstStyle/>
              <a:p>
                <a:pPr>
                  <a:defRPr sz="2800" b="1">
                    <a:solidFill>
                      <a:srgbClr val="C00000"/>
                    </a:solidFill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None</c:v>
                </c:pt>
                <c:pt idx="1">
                  <c:v>Low</c:v>
                </c:pt>
                <c:pt idx="2">
                  <c:v>Moderate</c:v>
                </c:pt>
                <c:pt idx="3">
                  <c:v>Working</c:v>
                </c:pt>
                <c:pt idx="4">
                  <c:v>High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0.80882352941176483</c:v>
                </c:pt>
                <c:pt idx="1">
                  <c:v>3.8627450980392162</c:v>
                </c:pt>
                <c:pt idx="2">
                  <c:v>36.289215686274503</c:v>
                </c:pt>
                <c:pt idx="3">
                  <c:v>44.779411764705877</c:v>
                </c:pt>
                <c:pt idx="4">
                  <c:v>14.05392156862745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0720640"/>
        <c:axId val="40730624"/>
      </c:barChart>
      <c:catAx>
        <c:axId val="40720640"/>
        <c:scaling>
          <c:orientation val="minMax"/>
        </c:scaling>
        <c:delete val="0"/>
        <c:axPos val="b"/>
        <c:majorTickMark val="none"/>
        <c:minorTickMark val="none"/>
        <c:tickLblPos val="nextTo"/>
        <c:crossAx val="40730624"/>
        <c:crosses val="autoZero"/>
        <c:auto val="1"/>
        <c:lblAlgn val="ctr"/>
        <c:lblOffset val="100"/>
        <c:noMultiLvlLbl val="0"/>
      </c:catAx>
      <c:valAx>
        <c:axId val="40730624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4072064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3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Pre-Workshop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="1"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None</c:v>
                </c:pt>
                <c:pt idx="1">
                  <c:v>Low</c:v>
                </c:pt>
                <c:pt idx="2">
                  <c:v>Moderate</c:v>
                </c:pt>
                <c:pt idx="3">
                  <c:v>Working</c:v>
                </c:pt>
                <c:pt idx="4">
                  <c:v>High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17.27941176470588</c:v>
                </c:pt>
                <c:pt idx="1">
                  <c:v>32.044117647058819</c:v>
                </c:pt>
                <c:pt idx="2">
                  <c:v>26.906862745098039</c:v>
                </c:pt>
                <c:pt idx="3">
                  <c:v>13.91666666666667</c:v>
                </c:pt>
                <c:pt idx="4">
                  <c:v>10.117647058823531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Post-Workshop</c:v>
                </c:pt>
              </c:strCache>
            </c:strRef>
          </c:tx>
          <c:invertIfNegative val="0"/>
          <c:dLbls>
            <c:spPr>
              <a:ln w="38100">
                <a:solidFill>
                  <a:srgbClr val="C00000"/>
                </a:solidFill>
              </a:ln>
            </c:spPr>
            <c:txPr>
              <a:bodyPr/>
              <a:lstStyle/>
              <a:p>
                <a:pPr>
                  <a:defRPr sz="2800" b="1">
                    <a:solidFill>
                      <a:srgbClr val="C00000"/>
                    </a:solidFill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None</c:v>
                </c:pt>
                <c:pt idx="1">
                  <c:v>Low</c:v>
                </c:pt>
                <c:pt idx="2">
                  <c:v>Moderate</c:v>
                </c:pt>
                <c:pt idx="3">
                  <c:v>Working</c:v>
                </c:pt>
                <c:pt idx="4">
                  <c:v>High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1.4705882352941175</c:v>
                </c:pt>
                <c:pt idx="1">
                  <c:v>7.4264705882352953</c:v>
                </c:pt>
                <c:pt idx="2">
                  <c:v>32.38725490196078</c:v>
                </c:pt>
                <c:pt idx="3">
                  <c:v>35.485294117647058</c:v>
                </c:pt>
                <c:pt idx="4">
                  <c:v>23.38725490196078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0777600"/>
        <c:axId val="40779136"/>
      </c:barChart>
      <c:catAx>
        <c:axId val="40777600"/>
        <c:scaling>
          <c:orientation val="minMax"/>
        </c:scaling>
        <c:delete val="0"/>
        <c:axPos val="b"/>
        <c:majorTickMark val="none"/>
        <c:minorTickMark val="none"/>
        <c:tickLblPos val="nextTo"/>
        <c:crossAx val="40779136"/>
        <c:crosses val="autoZero"/>
        <c:auto val="1"/>
        <c:lblAlgn val="ctr"/>
        <c:lblOffset val="100"/>
        <c:noMultiLvlLbl val="0"/>
      </c:catAx>
      <c:valAx>
        <c:axId val="40779136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4077760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3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Pre-Workshop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="1"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None</c:v>
                </c:pt>
                <c:pt idx="1">
                  <c:v>Low</c:v>
                </c:pt>
                <c:pt idx="2">
                  <c:v>Moderate</c:v>
                </c:pt>
                <c:pt idx="3">
                  <c:v>Working</c:v>
                </c:pt>
                <c:pt idx="4">
                  <c:v>High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50.784313725490193</c:v>
                </c:pt>
                <c:pt idx="1">
                  <c:v>29.843137254901965</c:v>
                </c:pt>
                <c:pt idx="2">
                  <c:v>8.8480392156862742</c:v>
                </c:pt>
                <c:pt idx="3">
                  <c:v>7.2499999999999991</c:v>
                </c:pt>
                <c:pt idx="4">
                  <c:v>3.8676470588235299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Post-Workshop</c:v>
                </c:pt>
              </c:strCache>
            </c:strRef>
          </c:tx>
          <c:invertIfNegative val="0"/>
          <c:dLbls>
            <c:spPr>
              <a:ln w="38100">
                <a:solidFill>
                  <a:srgbClr val="C00000"/>
                </a:solidFill>
              </a:ln>
            </c:spPr>
            <c:txPr>
              <a:bodyPr/>
              <a:lstStyle/>
              <a:p>
                <a:pPr>
                  <a:defRPr sz="2800" b="1">
                    <a:solidFill>
                      <a:srgbClr val="C00000"/>
                    </a:solidFill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None</c:v>
                </c:pt>
                <c:pt idx="1">
                  <c:v>Low</c:v>
                </c:pt>
                <c:pt idx="2">
                  <c:v>Moderate</c:v>
                </c:pt>
                <c:pt idx="3">
                  <c:v>Working</c:v>
                </c:pt>
                <c:pt idx="4">
                  <c:v>High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0</c:v>
                </c:pt>
                <c:pt idx="1">
                  <c:v>3.1519607843137254</c:v>
                </c:pt>
                <c:pt idx="2">
                  <c:v>20.514705882352946</c:v>
                </c:pt>
                <c:pt idx="3">
                  <c:v>51.460784313725497</c:v>
                </c:pt>
                <c:pt idx="4">
                  <c:v>24.578431372549019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0830464"/>
        <c:axId val="40832000"/>
      </c:barChart>
      <c:catAx>
        <c:axId val="40830464"/>
        <c:scaling>
          <c:orientation val="minMax"/>
        </c:scaling>
        <c:delete val="0"/>
        <c:axPos val="b"/>
        <c:majorTickMark val="none"/>
        <c:minorTickMark val="none"/>
        <c:tickLblPos val="nextTo"/>
        <c:crossAx val="40832000"/>
        <c:crosses val="autoZero"/>
        <c:auto val="1"/>
        <c:lblAlgn val="ctr"/>
        <c:lblOffset val="100"/>
        <c:noMultiLvlLbl val="0"/>
      </c:catAx>
      <c:valAx>
        <c:axId val="40832000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4083046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3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742424242424243E-2"/>
          <c:y val="8.9069953212370198E-2"/>
          <c:w val="0.84166666666666667"/>
          <c:h val="0.8218600935752595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5.3030303030303032E-2"/>
                  <c:y val="7.8036441097037164E-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3636363636363635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6.0606060606060606E-3"/>
                  <c:y val="-7.6180151394119209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5.1515151515151569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 b="1"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Grower Association</c:v>
                </c:pt>
                <c:pt idx="1">
                  <c:v>Extension Service</c:v>
                </c:pt>
                <c:pt idx="2">
                  <c:v>Fellow Growers</c:v>
                </c:pt>
                <c:pt idx="3">
                  <c:v>Books</c:v>
                </c:pt>
                <c:pt idx="4">
                  <c:v>Internet</c:v>
                </c:pt>
                <c:pt idx="5">
                  <c:v>Workshop &amp; Conference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14.379999999999999</c:v>
                </c:pt>
                <c:pt idx="1">
                  <c:v>77.509999999999991</c:v>
                </c:pt>
                <c:pt idx="2">
                  <c:v>25.75</c:v>
                </c:pt>
                <c:pt idx="3">
                  <c:v>17.349999999999998</c:v>
                </c:pt>
                <c:pt idx="4">
                  <c:v>36.44</c:v>
                </c:pt>
                <c:pt idx="5">
                  <c:v>33.270000000000003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742424242424243E-2"/>
          <c:y val="8.9069953212370198E-2"/>
          <c:w val="0.84166666666666667"/>
          <c:h val="0.8218600935752595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3.0303030303030303E-3"/>
                  <c:y val="-3.545151964700064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0303030303030025E-3"/>
                  <c:y val="-2.41545893719806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6.0606060606060606E-3"/>
                  <c:y val="-7.6180151394119209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10606060606060606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 b="1"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Sheet1!$A$2:$A$8</c:f>
              <c:strCache>
                <c:ptCount val="7"/>
                <c:pt idx="0">
                  <c:v>Vegetables</c:v>
                </c:pt>
                <c:pt idx="1">
                  <c:v>Fruit</c:v>
                </c:pt>
                <c:pt idx="2">
                  <c:v>Livestock</c:v>
                </c:pt>
                <c:pt idx="3">
                  <c:v>Other</c:v>
                </c:pt>
                <c:pt idx="4">
                  <c:v>Processed Foods</c:v>
                </c:pt>
                <c:pt idx="5">
                  <c:v>Poultry</c:v>
                </c:pt>
                <c:pt idx="6">
                  <c:v>Eggs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76.98</c:v>
                </c:pt>
                <c:pt idx="1">
                  <c:v>32.32</c:v>
                </c:pt>
                <c:pt idx="2">
                  <c:v>23.88</c:v>
                </c:pt>
                <c:pt idx="3">
                  <c:v>20.380000000000003</c:v>
                </c:pt>
                <c:pt idx="4">
                  <c:v>18.03</c:v>
                </c:pt>
                <c:pt idx="5">
                  <c:v>14.98</c:v>
                </c:pt>
                <c:pt idx="6">
                  <c:v>14.04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742424242424243E-2"/>
          <c:y val="8.9069953212370198E-2"/>
          <c:w val="0.84166666666666667"/>
          <c:h val="0.8218600935752595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-0.22203856749311296"/>
                  <c:y val="2.2519114458518771E-2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/>
                      </a:solidFill>
                      <a:latin typeface="Calibri" panose="020F050202020403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8870414958460718E-2"/>
                  <c:y val="-0.13526570048309178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/>
                      </a:solidFill>
                      <a:latin typeface="Calibri" panose="020F050202020403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8.2644628099173435E-3"/>
                  <c:y val="7.24637681159420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1.6666666666666666E-2"/>
                  <c:y val="1.895203316976682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2.5252233536568581E-17"/>
                  <c:y val="2.173913043478263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137741046831956"/>
                  <c:y val="2.41545893719806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7.6033057851239691E-2"/>
                  <c:y val="1.449275362318840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2.3415977961432508E-2"/>
                  <c:y val="0"/>
                </c:manualLayout>
              </c:layout>
              <c:spPr>
                <a:ln w="31750">
                  <a:solidFill>
                    <a:srgbClr val="C00000"/>
                  </a:solidFill>
                </a:ln>
              </c:spPr>
              <c:txPr>
                <a:bodyPr/>
                <a:lstStyle/>
                <a:p>
                  <a:pPr>
                    <a:defRPr sz="2400" b="1">
                      <a:latin typeface="Calibri" panose="020F050202020403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0.15619823864992083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 b="1"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Sheet1!$A$2:$A$11</c:f>
              <c:strCache>
                <c:ptCount val="10"/>
                <c:pt idx="0">
                  <c:v>Farmers Market</c:v>
                </c:pt>
                <c:pt idx="1">
                  <c:v>On-Farm Sales</c:v>
                </c:pt>
                <c:pt idx="2">
                  <c:v>Wholesaler</c:v>
                </c:pt>
                <c:pt idx="3">
                  <c:v>Roadside Stand</c:v>
                </c:pt>
                <c:pt idx="4">
                  <c:v>Retailer</c:v>
                </c:pt>
                <c:pt idx="5">
                  <c:v>CSA</c:v>
                </c:pt>
                <c:pt idx="6">
                  <c:v>CoOp</c:v>
                </c:pt>
                <c:pt idx="7">
                  <c:v>Broker</c:v>
                </c:pt>
                <c:pt idx="8">
                  <c:v>Restaurant</c:v>
                </c:pt>
                <c:pt idx="9">
                  <c:v>Public Institution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44.725490196078439</c:v>
                </c:pt>
                <c:pt idx="1">
                  <c:v>16.446078431372552</c:v>
                </c:pt>
                <c:pt idx="2">
                  <c:v>8.4656862745098032</c:v>
                </c:pt>
                <c:pt idx="3">
                  <c:v>7.8382352941176476</c:v>
                </c:pt>
                <c:pt idx="4">
                  <c:v>5.916666666666667</c:v>
                </c:pt>
                <c:pt idx="5">
                  <c:v>5.2107843137254894</c:v>
                </c:pt>
                <c:pt idx="6">
                  <c:v>4.9117647058823533</c:v>
                </c:pt>
                <c:pt idx="7">
                  <c:v>3.3480392156862742</c:v>
                </c:pt>
                <c:pt idx="8">
                  <c:v>2.607843137254902</c:v>
                </c:pt>
                <c:pt idx="9">
                  <c:v>1.0833333333333335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-0.12963367725586025"/>
                  <c:y val="1.7781228050719019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5182821974839352E-2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3.3047673997646846E-3"/>
                  <c:y val="-6.7472162570587774E-2"/>
                </c:manualLayout>
              </c:layout>
              <c:spPr>
                <a:ln w="38100">
                  <a:solidFill>
                    <a:srgbClr val="C00000"/>
                  </a:solidFill>
                </a:ln>
              </c:spPr>
              <c:txPr>
                <a:bodyPr/>
                <a:lstStyle/>
                <a:p>
                  <a:pPr>
                    <a:defRPr sz="2400">
                      <a:latin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1.0288827043171328E-2"/>
                  <c:y val="-0.10353535353535354"/>
                </c:manualLayout>
              </c:layout>
              <c:spPr/>
              <c:txPr>
                <a:bodyPr/>
                <a:lstStyle/>
                <a:p>
                  <a:pPr>
                    <a:defRPr sz="2400">
                      <a:solidFill>
                        <a:schemeClr val="bg1"/>
                      </a:solidFill>
                      <a:latin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spPr/>
              <c:txPr>
                <a:bodyPr/>
                <a:lstStyle/>
                <a:p>
                  <a:pPr>
                    <a:defRPr sz="2400">
                      <a:solidFill>
                        <a:schemeClr val="bg1"/>
                      </a:solidFill>
                      <a:latin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spPr/>
              <c:txPr>
                <a:bodyPr/>
                <a:lstStyle/>
                <a:p>
                  <a:pPr>
                    <a:defRPr sz="2400">
                      <a:solidFill>
                        <a:schemeClr val="bg1"/>
                      </a:solidFill>
                      <a:latin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Sheet1!$A$2:$A$11</c:f>
              <c:strCache>
                <c:ptCount val="10"/>
                <c:pt idx="0">
                  <c:v>Public Institution</c:v>
                </c:pt>
                <c:pt idx="1">
                  <c:v>CSA</c:v>
                </c:pt>
                <c:pt idx="2">
                  <c:v>CoOp</c:v>
                </c:pt>
                <c:pt idx="3">
                  <c:v>Broker</c:v>
                </c:pt>
                <c:pt idx="4">
                  <c:v>Retailer</c:v>
                </c:pt>
                <c:pt idx="5">
                  <c:v>Wholesaler</c:v>
                </c:pt>
                <c:pt idx="6">
                  <c:v>Restaurant</c:v>
                </c:pt>
                <c:pt idx="7">
                  <c:v>Roadside Stand</c:v>
                </c:pt>
                <c:pt idx="8">
                  <c:v>On-Farm Sales</c:v>
                </c:pt>
                <c:pt idx="9">
                  <c:v>Farmers Market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4.4705882352941178</c:v>
                </c:pt>
                <c:pt idx="1">
                  <c:v>9.6617647058823533</c:v>
                </c:pt>
                <c:pt idx="2">
                  <c:v>12.284313725490195</c:v>
                </c:pt>
                <c:pt idx="3">
                  <c:v>12.48529411764706</c:v>
                </c:pt>
                <c:pt idx="4">
                  <c:v>13.147058823529415</c:v>
                </c:pt>
                <c:pt idx="5">
                  <c:v>16.200980392156865</c:v>
                </c:pt>
                <c:pt idx="6">
                  <c:v>24.735294117647058</c:v>
                </c:pt>
                <c:pt idx="7">
                  <c:v>25.990196078431378</c:v>
                </c:pt>
                <c:pt idx="8">
                  <c:v>42.470588235294109</c:v>
                </c:pt>
                <c:pt idx="9">
                  <c:v>54.470588235294116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-0.20147275771563036"/>
                  <c:y val="-9.2120439170456231E-3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bg1"/>
                      </a:solidFill>
                      <a:latin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9587292967689382E-2"/>
                  <c:y val="-0.16431924882629098"/>
                </c:manualLayout>
              </c:layout>
              <c:spPr/>
              <c:txPr>
                <a:bodyPr/>
                <a:lstStyle/>
                <a:p>
                  <a:pPr>
                    <a:defRPr sz="2800" b="1">
                      <a:solidFill>
                        <a:schemeClr val="bg1"/>
                      </a:solidFill>
                      <a:latin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4926758077654087"/>
                  <c:y val="7.3537022660899783E-3"/>
                </c:manualLayout>
              </c:layout>
              <c:spPr/>
              <c:txPr>
                <a:bodyPr/>
                <a:lstStyle/>
                <a:p>
                  <a:pPr>
                    <a:defRPr sz="2400">
                      <a:solidFill>
                        <a:schemeClr val="bg1"/>
                      </a:solidFill>
                      <a:latin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3.1409120734908133E-2"/>
                  <c:y val="4.11117888432959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1153735632183909"/>
                  <c:y val="0.11267605633802817"/>
                </c:manualLayout>
              </c:layout>
              <c:spPr/>
              <c:txPr>
                <a:bodyPr/>
                <a:lstStyle/>
                <a:p>
                  <a:pPr>
                    <a:defRPr sz="2400">
                      <a:solidFill>
                        <a:schemeClr val="bg1"/>
                      </a:solidFill>
                      <a:latin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3.3047673997646846E-3"/>
                  <c:y val="-6.7472162570587774E-2"/>
                </c:manualLayout>
              </c:layout>
              <c:spPr>
                <a:ln w="38100">
                  <a:solidFill>
                    <a:srgbClr val="C00000"/>
                  </a:solidFill>
                </a:ln>
              </c:spPr>
              <c:txPr>
                <a:bodyPr/>
                <a:lstStyle/>
                <a:p>
                  <a:pPr>
                    <a:defRPr sz="2400">
                      <a:latin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1.0288827043171328E-2"/>
                  <c:y val="-0.10353535353535354"/>
                </c:manualLayout>
              </c:layout>
              <c:spPr/>
              <c:txPr>
                <a:bodyPr/>
                <a:lstStyle/>
                <a:p>
                  <a:pPr>
                    <a:defRPr sz="2400">
                      <a:solidFill>
                        <a:schemeClr val="bg1"/>
                      </a:solidFill>
                      <a:latin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spPr/>
              <c:txPr>
                <a:bodyPr/>
                <a:lstStyle/>
                <a:p>
                  <a:pPr>
                    <a:defRPr sz="2400">
                      <a:solidFill>
                        <a:schemeClr val="bg1"/>
                      </a:solidFill>
                      <a:latin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spPr/>
              <c:txPr>
                <a:bodyPr/>
                <a:lstStyle/>
                <a:p>
                  <a:pPr>
                    <a:defRPr sz="2400">
                      <a:solidFill>
                        <a:schemeClr val="bg1"/>
                      </a:solidFill>
                      <a:latin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NONE</c:v>
                </c:pt>
                <c:pt idx="1">
                  <c:v>Aware</c:v>
                </c:pt>
                <c:pt idx="2">
                  <c:v>Visited</c:v>
                </c:pt>
                <c:pt idx="3">
                  <c:v>Have Account</c:v>
                </c:pt>
                <c:pt idx="4">
                  <c:v>Completed Profile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46.808823529411761</c:v>
                </c:pt>
                <c:pt idx="1">
                  <c:v>19.264705882352938</c:v>
                </c:pt>
                <c:pt idx="2">
                  <c:v>24.225490196078429</c:v>
                </c:pt>
                <c:pt idx="3">
                  <c:v>4.6764705882352935</c:v>
                </c:pt>
                <c:pt idx="4">
                  <c:v>9.3676470588235308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="1"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31.308823529411768</c:v>
                </c:pt>
                <c:pt idx="1">
                  <c:v>41.995098039215691</c:v>
                </c:pt>
                <c:pt idx="2">
                  <c:v>15.078431372549019</c:v>
                </c:pt>
                <c:pt idx="3">
                  <c:v>7.8284313725490193</c:v>
                </c:pt>
                <c:pt idx="4">
                  <c:v>3.5098039215686279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2946048"/>
        <c:axId val="54079488"/>
      </c:barChart>
      <c:catAx>
        <c:axId val="529460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54079488"/>
        <c:crosses val="autoZero"/>
        <c:auto val="1"/>
        <c:lblAlgn val="ctr"/>
        <c:lblOffset val="100"/>
        <c:noMultiLvlLbl val="0"/>
      </c:catAx>
      <c:valAx>
        <c:axId val="54079488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529460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="1"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40.357843137254903</c:v>
                </c:pt>
                <c:pt idx="1">
                  <c:v>53.901960784313715</c:v>
                </c:pt>
                <c:pt idx="2">
                  <c:v>4.299019607843138</c:v>
                </c:pt>
                <c:pt idx="3">
                  <c:v>0.61764705882352944</c:v>
                </c:pt>
                <c:pt idx="4">
                  <c:v>0.61764705882352944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4107136"/>
        <c:axId val="71608192"/>
      </c:barChart>
      <c:catAx>
        <c:axId val="541071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71608192"/>
        <c:crosses val="autoZero"/>
        <c:auto val="1"/>
        <c:lblAlgn val="ctr"/>
        <c:lblOffset val="100"/>
        <c:noMultiLvlLbl val="0"/>
      </c:catAx>
      <c:valAx>
        <c:axId val="71608192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54107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="1"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28.186274509803926</c:v>
                </c:pt>
                <c:pt idx="1">
                  <c:v>57.181372549019613</c:v>
                </c:pt>
                <c:pt idx="2">
                  <c:v>11.53921568627451</c:v>
                </c:pt>
                <c:pt idx="3">
                  <c:v>2.7941176470588238</c:v>
                </c:pt>
                <c:pt idx="4">
                  <c:v>0.70588235294117641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1918720"/>
        <c:axId val="71929856"/>
      </c:barChart>
      <c:catAx>
        <c:axId val="719187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71929856"/>
        <c:crosses val="autoZero"/>
        <c:auto val="1"/>
        <c:lblAlgn val="ctr"/>
        <c:lblOffset val="100"/>
        <c:noMultiLvlLbl val="0"/>
      </c:catAx>
      <c:valAx>
        <c:axId val="71929856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71918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7E23B15-357E-42E8-84FD-469FD4B957B1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E1BB9AB-BBD2-45F1-BB28-EBDE7B9FC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3B15-357E-42E8-84FD-469FD4B957B1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B9AB-BBD2-45F1-BB28-EBDE7B9FC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3B15-357E-42E8-84FD-469FD4B957B1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B9AB-BBD2-45F1-BB28-EBDE7B9FC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BCD3-3F06-4FB5-999D-ED6899F10D3A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2D17-93DF-47B2-AB2C-0324E20DB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3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3B15-357E-42E8-84FD-469FD4B957B1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B9AB-BBD2-45F1-BB28-EBDE7B9FC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3B15-357E-42E8-84FD-469FD4B957B1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B9AB-BBD2-45F1-BB28-EBDE7B9FC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3B15-357E-42E8-84FD-469FD4B957B1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B9AB-BBD2-45F1-BB28-EBDE7B9FC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E23B15-357E-42E8-84FD-469FD4B957B1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1BB9AB-BBD2-45F1-BB28-EBDE7B9FCE0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7E23B15-357E-42E8-84FD-469FD4B957B1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E1BB9AB-BBD2-45F1-BB28-EBDE7B9FC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3B15-357E-42E8-84FD-469FD4B957B1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B9AB-BBD2-45F1-BB28-EBDE7B9FC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3B15-357E-42E8-84FD-469FD4B957B1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B9AB-BBD2-45F1-BB28-EBDE7B9FC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3B15-357E-42E8-84FD-469FD4B957B1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B9AB-BBD2-45F1-BB28-EBDE7B9FCE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7E23B15-357E-42E8-84FD-469FD4B957B1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E1BB9AB-BBD2-45F1-BB28-EBDE7B9FCE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763000" cy="3352801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Using audience response systems for Extension programming impact evaluation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4267200"/>
            <a:ext cx="8915400" cy="762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Dr. Kim </a:t>
            </a:r>
            <a:r>
              <a:rPr lang="en-US" sz="3600" b="1" dirty="0" smtClean="0"/>
              <a:t>Morgan &amp; McKenzie Maples</a:t>
            </a:r>
            <a:endParaRPr lang="en-US" sz="3600" b="1" dirty="0" smtClean="0"/>
          </a:p>
          <a:p>
            <a:pPr algn="ctr"/>
            <a:r>
              <a:rPr lang="en-US" sz="3600" b="1" dirty="0" smtClean="0"/>
              <a:t>WERA-72 Annual Meetings</a:t>
            </a:r>
          </a:p>
          <a:p>
            <a:pPr algn="ctr"/>
            <a:r>
              <a:rPr lang="en-US" sz="3600" b="1" dirty="0" smtClean="0"/>
              <a:t>01 July 2014</a:t>
            </a:r>
          </a:p>
          <a:p>
            <a:pPr algn="ctr"/>
            <a:r>
              <a:rPr lang="en-US" sz="3600" b="1" dirty="0" smtClean="0"/>
              <a:t>Santa Clara, CA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4017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686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MS-AR Market Ready ™ Education Level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972827"/>
              </p:ext>
            </p:extLst>
          </p:nvPr>
        </p:nvGraphicFramePr>
        <p:xfrm>
          <a:off x="228601" y="2057400"/>
          <a:ext cx="8686799" cy="443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5796"/>
                <a:gridCol w="1666603"/>
                <a:gridCol w="1600200"/>
                <a:gridCol w="1524000"/>
                <a:gridCol w="16002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N = 204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HS/GED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Tech/</a:t>
                      </a:r>
                    </a:p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Trade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College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Grad </a:t>
                      </a:r>
                      <a:r>
                        <a:rPr lang="en-US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School 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Raymond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Hattiesburg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Little Rock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Pontotoc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Biloxi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Starkville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 rot="5400000">
            <a:off x="7238964" y="4951104"/>
            <a:ext cx="1170819" cy="2698616"/>
          </a:xfrm>
          <a:prstGeom prst="ellipse">
            <a:avLst/>
          </a:prstGeom>
          <a:noFill/>
          <a:ln w="57150">
            <a:solidFill>
              <a:srgbClr val="FFFF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7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763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MS-AR Market Ready ™ Year’s Farming Experience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509505"/>
              </p:ext>
            </p:extLst>
          </p:nvPr>
        </p:nvGraphicFramePr>
        <p:xfrm>
          <a:off x="228601" y="2057400"/>
          <a:ext cx="8686798" cy="4250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199"/>
                <a:gridCol w="838200"/>
                <a:gridCol w="914400"/>
                <a:gridCol w="914400"/>
                <a:gridCol w="1066800"/>
                <a:gridCol w="1143000"/>
                <a:gridCol w="1022168"/>
                <a:gridCol w="806631"/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N = 204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 </a:t>
                      </a:r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- 4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5 </a:t>
                      </a:r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- </a:t>
                      </a:r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10 </a:t>
                      </a:r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- </a:t>
                      </a:r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15 - </a:t>
                      </a:r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20 </a:t>
                      </a:r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-24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25+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Raymond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Hattiesburg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Little Rock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Pontotoc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Biloxi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Starkville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 rot="5400000">
            <a:off x="3049898" y="4798701"/>
            <a:ext cx="1170819" cy="2698616"/>
          </a:xfrm>
          <a:prstGeom prst="ellipse">
            <a:avLst/>
          </a:prstGeom>
          <a:noFill/>
          <a:ln w="57150">
            <a:solidFill>
              <a:srgbClr val="FFFF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5400000">
            <a:off x="8244442" y="5623963"/>
            <a:ext cx="838198" cy="1020282"/>
          </a:xfrm>
          <a:prstGeom prst="ellipse">
            <a:avLst/>
          </a:prstGeom>
          <a:noFill/>
          <a:ln w="57150">
            <a:solidFill>
              <a:srgbClr val="FFFF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5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MS-AR Market Ready ™ Percent Income from Farming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68557"/>
              </p:ext>
            </p:extLst>
          </p:nvPr>
        </p:nvGraphicFramePr>
        <p:xfrm>
          <a:off x="228601" y="2057400"/>
          <a:ext cx="8381999" cy="443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199"/>
                <a:gridCol w="1295400"/>
                <a:gridCol w="1295400"/>
                <a:gridCol w="1371600"/>
                <a:gridCol w="1143000"/>
                <a:gridCol w="1295400"/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N = 204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&lt;</a:t>
                      </a:r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10%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10 to </a:t>
                      </a:r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25%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26 to </a:t>
                      </a:r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50%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51 to </a:t>
                      </a:r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74%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75%+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Raymond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Hattiesburg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Little Rock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Pontotoc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Biloxi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Starkville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 rot="5400000">
            <a:off x="4800600" y="5029204"/>
            <a:ext cx="990599" cy="2362199"/>
          </a:xfrm>
          <a:prstGeom prst="ellipse">
            <a:avLst/>
          </a:prstGeom>
          <a:noFill/>
          <a:ln w="57150">
            <a:solidFill>
              <a:srgbClr val="FFFF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8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33400"/>
            <a:ext cx="9067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MS-AR Market Ready ™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Greatest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Challenge Facing Farming Today?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364561641"/>
              </p:ext>
            </p:extLst>
          </p:nvPr>
        </p:nvGraphicFramePr>
        <p:xfrm>
          <a:off x="791183" y="1752600"/>
          <a:ext cx="8200417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061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33400"/>
            <a:ext cx="9067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MS-AR Market Ready ™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Production Information Source?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813041084"/>
              </p:ext>
            </p:extLst>
          </p:nvPr>
        </p:nvGraphicFramePr>
        <p:xfrm>
          <a:off x="762000" y="1676400"/>
          <a:ext cx="8382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727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33400"/>
            <a:ext cx="9067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MS-AR Market Ready ™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 and food items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produced…?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101059058"/>
              </p:ext>
            </p:extLst>
          </p:nvPr>
        </p:nvGraphicFramePr>
        <p:xfrm>
          <a:off x="1219200" y="1600200"/>
          <a:ext cx="8382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72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33400"/>
            <a:ext cx="9067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MS-AR Market Ready ™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marketing channel?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078855560"/>
              </p:ext>
            </p:extLst>
          </p:nvPr>
        </p:nvGraphicFramePr>
        <p:xfrm>
          <a:off x="381000" y="1828800"/>
          <a:ext cx="9220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62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33400"/>
            <a:ext cx="9067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MS-AR Market Ready ™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have sold my product to…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546931879"/>
              </p:ext>
            </p:extLst>
          </p:nvPr>
        </p:nvGraphicFramePr>
        <p:xfrm>
          <a:off x="228600" y="16764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247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33400"/>
            <a:ext cx="9067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MS-AR Market Ready ™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Pre-workshop knowledge of Market Maker?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970420604"/>
              </p:ext>
            </p:extLst>
          </p:nvPr>
        </p:nvGraphicFramePr>
        <p:xfrm>
          <a:off x="228600" y="16764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085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839200" cy="2914651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MARKET READY ™ TRAINING</a:t>
            </a:r>
            <a:br>
              <a:rPr lang="en-US" sz="6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6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How’d we do?</a:t>
            </a:r>
            <a:endParaRPr lang="en-US" sz="6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9938" name="Picture 2" descr="logo picture form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14829"/>
            <a:ext cx="5791200" cy="2774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9397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241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Market Ready ™ Farm to Restaurant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by Dr. Tim Woods (Univ. of KY)</a:t>
            </a:r>
          </a:p>
          <a:p>
            <a:r>
              <a:rPr lang="en-US" dirty="0" smtClean="0"/>
              <a:t>Highlight primary challenges &amp; opportunities facing buyers in search of locally grown foods</a:t>
            </a:r>
          </a:p>
          <a:p>
            <a:r>
              <a:rPr lang="en-US" dirty="0" smtClean="0"/>
              <a:t>Interviewed hundreds of restaurant owners, chefs, and retail produce buyers</a:t>
            </a:r>
          </a:p>
          <a:p>
            <a:r>
              <a:rPr lang="en-US" dirty="0" smtClean="0"/>
              <a:t>Delivered in 15 states</a:t>
            </a:r>
          </a:p>
          <a:p>
            <a:r>
              <a:rPr lang="en-US" dirty="0" smtClean="0"/>
              <a:t>Intermediate level grower audience</a:t>
            </a:r>
            <a:endParaRPr lang="en-US" dirty="0"/>
          </a:p>
        </p:txBody>
      </p:sp>
      <p:pic>
        <p:nvPicPr>
          <p:cNvPr id="5" name="Picture 2" descr="logo picture form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0"/>
            <a:ext cx="3416300" cy="163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669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911" y="685800"/>
            <a:ext cx="9067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MS-AR Market Ready ™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better prepared to sell my food items directly to a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restaurant.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231255808"/>
              </p:ext>
            </p:extLst>
          </p:nvPr>
        </p:nvGraphicFramePr>
        <p:xfrm>
          <a:off x="685800" y="2286000"/>
          <a:ext cx="8077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84609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911" y="685800"/>
            <a:ext cx="9067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MS-AR Market Ready ™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 how to best manage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my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buyers.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594887479"/>
              </p:ext>
            </p:extLst>
          </p:nvPr>
        </p:nvGraphicFramePr>
        <p:xfrm>
          <a:off x="685800" y="2286000"/>
          <a:ext cx="8077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080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911" y="685800"/>
            <a:ext cx="9067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MS-AR Market Ready ™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know where to find information about market data.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491056051"/>
              </p:ext>
            </p:extLst>
          </p:nvPr>
        </p:nvGraphicFramePr>
        <p:xfrm>
          <a:off x="685800" y="2286000"/>
          <a:ext cx="8077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2296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" y="762000"/>
            <a:ext cx="9067800" cy="1066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MS-AR Market Ready ™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  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better understand the relationship between 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production plans 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restaurant supply needs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206694917"/>
              </p:ext>
            </p:extLst>
          </p:nvPr>
        </p:nvGraphicFramePr>
        <p:xfrm>
          <a:off x="609600" y="2362200"/>
          <a:ext cx="8077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1690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8392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MS-AR Market </a:t>
            </a:r>
            <a:r>
              <a:rPr lang="en-US" dirty="0"/>
              <a:t>Ready ™ </a:t>
            </a:r>
            <a:r>
              <a:rPr lang="en-US" dirty="0" smtClean="0"/>
              <a:t>Audience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87624"/>
            <a:ext cx="83820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Indicate your knowledge of… </a:t>
            </a:r>
          </a:p>
          <a:p>
            <a:r>
              <a:rPr lang="en-US" sz="3600" dirty="0" smtClean="0"/>
              <a:t>Direct </a:t>
            </a:r>
            <a:r>
              <a:rPr lang="en-US" sz="3600" dirty="0"/>
              <a:t>marketing strategies</a:t>
            </a:r>
            <a:r>
              <a:rPr lang="en-US" sz="3600" dirty="0" smtClean="0"/>
              <a:t>?</a:t>
            </a:r>
          </a:p>
          <a:p>
            <a:r>
              <a:rPr lang="en-US" sz="3600" dirty="0" smtClean="0"/>
              <a:t>Direct </a:t>
            </a:r>
            <a:r>
              <a:rPr lang="en-US" sz="3600" dirty="0"/>
              <a:t>sales pricing strategies</a:t>
            </a:r>
            <a:r>
              <a:rPr lang="en-US" sz="3600" dirty="0" smtClean="0"/>
              <a:t>?</a:t>
            </a:r>
          </a:p>
          <a:p>
            <a:r>
              <a:rPr lang="en-US" sz="3600" dirty="0" smtClean="0"/>
              <a:t>Food </a:t>
            </a:r>
            <a:r>
              <a:rPr lang="en-US" sz="3600" dirty="0"/>
              <a:t>safety requirements</a:t>
            </a:r>
            <a:r>
              <a:rPr lang="en-US" sz="3600" dirty="0" smtClean="0"/>
              <a:t>?</a:t>
            </a:r>
          </a:p>
          <a:p>
            <a:r>
              <a:rPr lang="en-US" sz="3600" dirty="0" smtClean="0"/>
              <a:t>Selling </a:t>
            </a:r>
            <a:r>
              <a:rPr lang="en-US" sz="3600" dirty="0"/>
              <a:t>to restaurants</a:t>
            </a:r>
            <a:r>
              <a:rPr lang="en-US" sz="3600" dirty="0" smtClean="0"/>
              <a:t>?</a:t>
            </a:r>
          </a:p>
          <a:p>
            <a:r>
              <a:rPr lang="en-US" sz="3600" dirty="0" smtClean="0"/>
              <a:t>Market Maker?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2209800"/>
            <a:ext cx="6697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 &amp; Post Workshop Questions</a:t>
            </a:r>
            <a:endParaRPr 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139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911" y="685800"/>
            <a:ext cx="9067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MS-AR Market Ready ™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of direct marketing strategies 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058725342"/>
              </p:ext>
            </p:extLst>
          </p:nvPr>
        </p:nvGraphicFramePr>
        <p:xfrm>
          <a:off x="685800" y="2286000"/>
          <a:ext cx="8077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6888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911" y="685800"/>
            <a:ext cx="9067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MS-AR Market Ready ™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of direct sales pricing 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831466862"/>
              </p:ext>
            </p:extLst>
          </p:nvPr>
        </p:nvGraphicFramePr>
        <p:xfrm>
          <a:off x="685800" y="2286000"/>
          <a:ext cx="8077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5626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911" y="685800"/>
            <a:ext cx="9067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MS-AR Market Ready ™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of food safety requirements 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502499757"/>
              </p:ext>
            </p:extLst>
          </p:nvPr>
        </p:nvGraphicFramePr>
        <p:xfrm>
          <a:off x="685800" y="2286000"/>
          <a:ext cx="8077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8993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911" y="685800"/>
            <a:ext cx="9067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MS-AR Market Ready ™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of selling direct to restaurants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72926577"/>
              </p:ext>
            </p:extLst>
          </p:nvPr>
        </p:nvGraphicFramePr>
        <p:xfrm>
          <a:off x="685800" y="2286000"/>
          <a:ext cx="8077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22364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001000" cy="3352801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QUESTIONS??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4267200"/>
            <a:ext cx="8915400" cy="762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Dr. Kim </a:t>
            </a:r>
            <a:r>
              <a:rPr lang="en-US" sz="3600" b="1" dirty="0" smtClean="0"/>
              <a:t>Morgan &amp; McKenzie Maples</a:t>
            </a:r>
            <a:endParaRPr lang="en-US" sz="3600" b="1" dirty="0" smtClean="0"/>
          </a:p>
          <a:p>
            <a:pPr algn="ctr"/>
            <a:r>
              <a:rPr lang="en-US" sz="3600" b="1" dirty="0" smtClean="0"/>
              <a:t>WERA-72 Annual Meetings</a:t>
            </a:r>
          </a:p>
          <a:p>
            <a:pPr algn="ctr"/>
            <a:r>
              <a:rPr lang="en-US" sz="3600" b="1" dirty="0" smtClean="0"/>
              <a:t>01 July 2014</a:t>
            </a:r>
          </a:p>
          <a:p>
            <a:pPr algn="ctr"/>
            <a:r>
              <a:rPr lang="en-US" sz="3600" b="1" dirty="0" smtClean="0"/>
              <a:t>Santa Clara, CA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1911350" y="304800"/>
            <a:ext cx="4800600" cy="228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logo picture form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950" y="241300"/>
            <a:ext cx="5245100" cy="251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011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Market Ready ™ Farm to Restauran</a:t>
            </a:r>
            <a:r>
              <a:rPr lang="en-US" dirty="0"/>
              <a:t>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Partnered with MS Dept. of Ag., MS Food Policy Council, Farmers Market Associations, MS Restaurant &amp; Hospitality Association</a:t>
            </a:r>
          </a:p>
          <a:p>
            <a:r>
              <a:rPr lang="en-US" dirty="0" smtClean="0"/>
              <a:t>Advertised via email blast, list serve, social media</a:t>
            </a:r>
          </a:p>
          <a:p>
            <a:r>
              <a:rPr lang="en-US" dirty="0" smtClean="0"/>
              <a:t>Funded by Southern Region Risk Education &amp; Management Center</a:t>
            </a:r>
          </a:p>
          <a:p>
            <a:pPr lvl="1"/>
            <a:r>
              <a:rPr lang="en-US" dirty="0" smtClean="0"/>
              <a:t>Ag. Econ MS student</a:t>
            </a:r>
          </a:p>
          <a:p>
            <a:pPr lvl="1"/>
            <a:r>
              <a:rPr lang="en-US" dirty="0" smtClean="0"/>
              <a:t>2 Ag. Econ &amp; Food Science Extension Specialists</a:t>
            </a:r>
          </a:p>
          <a:p>
            <a:pPr lvl="1"/>
            <a:r>
              <a:rPr lang="en-US" dirty="0" smtClean="0"/>
              <a:t>No charge to participants</a:t>
            </a:r>
          </a:p>
        </p:txBody>
      </p:sp>
    </p:spTree>
    <p:extLst>
      <p:ext uri="{BB962C8B-B14F-4D97-AF65-F5344CB8AC3E}">
        <p14:creationId xmlns:p14="http://schemas.microsoft.com/office/powerpoint/2010/main" val="9490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Market Ready ™ Farm to Restauran</a:t>
            </a:r>
            <a:r>
              <a:rPr lang="en-US" dirty="0"/>
              <a:t>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45617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Prepared presentation materials built from UK example, specific to MS clientele needs</a:t>
            </a:r>
          </a:p>
          <a:p>
            <a:r>
              <a:rPr lang="en-US" dirty="0" smtClean="0"/>
              <a:t>Four hours of lecture – 3 faculty</a:t>
            </a:r>
          </a:p>
          <a:p>
            <a:r>
              <a:rPr lang="en-US" dirty="0" smtClean="0"/>
              <a:t>1 - 1 ½ hours Q&amp;A – faculty + </a:t>
            </a:r>
            <a:r>
              <a:rPr lang="en-US" dirty="0" err="1" smtClean="0"/>
              <a:t>Dept</a:t>
            </a:r>
            <a:r>
              <a:rPr lang="en-US" dirty="0" smtClean="0"/>
              <a:t> of Ag experts</a:t>
            </a:r>
          </a:p>
          <a:p>
            <a:r>
              <a:rPr lang="en-US" dirty="0" smtClean="0"/>
              <a:t>Provided take-home reference material</a:t>
            </a:r>
          </a:p>
          <a:p>
            <a:pPr lvl="1"/>
            <a:r>
              <a:rPr lang="en-US" dirty="0" smtClean="0"/>
              <a:t>Farm to Restaurant Checklist</a:t>
            </a:r>
          </a:p>
          <a:p>
            <a:pPr lvl="1"/>
            <a:r>
              <a:rPr lang="en-US" dirty="0" smtClean="0"/>
              <a:t>Market Marker Short Form Registration</a:t>
            </a:r>
          </a:p>
          <a:p>
            <a:pPr lvl="1"/>
            <a:r>
              <a:rPr lang="en-US" dirty="0" smtClean="0"/>
              <a:t>4 MB stick drive with 1,200+ pages of </a:t>
            </a:r>
            <a:r>
              <a:rPr lang="en-US" dirty="0" err="1" smtClean="0"/>
              <a:t>targetted</a:t>
            </a:r>
            <a:r>
              <a:rPr lang="en-US" dirty="0" smtClean="0"/>
              <a:t> online and pdf references in searchable pdf portfolio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622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Market Ready ™ Farm to Restaurant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87624"/>
            <a:ext cx="41910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Packaging </a:t>
            </a:r>
          </a:p>
          <a:p>
            <a:r>
              <a:rPr lang="en-US" sz="2800" dirty="0" smtClean="0"/>
              <a:t>Labeling</a:t>
            </a:r>
          </a:p>
          <a:p>
            <a:r>
              <a:rPr lang="en-US" sz="2800" dirty="0" smtClean="0"/>
              <a:t>Pricing</a:t>
            </a:r>
          </a:p>
          <a:p>
            <a:r>
              <a:rPr lang="en-US" sz="2800" dirty="0" smtClean="0"/>
              <a:t>Consumer Demand</a:t>
            </a:r>
          </a:p>
          <a:p>
            <a:r>
              <a:rPr lang="en-US" sz="2800" dirty="0" smtClean="0"/>
              <a:t>Production/Supply</a:t>
            </a:r>
          </a:p>
          <a:p>
            <a:r>
              <a:rPr lang="en-US" sz="2800" dirty="0" smtClean="0"/>
              <a:t>Market Maker</a:t>
            </a:r>
          </a:p>
          <a:p>
            <a:r>
              <a:rPr lang="en-US" sz="2800" dirty="0" smtClean="0"/>
              <a:t>Delivery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3048000"/>
            <a:ext cx="4038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Invoicing</a:t>
            </a:r>
          </a:p>
          <a:p>
            <a:r>
              <a:rPr lang="en-US" sz="2800" dirty="0" smtClean="0"/>
              <a:t>Insurance</a:t>
            </a:r>
          </a:p>
          <a:p>
            <a:r>
              <a:rPr lang="en-US" sz="2800" dirty="0" smtClean="0"/>
              <a:t>Storage</a:t>
            </a:r>
          </a:p>
          <a:p>
            <a:r>
              <a:rPr lang="en-US" sz="2800" dirty="0" smtClean="0"/>
              <a:t>Quality Assurance</a:t>
            </a:r>
          </a:p>
          <a:p>
            <a:r>
              <a:rPr lang="en-US" sz="2800" dirty="0" smtClean="0"/>
              <a:t>Satisfaction Guarantee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ommunication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09800"/>
            <a:ext cx="6865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Managing Market Risk Exposure</a:t>
            </a:r>
            <a:endParaRPr 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609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Market Ready ™ </a:t>
            </a:r>
            <a:r>
              <a:rPr lang="en-US" dirty="0" smtClean="0"/>
              <a:t>Audience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87624"/>
            <a:ext cx="41910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Icebreaker</a:t>
            </a:r>
          </a:p>
          <a:p>
            <a:r>
              <a:rPr lang="en-US" sz="2800" dirty="0" smtClean="0"/>
              <a:t>Age</a:t>
            </a:r>
          </a:p>
          <a:p>
            <a:r>
              <a:rPr lang="en-US" sz="2800" dirty="0" smtClean="0"/>
              <a:t>Gender</a:t>
            </a:r>
          </a:p>
          <a:p>
            <a:r>
              <a:rPr lang="en-US" sz="2800" dirty="0" smtClean="0"/>
              <a:t>Education level</a:t>
            </a:r>
          </a:p>
          <a:p>
            <a:r>
              <a:rPr lang="en-US" sz="2800" dirty="0"/>
              <a:t>Operation size (acres)</a:t>
            </a:r>
          </a:p>
          <a:p>
            <a:r>
              <a:rPr lang="en-US" sz="2800" dirty="0" smtClean="0"/>
              <a:t>Operator experience</a:t>
            </a:r>
          </a:p>
          <a:p>
            <a:r>
              <a:rPr lang="en-US" sz="2800" dirty="0" smtClean="0"/>
              <a:t>Percent income from farming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3048000"/>
            <a:ext cx="4038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Greatest challenge…</a:t>
            </a:r>
          </a:p>
          <a:p>
            <a:r>
              <a:rPr lang="en-US" sz="2800" dirty="0" smtClean="0"/>
              <a:t>Primary source production info</a:t>
            </a:r>
          </a:p>
          <a:p>
            <a:r>
              <a:rPr lang="en-US" sz="2800" dirty="0" smtClean="0"/>
              <a:t>Foods produced</a:t>
            </a:r>
          </a:p>
          <a:p>
            <a:r>
              <a:rPr lang="en-US" sz="2800" dirty="0" smtClean="0"/>
              <a:t>Primary marketing channel</a:t>
            </a:r>
          </a:p>
          <a:p>
            <a:r>
              <a:rPr lang="en-US" sz="2800" dirty="0" smtClean="0"/>
              <a:t>Sales outlets</a:t>
            </a:r>
          </a:p>
          <a:p>
            <a:pPr marL="109728" indent="0">
              <a:buNone/>
            </a:pP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09800"/>
            <a:ext cx="768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Turning Technology’s Turning Point </a:t>
            </a:r>
            <a:endParaRPr 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TurningPoint Training Tutori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77"/>
            <a:ext cx="1393825" cy="1354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ardware Training Tutoria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694" y="0"/>
            <a:ext cx="1367306" cy="1367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64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3058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MS-AR Market Ready ™ Schedule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796628"/>
              </p:ext>
            </p:extLst>
          </p:nvPr>
        </p:nvGraphicFramePr>
        <p:xfrm>
          <a:off x="685800" y="2438400"/>
          <a:ext cx="7848600" cy="4255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2971800"/>
                <a:gridCol w="1828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Raymond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libri" panose="020F0502020204030204" pitchFamily="34" charset="0"/>
                        </a:rPr>
                        <a:t>12-8-11</a:t>
                      </a:r>
                      <a:endParaRPr lang="en-US" sz="3600" dirty="0"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Hattiesburg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libri" panose="020F0502020204030204" pitchFamily="34" charset="0"/>
                        </a:rPr>
                        <a:t>1-19-12</a:t>
                      </a:r>
                      <a:endParaRPr lang="en-US" sz="3600" dirty="0"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Little Rock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libri" panose="020F0502020204030204" pitchFamily="34" charset="0"/>
                        </a:rPr>
                        <a:t>2-1-12</a:t>
                      </a:r>
                      <a:endParaRPr lang="en-US" sz="3600" dirty="0"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Pontotoc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libri" panose="020F0502020204030204" pitchFamily="34" charset="0"/>
                        </a:rPr>
                        <a:t>3-2-12</a:t>
                      </a:r>
                      <a:endParaRPr lang="en-US" sz="3600" dirty="0"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Biloxi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libri" panose="020F0502020204030204" pitchFamily="34" charset="0"/>
                        </a:rPr>
                        <a:t>7-19-12</a:t>
                      </a:r>
                      <a:endParaRPr lang="en-US" sz="3600" dirty="0"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Starkville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libri" panose="020F0502020204030204" pitchFamily="34" charset="0"/>
                        </a:rPr>
                        <a:t>2-13-13</a:t>
                      </a:r>
                      <a:endParaRPr lang="en-US" sz="3600" dirty="0"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76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MS-AR Market Ready ™ Gender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509609"/>
              </p:ext>
            </p:extLst>
          </p:nvPr>
        </p:nvGraphicFramePr>
        <p:xfrm>
          <a:off x="609600" y="2057400"/>
          <a:ext cx="7848600" cy="443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2971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 = 204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Male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Female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Raymond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Hattiesburg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Little Rock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Pontotoc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Biloxi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Starkville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16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43000"/>
            <a:ext cx="8610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MS-AR Market Ready ™ Participant Age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174393"/>
              </p:ext>
            </p:extLst>
          </p:nvPr>
        </p:nvGraphicFramePr>
        <p:xfrm>
          <a:off x="228601" y="2057400"/>
          <a:ext cx="8686798" cy="4677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5796"/>
                <a:gridCol w="1438003"/>
                <a:gridCol w="1295400"/>
                <a:gridCol w="1371600"/>
                <a:gridCol w="1295400"/>
                <a:gridCol w="990599"/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N = 204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&lt;</a:t>
                      </a:r>
                      <a:r>
                        <a:rPr lang="en-US" sz="3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20 </a:t>
                      </a:r>
                      <a:r>
                        <a:rPr lang="en-US" sz="36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yrs</a:t>
                      </a:r>
                      <a:endParaRPr lang="en-US" sz="3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20-29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30-39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40-49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&gt;50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Raymond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Hattiesburg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Little Rock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Pontotoc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Biloxi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Starkville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</a:t>
                      </a: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 rot="7045139">
            <a:off x="7930431" y="5669530"/>
            <a:ext cx="1295400" cy="1180529"/>
          </a:xfrm>
          <a:prstGeom prst="ellipse">
            <a:avLst/>
          </a:prstGeom>
          <a:noFill/>
          <a:ln w="57150">
            <a:solidFill>
              <a:srgbClr val="FFFF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7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DFBDE0B9B2054503A607A878C0837FE0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None|smicln|Low|smicln|Moderate|smicln|Working|smicln|High"/>
  <p:tag name="QUESTIONALIAS" val="Pre-workshop knowledge of direct marketing strategies?"/>
  <p:tag name="SLIDEORDER" val="2"/>
  <p:tag name="SLIDEGUID" val="32D68BED881A495CA0DE7D4F072DCB4C"/>
  <p:tag name="RESPONSESGATHERED" val="True"/>
  <p:tag name="TOTALRESPONSES" val="18"/>
  <p:tag name="RESPONSECOUNT" val="18"/>
  <p:tag name="SLICED" val="False"/>
  <p:tag name="RESPONSES" val="4;-;3;-;-;-;5;4;4;-;4;-;1;5;-;5;3;-;3;-;-;3;4;5;5;-;4;-;5;5;-;-;"/>
  <p:tag name="CHARTSTRINGSTD" val="1 0 4 6 7"/>
  <p:tag name="CHARTSTRINGREV" val="7 6 4 0 1"/>
  <p:tag name="CHARTSTRINGSTDPER" val="0.0555555555555556 0 0.222222222222222 0.333333333333333 0.388888888888889"/>
  <p:tag name="CHARTSTRINGREVPER" val="0.388888888888889 0.333333333333333 0.222222222222222 0 0.0555555555555556"/>
  <p:tag name="ANONYMOUSTEMP" val="False"/>
  <p:tag name="VALUES" val="No Value|smicln|No Value|smicln|No Value|smicln|No Value|smicln|No Val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DFBDE0B9B2054503A607A878C0837FE0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None|smicln|Low|smicln|Moderate|smicln|Working|smicln|High"/>
  <p:tag name="QUESTIONALIAS" val="Pre-workshop knowledge of direct marketing strategies?"/>
  <p:tag name="SLIDEORDER" val="2"/>
  <p:tag name="SLIDEGUID" val="32D68BED881A495CA0DE7D4F072DCB4C"/>
  <p:tag name="RESPONSESGATHERED" val="True"/>
  <p:tag name="TOTALRESPONSES" val="18"/>
  <p:tag name="RESPONSECOUNT" val="18"/>
  <p:tag name="SLICED" val="False"/>
  <p:tag name="RESPONSES" val="4;-;3;-;-;-;5;4;4;-;4;-;1;5;-;5;3;-;3;-;-;3;4;5;5;-;4;-;5;5;-;-;"/>
  <p:tag name="CHARTSTRINGSTD" val="1 0 4 6 7"/>
  <p:tag name="CHARTSTRINGREV" val="7 6 4 0 1"/>
  <p:tag name="CHARTSTRINGSTDPER" val="0.0555555555555556 0 0.222222222222222 0.333333333333333 0.388888888888889"/>
  <p:tag name="CHARTSTRINGREVPER" val="0.388888888888889 0.333333333333333 0.222222222222222 0 0.0555555555555556"/>
  <p:tag name="ANONYMOUSTEMP" val="False"/>
  <p:tag name="VALUES" val="No Value|smicln|No Value|smicln|No Value|smicln|No Value|smicln|No Val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DFBDE0B9B2054503A607A878C0837FE0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None|smicln|Low|smicln|Moderate|smicln|Working|smicln|High"/>
  <p:tag name="QUESTIONALIAS" val="Pre-workshop knowledge of direct marketing strategies?"/>
  <p:tag name="SLIDEORDER" val="2"/>
  <p:tag name="SLIDEGUID" val="32D68BED881A495CA0DE7D4F072DCB4C"/>
  <p:tag name="RESPONSESGATHERED" val="True"/>
  <p:tag name="TOTALRESPONSES" val="18"/>
  <p:tag name="RESPONSECOUNT" val="18"/>
  <p:tag name="SLICED" val="False"/>
  <p:tag name="RESPONSES" val="4;-;3;-;-;-;5;4;4;-;4;-;1;5;-;5;3;-;3;-;-;3;4;5;5;-;4;-;5;5;-;-;"/>
  <p:tag name="CHARTSTRINGSTD" val="1 0 4 6 7"/>
  <p:tag name="CHARTSTRINGREV" val="7 6 4 0 1"/>
  <p:tag name="CHARTSTRINGSTDPER" val="0.0555555555555556 0 0.222222222222222 0.333333333333333 0.388888888888889"/>
  <p:tag name="CHARTSTRINGREVPER" val="0.388888888888889 0.333333333333333 0.222222222222222 0 0.0555555555555556"/>
  <p:tag name="ANONYMOUSTEMP" val="False"/>
  <p:tag name="VALUES" val="No Value|smicln|No Value|smicln|No Value|smicln|No Value|smicln|No Val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DFBDE0B9B2054503A607A878C0837FE0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None|smicln|Low|smicln|Moderate|smicln|Working|smicln|High"/>
  <p:tag name="QUESTIONALIAS" val="Pre-workshop knowledge of direct marketing strategies?"/>
  <p:tag name="SLIDEORDER" val="2"/>
  <p:tag name="SLIDEGUID" val="32D68BED881A495CA0DE7D4F072DCB4C"/>
  <p:tag name="RESPONSESGATHERED" val="True"/>
  <p:tag name="TOTALRESPONSES" val="18"/>
  <p:tag name="RESPONSECOUNT" val="18"/>
  <p:tag name="SLICED" val="False"/>
  <p:tag name="RESPONSES" val="4;-;3;-;-;-;5;4;4;-;4;-;1;5;-;5;3;-;3;-;-;3;4;5;5;-;4;-;5;5;-;-;"/>
  <p:tag name="CHARTSTRINGSTD" val="1 0 4 6 7"/>
  <p:tag name="CHARTSTRINGREV" val="7 6 4 0 1"/>
  <p:tag name="CHARTSTRINGSTDPER" val="0.0555555555555556 0 0.222222222222222 0.333333333333333 0.388888888888889"/>
  <p:tag name="CHARTSTRINGREVPER" val="0.388888888888889 0.333333333333333 0.222222222222222 0 0.0555555555555556"/>
  <p:tag name="ANONYMOUSTEMP" val="False"/>
  <p:tag name="VALUES" val="No Value|smicln|No Value|smicln|No Value|smicln|No Value|smicln|No Val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DFBDE0B9B2054503A607A878C0837FE0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None|smicln|Low|smicln|Moderate|smicln|Working|smicln|High"/>
  <p:tag name="QUESTIONALIAS" val="Pre-workshop knowledge of direct marketing strategies?"/>
  <p:tag name="SLIDEORDER" val="2"/>
  <p:tag name="SLIDEGUID" val="32D68BED881A495CA0DE7D4F072DCB4C"/>
  <p:tag name="RESPONSESGATHERED" val="True"/>
  <p:tag name="TOTALRESPONSES" val="18"/>
  <p:tag name="RESPONSECOUNT" val="18"/>
  <p:tag name="SLICED" val="False"/>
  <p:tag name="RESPONSES" val="4;-;3;-;-;-;5;4;4;-;4;-;1;5;-;5;3;-;3;-;-;3;4;5;5;-;4;-;5;5;-;-;"/>
  <p:tag name="CHARTSTRINGSTD" val="1 0 4 6 7"/>
  <p:tag name="CHARTSTRINGREV" val="7 6 4 0 1"/>
  <p:tag name="CHARTSTRINGSTDPER" val="0.0555555555555556 0 0.222222222222222 0.333333333333333 0.388888888888889"/>
  <p:tag name="CHARTSTRINGREVPER" val="0.388888888888889 0.333333333333333 0.222222222222222 0 0.0555555555555556"/>
  <p:tag name="ANONYMOUSTEMP" val="False"/>
  <p:tag name="VALUES" val="No Value|smicln|No Value|smicln|No Value|smicln|No Value|smicln|No Val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DFBDE0B9B2054503A607A878C0837FE0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None|smicln|Low|smicln|Moderate|smicln|Working|smicln|High"/>
  <p:tag name="QUESTIONALIAS" val="Pre-workshop knowledge of direct marketing strategies?"/>
  <p:tag name="SLIDEORDER" val="2"/>
  <p:tag name="SLIDEGUID" val="32D68BED881A495CA0DE7D4F072DCB4C"/>
  <p:tag name="RESPONSESGATHERED" val="True"/>
  <p:tag name="TOTALRESPONSES" val="18"/>
  <p:tag name="RESPONSECOUNT" val="18"/>
  <p:tag name="SLICED" val="False"/>
  <p:tag name="RESPONSES" val="4;-;3;-;-;-;5;4;4;-;4;-;1;5;-;5;3;-;3;-;-;3;4;5;5;-;4;-;5;5;-;-;"/>
  <p:tag name="CHARTSTRINGSTD" val="1 0 4 6 7"/>
  <p:tag name="CHARTSTRINGREV" val="7 6 4 0 1"/>
  <p:tag name="CHARTSTRINGSTDPER" val="0.0555555555555556 0 0.222222222222222 0.333333333333333 0.388888888888889"/>
  <p:tag name="CHARTSTRINGREVPER" val="0.388888888888889 0.333333333333333 0.222222222222222 0 0.0555555555555556"/>
  <p:tag name="ANONYMOUSTEMP" val="False"/>
  <p:tag name="VALUES" val="No Value|smicln|No Value|smicln|No Value|smicln|No Value|smicln|No Val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DFBDE0B9B2054503A607A878C0837FE0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None|smicln|Low|smicln|Moderate|smicln|Working|smicln|High"/>
  <p:tag name="QUESTIONALIAS" val="Pre-workshop knowledge of direct marketing strategies?"/>
  <p:tag name="SLIDEORDER" val="2"/>
  <p:tag name="SLIDEGUID" val="32D68BED881A495CA0DE7D4F072DCB4C"/>
  <p:tag name="RESPONSESGATHERED" val="True"/>
  <p:tag name="TOTALRESPONSES" val="18"/>
  <p:tag name="RESPONSECOUNT" val="18"/>
  <p:tag name="SLICED" val="False"/>
  <p:tag name="RESPONSES" val="4;-;3;-;-;-;5;4;4;-;4;-;1;5;-;5;3;-;3;-;-;3;4;5;5;-;4;-;5;5;-;-;"/>
  <p:tag name="CHARTSTRINGSTD" val="1 0 4 6 7"/>
  <p:tag name="CHARTSTRINGREV" val="7 6 4 0 1"/>
  <p:tag name="CHARTSTRINGSTDPER" val="0.0555555555555556 0 0.222222222222222 0.333333333333333 0.388888888888889"/>
  <p:tag name="CHARTSTRINGREVPER" val="0.388888888888889 0.333333333333333 0.222222222222222 0 0.0555555555555556"/>
  <p:tag name="ANONYMOUSTEMP" val="False"/>
  <p:tag name="VALUES" val="No Value|smicln|No Value|smicln|No Value|smicln|No Value|smicln|No Val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DFBDE0B9B2054503A607A878C0837FE0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None|smicln|Low|smicln|Moderate|smicln|Working|smicln|High"/>
  <p:tag name="QUESTIONALIAS" val="Pre-workshop knowledge of direct marketing strategies?"/>
  <p:tag name="SLIDEORDER" val="2"/>
  <p:tag name="SLIDEGUID" val="32D68BED881A495CA0DE7D4F072DCB4C"/>
  <p:tag name="RESPONSESGATHERED" val="True"/>
  <p:tag name="TOTALRESPONSES" val="18"/>
  <p:tag name="RESPONSECOUNT" val="18"/>
  <p:tag name="SLICED" val="False"/>
  <p:tag name="RESPONSES" val="4;-;3;-;-;-;5;4;4;-;4;-;1;5;-;5;3;-;3;-;-;3;4;5;5;-;4;-;5;5;-;-;"/>
  <p:tag name="CHARTSTRINGSTD" val="1 0 4 6 7"/>
  <p:tag name="CHARTSTRINGREV" val="7 6 4 0 1"/>
  <p:tag name="CHARTSTRINGSTDPER" val="0.0555555555555556 0 0.222222222222222 0.333333333333333 0.388888888888889"/>
  <p:tag name="CHARTSTRINGREVPER" val="0.388888888888889 0.333333333333333 0.222222222222222 0 0.0555555555555556"/>
  <p:tag name="ANONYMOUSTEMP" val="False"/>
  <p:tag name="VALUES" val="No Value|smicln|No Value|smicln|No Value|smicln|No Value|smicln|No Valu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302</TotalTime>
  <Words>763</Words>
  <Application>Microsoft Office PowerPoint</Application>
  <PresentationFormat>On-screen Show (4:3)</PresentationFormat>
  <Paragraphs>369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Urban</vt:lpstr>
      <vt:lpstr>Using audience response systems for Extension programming impact evaluation</vt:lpstr>
      <vt:lpstr>Market Ready ™ Farm to Restaurant</vt:lpstr>
      <vt:lpstr>Market Ready ™ Farm to Restaurant</vt:lpstr>
      <vt:lpstr>Market Ready ™ Farm to Restaurant</vt:lpstr>
      <vt:lpstr>Market Ready ™ Farm to Restaurant</vt:lpstr>
      <vt:lpstr>Market Ready ™ Audience Response</vt:lpstr>
      <vt:lpstr>MS-AR Market Ready ™ Schedule</vt:lpstr>
      <vt:lpstr>MS-AR Market Ready ™ Gender</vt:lpstr>
      <vt:lpstr>MS-AR Market Ready ™ Participant Age</vt:lpstr>
      <vt:lpstr>MS-AR Market Ready ™ Education Level</vt:lpstr>
      <vt:lpstr>MS-AR Market Ready ™ Year’s Farming Experience</vt:lpstr>
      <vt:lpstr>MS-AR Market Ready ™ Percent Income from Farming</vt:lpstr>
      <vt:lpstr>MS-AR Market Ready ™   Greatest Challenge Facing Farming Today?</vt:lpstr>
      <vt:lpstr>MS-AR Market Ready ™      Primary Production Information Source?</vt:lpstr>
      <vt:lpstr>MS-AR Market Ready ™      Food and food items produced…?</vt:lpstr>
      <vt:lpstr>MS-AR Market Ready ™      Primary marketing channel?</vt:lpstr>
      <vt:lpstr>MS-AR Market Ready ™      I have sold my product to…</vt:lpstr>
      <vt:lpstr>MS-AR Market Ready ™   Pre-workshop knowledge of Market Maker?</vt:lpstr>
      <vt:lpstr>MARKET READY ™ TRAINING How’d we do?</vt:lpstr>
      <vt:lpstr>MS-AR Market Ready ™   I am better prepared to sell my food items directly to a restaurant.</vt:lpstr>
      <vt:lpstr>MS-AR Market Ready ™    I understand how to best manage communication with my buyers.</vt:lpstr>
      <vt:lpstr>MS-AR Market Ready ™    I know where to find information about market data.</vt:lpstr>
      <vt:lpstr>MS-AR Market Ready ™    I better understand the relationship between my production plans &amp; restaurant supply needs.</vt:lpstr>
      <vt:lpstr>MS-AR Market Ready ™ Audience Response</vt:lpstr>
      <vt:lpstr>MS-AR Market Ready ™   Knowledge of direct marketing strategies </vt:lpstr>
      <vt:lpstr>MS-AR Market Ready ™   Knowledge of direct sales pricing </vt:lpstr>
      <vt:lpstr>MS-AR Market Ready ™   Knowledge of food safety requirements </vt:lpstr>
      <vt:lpstr>MS-AR Market Ready ™   Knowledge of selling direct to restaurants</vt:lpstr>
      <vt:lpstr>QUESTIONS??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audience response systems for extension programming impact evaluation</dc:title>
  <dc:creator>kim morgan</dc:creator>
  <cp:lastModifiedBy>kim morgan</cp:lastModifiedBy>
  <cp:revision>59</cp:revision>
  <dcterms:created xsi:type="dcterms:W3CDTF">2014-06-29T20:11:27Z</dcterms:created>
  <dcterms:modified xsi:type="dcterms:W3CDTF">2014-06-30T01:16:31Z</dcterms:modified>
</cp:coreProperties>
</file>