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09" r:id="rId3"/>
    <p:sldId id="261" r:id="rId4"/>
    <p:sldId id="256" r:id="rId5"/>
    <p:sldId id="305" r:id="rId6"/>
    <p:sldId id="306" r:id="rId7"/>
    <p:sldId id="307" r:id="rId8"/>
    <p:sldId id="308" r:id="rId9"/>
    <p:sldId id="302" r:id="rId10"/>
    <p:sldId id="301" r:id="rId11"/>
    <p:sldId id="269" r:id="rId12"/>
    <p:sldId id="290" r:id="rId13"/>
    <p:sldId id="282" r:id="rId14"/>
    <p:sldId id="284" r:id="rId15"/>
    <p:sldId id="303" r:id="rId16"/>
    <p:sldId id="304" r:id="rId17"/>
    <p:sldId id="31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Emilia\Dropbox\Master%20of%20ACEs\Spring%202014\2nd%20Editor\Defense\Defen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Sheet8!$D$1</c:f>
              <c:strCache>
                <c:ptCount val="1"/>
                <c:pt idx="0">
                  <c:v>Farm Share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"/>
                  <c:y val="-3.2407407407407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" panose="020406040505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Sheet8!$C$2:$C$20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</c:numRef>
          </c:xVal>
          <c:yVal>
            <c:numRef>
              <c:f>Sheet8!$D$2:$D$20</c:f>
              <c:numCache>
                <c:formatCode>[$-10409]#,##0;\(#,##0\)</c:formatCode>
                <c:ptCount val="19"/>
                <c:pt idx="0">
                  <c:v>18.422483053469968</c:v>
                </c:pt>
                <c:pt idx="1">
                  <c:v>17.562972344886166</c:v>
                </c:pt>
                <c:pt idx="2">
                  <c:v>18.056185284363291</c:v>
                </c:pt>
                <c:pt idx="3">
                  <c:v>17.89658866954974</c:v>
                </c:pt>
                <c:pt idx="4">
                  <c:v>17.769003100655652</c:v>
                </c:pt>
                <c:pt idx="5">
                  <c:v>16.973282526167957</c:v>
                </c:pt>
                <c:pt idx="6">
                  <c:v>16.23079717861193</c:v>
                </c:pt>
                <c:pt idx="7">
                  <c:v>15.862665935859033</c:v>
                </c:pt>
                <c:pt idx="8">
                  <c:v>15.545079196748731</c:v>
                </c:pt>
                <c:pt idx="9">
                  <c:v>15.302826204379347</c:v>
                </c:pt>
                <c:pt idx="10">
                  <c:v>15.422863771699186</c:v>
                </c:pt>
                <c:pt idx="11">
                  <c:v>15.385896199499879</c:v>
                </c:pt>
                <c:pt idx="12">
                  <c:v>15.332273324247964</c:v>
                </c:pt>
                <c:pt idx="13">
                  <c:v>14.160798451125313</c:v>
                </c:pt>
                <c:pt idx="14">
                  <c:v>15.75499470972613</c:v>
                </c:pt>
                <c:pt idx="15">
                  <c:v>15.788222048477685</c:v>
                </c:pt>
                <c:pt idx="16">
                  <c:v>14.351311422426024</c:v>
                </c:pt>
                <c:pt idx="17">
                  <c:v>14.144716568760662</c:v>
                </c:pt>
                <c:pt idx="18">
                  <c:v>15.47492065693991</c:v>
                </c:pt>
              </c:numCache>
            </c:numRef>
          </c:yVal>
          <c:smooth val="0"/>
        </c:ser>
        <c:ser>
          <c:idx val="1"/>
          <c:order val="1"/>
          <c:tx>
            <c:v>line</c:v>
          </c:tx>
          <c:spPr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noFill/>
              <a:ln w="12700" cap="flat" cmpd="sng" algn="ctr">
                <a:noFill/>
                <a:prstDash val="solid"/>
                <a:miter lim="800000"/>
              </a:ln>
              <a:effectLst/>
            </c:spPr>
          </c:marker>
          <c:dLbls>
            <c:delete val="1"/>
          </c:dLbls>
          <c:xVal>
            <c:numRef>
              <c:f>Sheet8!$C$22:$C$40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</c:numRef>
          </c:xVal>
          <c:yVal>
            <c:numRef>
              <c:f>Sheet8!$D$22:$D$40</c:f>
              <c:numCache>
                <c:formatCode>General</c:formatCode>
                <c:ptCount val="19"/>
                <c:pt idx="0">
                  <c:v>16.100000000000001</c:v>
                </c:pt>
                <c:pt idx="1">
                  <c:v>16.100000000000001</c:v>
                </c:pt>
                <c:pt idx="2">
                  <c:v>16.100000000000001</c:v>
                </c:pt>
                <c:pt idx="3">
                  <c:v>16.100000000000001</c:v>
                </c:pt>
                <c:pt idx="4">
                  <c:v>16.100000000000001</c:v>
                </c:pt>
                <c:pt idx="5">
                  <c:v>16.100000000000001</c:v>
                </c:pt>
                <c:pt idx="6">
                  <c:v>16.100000000000001</c:v>
                </c:pt>
                <c:pt idx="7">
                  <c:v>16.100000000000001</c:v>
                </c:pt>
                <c:pt idx="8">
                  <c:v>16.100000000000001</c:v>
                </c:pt>
                <c:pt idx="9">
                  <c:v>16.100000000000001</c:v>
                </c:pt>
                <c:pt idx="10">
                  <c:v>16.100000000000001</c:v>
                </c:pt>
                <c:pt idx="11">
                  <c:v>16.100000000000001</c:v>
                </c:pt>
                <c:pt idx="12">
                  <c:v>16.100000000000001</c:v>
                </c:pt>
                <c:pt idx="13">
                  <c:v>16.100000000000001</c:v>
                </c:pt>
                <c:pt idx="14">
                  <c:v>16.100000000000001</c:v>
                </c:pt>
                <c:pt idx="15">
                  <c:v>16.100000000000001</c:v>
                </c:pt>
                <c:pt idx="16">
                  <c:v>16.100000000000001</c:v>
                </c:pt>
                <c:pt idx="17">
                  <c:v>16.100000000000001</c:v>
                </c:pt>
                <c:pt idx="18">
                  <c:v>16.100000000000001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3281272"/>
        <c:axId val="193276176"/>
      </c:scatterChart>
      <c:valAx>
        <c:axId val="193281272"/>
        <c:scaling>
          <c:orientation val="minMax"/>
          <c:max val="2011"/>
          <c:min val="1993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" panose="02040604050505020304" pitchFamily="18" charset="0"/>
                    <a:ea typeface="+mn-ea"/>
                    <a:cs typeface="+mn-cs"/>
                  </a:defRPr>
                </a:pPr>
                <a:r>
                  <a:rPr lang="en-US" sz="2200" dirty="0">
                    <a:latin typeface="Century" panose="02040604050505020304" pitchFamily="18" charset="0"/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" panose="02040604050505020304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  <a:ea typeface="+mn-ea"/>
                <a:cs typeface="+mn-cs"/>
              </a:defRPr>
            </a:pPr>
            <a:endParaRPr lang="en-US"/>
          </a:p>
        </c:txPr>
        <c:crossAx val="193276176"/>
        <c:crosses val="autoZero"/>
        <c:crossBetween val="midCat"/>
        <c:majorUnit val="2"/>
      </c:valAx>
      <c:valAx>
        <c:axId val="193276176"/>
        <c:scaling>
          <c:orientation val="minMax"/>
          <c:min val="1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latin typeface="Century" panose="02040604050505020304" pitchFamily="18" charset="0"/>
                  </a:rPr>
                  <a:t>Proportion</a:t>
                </a:r>
                <a:r>
                  <a:rPr lang="en-US" sz="2000" baseline="0" dirty="0">
                    <a:latin typeface="Century" panose="02040604050505020304" pitchFamily="18" charset="0"/>
                  </a:rPr>
                  <a:t> of one dollar food expenditure </a:t>
                </a:r>
                <a:r>
                  <a:rPr lang="en-US" sz="2000" baseline="0" dirty="0" smtClean="0">
                    <a:latin typeface="Century" panose="02040604050505020304" pitchFamily="18" charset="0"/>
                  </a:rPr>
                  <a:t>(%)</a:t>
                </a:r>
              </a:p>
              <a:p>
                <a:pPr>
                  <a:defRPr/>
                </a:pPr>
                <a:endParaRPr lang="en-US" sz="2000" dirty="0">
                  <a:latin typeface="Century" panose="020406040505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10409]#,##0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  <a:ea typeface="+mn-ea"/>
                <a:cs typeface="+mn-cs"/>
              </a:defRPr>
            </a:pPr>
            <a:endParaRPr lang="en-US"/>
          </a:p>
        </c:txPr>
        <c:crossAx val="193281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" panose="020406040505050203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68907-18D1-45F9-A7DF-03556A54F942}" type="doc">
      <dgm:prSet loTypeId="urn:microsoft.com/office/officeart/2005/8/layout/hProcess9" loCatId="process" qsTypeId="urn:microsoft.com/office/officeart/2005/8/quickstyle/simple1" qsCatId="simple" csTypeId="urn:microsoft.com/office/officeart/2005/8/colors/accent5_2" csCatId="accent5" phldr="1"/>
      <dgm:spPr/>
    </dgm:pt>
    <dgm:pt modelId="{81821E98-F455-4837-B009-2443204D1CD2}">
      <dgm:prSet phldrT="[Text]" custT="1"/>
      <dgm:spPr>
        <a:solidFill>
          <a:schemeClr val="accent5">
            <a:hueOff val="0"/>
            <a:satOff val="0"/>
            <a:lumOff val="0"/>
            <a:alpha val="80000"/>
          </a:schemeClr>
        </a:solidFill>
      </dgm:spPr>
      <dgm:t>
        <a:bodyPr anchor="t" anchorCtr="0"/>
        <a:lstStyle/>
        <a:p>
          <a:pPr algn="ctr"/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Stage 3</a:t>
          </a:r>
        </a:p>
        <a:p>
          <a:pPr algn="ctr"/>
          <a:r>
            <a: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Processors</a:t>
          </a:r>
          <a:endParaRPr lang="en-US" sz="1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22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-Soft drinks</a:t>
          </a:r>
        </a:p>
        <a:p>
          <a:pPr algn="l"/>
          <a:r>
            <a:rPr lang="en-US" sz="2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-Brewers</a:t>
          </a:r>
        </a:p>
        <a:p>
          <a:pPr algn="l"/>
          <a:r>
            <a:rPr lang="en-US" sz="2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-Wineries</a:t>
          </a:r>
        </a:p>
        <a:p>
          <a:pPr algn="l"/>
          <a:r>
            <a:rPr lang="en-US" sz="2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-Packaged food</a:t>
          </a:r>
          <a:endParaRPr lang="en-US" sz="21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AA12C1-8E04-4D0D-A3EB-99914A008631}" type="parTrans" cxnId="{54E40AE4-A5A7-4C1D-9EB2-EF31132E97BC}">
      <dgm:prSet/>
      <dgm:spPr/>
      <dgm:t>
        <a:bodyPr/>
        <a:lstStyle/>
        <a:p>
          <a:endParaRPr lang="en-US"/>
        </a:p>
      </dgm:t>
    </dgm:pt>
    <dgm:pt modelId="{D9476593-D331-4D21-9C8C-660F5039D806}" type="sibTrans" cxnId="{54E40AE4-A5A7-4C1D-9EB2-EF31132E97BC}">
      <dgm:prSet/>
      <dgm:spPr/>
      <dgm:t>
        <a:bodyPr/>
        <a:lstStyle/>
        <a:p>
          <a:endParaRPr lang="en-US"/>
        </a:p>
      </dgm:t>
    </dgm:pt>
    <dgm:pt modelId="{8DA787D7-F76C-4BD2-A631-21A1C99F8A36}">
      <dgm:prSet phldrT="[Text]" custT="1"/>
      <dgm:spPr>
        <a:solidFill>
          <a:schemeClr val="accent5">
            <a:hueOff val="0"/>
            <a:satOff val="0"/>
            <a:lumOff val="0"/>
            <a:alpha val="80000"/>
          </a:schemeClr>
        </a:solidFill>
      </dgm:spPr>
      <dgm:t>
        <a:bodyPr anchor="t" anchorCtr="0"/>
        <a:lstStyle/>
        <a:p>
          <a:pPr algn="ctr"/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Stage 4</a:t>
          </a:r>
        </a:p>
        <a:p>
          <a:pPr algn="ctr"/>
          <a:r>
            <a: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Delivery to consumer </a:t>
          </a:r>
          <a:endParaRPr lang="en-US" sz="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-Food distribution</a:t>
          </a:r>
        </a:p>
        <a:p>
          <a:pPr algn="l"/>
          <a:r>
            <a:rPr lang="en-US" sz="2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-Groceries</a:t>
          </a:r>
        </a:p>
        <a:p>
          <a:pPr algn="l"/>
          <a:r>
            <a:rPr lang="en-US" sz="2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-Restaurants</a:t>
          </a:r>
          <a:endParaRPr lang="en-US" sz="21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8B7494-4A1E-42D6-8E3D-86939F518DA4}" type="parTrans" cxnId="{B6714FEF-B023-456A-A5BF-BB65EEC8FA8C}">
      <dgm:prSet/>
      <dgm:spPr/>
      <dgm:t>
        <a:bodyPr/>
        <a:lstStyle/>
        <a:p>
          <a:endParaRPr lang="en-US"/>
        </a:p>
      </dgm:t>
    </dgm:pt>
    <dgm:pt modelId="{5D8CC68E-73CB-426E-81E5-3D9944F86232}" type="sibTrans" cxnId="{B6714FEF-B023-456A-A5BF-BB65EEC8FA8C}">
      <dgm:prSet/>
      <dgm:spPr/>
      <dgm:t>
        <a:bodyPr/>
        <a:lstStyle/>
        <a:p>
          <a:endParaRPr lang="en-US"/>
        </a:p>
      </dgm:t>
    </dgm:pt>
    <dgm:pt modelId="{D9E83707-ED5B-4C94-BDB9-45D7FA9CD032}">
      <dgm:prSet custT="1"/>
      <dgm:spPr>
        <a:solidFill>
          <a:schemeClr val="accent5">
            <a:hueOff val="0"/>
            <a:satOff val="0"/>
            <a:lumOff val="0"/>
            <a:alpha val="80000"/>
          </a:schemeClr>
        </a:solidFill>
      </dgm:spPr>
      <dgm:t>
        <a:bodyPr anchor="t" anchorCtr="0"/>
        <a:lstStyle/>
        <a:p>
          <a:pPr algn="ctr"/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Stage 2</a:t>
          </a:r>
        </a:p>
        <a:p>
          <a:pPr algn="ctr"/>
          <a:r>
            <a: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Agricultural Production</a:t>
          </a:r>
        </a:p>
        <a:p>
          <a:pPr algn="ctr"/>
          <a:endParaRPr lang="en-US" sz="5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Farm products</a:t>
          </a:r>
        </a:p>
        <a:p>
          <a:pPr algn="ctr"/>
          <a:endParaRPr lang="en-US" sz="1700" dirty="0"/>
        </a:p>
      </dgm:t>
    </dgm:pt>
    <dgm:pt modelId="{FA7F0E47-C56A-45F3-9A53-6E44C9EBCC09}" type="parTrans" cxnId="{2F4FCF91-E09B-4B01-95C5-FFBCCCA3B73C}">
      <dgm:prSet/>
      <dgm:spPr/>
      <dgm:t>
        <a:bodyPr/>
        <a:lstStyle/>
        <a:p>
          <a:endParaRPr lang="en-US"/>
        </a:p>
      </dgm:t>
    </dgm:pt>
    <dgm:pt modelId="{A47D465D-77B2-440F-95FA-BA4AFE76F0D4}" type="sibTrans" cxnId="{2F4FCF91-E09B-4B01-95C5-FFBCCCA3B73C}">
      <dgm:prSet/>
      <dgm:spPr/>
      <dgm:t>
        <a:bodyPr/>
        <a:lstStyle/>
        <a:p>
          <a:endParaRPr lang="en-US"/>
        </a:p>
      </dgm:t>
    </dgm:pt>
    <dgm:pt modelId="{09DC1A97-50EA-4E19-B0AB-DC0CEF94F682}">
      <dgm:prSet custT="1"/>
      <dgm:spPr>
        <a:solidFill>
          <a:schemeClr val="accent5">
            <a:hueOff val="0"/>
            <a:satOff val="0"/>
            <a:lumOff val="0"/>
            <a:alpha val="80000"/>
          </a:schemeClr>
        </a:solidFill>
      </dgm:spPr>
      <dgm:t>
        <a:bodyPr anchor="t" anchorCtr="0"/>
        <a:lstStyle/>
        <a:p>
          <a:pPr algn="ctr"/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Stage 1</a:t>
          </a:r>
        </a:p>
        <a:p>
          <a:pPr algn="ctr"/>
          <a:r>
            <a:rPr lang="en-US" sz="2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Inputs  </a:t>
          </a:r>
        </a:p>
        <a:p>
          <a:pPr algn="ctr"/>
          <a:endParaRPr lang="en-US" sz="15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endParaRPr lang="en-US" sz="5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endParaRPr lang="en-US" sz="5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Chemicals</a:t>
          </a:r>
        </a:p>
        <a:p>
          <a:pPr algn="l"/>
          <a:r>
            <a:rPr lang="en-US" sz="2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Agricultural inputs</a:t>
          </a:r>
        </a:p>
        <a:p>
          <a:pPr algn="l"/>
          <a:r>
            <a:rPr lang="en-US" sz="2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Farm equipment</a:t>
          </a:r>
          <a:endParaRPr lang="en-US" sz="2100" dirty="0"/>
        </a:p>
      </dgm:t>
    </dgm:pt>
    <dgm:pt modelId="{B2B0624E-6348-4930-9773-06256C32C528}" type="parTrans" cxnId="{C67AFBFE-CCED-4463-93FB-F712FC15CA68}">
      <dgm:prSet/>
      <dgm:spPr/>
      <dgm:t>
        <a:bodyPr/>
        <a:lstStyle/>
        <a:p>
          <a:endParaRPr lang="en-US"/>
        </a:p>
      </dgm:t>
    </dgm:pt>
    <dgm:pt modelId="{428BC1DE-BC33-4D32-B48C-ECC49FE34414}" type="sibTrans" cxnId="{C67AFBFE-CCED-4463-93FB-F712FC15CA68}">
      <dgm:prSet/>
      <dgm:spPr/>
      <dgm:t>
        <a:bodyPr/>
        <a:lstStyle/>
        <a:p>
          <a:endParaRPr lang="en-US"/>
        </a:p>
      </dgm:t>
    </dgm:pt>
    <dgm:pt modelId="{35718DA1-A849-4946-A20B-636980AC5144}" type="pres">
      <dgm:prSet presAssocID="{7B168907-18D1-45F9-A7DF-03556A54F942}" presName="CompostProcess" presStyleCnt="0">
        <dgm:presLayoutVars>
          <dgm:dir/>
          <dgm:resizeHandles val="exact"/>
        </dgm:presLayoutVars>
      </dgm:prSet>
      <dgm:spPr/>
    </dgm:pt>
    <dgm:pt modelId="{AA5788F6-F273-43EC-83F4-8F090BF67768}" type="pres">
      <dgm:prSet presAssocID="{7B168907-18D1-45F9-A7DF-03556A54F942}" presName="arrow" presStyleLbl="bgShp" presStyleIdx="0" presStyleCnt="1"/>
      <dgm:spPr/>
    </dgm:pt>
    <dgm:pt modelId="{EF24F7FE-86EA-4192-8975-8358365FC9B8}" type="pres">
      <dgm:prSet presAssocID="{7B168907-18D1-45F9-A7DF-03556A54F942}" presName="linearProcess" presStyleCnt="0"/>
      <dgm:spPr/>
    </dgm:pt>
    <dgm:pt modelId="{9354285F-4D07-4D7B-847B-F384808451C4}" type="pres">
      <dgm:prSet presAssocID="{09DC1A97-50EA-4E19-B0AB-DC0CEF94F682}" presName="textNode" presStyleLbl="node1" presStyleIdx="0" presStyleCnt="4" custScaleY="147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61135-16F3-47A8-84EF-5043A19B69DC}" type="pres">
      <dgm:prSet presAssocID="{428BC1DE-BC33-4D32-B48C-ECC49FE34414}" presName="sibTrans" presStyleCnt="0"/>
      <dgm:spPr/>
    </dgm:pt>
    <dgm:pt modelId="{C04BB93E-0408-45BC-AFBD-AA90C9B9B4CC}" type="pres">
      <dgm:prSet presAssocID="{D9E83707-ED5B-4C94-BDB9-45D7FA9CD032}" presName="textNode" presStyleLbl="node1" presStyleIdx="1" presStyleCnt="4" custScaleY="147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2EA80-6F2C-4435-A945-09199C4A43B7}" type="pres">
      <dgm:prSet presAssocID="{A47D465D-77B2-440F-95FA-BA4AFE76F0D4}" presName="sibTrans" presStyleCnt="0"/>
      <dgm:spPr/>
    </dgm:pt>
    <dgm:pt modelId="{858E3318-CB12-4EA5-AF22-C104847FDAC9}" type="pres">
      <dgm:prSet presAssocID="{81821E98-F455-4837-B009-2443204D1CD2}" presName="textNode" presStyleLbl="node1" presStyleIdx="2" presStyleCnt="4" custScaleY="147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1E4AA-ECAC-44DF-9ECE-F658BA9AB6BF}" type="pres">
      <dgm:prSet presAssocID="{D9476593-D331-4D21-9C8C-660F5039D806}" presName="sibTrans" presStyleCnt="0"/>
      <dgm:spPr/>
    </dgm:pt>
    <dgm:pt modelId="{E073D824-3E59-4E85-9B37-2E067FD9317F}" type="pres">
      <dgm:prSet presAssocID="{8DA787D7-F76C-4BD2-A631-21A1C99F8A36}" presName="textNode" presStyleLbl="node1" presStyleIdx="3" presStyleCnt="4" custScaleY="147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0C85BF-68A9-4B04-96C4-E011524EA99B}" type="presOf" srcId="{8DA787D7-F76C-4BD2-A631-21A1C99F8A36}" destId="{E073D824-3E59-4E85-9B37-2E067FD9317F}" srcOrd="0" destOrd="0" presId="urn:microsoft.com/office/officeart/2005/8/layout/hProcess9"/>
    <dgm:cxn modelId="{2F4FCF91-E09B-4B01-95C5-FFBCCCA3B73C}" srcId="{7B168907-18D1-45F9-A7DF-03556A54F942}" destId="{D9E83707-ED5B-4C94-BDB9-45D7FA9CD032}" srcOrd="1" destOrd="0" parTransId="{FA7F0E47-C56A-45F3-9A53-6E44C9EBCC09}" sibTransId="{A47D465D-77B2-440F-95FA-BA4AFE76F0D4}"/>
    <dgm:cxn modelId="{54E40AE4-A5A7-4C1D-9EB2-EF31132E97BC}" srcId="{7B168907-18D1-45F9-A7DF-03556A54F942}" destId="{81821E98-F455-4837-B009-2443204D1CD2}" srcOrd="2" destOrd="0" parTransId="{27AA12C1-8E04-4D0D-A3EB-99914A008631}" sibTransId="{D9476593-D331-4D21-9C8C-660F5039D806}"/>
    <dgm:cxn modelId="{B6714FEF-B023-456A-A5BF-BB65EEC8FA8C}" srcId="{7B168907-18D1-45F9-A7DF-03556A54F942}" destId="{8DA787D7-F76C-4BD2-A631-21A1C99F8A36}" srcOrd="3" destOrd="0" parTransId="{A18B7494-4A1E-42D6-8E3D-86939F518DA4}" sibTransId="{5D8CC68E-73CB-426E-81E5-3D9944F86232}"/>
    <dgm:cxn modelId="{596504A9-FBF1-4309-9BE4-CC485EFD43EB}" type="presOf" srcId="{81821E98-F455-4837-B009-2443204D1CD2}" destId="{858E3318-CB12-4EA5-AF22-C104847FDAC9}" srcOrd="0" destOrd="0" presId="urn:microsoft.com/office/officeart/2005/8/layout/hProcess9"/>
    <dgm:cxn modelId="{C67AFBFE-CCED-4463-93FB-F712FC15CA68}" srcId="{7B168907-18D1-45F9-A7DF-03556A54F942}" destId="{09DC1A97-50EA-4E19-B0AB-DC0CEF94F682}" srcOrd="0" destOrd="0" parTransId="{B2B0624E-6348-4930-9773-06256C32C528}" sibTransId="{428BC1DE-BC33-4D32-B48C-ECC49FE34414}"/>
    <dgm:cxn modelId="{AE525138-5643-4F31-B3F9-B0573A95FC7F}" type="presOf" srcId="{09DC1A97-50EA-4E19-B0AB-DC0CEF94F682}" destId="{9354285F-4D07-4D7B-847B-F384808451C4}" srcOrd="0" destOrd="0" presId="urn:microsoft.com/office/officeart/2005/8/layout/hProcess9"/>
    <dgm:cxn modelId="{6CE15D64-9AF9-4DAF-8062-8BF856566024}" type="presOf" srcId="{D9E83707-ED5B-4C94-BDB9-45D7FA9CD032}" destId="{C04BB93E-0408-45BC-AFBD-AA90C9B9B4CC}" srcOrd="0" destOrd="0" presId="urn:microsoft.com/office/officeart/2005/8/layout/hProcess9"/>
    <dgm:cxn modelId="{6A409B53-4F6E-4621-9496-CAD0169D9AF1}" type="presOf" srcId="{7B168907-18D1-45F9-A7DF-03556A54F942}" destId="{35718DA1-A849-4946-A20B-636980AC5144}" srcOrd="0" destOrd="0" presId="urn:microsoft.com/office/officeart/2005/8/layout/hProcess9"/>
    <dgm:cxn modelId="{961B98EF-B164-4F35-B554-3C2B8B6A91C2}" type="presParOf" srcId="{35718DA1-A849-4946-A20B-636980AC5144}" destId="{AA5788F6-F273-43EC-83F4-8F090BF67768}" srcOrd="0" destOrd="0" presId="urn:microsoft.com/office/officeart/2005/8/layout/hProcess9"/>
    <dgm:cxn modelId="{C265CC8C-AD2A-4EB6-941F-C3F032FC1220}" type="presParOf" srcId="{35718DA1-A849-4946-A20B-636980AC5144}" destId="{EF24F7FE-86EA-4192-8975-8358365FC9B8}" srcOrd="1" destOrd="0" presId="urn:microsoft.com/office/officeart/2005/8/layout/hProcess9"/>
    <dgm:cxn modelId="{A047FC27-7D5F-49F9-99F8-6AAF7249ED93}" type="presParOf" srcId="{EF24F7FE-86EA-4192-8975-8358365FC9B8}" destId="{9354285F-4D07-4D7B-847B-F384808451C4}" srcOrd="0" destOrd="0" presId="urn:microsoft.com/office/officeart/2005/8/layout/hProcess9"/>
    <dgm:cxn modelId="{84355931-F6CB-4BF4-B677-A6BD858C4754}" type="presParOf" srcId="{EF24F7FE-86EA-4192-8975-8358365FC9B8}" destId="{8AA61135-16F3-47A8-84EF-5043A19B69DC}" srcOrd="1" destOrd="0" presId="urn:microsoft.com/office/officeart/2005/8/layout/hProcess9"/>
    <dgm:cxn modelId="{D9CDC3F2-6B63-4F3F-89A0-D79E0756271A}" type="presParOf" srcId="{EF24F7FE-86EA-4192-8975-8358365FC9B8}" destId="{C04BB93E-0408-45BC-AFBD-AA90C9B9B4CC}" srcOrd="2" destOrd="0" presId="urn:microsoft.com/office/officeart/2005/8/layout/hProcess9"/>
    <dgm:cxn modelId="{DF3C5061-FCBD-4CC7-9B30-A1A9FA0A80E8}" type="presParOf" srcId="{EF24F7FE-86EA-4192-8975-8358365FC9B8}" destId="{9972EA80-6F2C-4435-A945-09199C4A43B7}" srcOrd="3" destOrd="0" presId="urn:microsoft.com/office/officeart/2005/8/layout/hProcess9"/>
    <dgm:cxn modelId="{01036FD6-7C18-4B21-AD62-88E1945146E4}" type="presParOf" srcId="{EF24F7FE-86EA-4192-8975-8358365FC9B8}" destId="{858E3318-CB12-4EA5-AF22-C104847FDAC9}" srcOrd="4" destOrd="0" presId="urn:microsoft.com/office/officeart/2005/8/layout/hProcess9"/>
    <dgm:cxn modelId="{342E5E37-2853-4A98-9611-B437E644C0AB}" type="presParOf" srcId="{EF24F7FE-86EA-4192-8975-8358365FC9B8}" destId="{27F1E4AA-ECAC-44DF-9ECE-F658BA9AB6BF}" srcOrd="5" destOrd="0" presId="urn:microsoft.com/office/officeart/2005/8/layout/hProcess9"/>
    <dgm:cxn modelId="{9664843A-A6FA-4743-BF73-F4B64C2CF18B}" type="presParOf" srcId="{EF24F7FE-86EA-4192-8975-8358365FC9B8}" destId="{E073D824-3E59-4E85-9B37-2E067FD9317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005A45-7D3D-4039-B305-3A37DA5C4AF7}" type="doc">
      <dgm:prSet loTypeId="urn:microsoft.com/office/officeart/2005/8/layout/orgChart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95CE0408-7788-4FCB-AB39-1C7C99E515CC}">
      <dgm:prSet phldrT="[Text]" custT="1"/>
      <dgm:spPr>
        <a:solidFill>
          <a:schemeClr val="accent5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pPr algn="ctr"/>
          <a:r>
            <a:rPr lang="en-US" sz="2400" dirty="0" smtClean="0">
              <a:latin typeface="Century Gothic" panose="020B0502020202020204" pitchFamily="34" charset="0"/>
            </a:rPr>
            <a:t>To change a product current place, time, and form to characteristics more</a:t>
          </a:r>
          <a:br>
            <a:rPr lang="en-US" sz="2400" dirty="0" smtClean="0">
              <a:latin typeface="Century Gothic" panose="020B0502020202020204" pitchFamily="34" charset="0"/>
            </a:rPr>
          </a:br>
          <a:r>
            <a:rPr lang="en-US" sz="2400" dirty="0" smtClean="0">
              <a:latin typeface="Century Gothic" panose="020B0502020202020204" pitchFamily="34" charset="0"/>
            </a:rPr>
            <a:t>preferred in the marketplace. </a:t>
          </a:r>
        </a:p>
        <a:p>
          <a:pPr algn="ctr"/>
          <a:r>
            <a:rPr lang="en-US" sz="2000" dirty="0" err="1" smtClean="0">
              <a:latin typeface="Century Gothic" panose="020B0502020202020204" pitchFamily="34" charset="0"/>
            </a:rPr>
            <a:t>Coltrain</a:t>
          </a:r>
          <a:r>
            <a:rPr lang="en-US" sz="2000" dirty="0" smtClean="0">
              <a:latin typeface="Century Gothic" panose="020B0502020202020204" pitchFamily="34" charset="0"/>
            </a:rPr>
            <a:t> (2000); USDA (2002)</a:t>
          </a:r>
          <a:endParaRPr lang="en-US" sz="2000" dirty="0">
            <a:latin typeface="Century Gothic" panose="020B0502020202020204" pitchFamily="34" charset="0"/>
          </a:endParaRPr>
        </a:p>
      </dgm:t>
    </dgm:pt>
    <dgm:pt modelId="{D2776B86-E9C5-4BF6-BD71-1408780C7760}" type="parTrans" cxnId="{C7A321BC-A223-45D0-8508-1866ECC39CC0}">
      <dgm:prSet/>
      <dgm:spPr/>
      <dgm:t>
        <a:bodyPr/>
        <a:lstStyle/>
        <a:p>
          <a:pPr algn="ctr"/>
          <a:endParaRPr lang="en-US"/>
        </a:p>
      </dgm:t>
    </dgm:pt>
    <dgm:pt modelId="{9BD1E0B3-564A-496D-8B20-38BCF761F7A5}" type="sibTrans" cxnId="{C7A321BC-A223-45D0-8508-1866ECC39CC0}">
      <dgm:prSet/>
      <dgm:spPr/>
      <dgm:t>
        <a:bodyPr/>
        <a:lstStyle/>
        <a:p>
          <a:pPr algn="ctr"/>
          <a:endParaRPr lang="en-US"/>
        </a:p>
      </dgm:t>
    </dgm:pt>
    <dgm:pt modelId="{CC890E61-3B5C-4AB5-9273-AF5FE8D89AE6}">
      <dgm:prSet phldrT="[Text]" custT="1"/>
      <dgm:spPr>
        <a:solidFill>
          <a:schemeClr val="accent5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pPr algn="ctr"/>
          <a:r>
            <a:rPr lang="en-US" sz="2400" dirty="0" smtClean="0">
              <a:latin typeface="Century Gothic" panose="020B0502020202020204" pitchFamily="34" charset="0"/>
            </a:rPr>
            <a:t>To add value to a raw </a:t>
          </a:r>
          <a:br>
            <a:rPr lang="en-US" sz="2400" dirty="0" smtClean="0">
              <a:latin typeface="Century Gothic" panose="020B0502020202020204" pitchFamily="34" charset="0"/>
            </a:rPr>
          </a:br>
          <a:r>
            <a:rPr lang="en-US" sz="2400" dirty="0" smtClean="0">
              <a:latin typeface="Century Gothic" panose="020B0502020202020204" pitchFamily="34" charset="0"/>
            </a:rPr>
            <a:t>product by taking it to at least the next stage</a:t>
          </a:r>
          <a:br>
            <a:rPr lang="en-US" sz="2400" dirty="0" smtClean="0">
              <a:latin typeface="Century Gothic" panose="020B0502020202020204" pitchFamily="34" charset="0"/>
            </a:rPr>
          </a:br>
          <a:r>
            <a:rPr lang="en-US" sz="2400" dirty="0" smtClean="0">
              <a:latin typeface="Century Gothic" panose="020B0502020202020204" pitchFamily="34" charset="0"/>
            </a:rPr>
            <a:t>of production</a:t>
          </a:r>
          <a:r>
            <a:rPr lang="en-US" sz="2400" dirty="0" smtClean="0"/>
            <a:t>.</a:t>
          </a:r>
        </a:p>
        <a:p>
          <a:pPr algn="ctr"/>
          <a:r>
            <a:rPr lang="en-US" sz="2400" dirty="0" smtClean="0"/>
            <a:t> </a:t>
          </a:r>
        </a:p>
        <a:p>
          <a:pPr algn="ctr"/>
          <a:r>
            <a:rPr lang="en-US" sz="2000" dirty="0" smtClean="0">
              <a:latin typeface="Century Gothic" panose="020B0502020202020204" pitchFamily="34" charset="0"/>
            </a:rPr>
            <a:t>Anderson and </a:t>
          </a:r>
          <a:r>
            <a:rPr lang="en-US" sz="2000" dirty="0" err="1" smtClean="0">
              <a:latin typeface="Century Gothic" panose="020B0502020202020204" pitchFamily="34" charset="0"/>
            </a:rPr>
            <a:t>Hanselka</a:t>
          </a:r>
          <a:r>
            <a:rPr lang="en-US" sz="2000" dirty="0" smtClean="0">
              <a:latin typeface="Century Gothic" panose="020B0502020202020204" pitchFamily="34" charset="0"/>
            </a:rPr>
            <a:t> (2009)</a:t>
          </a:r>
          <a:endParaRPr lang="en-US" sz="2000" dirty="0">
            <a:latin typeface="Century Gothic" panose="020B0502020202020204" pitchFamily="34" charset="0"/>
          </a:endParaRPr>
        </a:p>
      </dgm:t>
    </dgm:pt>
    <dgm:pt modelId="{EE9904F6-8FB9-4463-81B9-9579313EBF16}" type="parTrans" cxnId="{445D21ED-75AD-4E5B-BF03-CC21F5CCEF66}">
      <dgm:prSet/>
      <dgm:spPr/>
      <dgm:t>
        <a:bodyPr/>
        <a:lstStyle/>
        <a:p>
          <a:pPr algn="ctr"/>
          <a:endParaRPr lang="en-US"/>
        </a:p>
      </dgm:t>
    </dgm:pt>
    <dgm:pt modelId="{E3C21E27-14F3-4D18-9309-D81BC9B2A06A}" type="sibTrans" cxnId="{445D21ED-75AD-4E5B-BF03-CC21F5CCEF66}">
      <dgm:prSet/>
      <dgm:spPr/>
      <dgm:t>
        <a:bodyPr/>
        <a:lstStyle/>
        <a:p>
          <a:pPr algn="ctr"/>
          <a:endParaRPr lang="en-US"/>
        </a:p>
      </dgm:t>
    </dgm:pt>
    <dgm:pt modelId="{E552AB19-0085-4A9F-BD9A-BBEDA9B3FD5F}">
      <dgm:prSet phldrT="[Text]" custT="1"/>
      <dgm:spPr>
        <a:solidFill>
          <a:schemeClr val="accent5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pPr algn="ctr"/>
          <a:r>
            <a:rPr lang="en-US" sz="2400" dirty="0" smtClean="0">
              <a:latin typeface="Century Gothic" panose="020B0502020202020204" pitchFamily="34" charset="0"/>
            </a:rPr>
            <a:t> To perform an activity performed at another stage or to perform an</a:t>
          </a:r>
          <a:br>
            <a:rPr lang="en-US" sz="2400" dirty="0" smtClean="0">
              <a:latin typeface="Century Gothic" panose="020B0502020202020204" pitchFamily="34" charset="0"/>
            </a:rPr>
          </a:br>
          <a:r>
            <a:rPr lang="en-US" sz="2400" dirty="0" smtClean="0">
              <a:latin typeface="Century Gothic" panose="020B0502020202020204" pitchFamily="34" charset="0"/>
            </a:rPr>
            <a:t>activity never performed </a:t>
          </a:r>
        </a:p>
        <a:p>
          <a:pPr algn="ctr"/>
          <a:r>
            <a:rPr lang="en-US" sz="2000" dirty="0" err="1" smtClean="0">
              <a:latin typeface="Century Gothic" panose="020B0502020202020204" pitchFamily="34" charset="0"/>
            </a:rPr>
            <a:t>Amanor-Boadu</a:t>
          </a:r>
          <a:r>
            <a:rPr lang="en-US" sz="2000" dirty="0" smtClean="0">
              <a:latin typeface="Century Gothic" panose="020B0502020202020204" pitchFamily="34" charset="0"/>
            </a:rPr>
            <a:t> (2003); </a:t>
          </a:r>
          <a:br>
            <a:rPr lang="en-US" sz="2000" dirty="0" smtClean="0">
              <a:latin typeface="Century Gothic" panose="020B0502020202020204" pitchFamily="34" charset="0"/>
            </a:rPr>
          </a:br>
          <a:r>
            <a:rPr lang="en-US" sz="2000" dirty="0" smtClean="0">
              <a:latin typeface="Century Gothic" panose="020B0502020202020204" pitchFamily="34" charset="0"/>
            </a:rPr>
            <a:t>Born and Bachmann (2006); Evans </a:t>
          </a:r>
          <a:r>
            <a:rPr lang="en-US" sz="2200" dirty="0" smtClean="0">
              <a:latin typeface="Century Gothic" panose="020B0502020202020204" pitchFamily="34" charset="0"/>
            </a:rPr>
            <a:t>(2006,2009)</a:t>
          </a:r>
          <a:endParaRPr lang="en-US" sz="2200" dirty="0">
            <a:latin typeface="Century Gothic" panose="020B0502020202020204" pitchFamily="34" charset="0"/>
          </a:endParaRPr>
        </a:p>
      </dgm:t>
    </dgm:pt>
    <dgm:pt modelId="{3F9E8D00-63EA-49BC-9F78-DB488D43933A}" type="parTrans" cxnId="{28785185-0A86-45F2-8730-3B755E3170A2}">
      <dgm:prSet/>
      <dgm:spPr/>
      <dgm:t>
        <a:bodyPr/>
        <a:lstStyle/>
        <a:p>
          <a:pPr algn="ctr"/>
          <a:endParaRPr lang="en-US"/>
        </a:p>
      </dgm:t>
    </dgm:pt>
    <dgm:pt modelId="{6614FB8E-9222-416A-BF24-9692FA175013}" type="sibTrans" cxnId="{28785185-0A86-45F2-8730-3B755E3170A2}">
      <dgm:prSet/>
      <dgm:spPr/>
      <dgm:t>
        <a:bodyPr/>
        <a:lstStyle/>
        <a:p>
          <a:pPr algn="ctr"/>
          <a:endParaRPr lang="en-US"/>
        </a:p>
      </dgm:t>
    </dgm:pt>
    <dgm:pt modelId="{6F63FED4-9EA5-45D1-98BE-BBF368B25131}">
      <dgm:prSet phldrT="[Text]" custT="1"/>
      <dgm:spPr>
        <a:solidFill>
          <a:schemeClr val="accent5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pPr algn="ctr"/>
          <a:r>
            <a:rPr lang="en-US" sz="2400" dirty="0" smtClean="0">
              <a:latin typeface="Century Gothic" panose="020B0502020202020204" pitchFamily="34" charset="0"/>
            </a:rPr>
            <a:t>The Concept of Value Creation in Food and Agribusiness</a:t>
          </a:r>
          <a:endParaRPr lang="en-US" sz="2400" dirty="0">
            <a:latin typeface="Century Gothic" panose="020B0502020202020204" pitchFamily="34" charset="0"/>
          </a:endParaRPr>
        </a:p>
      </dgm:t>
    </dgm:pt>
    <dgm:pt modelId="{19A1B72D-8A2D-4F0A-AE29-8A5EAAC1AB4F}" type="sibTrans" cxnId="{6BD613BD-2CEA-4C1F-8E2F-79D9EE27B90D}">
      <dgm:prSet/>
      <dgm:spPr/>
      <dgm:t>
        <a:bodyPr/>
        <a:lstStyle/>
        <a:p>
          <a:pPr algn="ctr"/>
          <a:endParaRPr lang="en-US"/>
        </a:p>
      </dgm:t>
    </dgm:pt>
    <dgm:pt modelId="{51D1AE6C-ADFE-45D3-8D85-9E6180742EED}" type="parTrans" cxnId="{6BD613BD-2CEA-4C1F-8E2F-79D9EE27B90D}">
      <dgm:prSet/>
      <dgm:spPr/>
      <dgm:t>
        <a:bodyPr/>
        <a:lstStyle/>
        <a:p>
          <a:pPr algn="ctr"/>
          <a:endParaRPr lang="en-US"/>
        </a:p>
      </dgm:t>
    </dgm:pt>
    <dgm:pt modelId="{D8420C53-F4CB-456F-8DB5-ED470D34FE97}" type="pres">
      <dgm:prSet presAssocID="{CF005A45-7D3D-4039-B305-3A37DA5C4A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380968-BF90-4573-8D3B-949EB05FBE96}" type="pres">
      <dgm:prSet presAssocID="{6F63FED4-9EA5-45D1-98BE-BBF368B25131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76DF316-5067-4A80-A85E-D56BB86C560F}" type="pres">
      <dgm:prSet presAssocID="{6F63FED4-9EA5-45D1-98BE-BBF368B25131}" presName="rootComposite1" presStyleCnt="0"/>
      <dgm:spPr/>
      <dgm:t>
        <a:bodyPr/>
        <a:lstStyle/>
        <a:p>
          <a:endParaRPr lang="en-US"/>
        </a:p>
      </dgm:t>
    </dgm:pt>
    <dgm:pt modelId="{9CC6AA2C-F59F-4542-BCF9-BFBE1DB2A646}" type="pres">
      <dgm:prSet presAssocID="{6F63FED4-9EA5-45D1-98BE-BBF368B2513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DD5BB6-2899-4CB2-A326-B78D4C00FC88}" type="pres">
      <dgm:prSet presAssocID="{6F63FED4-9EA5-45D1-98BE-BBF368B2513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40DF13-7312-4359-9345-0DB9525F4D8E}" type="pres">
      <dgm:prSet presAssocID="{6F63FED4-9EA5-45D1-98BE-BBF368B25131}" presName="hierChild2" presStyleCnt="0"/>
      <dgm:spPr/>
      <dgm:t>
        <a:bodyPr/>
        <a:lstStyle/>
        <a:p>
          <a:endParaRPr lang="en-US"/>
        </a:p>
      </dgm:t>
    </dgm:pt>
    <dgm:pt modelId="{B10FF4B3-ACCD-4049-82CE-4DBA82CF07A3}" type="pres">
      <dgm:prSet presAssocID="{D2776B86-E9C5-4BF6-BD71-1408780C7760}" presName="Name37" presStyleLbl="parChTrans1D2" presStyleIdx="0" presStyleCnt="3"/>
      <dgm:spPr/>
      <dgm:t>
        <a:bodyPr/>
        <a:lstStyle/>
        <a:p>
          <a:endParaRPr lang="en-US"/>
        </a:p>
      </dgm:t>
    </dgm:pt>
    <dgm:pt modelId="{C3D5165F-5A4B-410E-9743-0C9A5748B98C}" type="pres">
      <dgm:prSet presAssocID="{95CE0408-7788-4FCB-AB39-1C7C99E515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DF943D-3D72-4636-A798-FE7E980ACE4E}" type="pres">
      <dgm:prSet presAssocID="{95CE0408-7788-4FCB-AB39-1C7C99E515CC}" presName="rootComposite" presStyleCnt="0"/>
      <dgm:spPr/>
      <dgm:t>
        <a:bodyPr/>
        <a:lstStyle/>
        <a:p>
          <a:endParaRPr lang="en-US"/>
        </a:p>
      </dgm:t>
    </dgm:pt>
    <dgm:pt modelId="{1D84717B-5D82-45D1-9D0F-BD7CD8FDF22B}" type="pres">
      <dgm:prSet presAssocID="{95CE0408-7788-4FCB-AB39-1C7C99E515CC}" presName="rootText" presStyleLbl="node2" presStyleIdx="0" presStyleCnt="3" custScaleY="228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368E36-B33C-467C-AB94-34909BF1D03E}" type="pres">
      <dgm:prSet presAssocID="{95CE0408-7788-4FCB-AB39-1C7C99E515CC}" presName="rootConnector" presStyleLbl="node2" presStyleIdx="0" presStyleCnt="3"/>
      <dgm:spPr/>
      <dgm:t>
        <a:bodyPr/>
        <a:lstStyle/>
        <a:p>
          <a:endParaRPr lang="en-US"/>
        </a:p>
      </dgm:t>
    </dgm:pt>
    <dgm:pt modelId="{A48CE60D-30D5-4F35-A322-4326B42B372B}" type="pres">
      <dgm:prSet presAssocID="{95CE0408-7788-4FCB-AB39-1C7C99E515CC}" presName="hierChild4" presStyleCnt="0"/>
      <dgm:spPr/>
      <dgm:t>
        <a:bodyPr/>
        <a:lstStyle/>
        <a:p>
          <a:endParaRPr lang="en-US"/>
        </a:p>
      </dgm:t>
    </dgm:pt>
    <dgm:pt modelId="{32EF0955-D1CD-4EF5-A554-86DE03F1FEF2}" type="pres">
      <dgm:prSet presAssocID="{95CE0408-7788-4FCB-AB39-1C7C99E515CC}" presName="hierChild5" presStyleCnt="0"/>
      <dgm:spPr/>
      <dgm:t>
        <a:bodyPr/>
        <a:lstStyle/>
        <a:p>
          <a:endParaRPr lang="en-US"/>
        </a:p>
      </dgm:t>
    </dgm:pt>
    <dgm:pt modelId="{46F4B121-640A-44BB-A57A-D7FB47B6F678}" type="pres">
      <dgm:prSet presAssocID="{EE9904F6-8FB9-4463-81B9-9579313EBF1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E087884-DF31-49E4-A4B0-2E1313EBAFD0}" type="pres">
      <dgm:prSet presAssocID="{CC890E61-3B5C-4AB5-9273-AF5FE8D89AE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118C500-28E2-419D-AFDB-A23412EE38D9}" type="pres">
      <dgm:prSet presAssocID="{CC890E61-3B5C-4AB5-9273-AF5FE8D89AE6}" presName="rootComposite" presStyleCnt="0"/>
      <dgm:spPr/>
      <dgm:t>
        <a:bodyPr/>
        <a:lstStyle/>
        <a:p>
          <a:endParaRPr lang="en-US"/>
        </a:p>
      </dgm:t>
    </dgm:pt>
    <dgm:pt modelId="{D1E8FB42-07E3-4F66-AEC6-28D1B99460EF}" type="pres">
      <dgm:prSet presAssocID="{CC890E61-3B5C-4AB5-9273-AF5FE8D89AE6}" presName="rootText" presStyleLbl="node2" presStyleIdx="1" presStyleCnt="3" custScaleY="228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3FCA1C-452B-461B-9EC7-946F057B7657}" type="pres">
      <dgm:prSet presAssocID="{CC890E61-3B5C-4AB5-9273-AF5FE8D89AE6}" presName="rootConnector" presStyleLbl="node2" presStyleIdx="1" presStyleCnt="3"/>
      <dgm:spPr/>
      <dgm:t>
        <a:bodyPr/>
        <a:lstStyle/>
        <a:p>
          <a:endParaRPr lang="en-US"/>
        </a:p>
      </dgm:t>
    </dgm:pt>
    <dgm:pt modelId="{EAEF6250-E945-4D3A-BEC7-6925FB586525}" type="pres">
      <dgm:prSet presAssocID="{CC890E61-3B5C-4AB5-9273-AF5FE8D89AE6}" presName="hierChild4" presStyleCnt="0"/>
      <dgm:spPr/>
      <dgm:t>
        <a:bodyPr/>
        <a:lstStyle/>
        <a:p>
          <a:endParaRPr lang="en-US"/>
        </a:p>
      </dgm:t>
    </dgm:pt>
    <dgm:pt modelId="{9438FC2A-FDB6-4D4B-8C5A-9D4C186B9AAB}" type="pres">
      <dgm:prSet presAssocID="{CC890E61-3B5C-4AB5-9273-AF5FE8D89AE6}" presName="hierChild5" presStyleCnt="0"/>
      <dgm:spPr/>
      <dgm:t>
        <a:bodyPr/>
        <a:lstStyle/>
        <a:p>
          <a:endParaRPr lang="en-US"/>
        </a:p>
      </dgm:t>
    </dgm:pt>
    <dgm:pt modelId="{DB187216-9564-4FF4-A848-2EC81E10A311}" type="pres">
      <dgm:prSet presAssocID="{3F9E8D00-63EA-49BC-9F78-DB488D43933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F9A65343-7082-494B-82FD-ABD0574B22B3}" type="pres">
      <dgm:prSet presAssocID="{E552AB19-0085-4A9F-BD9A-BBEDA9B3FD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8354FA3-6D74-4B1A-82EB-76629D0FBA4A}" type="pres">
      <dgm:prSet presAssocID="{E552AB19-0085-4A9F-BD9A-BBEDA9B3FD5F}" presName="rootComposite" presStyleCnt="0"/>
      <dgm:spPr/>
      <dgm:t>
        <a:bodyPr/>
        <a:lstStyle/>
        <a:p>
          <a:endParaRPr lang="en-US"/>
        </a:p>
      </dgm:t>
    </dgm:pt>
    <dgm:pt modelId="{E116DE77-68F1-45C1-9EAA-455EFAEA3C15}" type="pres">
      <dgm:prSet presAssocID="{E552AB19-0085-4A9F-BD9A-BBEDA9B3FD5F}" presName="rootText" presStyleLbl="node2" presStyleIdx="2" presStyleCnt="3" custScaleY="228286" custLinFactNeighborX="23" custLinFactNeighborY="25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BE0E40-2441-4DEA-8E3C-D9367F3176C4}" type="pres">
      <dgm:prSet presAssocID="{E552AB19-0085-4A9F-BD9A-BBEDA9B3FD5F}" presName="rootConnector" presStyleLbl="node2" presStyleIdx="2" presStyleCnt="3"/>
      <dgm:spPr/>
      <dgm:t>
        <a:bodyPr/>
        <a:lstStyle/>
        <a:p>
          <a:endParaRPr lang="en-US"/>
        </a:p>
      </dgm:t>
    </dgm:pt>
    <dgm:pt modelId="{0E8CC752-B13F-4B8F-A798-4816ECF8DE2F}" type="pres">
      <dgm:prSet presAssocID="{E552AB19-0085-4A9F-BD9A-BBEDA9B3FD5F}" presName="hierChild4" presStyleCnt="0"/>
      <dgm:spPr/>
      <dgm:t>
        <a:bodyPr/>
        <a:lstStyle/>
        <a:p>
          <a:endParaRPr lang="en-US"/>
        </a:p>
      </dgm:t>
    </dgm:pt>
    <dgm:pt modelId="{A908F5D8-7750-4ACC-AFF0-F74D9AFDC742}" type="pres">
      <dgm:prSet presAssocID="{E552AB19-0085-4A9F-BD9A-BBEDA9B3FD5F}" presName="hierChild5" presStyleCnt="0"/>
      <dgm:spPr/>
      <dgm:t>
        <a:bodyPr/>
        <a:lstStyle/>
        <a:p>
          <a:endParaRPr lang="en-US"/>
        </a:p>
      </dgm:t>
    </dgm:pt>
    <dgm:pt modelId="{4568384E-59C9-485F-A155-3E4088296090}" type="pres">
      <dgm:prSet presAssocID="{6F63FED4-9EA5-45D1-98BE-BBF368B25131}" presName="hierChild3" presStyleCnt="0"/>
      <dgm:spPr/>
      <dgm:t>
        <a:bodyPr/>
        <a:lstStyle/>
        <a:p>
          <a:endParaRPr lang="en-US"/>
        </a:p>
      </dgm:t>
    </dgm:pt>
  </dgm:ptLst>
  <dgm:cxnLst>
    <dgm:cxn modelId="{7130F824-2B08-4925-86FE-1A7120942FD7}" type="presOf" srcId="{CC890E61-3B5C-4AB5-9273-AF5FE8D89AE6}" destId="{D1E8FB42-07E3-4F66-AEC6-28D1B99460EF}" srcOrd="0" destOrd="0" presId="urn:microsoft.com/office/officeart/2005/8/layout/orgChart1"/>
    <dgm:cxn modelId="{3CA69EEF-2A9D-42E6-8B66-510579866D06}" type="presOf" srcId="{EE9904F6-8FB9-4463-81B9-9579313EBF16}" destId="{46F4B121-640A-44BB-A57A-D7FB47B6F678}" srcOrd="0" destOrd="0" presId="urn:microsoft.com/office/officeart/2005/8/layout/orgChart1"/>
    <dgm:cxn modelId="{C7A321BC-A223-45D0-8508-1866ECC39CC0}" srcId="{6F63FED4-9EA5-45D1-98BE-BBF368B25131}" destId="{95CE0408-7788-4FCB-AB39-1C7C99E515CC}" srcOrd="0" destOrd="0" parTransId="{D2776B86-E9C5-4BF6-BD71-1408780C7760}" sibTransId="{9BD1E0B3-564A-496D-8B20-38BCF761F7A5}"/>
    <dgm:cxn modelId="{735847B5-F910-4817-919D-782FC5118E34}" type="presOf" srcId="{D2776B86-E9C5-4BF6-BD71-1408780C7760}" destId="{B10FF4B3-ACCD-4049-82CE-4DBA82CF07A3}" srcOrd="0" destOrd="0" presId="urn:microsoft.com/office/officeart/2005/8/layout/orgChart1"/>
    <dgm:cxn modelId="{6190416E-1776-4122-9333-27D1C48C07E8}" type="presOf" srcId="{6F63FED4-9EA5-45D1-98BE-BBF368B25131}" destId="{B8DD5BB6-2899-4CB2-A326-B78D4C00FC88}" srcOrd="1" destOrd="0" presId="urn:microsoft.com/office/officeart/2005/8/layout/orgChart1"/>
    <dgm:cxn modelId="{07C67948-1038-4CB6-986D-B661699D443F}" type="presOf" srcId="{E552AB19-0085-4A9F-BD9A-BBEDA9B3FD5F}" destId="{09BE0E40-2441-4DEA-8E3C-D9367F3176C4}" srcOrd="1" destOrd="0" presId="urn:microsoft.com/office/officeart/2005/8/layout/orgChart1"/>
    <dgm:cxn modelId="{3A8F8A63-353F-4E91-9AA1-2A379E07AD55}" type="presOf" srcId="{CC890E61-3B5C-4AB5-9273-AF5FE8D89AE6}" destId="{E53FCA1C-452B-461B-9EC7-946F057B7657}" srcOrd="1" destOrd="0" presId="urn:microsoft.com/office/officeart/2005/8/layout/orgChart1"/>
    <dgm:cxn modelId="{ED0337AC-E913-444B-BF1D-DEF7A25FC341}" type="presOf" srcId="{3F9E8D00-63EA-49BC-9F78-DB488D43933A}" destId="{DB187216-9564-4FF4-A848-2EC81E10A311}" srcOrd="0" destOrd="0" presId="urn:microsoft.com/office/officeart/2005/8/layout/orgChart1"/>
    <dgm:cxn modelId="{FF608381-8211-40A4-94A1-4D72DEC961DB}" type="presOf" srcId="{CF005A45-7D3D-4039-B305-3A37DA5C4AF7}" destId="{D8420C53-F4CB-456F-8DB5-ED470D34FE97}" srcOrd="0" destOrd="0" presId="urn:microsoft.com/office/officeart/2005/8/layout/orgChart1"/>
    <dgm:cxn modelId="{BADE3E77-1DF3-4A6E-B776-81956C50B838}" type="presOf" srcId="{95CE0408-7788-4FCB-AB39-1C7C99E515CC}" destId="{9E368E36-B33C-467C-AB94-34909BF1D03E}" srcOrd="1" destOrd="0" presId="urn:microsoft.com/office/officeart/2005/8/layout/orgChart1"/>
    <dgm:cxn modelId="{6BD613BD-2CEA-4C1F-8E2F-79D9EE27B90D}" srcId="{CF005A45-7D3D-4039-B305-3A37DA5C4AF7}" destId="{6F63FED4-9EA5-45D1-98BE-BBF368B25131}" srcOrd="0" destOrd="0" parTransId="{51D1AE6C-ADFE-45D3-8D85-9E6180742EED}" sibTransId="{19A1B72D-8A2D-4F0A-AE29-8A5EAAC1AB4F}"/>
    <dgm:cxn modelId="{28785185-0A86-45F2-8730-3B755E3170A2}" srcId="{6F63FED4-9EA5-45D1-98BE-BBF368B25131}" destId="{E552AB19-0085-4A9F-BD9A-BBEDA9B3FD5F}" srcOrd="2" destOrd="0" parTransId="{3F9E8D00-63EA-49BC-9F78-DB488D43933A}" sibTransId="{6614FB8E-9222-416A-BF24-9692FA175013}"/>
    <dgm:cxn modelId="{441C9080-5488-4B9D-9C52-172891C6B6EF}" type="presOf" srcId="{6F63FED4-9EA5-45D1-98BE-BBF368B25131}" destId="{9CC6AA2C-F59F-4542-BCF9-BFBE1DB2A646}" srcOrd="0" destOrd="0" presId="urn:microsoft.com/office/officeart/2005/8/layout/orgChart1"/>
    <dgm:cxn modelId="{C82FA0B1-8FFF-484A-A468-83E0FFD3BD01}" type="presOf" srcId="{95CE0408-7788-4FCB-AB39-1C7C99E515CC}" destId="{1D84717B-5D82-45D1-9D0F-BD7CD8FDF22B}" srcOrd="0" destOrd="0" presId="urn:microsoft.com/office/officeart/2005/8/layout/orgChart1"/>
    <dgm:cxn modelId="{39741191-66A4-43A5-B2D8-898AD87F2F1F}" type="presOf" srcId="{E552AB19-0085-4A9F-BD9A-BBEDA9B3FD5F}" destId="{E116DE77-68F1-45C1-9EAA-455EFAEA3C15}" srcOrd="0" destOrd="0" presId="urn:microsoft.com/office/officeart/2005/8/layout/orgChart1"/>
    <dgm:cxn modelId="{445D21ED-75AD-4E5B-BF03-CC21F5CCEF66}" srcId="{6F63FED4-9EA5-45D1-98BE-BBF368B25131}" destId="{CC890E61-3B5C-4AB5-9273-AF5FE8D89AE6}" srcOrd="1" destOrd="0" parTransId="{EE9904F6-8FB9-4463-81B9-9579313EBF16}" sibTransId="{E3C21E27-14F3-4D18-9309-D81BC9B2A06A}"/>
    <dgm:cxn modelId="{B864DDE2-F839-41A7-B1AE-3324E0CDB1A0}" type="presParOf" srcId="{D8420C53-F4CB-456F-8DB5-ED470D34FE97}" destId="{59380968-BF90-4573-8D3B-949EB05FBE96}" srcOrd="0" destOrd="0" presId="urn:microsoft.com/office/officeart/2005/8/layout/orgChart1"/>
    <dgm:cxn modelId="{6377E04D-5FB7-4F9B-9379-D3AA62589141}" type="presParOf" srcId="{59380968-BF90-4573-8D3B-949EB05FBE96}" destId="{F76DF316-5067-4A80-A85E-D56BB86C560F}" srcOrd="0" destOrd="0" presId="urn:microsoft.com/office/officeart/2005/8/layout/orgChart1"/>
    <dgm:cxn modelId="{DE6CDC62-385E-4AB3-A010-A1AD7C33BBFA}" type="presParOf" srcId="{F76DF316-5067-4A80-A85E-D56BB86C560F}" destId="{9CC6AA2C-F59F-4542-BCF9-BFBE1DB2A646}" srcOrd="0" destOrd="0" presId="urn:microsoft.com/office/officeart/2005/8/layout/orgChart1"/>
    <dgm:cxn modelId="{BF7B88C4-0396-483B-8A5F-02B0697E3CDF}" type="presParOf" srcId="{F76DF316-5067-4A80-A85E-D56BB86C560F}" destId="{B8DD5BB6-2899-4CB2-A326-B78D4C00FC88}" srcOrd="1" destOrd="0" presId="urn:microsoft.com/office/officeart/2005/8/layout/orgChart1"/>
    <dgm:cxn modelId="{CE9CC162-4B45-4379-9DCC-BEE936F4BA09}" type="presParOf" srcId="{59380968-BF90-4573-8D3B-949EB05FBE96}" destId="{9740DF13-7312-4359-9345-0DB9525F4D8E}" srcOrd="1" destOrd="0" presId="urn:microsoft.com/office/officeart/2005/8/layout/orgChart1"/>
    <dgm:cxn modelId="{EC0B331C-C09F-4AE8-9F55-60CB2FBDEC01}" type="presParOf" srcId="{9740DF13-7312-4359-9345-0DB9525F4D8E}" destId="{B10FF4B3-ACCD-4049-82CE-4DBA82CF07A3}" srcOrd="0" destOrd="0" presId="urn:microsoft.com/office/officeart/2005/8/layout/orgChart1"/>
    <dgm:cxn modelId="{2FA643A5-9C4C-420B-82AF-7EB0CFBB4078}" type="presParOf" srcId="{9740DF13-7312-4359-9345-0DB9525F4D8E}" destId="{C3D5165F-5A4B-410E-9743-0C9A5748B98C}" srcOrd="1" destOrd="0" presId="urn:microsoft.com/office/officeart/2005/8/layout/orgChart1"/>
    <dgm:cxn modelId="{0055214E-8A9A-449A-B5BF-268024406C66}" type="presParOf" srcId="{C3D5165F-5A4B-410E-9743-0C9A5748B98C}" destId="{DDDF943D-3D72-4636-A798-FE7E980ACE4E}" srcOrd="0" destOrd="0" presId="urn:microsoft.com/office/officeart/2005/8/layout/orgChart1"/>
    <dgm:cxn modelId="{C153E0A9-58C8-4D63-82B6-2A2557CAC428}" type="presParOf" srcId="{DDDF943D-3D72-4636-A798-FE7E980ACE4E}" destId="{1D84717B-5D82-45D1-9D0F-BD7CD8FDF22B}" srcOrd="0" destOrd="0" presId="urn:microsoft.com/office/officeart/2005/8/layout/orgChart1"/>
    <dgm:cxn modelId="{FDFDFDAC-0F0B-424D-931C-34856F75E997}" type="presParOf" srcId="{DDDF943D-3D72-4636-A798-FE7E980ACE4E}" destId="{9E368E36-B33C-467C-AB94-34909BF1D03E}" srcOrd="1" destOrd="0" presId="urn:microsoft.com/office/officeart/2005/8/layout/orgChart1"/>
    <dgm:cxn modelId="{E71D91D0-DF89-444F-80B5-6DF7A9616FC7}" type="presParOf" srcId="{C3D5165F-5A4B-410E-9743-0C9A5748B98C}" destId="{A48CE60D-30D5-4F35-A322-4326B42B372B}" srcOrd="1" destOrd="0" presId="urn:microsoft.com/office/officeart/2005/8/layout/orgChart1"/>
    <dgm:cxn modelId="{707F8830-BC59-47DA-8713-49A0E1A15414}" type="presParOf" srcId="{C3D5165F-5A4B-410E-9743-0C9A5748B98C}" destId="{32EF0955-D1CD-4EF5-A554-86DE03F1FEF2}" srcOrd="2" destOrd="0" presId="urn:microsoft.com/office/officeart/2005/8/layout/orgChart1"/>
    <dgm:cxn modelId="{F1F10B1B-BA2D-4692-8065-A528D526DEBC}" type="presParOf" srcId="{9740DF13-7312-4359-9345-0DB9525F4D8E}" destId="{46F4B121-640A-44BB-A57A-D7FB47B6F678}" srcOrd="2" destOrd="0" presId="urn:microsoft.com/office/officeart/2005/8/layout/orgChart1"/>
    <dgm:cxn modelId="{397DCA93-9DC3-4077-AEA3-C3DB6456CA71}" type="presParOf" srcId="{9740DF13-7312-4359-9345-0DB9525F4D8E}" destId="{5E087884-DF31-49E4-A4B0-2E1313EBAFD0}" srcOrd="3" destOrd="0" presId="urn:microsoft.com/office/officeart/2005/8/layout/orgChart1"/>
    <dgm:cxn modelId="{626DC2C0-D69B-446F-A62B-3C8E14408FD1}" type="presParOf" srcId="{5E087884-DF31-49E4-A4B0-2E1313EBAFD0}" destId="{7118C500-28E2-419D-AFDB-A23412EE38D9}" srcOrd="0" destOrd="0" presId="urn:microsoft.com/office/officeart/2005/8/layout/orgChart1"/>
    <dgm:cxn modelId="{CEBAB5B7-7756-4B54-909A-21D2375575AD}" type="presParOf" srcId="{7118C500-28E2-419D-AFDB-A23412EE38D9}" destId="{D1E8FB42-07E3-4F66-AEC6-28D1B99460EF}" srcOrd="0" destOrd="0" presId="urn:microsoft.com/office/officeart/2005/8/layout/orgChart1"/>
    <dgm:cxn modelId="{E45D91D3-5B98-4F37-A99E-B5596E8958DB}" type="presParOf" srcId="{7118C500-28E2-419D-AFDB-A23412EE38D9}" destId="{E53FCA1C-452B-461B-9EC7-946F057B7657}" srcOrd="1" destOrd="0" presId="urn:microsoft.com/office/officeart/2005/8/layout/orgChart1"/>
    <dgm:cxn modelId="{458CD865-F312-4422-A924-1C6077350E51}" type="presParOf" srcId="{5E087884-DF31-49E4-A4B0-2E1313EBAFD0}" destId="{EAEF6250-E945-4D3A-BEC7-6925FB586525}" srcOrd="1" destOrd="0" presId="urn:microsoft.com/office/officeart/2005/8/layout/orgChart1"/>
    <dgm:cxn modelId="{02C78F13-A388-4C02-BE6B-03228C621C4D}" type="presParOf" srcId="{5E087884-DF31-49E4-A4B0-2E1313EBAFD0}" destId="{9438FC2A-FDB6-4D4B-8C5A-9D4C186B9AAB}" srcOrd="2" destOrd="0" presId="urn:microsoft.com/office/officeart/2005/8/layout/orgChart1"/>
    <dgm:cxn modelId="{11672F99-6EA8-4201-ADE6-EDFC79BA41C9}" type="presParOf" srcId="{9740DF13-7312-4359-9345-0DB9525F4D8E}" destId="{DB187216-9564-4FF4-A848-2EC81E10A311}" srcOrd="4" destOrd="0" presId="urn:microsoft.com/office/officeart/2005/8/layout/orgChart1"/>
    <dgm:cxn modelId="{1632AFD8-6952-48B8-B6B0-E879158EF692}" type="presParOf" srcId="{9740DF13-7312-4359-9345-0DB9525F4D8E}" destId="{F9A65343-7082-494B-82FD-ABD0574B22B3}" srcOrd="5" destOrd="0" presId="urn:microsoft.com/office/officeart/2005/8/layout/orgChart1"/>
    <dgm:cxn modelId="{F49F0632-A002-49EE-8873-1DCCDC849E6A}" type="presParOf" srcId="{F9A65343-7082-494B-82FD-ABD0574B22B3}" destId="{98354FA3-6D74-4B1A-82EB-76629D0FBA4A}" srcOrd="0" destOrd="0" presId="urn:microsoft.com/office/officeart/2005/8/layout/orgChart1"/>
    <dgm:cxn modelId="{486BF8FD-E665-429A-A329-F134F9BAFCEB}" type="presParOf" srcId="{98354FA3-6D74-4B1A-82EB-76629D0FBA4A}" destId="{E116DE77-68F1-45C1-9EAA-455EFAEA3C15}" srcOrd="0" destOrd="0" presId="urn:microsoft.com/office/officeart/2005/8/layout/orgChart1"/>
    <dgm:cxn modelId="{B61A9B85-F6B8-4C42-A7A7-D7A7A0FF0A90}" type="presParOf" srcId="{98354FA3-6D74-4B1A-82EB-76629D0FBA4A}" destId="{09BE0E40-2441-4DEA-8E3C-D9367F3176C4}" srcOrd="1" destOrd="0" presId="urn:microsoft.com/office/officeart/2005/8/layout/orgChart1"/>
    <dgm:cxn modelId="{9922BE62-701A-43C4-8A6D-17E55FBC3BCB}" type="presParOf" srcId="{F9A65343-7082-494B-82FD-ABD0574B22B3}" destId="{0E8CC752-B13F-4B8F-A798-4816ECF8DE2F}" srcOrd="1" destOrd="0" presId="urn:microsoft.com/office/officeart/2005/8/layout/orgChart1"/>
    <dgm:cxn modelId="{74F8DE7F-D230-4565-8FB7-B9319DB2DC14}" type="presParOf" srcId="{F9A65343-7082-494B-82FD-ABD0574B22B3}" destId="{A908F5D8-7750-4ACC-AFF0-F74D9AFDC742}" srcOrd="2" destOrd="0" presId="urn:microsoft.com/office/officeart/2005/8/layout/orgChart1"/>
    <dgm:cxn modelId="{8FA61E31-737B-4080-BE5A-FC9BB59C36E1}" type="presParOf" srcId="{59380968-BF90-4573-8D3B-949EB05FBE96}" destId="{4568384E-59C9-485F-A155-3E40882960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788F6-F273-43EC-83F4-8F090BF67768}">
      <dsp:nvSpPr>
        <dsp:cNvPr id="0" name=""/>
        <dsp:cNvSpPr/>
      </dsp:nvSpPr>
      <dsp:spPr>
        <a:xfrm>
          <a:off x="883410" y="0"/>
          <a:ext cx="10011985" cy="5418667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4285F-4D07-4D7B-847B-F384808451C4}">
      <dsp:nvSpPr>
        <dsp:cNvPr id="0" name=""/>
        <dsp:cNvSpPr/>
      </dsp:nvSpPr>
      <dsp:spPr>
        <a:xfrm>
          <a:off x="4025" y="1109136"/>
          <a:ext cx="2615723" cy="32003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Stage 1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Inputs 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Chemicals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Agricultural inputs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Farm equipment</a:t>
          </a:r>
          <a:endParaRPr lang="en-US" sz="2100" kern="1200" dirty="0"/>
        </a:p>
      </dsp:txBody>
      <dsp:txXfrm>
        <a:off x="131714" y="1236825"/>
        <a:ext cx="2360345" cy="2945016"/>
      </dsp:txXfrm>
    </dsp:sp>
    <dsp:sp modelId="{C04BB93E-0408-45BC-AFBD-AA90C9B9B4CC}">
      <dsp:nvSpPr>
        <dsp:cNvPr id="0" name=""/>
        <dsp:cNvSpPr/>
      </dsp:nvSpPr>
      <dsp:spPr>
        <a:xfrm>
          <a:off x="3055703" y="1109136"/>
          <a:ext cx="2615723" cy="32003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Stage 2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Agricultural Production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Farm products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183392" y="1236825"/>
        <a:ext cx="2360345" cy="2945016"/>
      </dsp:txXfrm>
    </dsp:sp>
    <dsp:sp modelId="{858E3318-CB12-4EA5-AF22-C104847FDAC9}">
      <dsp:nvSpPr>
        <dsp:cNvPr id="0" name=""/>
        <dsp:cNvSpPr/>
      </dsp:nvSpPr>
      <dsp:spPr>
        <a:xfrm>
          <a:off x="6107380" y="1109136"/>
          <a:ext cx="2615723" cy="32003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Stage 3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Processors</a:t>
          </a:r>
          <a:endParaRPr lang="en-US" sz="10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-Soft drinks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-Brewers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-Wineries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-Packaged food</a:t>
          </a:r>
          <a:endParaRPr lang="en-US" sz="21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35069" y="1236825"/>
        <a:ext cx="2360345" cy="2945016"/>
      </dsp:txXfrm>
    </dsp:sp>
    <dsp:sp modelId="{E073D824-3E59-4E85-9B37-2E067FD9317F}">
      <dsp:nvSpPr>
        <dsp:cNvPr id="0" name=""/>
        <dsp:cNvSpPr/>
      </dsp:nvSpPr>
      <dsp:spPr>
        <a:xfrm>
          <a:off x="9159057" y="1109136"/>
          <a:ext cx="2615723" cy="32003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Stage 4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Delivery to consumer </a:t>
          </a:r>
          <a:endParaRPr lang="en-US" sz="3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-Food distribution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-Groceries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-Restaurants</a:t>
          </a:r>
          <a:endParaRPr lang="en-US" sz="21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86746" y="1236825"/>
        <a:ext cx="2360345" cy="2945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87216-9564-4FF4-A848-2EC81E10A311}">
      <dsp:nvSpPr>
        <dsp:cNvPr id="0" name=""/>
        <dsp:cNvSpPr/>
      </dsp:nvSpPr>
      <dsp:spPr>
        <a:xfrm>
          <a:off x="5670131" y="1723042"/>
          <a:ext cx="4012420" cy="737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94"/>
              </a:lnTo>
              <a:lnTo>
                <a:pt x="4012420" y="389794"/>
              </a:lnTo>
              <a:lnTo>
                <a:pt x="4012420" y="737913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4B121-640A-44BB-A57A-D7FB47B6F678}">
      <dsp:nvSpPr>
        <dsp:cNvPr id="0" name=""/>
        <dsp:cNvSpPr/>
      </dsp:nvSpPr>
      <dsp:spPr>
        <a:xfrm>
          <a:off x="5624411" y="1723042"/>
          <a:ext cx="91440" cy="6962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623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FF4B3-ACCD-4049-82CE-4DBA82CF07A3}">
      <dsp:nvSpPr>
        <dsp:cNvPr id="0" name=""/>
        <dsp:cNvSpPr/>
      </dsp:nvSpPr>
      <dsp:spPr>
        <a:xfrm>
          <a:off x="1658471" y="1723042"/>
          <a:ext cx="4011659" cy="696238"/>
        </a:xfrm>
        <a:custGeom>
          <a:avLst/>
          <a:gdLst/>
          <a:ahLst/>
          <a:cxnLst/>
          <a:rect l="0" t="0" r="0" b="0"/>
          <a:pathLst>
            <a:path>
              <a:moveTo>
                <a:pt x="4011659" y="0"/>
              </a:moveTo>
              <a:lnTo>
                <a:pt x="4011659" y="348119"/>
              </a:lnTo>
              <a:lnTo>
                <a:pt x="0" y="348119"/>
              </a:lnTo>
              <a:lnTo>
                <a:pt x="0" y="69623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6AA2C-F59F-4542-BCF9-BFBE1DB2A646}">
      <dsp:nvSpPr>
        <dsp:cNvPr id="0" name=""/>
        <dsp:cNvSpPr/>
      </dsp:nvSpPr>
      <dsp:spPr>
        <a:xfrm>
          <a:off x="4012420" y="65332"/>
          <a:ext cx="3315420" cy="1657710"/>
        </a:xfrm>
        <a:prstGeom prst="rect">
          <a:avLst/>
        </a:prstGeom>
        <a:solidFill>
          <a:schemeClr val="accent5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 Gothic" panose="020B0502020202020204" pitchFamily="34" charset="0"/>
            </a:rPr>
            <a:t>The Concept of Value Creation in Food and Agribusiness</a:t>
          </a:r>
          <a:endParaRPr lang="en-US" sz="2400" kern="1200" dirty="0">
            <a:latin typeface="Century Gothic" panose="020B0502020202020204" pitchFamily="34" charset="0"/>
          </a:endParaRPr>
        </a:p>
      </dsp:txBody>
      <dsp:txXfrm>
        <a:off x="4012420" y="65332"/>
        <a:ext cx="3315420" cy="1657710"/>
      </dsp:txXfrm>
    </dsp:sp>
    <dsp:sp modelId="{1D84717B-5D82-45D1-9D0F-BD7CD8FDF22B}">
      <dsp:nvSpPr>
        <dsp:cNvPr id="0" name=""/>
        <dsp:cNvSpPr/>
      </dsp:nvSpPr>
      <dsp:spPr>
        <a:xfrm>
          <a:off x="761" y="2419280"/>
          <a:ext cx="3315420" cy="3785613"/>
        </a:xfrm>
        <a:prstGeom prst="rect">
          <a:avLst/>
        </a:prstGeom>
        <a:solidFill>
          <a:schemeClr val="accent5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 Gothic" panose="020B0502020202020204" pitchFamily="34" charset="0"/>
            </a:rPr>
            <a:t>To change a product current place, time, and form to characteristics more</a:t>
          </a:r>
          <a:br>
            <a:rPr lang="en-US" sz="2400" kern="1200" dirty="0" smtClean="0">
              <a:latin typeface="Century Gothic" panose="020B0502020202020204" pitchFamily="34" charset="0"/>
            </a:rPr>
          </a:br>
          <a:r>
            <a:rPr lang="en-US" sz="2400" kern="1200" dirty="0" smtClean="0">
              <a:latin typeface="Century Gothic" panose="020B0502020202020204" pitchFamily="34" charset="0"/>
            </a:rPr>
            <a:t>preferred in the marketplace.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entury Gothic" panose="020B0502020202020204" pitchFamily="34" charset="0"/>
            </a:rPr>
            <a:t>Coltrain</a:t>
          </a:r>
          <a:r>
            <a:rPr lang="en-US" sz="2000" kern="1200" dirty="0" smtClean="0">
              <a:latin typeface="Century Gothic" panose="020B0502020202020204" pitchFamily="34" charset="0"/>
            </a:rPr>
            <a:t> (2000); USDA (2002)</a:t>
          </a:r>
          <a:endParaRPr lang="en-US" sz="2000" kern="1200" dirty="0">
            <a:latin typeface="Century Gothic" panose="020B0502020202020204" pitchFamily="34" charset="0"/>
          </a:endParaRPr>
        </a:p>
      </dsp:txBody>
      <dsp:txXfrm>
        <a:off x="761" y="2419280"/>
        <a:ext cx="3315420" cy="3785613"/>
      </dsp:txXfrm>
    </dsp:sp>
    <dsp:sp modelId="{D1E8FB42-07E3-4F66-AEC6-28D1B99460EF}">
      <dsp:nvSpPr>
        <dsp:cNvPr id="0" name=""/>
        <dsp:cNvSpPr/>
      </dsp:nvSpPr>
      <dsp:spPr>
        <a:xfrm>
          <a:off x="4012420" y="2419280"/>
          <a:ext cx="3315420" cy="3785613"/>
        </a:xfrm>
        <a:prstGeom prst="rect">
          <a:avLst/>
        </a:prstGeom>
        <a:solidFill>
          <a:schemeClr val="accent5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 Gothic" panose="020B0502020202020204" pitchFamily="34" charset="0"/>
            </a:rPr>
            <a:t>To add value to a raw </a:t>
          </a:r>
          <a:br>
            <a:rPr lang="en-US" sz="2400" kern="1200" dirty="0" smtClean="0">
              <a:latin typeface="Century Gothic" panose="020B0502020202020204" pitchFamily="34" charset="0"/>
            </a:rPr>
          </a:br>
          <a:r>
            <a:rPr lang="en-US" sz="2400" kern="1200" dirty="0" smtClean="0">
              <a:latin typeface="Century Gothic" panose="020B0502020202020204" pitchFamily="34" charset="0"/>
            </a:rPr>
            <a:t>product by taking it to at least the next stage</a:t>
          </a:r>
          <a:br>
            <a:rPr lang="en-US" sz="2400" kern="1200" dirty="0" smtClean="0">
              <a:latin typeface="Century Gothic" panose="020B0502020202020204" pitchFamily="34" charset="0"/>
            </a:rPr>
          </a:br>
          <a:r>
            <a:rPr lang="en-US" sz="2400" kern="1200" dirty="0" smtClean="0">
              <a:latin typeface="Century Gothic" panose="020B0502020202020204" pitchFamily="34" charset="0"/>
            </a:rPr>
            <a:t>of production</a:t>
          </a:r>
          <a:r>
            <a:rPr lang="en-US" sz="2400" kern="1200" dirty="0" smtClean="0"/>
            <a:t>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entury Gothic" panose="020B0502020202020204" pitchFamily="34" charset="0"/>
            </a:rPr>
            <a:t>Anderson and </a:t>
          </a:r>
          <a:r>
            <a:rPr lang="en-US" sz="2000" kern="1200" dirty="0" err="1" smtClean="0">
              <a:latin typeface="Century Gothic" panose="020B0502020202020204" pitchFamily="34" charset="0"/>
            </a:rPr>
            <a:t>Hanselka</a:t>
          </a:r>
          <a:r>
            <a:rPr lang="en-US" sz="2000" kern="1200" dirty="0" smtClean="0">
              <a:latin typeface="Century Gothic" panose="020B0502020202020204" pitchFamily="34" charset="0"/>
            </a:rPr>
            <a:t> (2009)</a:t>
          </a:r>
          <a:endParaRPr lang="en-US" sz="2000" kern="1200" dirty="0">
            <a:latin typeface="Century Gothic" panose="020B0502020202020204" pitchFamily="34" charset="0"/>
          </a:endParaRPr>
        </a:p>
      </dsp:txBody>
      <dsp:txXfrm>
        <a:off x="4012420" y="2419280"/>
        <a:ext cx="3315420" cy="3785613"/>
      </dsp:txXfrm>
    </dsp:sp>
    <dsp:sp modelId="{E116DE77-68F1-45C1-9EAA-455EFAEA3C15}">
      <dsp:nvSpPr>
        <dsp:cNvPr id="0" name=""/>
        <dsp:cNvSpPr/>
      </dsp:nvSpPr>
      <dsp:spPr>
        <a:xfrm>
          <a:off x="8024841" y="2460955"/>
          <a:ext cx="3315420" cy="3784320"/>
        </a:xfrm>
        <a:prstGeom prst="rect">
          <a:avLst/>
        </a:prstGeom>
        <a:solidFill>
          <a:schemeClr val="accent5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 Gothic" panose="020B0502020202020204" pitchFamily="34" charset="0"/>
            </a:rPr>
            <a:t> To perform an activity performed at another stage or to perform an</a:t>
          </a:r>
          <a:br>
            <a:rPr lang="en-US" sz="2400" kern="1200" dirty="0" smtClean="0">
              <a:latin typeface="Century Gothic" panose="020B0502020202020204" pitchFamily="34" charset="0"/>
            </a:rPr>
          </a:br>
          <a:r>
            <a:rPr lang="en-US" sz="2400" kern="1200" dirty="0" smtClean="0">
              <a:latin typeface="Century Gothic" panose="020B0502020202020204" pitchFamily="34" charset="0"/>
            </a:rPr>
            <a:t>activity never performed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entury Gothic" panose="020B0502020202020204" pitchFamily="34" charset="0"/>
            </a:rPr>
            <a:t>Amanor-Boadu</a:t>
          </a:r>
          <a:r>
            <a:rPr lang="en-US" sz="2000" kern="1200" dirty="0" smtClean="0">
              <a:latin typeface="Century Gothic" panose="020B0502020202020204" pitchFamily="34" charset="0"/>
            </a:rPr>
            <a:t> (2003); </a:t>
          </a:r>
          <a:br>
            <a:rPr lang="en-US" sz="2000" kern="1200" dirty="0" smtClean="0">
              <a:latin typeface="Century Gothic" panose="020B0502020202020204" pitchFamily="34" charset="0"/>
            </a:rPr>
          </a:br>
          <a:r>
            <a:rPr lang="en-US" sz="2000" kern="1200" dirty="0" smtClean="0">
              <a:latin typeface="Century Gothic" panose="020B0502020202020204" pitchFamily="34" charset="0"/>
            </a:rPr>
            <a:t>Born and Bachmann (2006); Evans </a:t>
          </a:r>
          <a:r>
            <a:rPr lang="en-US" sz="2200" kern="1200" dirty="0" smtClean="0">
              <a:latin typeface="Century Gothic" panose="020B0502020202020204" pitchFamily="34" charset="0"/>
            </a:rPr>
            <a:t>(2006,2009)</a:t>
          </a:r>
          <a:endParaRPr lang="en-US" sz="2200" kern="1200" dirty="0">
            <a:latin typeface="Century Gothic" panose="020B0502020202020204" pitchFamily="34" charset="0"/>
          </a:endParaRPr>
        </a:p>
      </dsp:txBody>
      <dsp:txXfrm>
        <a:off x="8024841" y="2460955"/>
        <a:ext cx="3315420" cy="3784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742C5-B681-487F-9560-636FC33657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C42FC-B3D5-4365-9F81-2FABB499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77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86ED2-D141-4445-B041-CBFB3E4B1B18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B3090-FF08-4E75-8C1F-E27D797A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864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B3090-FF08-4E75-8C1F-E27D797AD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B3090-FF08-4E75-8C1F-E27D797AD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7228-4FCD-48CF-A62D-1435A33800F2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2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2501-2763-4CFD-8B3D-BBBFD8A8864F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6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B81D-6F67-476C-8571-37E850108205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7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C59-DD11-4574-AF22-58E0B52A05E5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1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6CC-FFAB-44A8-A68E-CEBE2E3590F1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9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CA6F-C4A6-4B1A-AA09-8E048DC892F3}" type="datetime1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6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3F52-5590-4196-AD86-C2715C6C6C6D}" type="datetime1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9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6131-079E-47C3-BBAE-51EAE21F9CE3}" type="datetime1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6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014-6CE2-423B-87EB-2398A71BD107}" type="datetime1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BF64-83E1-4A90-B958-6AB47CE408B2}" type="datetime1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0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06FC-C0E8-478C-A3DA-8D14094DAC4D}" type="datetime1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1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D2693-1D75-4573-BB48-886E5F6398F1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4D453-FEB3-4D3C-84BB-43BD0BA5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7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40548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entury Gothic" panose="020B0502020202020204" pitchFamily="34" charset="0"/>
              </a:rPr>
              <a:t>Value </a:t>
            </a:r>
            <a:r>
              <a:rPr lang="en-US" dirty="0">
                <a:latin typeface="Century Gothic" panose="020B0502020202020204" pitchFamily="34" charset="0"/>
              </a:rPr>
              <a:t>Creation </a:t>
            </a:r>
            <a:r>
              <a:rPr lang="en-US" dirty="0" smtClean="0">
                <a:latin typeface="Century Gothic" panose="020B0502020202020204" pitchFamily="34" charset="0"/>
              </a:rPr>
              <a:t>across the Food and Agriculture </a:t>
            </a:r>
            <a:r>
              <a:rPr lang="en-US" dirty="0">
                <a:latin typeface="Century Gothic" panose="020B0502020202020204" pitchFamily="34" charset="0"/>
              </a:rPr>
              <a:t>Value Chain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 smtClean="0">
                <a:latin typeface="Century Gothic" panose="020B0502020202020204" pitchFamily="34" charset="0"/>
              </a:rPr>
              <a:t/>
            </a:r>
            <a:br>
              <a:rPr lang="en-US" dirty="0" smtClean="0"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0052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Maria Cucagna and Peter Goldsmith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Department of Agricultural and Consumer Economics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University of Illinois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Data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Century Gothic" panose="020B0502020202020204" pitchFamily="34" charset="0"/>
              </a:rPr>
              <a:t>This study uses a ten years panel data of 454 </a:t>
            </a:r>
            <a:r>
              <a:rPr lang="en-US" sz="2600" dirty="0">
                <a:latin typeface="Century Gothic" panose="020B0502020202020204" pitchFamily="34" charset="0"/>
              </a:rPr>
              <a:t>agri-food listed </a:t>
            </a:r>
            <a:r>
              <a:rPr lang="en-US" sz="2600" dirty="0" smtClean="0">
                <a:latin typeface="Century Gothic" panose="020B0502020202020204" pitchFamily="34" charset="0"/>
              </a:rPr>
              <a:t>companies for the period 2003-2012 .	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The main source of the data is Morningstar</a:t>
            </a:r>
          </a:p>
          <a:p>
            <a:pPr lvl="1"/>
            <a:endParaRPr lang="en-US" sz="2600" dirty="0" smtClean="0">
              <a:latin typeface="Century Gothic" panose="020B050202020202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sz="2600" dirty="0" smtClean="0">
                <a:latin typeface="Century Gothic" panose="020B0502020202020204" pitchFamily="34" charset="0"/>
              </a:rPr>
              <a:t>This data provides financial information </a:t>
            </a:r>
            <a:r>
              <a:rPr lang="en-US" sz="2600" dirty="0">
                <a:latin typeface="Century Gothic" panose="020B0502020202020204" pitchFamily="34" charset="0"/>
              </a:rPr>
              <a:t>of worldwide companies</a:t>
            </a:r>
            <a:r>
              <a:rPr lang="en-US" sz="2200" dirty="0" smtClean="0">
                <a:latin typeface="Century Gothic" panose="020B0502020202020204" pitchFamily="34" charset="0"/>
              </a:rPr>
              <a:t>.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latin typeface="Century Gothic" panose="020B0502020202020204" pitchFamily="34" charset="0"/>
              </a:rPr>
              <a:t>Balance sheets 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latin typeface="Century Gothic" panose="020B0502020202020204" pitchFamily="34" charset="0"/>
              </a:rPr>
              <a:t>Income </a:t>
            </a:r>
            <a:r>
              <a:rPr lang="en-US" sz="2400" dirty="0">
                <a:latin typeface="Century Gothic" panose="020B0502020202020204" pitchFamily="34" charset="0"/>
              </a:rPr>
              <a:t>S</a:t>
            </a:r>
            <a:r>
              <a:rPr lang="en-US" sz="2400" dirty="0" smtClean="0">
                <a:latin typeface="Century Gothic" panose="020B0502020202020204" pitchFamily="34" charset="0"/>
              </a:rPr>
              <a:t>tatements </a:t>
            </a:r>
          </a:p>
          <a:p>
            <a:pPr marL="685800" lvl="2">
              <a:spcBef>
                <a:spcPts val="1000"/>
              </a:spcBef>
            </a:pPr>
            <a:endParaRPr lang="en-US" sz="1800" dirty="0" smtClean="0">
              <a:latin typeface="Century Gothic" panose="020B0502020202020204" pitchFamily="34" charset="0"/>
            </a:endParaRPr>
          </a:p>
          <a:p>
            <a:r>
              <a:rPr lang="en-US" sz="2600" dirty="0" smtClean="0">
                <a:latin typeface="Century Gothic" panose="020B0502020202020204" pitchFamily="34" charset="0"/>
              </a:rPr>
              <a:t>The cost of capital of each company is estimated by using WACC and CAPM models.</a:t>
            </a:r>
          </a:p>
          <a:p>
            <a:pPr lvl="1"/>
            <a:endParaRPr lang="en-US" dirty="0" smtClean="0"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4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Empirical Model</a:t>
            </a:r>
            <a:endParaRPr lang="en-US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63068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𝜌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𝑆𝑡𝑎𝑔𝑒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𝑆𝑡𝑎𝑔𝑒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𝑆𝑡𝑎𝑔𝑒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𝑙𝑜𝑔𝑆𝑖𝑧𝑒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𝑙𝑒𝑣𝑒𝑟𝑎𝑔𝑒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𝐺𝑊𝐼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𝐶𝑂𝐺𝑆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𝐶𝑜𝑢𝑛𝑡𝑟𝑦𝐹𝐸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𝑌𝑒𝑎𝑟𝐹𝐸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200" b="1" dirty="0" smtClean="0">
                    <a:latin typeface="Century Gothic" panose="020B0502020202020204" pitchFamily="34" charset="0"/>
                  </a:rPr>
                  <a:t>	</a:t>
                </a:r>
                <a:r>
                  <a:rPr lang="en-US" sz="2200" b="0" dirty="0" smtClean="0">
                    <a:latin typeface="Century Gothic" panose="020B0502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Century Gothic" panose="020B0502020202020204" pitchFamily="34" charset="0"/>
                  </a:rPr>
                  <a:t>is the variable of interest (</a:t>
                </a:r>
                <a:r>
                  <a:rPr lang="en-US" sz="2600" b="1" dirty="0" smtClean="0">
                    <a:latin typeface="Century Gothic" panose="020B0502020202020204" pitchFamily="34" charset="0"/>
                  </a:rPr>
                  <a:t>EVA, MEVA, CEVA, PEVA</a:t>
                </a:r>
                <a:r>
                  <a:rPr lang="en-US" sz="2600" dirty="0" smtClean="0">
                    <a:latin typeface="Century Gothic" panose="020B0502020202020204" pitchFamily="34" charset="0"/>
                  </a:rPr>
                  <a:t>);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𝐺𝑊𝐼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600" b="0" i="1" dirty="0" smtClean="0">
                    <a:latin typeface="Century Gothic" panose="020B0502020202020204" pitchFamily="34" charset="0"/>
                  </a:rPr>
                  <a:t> </a:t>
                </a:r>
                <a:r>
                  <a:rPr lang="en-US" sz="2600" b="0" dirty="0" smtClean="0">
                    <a:latin typeface="Century Gothic" panose="020B0502020202020204" pitchFamily="34" charset="0"/>
                  </a:rPr>
                  <a:t>is </a:t>
                </a:r>
                <a:r>
                  <a:rPr lang="en-US" sz="2600" b="1" dirty="0" smtClean="0">
                    <a:latin typeface="Century Gothic" panose="020B0502020202020204" pitchFamily="34" charset="0"/>
                  </a:rPr>
                  <a:t>intangible capital</a:t>
                </a:r>
                <a:r>
                  <a:rPr lang="en-US" sz="2600" b="0" dirty="0" smtClean="0">
                    <a:latin typeface="Century Gothic" panose="020B0502020202020204" pitchFamily="34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&amp;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600" b="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US" sz="2600" b="1" dirty="0" smtClean="0">
                    <a:latin typeface="Century Gothic" panose="020B0502020202020204" pitchFamily="34" charset="0"/>
                  </a:rPr>
                  <a:t>is research and development </a:t>
                </a:r>
                <a:r>
                  <a:rPr lang="en-US" sz="2600" b="0" dirty="0" smtClean="0">
                    <a:latin typeface="Century Gothic" panose="020B0502020202020204" pitchFamily="34" charset="0"/>
                  </a:rPr>
                  <a:t>expenditures;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Century Gothic" panose="020B0502020202020204" pitchFamily="34" charset="0"/>
                  </a:rPr>
                  <a:t> is </a:t>
                </a:r>
                <a:r>
                  <a:rPr lang="en-US" sz="2600" dirty="0">
                    <a:latin typeface="Century Gothic" panose="020B0502020202020204" pitchFamily="34" charset="0"/>
                  </a:rPr>
                  <a:t>a </a:t>
                </a:r>
                <a:r>
                  <a:rPr lang="en-US" sz="2600" dirty="0" smtClean="0">
                    <a:latin typeface="Century Gothic" panose="020B0502020202020204" pitchFamily="34" charset="0"/>
                  </a:rPr>
                  <a:t>random</a:t>
                </a:r>
                <a:r>
                  <a:rPr lang="en-US" sz="2600" dirty="0">
                    <a:latin typeface="Century Gothic" panose="020B0502020202020204" pitchFamily="34" charset="0"/>
                  </a:rPr>
                  <a:t>, </a:t>
                </a:r>
                <a:r>
                  <a:rPr lang="en-US" sz="2600" dirty="0" smtClean="0">
                    <a:latin typeface="Century Gothic" panose="020B0502020202020204" pitchFamily="34" charset="0"/>
                  </a:rPr>
                  <a:t>idiosyncratic error term.</a:t>
                </a:r>
                <a:endParaRPr lang="en-US" sz="2600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endParaRPr lang="en-US" sz="2200" dirty="0" smtClean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2200" b="1" dirty="0" smtClean="0">
                    <a:latin typeface="Century Gothic" panose="020B0502020202020204" pitchFamily="34" charset="0"/>
                  </a:rPr>
                  <a:t>	</a:t>
                </a:r>
                <a:endParaRPr lang="en-US" sz="2200" dirty="0" smtClean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endParaRPr lang="en-US" sz="22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63068" cy="4351338"/>
              </a:xfrm>
              <a:blipFill rotWithShape="0">
                <a:blip r:embed="rId2"/>
                <a:stretch>
                  <a:fillRect l="-882" r="-1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Results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069232"/>
              </p:ext>
            </p:extLst>
          </p:nvPr>
        </p:nvGraphicFramePr>
        <p:xfrm>
          <a:off x="5142421" y="555537"/>
          <a:ext cx="4727729" cy="616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Worksheet" r:id="rId3" imgW="3676798" imgH="4809937" progId="Excel.Sheet.12">
                  <p:embed/>
                </p:oleObj>
              </mc:Choice>
              <mc:Fallback>
                <p:oleObj name="Worksheet" r:id="rId3" imgW="3676798" imgH="48099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2421" y="555537"/>
                        <a:ext cx="4727729" cy="616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Results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4204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Stage I: Agricultural Inputs</a:t>
            </a:r>
          </a:p>
          <a:p>
            <a:pPr lvl="1"/>
            <a:r>
              <a:rPr lang="en-US" sz="2600" dirty="0">
                <a:latin typeface="Century Gothic" panose="020B0502020202020204" pitchFamily="34" charset="0"/>
              </a:rPr>
              <a:t>Low value creator: </a:t>
            </a:r>
            <a:r>
              <a:rPr lang="en-US" sz="2600" dirty="0" smtClean="0">
                <a:latin typeface="Century Gothic" panose="020B0502020202020204" pitchFamily="34" charset="0"/>
              </a:rPr>
              <a:t>No differences with Stage 2 in terms of EVA and MEVA</a:t>
            </a:r>
            <a:endParaRPr lang="en-US" sz="2600" dirty="0">
              <a:latin typeface="Century Gothic" panose="020B0502020202020204" pitchFamily="34" charset="0"/>
            </a:endParaRPr>
          </a:p>
          <a:p>
            <a:pPr lvl="1"/>
            <a:r>
              <a:rPr lang="en-US" sz="2600" dirty="0" smtClean="0">
                <a:latin typeface="Century Gothic" panose="020B0502020202020204" pitchFamily="34" charset="0"/>
              </a:rPr>
              <a:t>The </a:t>
            </a:r>
            <a:r>
              <a:rPr lang="en-US" sz="2600" dirty="0">
                <a:latin typeface="Century Gothic" panose="020B0502020202020204" pitchFamily="34" charset="0"/>
              </a:rPr>
              <a:t>efficient use of capital is low but persistent value creator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Stage 2: Agricultural Production</a:t>
            </a:r>
          </a:p>
          <a:p>
            <a:pPr lvl="1"/>
            <a:r>
              <a:rPr lang="en-US" sz="2600" dirty="0">
                <a:latin typeface="Century Gothic" panose="020B0502020202020204" pitchFamily="34" charset="0"/>
              </a:rPr>
              <a:t>The chain actor that least efficiently uses capital. </a:t>
            </a:r>
          </a:p>
          <a:p>
            <a:pPr lvl="1"/>
            <a:r>
              <a:rPr lang="en-US" sz="2600" dirty="0">
                <a:latin typeface="Century Gothic" panose="020B0502020202020204" pitchFamily="34" charset="0"/>
              </a:rPr>
              <a:t>The lowest outcome in the EVA, MEVA, PEVA and </a:t>
            </a:r>
            <a:r>
              <a:rPr lang="en-US" sz="2600" dirty="0" smtClean="0">
                <a:latin typeface="Century Gothic" panose="020B0502020202020204" pitchFamily="34" charset="0"/>
              </a:rPr>
              <a:t>CEVA</a:t>
            </a:r>
          </a:p>
          <a:p>
            <a:pPr lvl="1"/>
            <a:r>
              <a:rPr lang="en-US" sz="2600" dirty="0" smtClean="0">
                <a:latin typeface="Century Gothic" panose="020B0502020202020204" pitchFamily="34" charset="0"/>
              </a:rPr>
              <a:t>The probability of create value persistently is negative.</a:t>
            </a:r>
            <a:endParaRPr lang="en-US" sz="2600" dirty="0">
              <a:latin typeface="Century Gothic" panose="020B0502020202020204" pitchFamily="34" charset="0"/>
            </a:endParaRPr>
          </a:p>
          <a:p>
            <a:pPr lvl="1"/>
            <a:r>
              <a:rPr lang="en-US" sz="2600" dirty="0">
                <a:latin typeface="Century Gothic" panose="020B0502020202020204" pitchFamily="34" charset="0"/>
              </a:rPr>
              <a:t>The most commoditized sector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pPr lvl="1"/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pPr marL="914400" lvl="2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Stage 3: Food Manufacturing</a:t>
            </a:r>
          </a:p>
          <a:p>
            <a:pPr lvl="1"/>
            <a:r>
              <a:rPr lang="en-US" sz="2600" dirty="0">
                <a:latin typeface="Century Gothic" panose="020B0502020202020204" pitchFamily="34" charset="0"/>
              </a:rPr>
              <a:t>High value creator-  Efficient use of </a:t>
            </a:r>
            <a:r>
              <a:rPr lang="en-US" sz="2600" dirty="0" smtClean="0">
                <a:latin typeface="Century Gothic" panose="020B0502020202020204" pitchFamily="34" charset="0"/>
              </a:rPr>
              <a:t>capital</a:t>
            </a:r>
          </a:p>
          <a:p>
            <a:pPr lvl="1"/>
            <a:r>
              <a:rPr lang="en-US" sz="2600" dirty="0" smtClean="0">
                <a:latin typeface="Century Gothic" panose="020B0502020202020204" pitchFamily="34" charset="0"/>
              </a:rPr>
              <a:t>No differences with Stage 4 in terms of EVA and PEVA</a:t>
            </a:r>
            <a:r>
              <a:rPr lang="en-US" sz="2700" dirty="0" smtClean="0">
                <a:latin typeface="Century Gothic" panose="020B0502020202020204" pitchFamily="34" charset="0"/>
              </a:rPr>
              <a:t>.</a:t>
            </a:r>
            <a:endParaRPr lang="en-US" sz="2700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Stage </a:t>
            </a:r>
            <a:r>
              <a:rPr lang="en-US" dirty="0">
                <a:latin typeface="Century Gothic" panose="020B0502020202020204" pitchFamily="34" charset="0"/>
              </a:rPr>
              <a:t>4: Deliver to Consumer</a:t>
            </a:r>
          </a:p>
          <a:p>
            <a:pPr lvl="1"/>
            <a:r>
              <a:rPr lang="en-US" sz="2600" dirty="0">
                <a:latin typeface="Century Gothic" panose="020B0502020202020204" pitchFamily="34" charset="0"/>
              </a:rPr>
              <a:t>The chain node that most efficiently uses the operating </a:t>
            </a:r>
            <a:r>
              <a:rPr lang="en-US" sz="2600" dirty="0" smtClean="0">
                <a:latin typeface="Century Gothic" panose="020B0502020202020204" pitchFamily="34" charset="0"/>
              </a:rPr>
              <a:t>capital</a:t>
            </a:r>
          </a:p>
          <a:p>
            <a:pPr lvl="1"/>
            <a:r>
              <a:rPr lang="en-US" sz="2600" dirty="0" smtClean="0">
                <a:latin typeface="Century Gothic" panose="020B0502020202020204" pitchFamily="34" charset="0"/>
              </a:rPr>
              <a:t>The </a:t>
            </a:r>
            <a:r>
              <a:rPr lang="en-US" sz="2600" dirty="0">
                <a:latin typeface="Century Gothic" panose="020B0502020202020204" pitchFamily="34" charset="0"/>
              </a:rPr>
              <a:t>highest MEVA of the entire value </a:t>
            </a:r>
            <a:r>
              <a:rPr lang="en-US" sz="2600" dirty="0" smtClean="0">
                <a:latin typeface="Century Gothic" panose="020B0502020202020204" pitchFamily="34" charset="0"/>
              </a:rPr>
              <a:t>chain.</a:t>
            </a:r>
          </a:p>
          <a:p>
            <a:pPr lvl="1"/>
            <a:r>
              <a:rPr lang="en-US" sz="2600" dirty="0" smtClean="0">
                <a:latin typeface="Century Gothic" panose="020B0502020202020204" pitchFamily="34" charset="0"/>
              </a:rPr>
              <a:t>The </a:t>
            </a:r>
            <a:r>
              <a:rPr lang="en-US" sz="2600" dirty="0">
                <a:latin typeface="Century Gothic" panose="020B0502020202020204" pitchFamily="34" charset="0"/>
              </a:rPr>
              <a:t>highest probability </a:t>
            </a:r>
            <a:r>
              <a:rPr lang="en-US" sz="2600" dirty="0" smtClean="0">
                <a:latin typeface="Century Gothic" panose="020B0502020202020204" pitchFamily="34" charset="0"/>
              </a:rPr>
              <a:t>to </a:t>
            </a:r>
            <a:r>
              <a:rPr lang="en-US" sz="2600" dirty="0">
                <a:latin typeface="Century Gothic" panose="020B0502020202020204" pitchFamily="34" charset="0"/>
              </a:rPr>
              <a:t>create value (in terms of CEVA)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pPr lvl="1"/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Century Gothic" panose="020B0502020202020204" pitchFamily="34" charset="0"/>
              </a:rPr>
              <a:t>Drivers of Value Creation</a:t>
            </a:r>
          </a:p>
          <a:p>
            <a:pPr>
              <a:buFontTx/>
              <a:buChar char="-"/>
            </a:pPr>
            <a:r>
              <a:rPr lang="en-US" dirty="0" smtClean="0">
                <a:latin typeface="Century Gothic" panose="020B0502020202020204" pitchFamily="34" charset="0"/>
              </a:rPr>
              <a:t>Firm size has a positive effect on the four metrics of value creation.</a:t>
            </a:r>
          </a:p>
          <a:p>
            <a:pPr>
              <a:buFontTx/>
              <a:buChar char="-"/>
            </a:pPr>
            <a:r>
              <a:rPr lang="en-US" dirty="0" smtClean="0">
                <a:latin typeface="Century Gothic" panose="020B0502020202020204" pitchFamily="34" charset="0"/>
              </a:rPr>
              <a:t>Increasing </a:t>
            </a:r>
            <a:r>
              <a:rPr lang="en-US" dirty="0">
                <a:latin typeface="Century Gothic" panose="020B0502020202020204" pitchFamily="34" charset="0"/>
              </a:rPr>
              <a:t>firm leverage by one unit increases the level of value creation by 3.6 million </a:t>
            </a:r>
            <a:r>
              <a:rPr lang="en-US" dirty="0" smtClean="0">
                <a:latin typeface="Century Gothic" panose="020B0502020202020204" pitchFamily="34" charset="0"/>
              </a:rPr>
              <a:t>dollars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entury Gothic" panose="020B0502020202020204" pitchFamily="34" charset="0"/>
              </a:rPr>
              <a:t>Investing in Goodwill and Intangible has a positive effect on EVA, MEVA and CEVA</a:t>
            </a:r>
          </a:p>
          <a:p>
            <a:pPr>
              <a:buFontTx/>
              <a:buChar char="-"/>
            </a:pPr>
            <a:r>
              <a:rPr lang="en-US" dirty="0">
                <a:latin typeface="Century Gothic" panose="020B0502020202020204" pitchFamily="34" charset="0"/>
              </a:rPr>
              <a:t>Increasing </a:t>
            </a:r>
            <a:r>
              <a:rPr lang="en-US" dirty="0" smtClean="0">
                <a:latin typeface="Century Gothic" panose="020B0502020202020204" pitchFamily="34" charset="0"/>
              </a:rPr>
              <a:t>expenditures </a:t>
            </a:r>
            <a:r>
              <a:rPr lang="en-US" dirty="0">
                <a:latin typeface="Century Gothic" panose="020B0502020202020204" pitchFamily="34" charset="0"/>
              </a:rPr>
              <a:t>in R&amp;D increases a firm’s </a:t>
            </a:r>
            <a:r>
              <a:rPr lang="en-US" dirty="0" smtClean="0">
                <a:latin typeface="Century Gothic" panose="020B0502020202020204" pitchFamily="34" charset="0"/>
              </a:rPr>
              <a:t>EVA outcome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entury Gothic" panose="020B0502020202020204" pitchFamily="34" charset="0"/>
              </a:rPr>
              <a:t>Decreasing COGS positively impacts firm level of value creation</a:t>
            </a:r>
          </a:p>
          <a:p>
            <a:pPr>
              <a:buFontTx/>
              <a:buChar char="-"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Conclusion and 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186115" cy="47229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Century Gothic" panose="020B0502020202020204" pitchFamily="34" charset="0"/>
              </a:rPr>
              <a:t>There is statistically significant evidence of differences in value creation levels across the food and agribusiness value chain. </a:t>
            </a:r>
          </a:p>
          <a:p>
            <a:pPr lvl="1"/>
            <a:r>
              <a:rPr lang="en-US" sz="2600" dirty="0">
                <a:latin typeface="Century Gothic" panose="020B0502020202020204" pitchFamily="34" charset="0"/>
              </a:rPr>
              <a:t>Down-chain </a:t>
            </a:r>
            <a:r>
              <a:rPr lang="en-US" sz="2600" dirty="0" smtClean="0">
                <a:latin typeface="Century Gothic" panose="020B0502020202020204" pitchFamily="34" charset="0"/>
              </a:rPr>
              <a:t>firms create most value.</a:t>
            </a:r>
            <a:endParaRPr lang="en-US" sz="2600" dirty="0">
              <a:latin typeface="Century Gothic" panose="020B0502020202020204" pitchFamily="34" charset="0"/>
            </a:endParaRPr>
          </a:p>
          <a:p>
            <a:pPr lvl="1"/>
            <a:r>
              <a:rPr lang="en-US" sz="2600" dirty="0">
                <a:latin typeface="Century Gothic" panose="020B0502020202020204" pitchFamily="34" charset="0"/>
              </a:rPr>
              <a:t>Key drivers of value adding</a:t>
            </a:r>
          </a:p>
          <a:p>
            <a:pPr lvl="2"/>
            <a:r>
              <a:rPr lang="en-US" sz="2200" dirty="0">
                <a:latin typeface="Century Gothic" panose="020B0502020202020204" pitchFamily="34" charset="0"/>
              </a:rPr>
              <a:t>Low cost of goods sold, R&amp;D, Goodwill, Intangibles Assets</a:t>
            </a:r>
          </a:p>
          <a:p>
            <a:pPr lvl="0"/>
            <a:r>
              <a:rPr lang="en-US" sz="3100" dirty="0" smtClean="0">
                <a:latin typeface="Century Gothic" panose="020B0502020202020204" pitchFamily="34" charset="0"/>
              </a:rPr>
              <a:t>The </a:t>
            </a:r>
            <a:r>
              <a:rPr lang="en-US" sz="3100" dirty="0">
                <a:latin typeface="Century Gothic" panose="020B0502020202020204" pitchFamily="34" charset="0"/>
              </a:rPr>
              <a:t>definition of value creation </a:t>
            </a:r>
            <a:r>
              <a:rPr lang="en-US" sz="3100" dirty="0" smtClean="0">
                <a:latin typeface="Century Gothic" panose="020B0502020202020204" pitchFamily="34" charset="0"/>
              </a:rPr>
              <a:t>or value adding in food and agribusiness should </a:t>
            </a:r>
            <a:r>
              <a:rPr lang="en-US" sz="3100" dirty="0">
                <a:latin typeface="Century Gothic" panose="020B0502020202020204" pitchFamily="34" charset="0"/>
              </a:rPr>
              <a:t>be </a:t>
            </a:r>
            <a:r>
              <a:rPr lang="en-US" sz="3100" dirty="0" smtClean="0">
                <a:latin typeface="Century Gothic" panose="020B0502020202020204" pitchFamily="34" charset="0"/>
              </a:rPr>
              <a:t>consistent </a:t>
            </a:r>
            <a:r>
              <a:rPr lang="en-US" sz="3100" dirty="0">
                <a:latin typeface="Century Gothic" panose="020B0502020202020204" pitchFamily="34" charset="0"/>
              </a:rPr>
              <a:t>with the finance literature. </a:t>
            </a:r>
            <a:endParaRPr lang="en-US" sz="3100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2200" i="1" dirty="0" smtClean="0">
                <a:latin typeface="Century Gothic" panose="020B0502020202020204" pitchFamily="34" charset="0"/>
              </a:rPr>
              <a:t>Therefore we offer the following definition: </a:t>
            </a:r>
          </a:p>
          <a:p>
            <a:pPr lvl="2"/>
            <a:r>
              <a:rPr lang="en-US" sz="1800" i="1" dirty="0" smtClean="0">
                <a:latin typeface="Century Gothic" panose="020B0502020202020204" pitchFamily="34" charset="0"/>
              </a:rPr>
              <a:t>“Food and agribusiness firms add value when they generate returns on capital that exceed the opportunity cost of employed capital.” </a:t>
            </a:r>
          </a:p>
          <a:p>
            <a:pPr lvl="1"/>
            <a:r>
              <a:rPr lang="en-US" sz="2200" i="1" dirty="0" smtClean="0">
                <a:latin typeface="Century Gothic" panose="020B0502020202020204" pitchFamily="34" charset="0"/>
              </a:rPr>
              <a:t>Thus firms add value when they efficiently produce goods and services from the capital they employ.</a:t>
            </a:r>
          </a:p>
          <a:p>
            <a:pPr lvl="2"/>
            <a:endParaRPr lang="en-US" sz="2200" dirty="0">
              <a:latin typeface="Century Gothic" panose="020B0502020202020204" pitchFamily="34" charset="0"/>
            </a:endParaRPr>
          </a:p>
          <a:p>
            <a:pPr lvl="0"/>
            <a:endParaRPr lang="en-US" sz="3100" dirty="0" smtClean="0"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endParaRPr lang="en-US" sz="2400" i="1" dirty="0" smtClean="0">
              <a:latin typeface="Century Gothic" panose="020B0502020202020204" pitchFamily="34" charset="0"/>
            </a:endParaRPr>
          </a:p>
          <a:p>
            <a:pPr lvl="0"/>
            <a:endParaRPr lang="en-US" dirty="0" smtClean="0">
              <a:latin typeface="Century Gothic" panose="020B0502020202020204" pitchFamily="34" charset="0"/>
            </a:endParaRPr>
          </a:p>
          <a:p>
            <a:pPr marL="0" lv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Conclusion and </a:t>
            </a:r>
            <a:r>
              <a:rPr lang="en-US" dirty="0" smtClean="0">
                <a:latin typeface="Century Gothic" panose="020B0502020202020204" pitchFamily="34" charset="0"/>
              </a:rPr>
              <a:t>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Century Gothic" panose="020B0502020202020204" pitchFamily="34" charset="0"/>
              </a:rPr>
              <a:t>Complementarities among members in the value chain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Coordination </a:t>
            </a:r>
          </a:p>
          <a:p>
            <a:pPr lvl="2"/>
            <a:r>
              <a:rPr lang="en-US" sz="2200" dirty="0">
                <a:latin typeface="Century Gothic" panose="020B0502020202020204" pitchFamily="34" charset="0"/>
              </a:rPr>
              <a:t>Horizontal and Vertical Coordination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Value </a:t>
            </a:r>
            <a:r>
              <a:rPr lang="en-US" dirty="0">
                <a:latin typeface="Century Gothic" panose="020B0502020202020204" pitchFamily="34" charset="0"/>
              </a:rPr>
              <a:t>chain performance improvement</a:t>
            </a:r>
          </a:p>
          <a:p>
            <a:pPr lvl="2"/>
            <a:r>
              <a:rPr lang="en-US">
                <a:latin typeface="Century Gothic" panose="020B0502020202020204" pitchFamily="34" charset="0"/>
              </a:rPr>
              <a:t>Agri-food value chain as an entity</a:t>
            </a:r>
          </a:p>
          <a:p>
            <a:pPr lvl="1"/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Identify if there are differences </a:t>
            </a:r>
            <a:r>
              <a:rPr lang="en-US" dirty="0">
                <a:latin typeface="Century Gothic" panose="020B0502020202020204" pitchFamily="34" charset="0"/>
              </a:rPr>
              <a:t>in value outcome among sectors within each stage. </a:t>
            </a:r>
            <a:endParaRPr lang="en-US" dirty="0" smtClean="0">
              <a:latin typeface="Century Gothic" panose="020B0502020202020204" pitchFamily="34" charset="0"/>
            </a:endParaRP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Value creation analysis among sectors across the agri-food value chain</a:t>
            </a:r>
            <a:endParaRPr lang="en-US" dirty="0">
              <a:latin typeface="Century Gothic" panose="020B0502020202020204" pitchFamily="34" charset="0"/>
            </a:endParaRPr>
          </a:p>
          <a:p>
            <a:pPr lvl="0"/>
            <a:endParaRPr lang="en-US" dirty="0" smtClean="0">
              <a:latin typeface="Century Gothic" panose="020B0502020202020204" pitchFamily="34" charset="0"/>
            </a:endParaRPr>
          </a:p>
          <a:p>
            <a:pPr lvl="1"/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Farm Share Evolution </a:t>
            </a:r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1273629" y="13716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Motivation and Research Questions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968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Increasing spread between farm share and the marketing share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Lack of understanding of the term value creation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Lack of empirical studies measuring value creation within a value chain context.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Century Gothic" panose="020B0502020202020204" pitchFamily="34" charset="0"/>
              </a:rPr>
              <a:t>Research Questions:</a:t>
            </a:r>
            <a:r>
              <a:rPr lang="en-US" dirty="0" smtClean="0">
                <a:latin typeface="Century Gothic" panose="020B0502020202020204" pitchFamily="34" charset="0"/>
              </a:rPr>
              <a:t>  </a:t>
            </a:r>
            <a:endParaRPr lang="en-US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Century Gothic" panose="020B0502020202020204" pitchFamily="34" charset="0"/>
              </a:rPr>
              <a:t>What drives value creation in </a:t>
            </a:r>
            <a:r>
              <a:rPr lang="en-US" dirty="0">
                <a:latin typeface="Century Gothic" panose="020B0502020202020204" pitchFamily="34" charset="0"/>
              </a:rPr>
              <a:t>agribusiness</a:t>
            </a:r>
            <a:r>
              <a:rPr lang="en-US" dirty="0" smtClean="0">
                <a:latin typeface="Century Gothic" panose="020B0502020202020204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entury Gothic" panose="020B0502020202020204" pitchFamily="34" charset="0"/>
              </a:rPr>
              <a:t>Which </a:t>
            </a:r>
            <a:r>
              <a:rPr lang="en-US" dirty="0">
                <a:latin typeface="Century Gothic" panose="020B0502020202020204" pitchFamily="34" charset="0"/>
              </a:rPr>
              <a:t>chain members are creating the most value? 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Century Gothic" panose="020B0502020202020204" pitchFamily="34" charset="0"/>
              </a:rPr>
              <a:t>How can this </a:t>
            </a:r>
            <a:r>
              <a:rPr lang="en-US" dirty="0">
                <a:latin typeface="Century Gothic" panose="020B0502020202020204" pitchFamily="34" charset="0"/>
              </a:rPr>
              <a:t>be measured?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7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Agri-Food Value Chain</a:t>
            </a:r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2835617"/>
              </p:ext>
            </p:extLst>
          </p:nvPr>
        </p:nvGraphicFramePr>
        <p:xfrm>
          <a:off x="180965" y="1323423"/>
          <a:ext cx="1177880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35923" y="478302"/>
          <a:ext cx="11340262" cy="6270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Weaknesses of the Term Value Creation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The definitions of value creation provide a weak </a:t>
            </a:r>
            <a:r>
              <a:rPr lang="en-US" dirty="0">
                <a:latin typeface="Century Gothic" panose="020B0502020202020204" pitchFamily="34" charset="0"/>
              </a:rPr>
              <a:t>description of what value creation really means 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Focus </a:t>
            </a:r>
            <a:r>
              <a:rPr lang="en-US" dirty="0">
                <a:latin typeface="Century Gothic" panose="020B0502020202020204" pitchFamily="34" charset="0"/>
              </a:rPr>
              <a:t>solely on the process and product levels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Fails to provide a measurement of value creation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There is no study measuring value creation in food and agribusiness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Inconsistent with the financial economics literature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Do not take into account the cost of capital 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The </a:t>
            </a:r>
            <a:r>
              <a:rPr lang="en-US" dirty="0" smtClean="0">
                <a:latin typeface="Century Gothic" panose="020B0502020202020204" pitchFamily="34" charset="0"/>
              </a:rPr>
              <a:t>Concept </a:t>
            </a:r>
            <a:r>
              <a:rPr lang="en-US" dirty="0">
                <a:latin typeface="Century Gothic" panose="020B0502020202020204" pitchFamily="34" charset="0"/>
              </a:rPr>
              <a:t>of Value </a:t>
            </a:r>
            <a:r>
              <a:rPr lang="en-US" dirty="0" smtClean="0">
                <a:latin typeface="Century Gothic" panose="020B0502020202020204" pitchFamily="34" charset="0"/>
              </a:rPr>
              <a:t>Creation in Financial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>
                <a:latin typeface="Century Gothic" panose="020B0502020202020204" pitchFamily="34" charset="0"/>
              </a:rPr>
              <a:t>Traditional accounting measures for assessing firm performance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Stock Prices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Return on Equity (ROE)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Earning per Share (EPS)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Net Operating Profits After Taxes (NOPAT)</a:t>
            </a:r>
          </a:p>
          <a:p>
            <a:r>
              <a:rPr lang="en-US" sz="3100" dirty="0" smtClean="0">
                <a:latin typeface="Century Gothic" panose="020B0502020202020204" pitchFamily="34" charset="0"/>
              </a:rPr>
              <a:t>Inferior measures of the true value of a firm</a:t>
            </a:r>
            <a:endParaRPr lang="en-US" sz="3100" dirty="0">
              <a:latin typeface="Century Gothic" panose="020B0502020202020204" pitchFamily="34" charset="0"/>
            </a:endParaRPr>
          </a:p>
          <a:p>
            <a:pPr lvl="1"/>
            <a:r>
              <a:rPr lang="en-US" sz="2700" dirty="0" smtClean="0">
                <a:latin typeface="Century Gothic" panose="020B0502020202020204" pitchFamily="34" charset="0"/>
              </a:rPr>
              <a:t>Fail to measure the real value or performance of the firm because they do not account for the cost of capital</a:t>
            </a:r>
          </a:p>
          <a:p>
            <a:endParaRPr lang="en-US" sz="3100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Economic Value Added (EVA) as a financial tool to measure value creation.</a:t>
            </a:r>
            <a:br>
              <a:rPr lang="en-US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Century Gothic" panose="020B0502020202020204" pitchFamily="34" charset="0"/>
              </a:rPr>
              <a:t>Adding value means to use </a:t>
            </a:r>
            <a:r>
              <a:rPr lang="en-US" sz="2600" dirty="0" smtClean="0">
                <a:latin typeface="Century Gothic" panose="020B0502020202020204" pitchFamily="34" charset="0"/>
              </a:rPr>
              <a:t>the </a:t>
            </a:r>
            <a:r>
              <a:rPr lang="en-US" sz="2600" dirty="0">
                <a:latin typeface="Century Gothic" panose="020B0502020202020204" pitchFamily="34" charset="0"/>
              </a:rPr>
              <a:t>capital efficiently</a:t>
            </a:r>
          </a:p>
          <a:p>
            <a:pPr lvl="1"/>
            <a:r>
              <a:rPr lang="en-US" sz="2600" dirty="0" smtClean="0">
                <a:latin typeface="Century Gothic" panose="020B0502020202020204" pitchFamily="34" charset="0"/>
              </a:rPr>
              <a:t>Producing </a:t>
            </a:r>
            <a:r>
              <a:rPr lang="en-US" sz="2600" dirty="0">
                <a:latin typeface="Century Gothic" panose="020B0502020202020204" pitchFamily="34" charset="0"/>
              </a:rPr>
              <a:t>a return on capital above the cost of </a:t>
            </a:r>
            <a:r>
              <a:rPr lang="en-US" sz="2600" dirty="0" smtClean="0">
                <a:latin typeface="Century Gothic" panose="020B0502020202020204" pitchFamily="34" charset="0"/>
              </a:rPr>
              <a:t>capital </a:t>
            </a:r>
          </a:p>
          <a:p>
            <a:pPr lvl="1"/>
            <a:r>
              <a:rPr lang="en-US" sz="2600" dirty="0" smtClean="0">
                <a:latin typeface="Century Gothic" panose="020B0502020202020204" pitchFamily="34" charset="0"/>
              </a:rPr>
              <a:t>Not </a:t>
            </a:r>
            <a:r>
              <a:rPr lang="en-US" sz="2600" dirty="0">
                <a:latin typeface="Century Gothic" panose="020B0502020202020204" pitchFamily="34" charset="0"/>
              </a:rPr>
              <a:t>necessarily related with profitability</a:t>
            </a:r>
            <a:r>
              <a:rPr lang="en-US" sz="2600" dirty="0" smtClean="0">
                <a:latin typeface="Century Gothic" panose="020B0502020202020204" pitchFamily="34" charset="0"/>
              </a:rPr>
              <a:t>.</a:t>
            </a:r>
          </a:p>
          <a:p>
            <a:pPr lvl="1"/>
            <a:endParaRPr lang="en-US" sz="2600" dirty="0">
              <a:latin typeface="Century Gothic" panose="020B0502020202020204" pitchFamily="34" charset="0"/>
            </a:endParaRPr>
          </a:p>
          <a:p>
            <a:r>
              <a:rPr lang="en-US" sz="2600" dirty="0" smtClean="0">
                <a:latin typeface="Century Gothic" panose="020B0502020202020204" pitchFamily="34" charset="0"/>
              </a:rPr>
              <a:t>Research determining </a:t>
            </a:r>
            <a:r>
              <a:rPr lang="en-US" sz="2600" dirty="0">
                <a:latin typeface="Century Gothic" panose="020B0502020202020204" pitchFamily="34" charset="0"/>
              </a:rPr>
              <a:t>the superiority of EVA over traditional accounting measures of value creation 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There is no research measuring value creation in a value chain perspective</a:t>
            </a:r>
            <a:r>
              <a:rPr lang="en-US" sz="2600" dirty="0" smtClean="0">
                <a:latin typeface="Century Gothic" panose="020B0502020202020204" pitchFamily="34" charset="0"/>
              </a:rPr>
              <a:t>.</a:t>
            </a:r>
          </a:p>
          <a:p>
            <a:pPr lvl="1"/>
            <a:r>
              <a:rPr lang="en-US" sz="2600" dirty="0" smtClean="0">
                <a:latin typeface="Century Gothic" panose="020B0502020202020204" pitchFamily="34" charset="0"/>
              </a:rPr>
              <a:t>Nor applied to the food and agribusiness</a:t>
            </a:r>
            <a:endParaRPr lang="en-US" sz="2600" dirty="0">
              <a:latin typeface="Century Gothic" panose="020B0502020202020204" pitchFamily="34" charset="0"/>
            </a:endParaRPr>
          </a:p>
          <a:p>
            <a:endParaRPr lang="en-US" sz="26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Value Creation Metrics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55249485"/>
                  </p:ext>
                </p:extLst>
              </p:nvPr>
            </p:nvGraphicFramePr>
            <p:xfrm>
              <a:off x="748043" y="1825625"/>
              <a:ext cx="10997488" cy="45307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01996"/>
                    <a:gridCol w="5795492"/>
                  </a:tblGrid>
                  <a:tr h="1132681"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en-US" sz="2400" b="1" kern="1200" dirty="0" smtClean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Economic Value Added</a:t>
                          </a:r>
                          <a:endParaRPr lang="en-US" sz="2400" b="1" kern="12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𝐸𝑉𝐴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𝐴𝑑𝑗𝑁𝑂𝑃𝐴𝑇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𝑁𝑂𝐴</m:t>
                                        </m:r>
                                      </m:den>
                                    </m:f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𝐶𝑜𝑠𝑡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𝑜𝑓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𝐶𝑎𝑝𝑖𝑡𝑎𝑙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𝑁𝑂𝐴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</a:endParaRPr>
                        </a:p>
                      </a:txBody>
                      <a:tcPr anchor="ctr">
                        <a:noFill/>
                      </a:tcPr>
                    </a:tc>
                  </a:tr>
                  <a:tr h="113268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kern="1200" dirty="0" smtClean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Modified Economic Value Added</a:t>
                          </a:r>
                        </a:p>
                        <a:p>
                          <a:pPr algn="l"/>
                          <a:endParaRPr lang="en-US" sz="2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MEVA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 panose="02040503050406030204" pitchFamily="18" charset="0"/>
                                          </a:rPr>
                                          <m:t>AdjNOPAT</m:t>
                                        </m:r>
                                      </m:num>
                                      <m:den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 panose="02040503050406030204" pitchFamily="18" charset="0"/>
                                          </a:rPr>
                                          <m:t>NOA</m:t>
                                        </m:r>
                                      </m:den>
                                    </m:f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Cost</m:t>
                                    </m:r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of</m:t>
                                    </m:r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Capital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en-US" sz="2100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</a:endParaRPr>
                        </a:p>
                      </a:txBody>
                      <a:tcPr anchor="ctr">
                        <a:noFill/>
                      </a:tcPr>
                    </a:tc>
                  </a:tr>
                  <a:tr h="1132681"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Created Economic Value Added 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𝐶𝐸𝑉𝐴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21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100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1 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if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MEVA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&gt;0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 0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otherwise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2100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</a:endParaRPr>
                        </a:p>
                      </a:txBody>
                      <a:tcPr anchor="ctr">
                        <a:noFill/>
                      </a:tcPr>
                    </a:tc>
                  </a:tr>
                  <a:tr h="1132681"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Persistent Economic Value Added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𝑃𝐸𝑉𝐴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21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100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1 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if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 i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M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EVA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&gt;0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for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at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least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 5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years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 0 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otherwise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US" sz="2100" b="0">
                                              <a:solidFill>
                                                <a:schemeClr val="tx1"/>
                                              </a:solidFill>
                                              <a:latin typeface="Cambria" panose="02040503050406030204" pitchFamily="18" charset="0"/>
                                            </a:rPr>
                                            <m:t>                                  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2100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</a:endParaRPr>
                        </a:p>
                      </a:txBody>
                      <a:tcPr anchor="ctr"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55249485"/>
                  </p:ext>
                </p:extLst>
              </p:nvPr>
            </p:nvGraphicFramePr>
            <p:xfrm>
              <a:off x="748043" y="1825625"/>
              <a:ext cx="10997488" cy="45307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01996"/>
                    <a:gridCol w="5795492"/>
                  </a:tblGrid>
                  <a:tr h="1132681"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en-US" sz="2400" b="1" kern="1200" dirty="0" smtClean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Economic Value Added</a:t>
                          </a:r>
                          <a:endParaRPr lang="en-US" sz="2400" b="1" kern="12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9905" t="-538" r="-421" b="-301075"/>
                          </a:stretch>
                        </a:blipFill>
                      </a:tcPr>
                    </a:tc>
                  </a:tr>
                  <a:tr h="113268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kern="1200" dirty="0" smtClean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Modified Economic Value Added</a:t>
                          </a:r>
                        </a:p>
                        <a:p>
                          <a:pPr algn="l"/>
                          <a:endParaRPr lang="en-US" sz="2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9905" t="-100538" r="-421" b="-201075"/>
                          </a:stretch>
                        </a:blipFill>
                      </a:tcPr>
                    </a:tc>
                  </a:tr>
                  <a:tr h="1132681"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Created Economic Value Added 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9905" t="-200538" r="-421" b="-101075"/>
                          </a:stretch>
                        </a:blipFill>
                      </a:tcPr>
                    </a:tc>
                  </a:tr>
                  <a:tr h="1132681"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Persistent Economic Value Added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9905" t="-300538" r="-421" b="-10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D453-FEB3-4D3C-84BB-43BD0BA5C3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5469</TotalTime>
  <Words>805</Words>
  <Application>Microsoft Office PowerPoint</Application>
  <PresentationFormat>Widescreen</PresentationFormat>
  <Paragraphs>183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Cambria Math</vt:lpstr>
      <vt:lpstr>Century</vt:lpstr>
      <vt:lpstr>Century Gothic</vt:lpstr>
      <vt:lpstr>Times New Roman</vt:lpstr>
      <vt:lpstr>Office Theme</vt:lpstr>
      <vt:lpstr>Worksheet</vt:lpstr>
      <vt:lpstr>  Value Creation across the Food and Agriculture Value Chain  </vt:lpstr>
      <vt:lpstr>Farm Share Evolution </vt:lpstr>
      <vt:lpstr>Motivation and Research Questions</vt:lpstr>
      <vt:lpstr>Agri-Food Value Chain</vt:lpstr>
      <vt:lpstr>PowerPoint Presentation</vt:lpstr>
      <vt:lpstr>Weaknesses of the Term Value Creation</vt:lpstr>
      <vt:lpstr>The Concept of Value Creation in Financial Economics</vt:lpstr>
      <vt:lpstr>Economic Value Added (EVA) as a financial tool to measure value creation. </vt:lpstr>
      <vt:lpstr>Value Creation Metrics</vt:lpstr>
      <vt:lpstr>Data</vt:lpstr>
      <vt:lpstr>Empirical Model</vt:lpstr>
      <vt:lpstr>Results</vt:lpstr>
      <vt:lpstr>Results</vt:lpstr>
      <vt:lpstr>Results</vt:lpstr>
      <vt:lpstr>Results</vt:lpstr>
      <vt:lpstr>Conclusion and Further Research</vt:lpstr>
      <vt:lpstr>Conclusion and Further Research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Defense</dc:title>
  <dc:creator>Maria Emilia Cucagna</dc:creator>
  <cp:lastModifiedBy>Maria Emilia Cucagna</cp:lastModifiedBy>
  <cp:revision>181</cp:revision>
  <dcterms:created xsi:type="dcterms:W3CDTF">2014-04-23T20:48:36Z</dcterms:created>
  <dcterms:modified xsi:type="dcterms:W3CDTF">2014-06-30T14:45:28Z</dcterms:modified>
</cp:coreProperties>
</file>