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7" r:id="rId11"/>
    <p:sldId id="266" r:id="rId12"/>
    <p:sldId id="270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8FDD"/>
    <a:srgbClr val="5DB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4" autoAdjust="0"/>
    <p:restoredTop sz="95006" autoAdjust="0"/>
  </p:normalViewPr>
  <p:slideViewPr>
    <p:cSldViewPr>
      <p:cViewPr varScale="1">
        <p:scale>
          <a:sx n="115" d="100"/>
          <a:sy n="115" d="100"/>
        </p:scale>
        <p:origin x="19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0CB98-CD55-4085-8F6A-969DCB352BAC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89C7-BE82-4433-8AC2-74C97F32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9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6A9C97-C2CF-4628-A0E4-34367D953676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C7823-DBB7-4152-B9E8-6EE450ECC8A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k0NJmnowdXDUmM&amp;tbnid=b4-_vx2RjThBmM:&amp;ved=0CAUQjRw&amp;url=http://photographybyjohnheise.blogspot.com/2011_08_01_archive.html&amp;ei=9HGWU9CdMMTzoASfpYKIBA&amp;psig=AFQjCNFXiSpovmOxIXEdmBT2XO890lO_1Q&amp;ust=1402454706838927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-vpoiHzXZnpA/TlK5fU2zNsI/AAAAAAAAAAc/P3TFGb-lviQ/s1600/Palouse+%25232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751"/>
          <a:stretch/>
        </p:blipFill>
        <p:spPr bwMode="auto">
          <a:xfrm>
            <a:off x="-30480" y="0"/>
            <a:ext cx="9174480" cy="687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6631146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Photo by: </a:t>
            </a:r>
            <a:r>
              <a:rPr lang="en-US" sz="1000" dirty="0"/>
              <a:t>John </a:t>
            </a:r>
            <a:r>
              <a:rPr lang="en-US" sz="1000" dirty="0" err="1"/>
              <a:t>Heise</a:t>
            </a:r>
            <a:r>
              <a:rPr lang="en-US" sz="10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" y="457200"/>
            <a:ext cx="8633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Value- How Northwest Cooperatives Present It and How Northwest Producers Perceive It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05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Hannah Hallock</a:t>
            </a:r>
          </a:p>
          <a:p>
            <a:pPr algn="r"/>
            <a:r>
              <a:rPr lang="en-US" dirty="0" smtClean="0"/>
              <a:t>Aaron Johnson</a:t>
            </a:r>
          </a:p>
          <a:p>
            <a:pPr algn="r"/>
            <a:r>
              <a:rPr lang="en-US" dirty="0" smtClean="0"/>
              <a:t>Scott Downey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23493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/>
              <a:t>WERA</a:t>
            </a:r>
            <a:r>
              <a:rPr lang="en-US" b="1" dirty="0" smtClean="0"/>
              <a:t> 72 2014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5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 Coop Employee Survey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how well agricultural coop employees understand agricultural producers’ coop perceptions and wants</a:t>
            </a:r>
          </a:p>
          <a:p>
            <a:pPr lvl="1"/>
            <a:r>
              <a:rPr lang="en-US" dirty="0" smtClean="0"/>
              <a:t>Recognize any significant differences between position titles and experience levels</a:t>
            </a:r>
          </a:p>
          <a:p>
            <a:endParaRPr lang="en-US" dirty="0"/>
          </a:p>
          <a:p>
            <a:r>
              <a:rPr lang="en-US" dirty="0" smtClean="0"/>
              <a:t>Identify the success of agricultural coops’ value communication efforts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Agricultural Coop Employee Surveys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Frame: </a:t>
            </a:r>
            <a:r>
              <a:rPr lang="en-US" sz="2200" dirty="0">
                <a:solidFill>
                  <a:schemeClr val="tx2"/>
                </a:solidFill>
              </a:rPr>
              <a:t>N</a:t>
            </a:r>
            <a:r>
              <a:rPr lang="en-US" sz="2200" dirty="0" smtClean="0">
                <a:solidFill>
                  <a:schemeClr val="tx2"/>
                </a:solidFill>
              </a:rPr>
              <a:t>orthwest agricultural coop employees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dirty="0"/>
              <a:t>Survey Questions Devised by:</a:t>
            </a:r>
          </a:p>
          <a:p>
            <a:pPr marL="912813" lvl="1" indent="-273050"/>
            <a:r>
              <a:rPr lang="en-US" dirty="0" smtClean="0"/>
              <a:t>Value information from interviews</a:t>
            </a:r>
          </a:p>
          <a:p>
            <a:pPr marL="912813" lvl="1" indent="-273050"/>
            <a:r>
              <a:rPr lang="en-US" smtClean="0"/>
              <a:t>Supplier Perceived </a:t>
            </a:r>
            <a:r>
              <a:rPr lang="en-US" dirty="0"/>
              <a:t>Value Scale (PERVAL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Method: </a:t>
            </a:r>
            <a:r>
              <a:rPr lang="en-US" sz="2200" dirty="0">
                <a:solidFill>
                  <a:schemeClr val="tx2"/>
                </a:solidFill>
              </a:rPr>
              <a:t>Mail</a:t>
            </a:r>
          </a:p>
          <a:p>
            <a:r>
              <a:rPr lang="en-US" dirty="0"/>
              <a:t>Procedure</a:t>
            </a:r>
          </a:p>
          <a:p>
            <a:pPr marL="912813" lvl="1" indent="-273050"/>
            <a:r>
              <a:rPr lang="en-US" dirty="0"/>
              <a:t>Post card</a:t>
            </a:r>
          </a:p>
          <a:p>
            <a:pPr marL="912813" lvl="1" indent="-273050"/>
            <a:r>
              <a:rPr lang="en-US" dirty="0"/>
              <a:t>Cover letter with survey (week later)</a:t>
            </a:r>
          </a:p>
          <a:p>
            <a:pPr marL="912813" lvl="1" indent="-273050"/>
            <a:r>
              <a:rPr lang="en-US" dirty="0"/>
              <a:t>Cover letter with survey to non-respondents (week later)</a:t>
            </a:r>
          </a:p>
          <a:p>
            <a:r>
              <a:rPr lang="en-US" dirty="0" smtClean="0"/>
              <a:t>Confidential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960" y="762000"/>
            <a:ext cx="9006840" cy="5120640"/>
            <a:chOff x="60960" y="762000"/>
            <a:chExt cx="9006840" cy="5120640"/>
          </a:xfrm>
        </p:grpSpPr>
        <p:sp>
          <p:nvSpPr>
            <p:cNvPr id="5" name="Right Arrow 4"/>
            <p:cNvSpPr/>
            <p:nvPr/>
          </p:nvSpPr>
          <p:spPr>
            <a:xfrm>
              <a:off x="60960" y="762000"/>
              <a:ext cx="2926080" cy="990600"/>
            </a:xfrm>
            <a:prstGeom prst="rightArrow">
              <a:avLst/>
            </a:prstGeom>
            <a:solidFill>
              <a:srgbClr val="5DBBBD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524000" y="1676400"/>
              <a:ext cx="2514600" cy="990600"/>
            </a:xfrm>
            <a:prstGeom prst="rightArrow">
              <a:avLst/>
            </a:prstGeom>
            <a:solidFill>
              <a:srgbClr val="5DBBBD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794760" y="2743200"/>
              <a:ext cx="2926080" cy="990600"/>
            </a:xfrm>
            <a:prstGeom prst="rightArrow">
              <a:avLst/>
            </a:prstGeom>
            <a:solidFill>
              <a:srgbClr val="5DBBBD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096000" y="4815840"/>
              <a:ext cx="2971800" cy="1066800"/>
            </a:xfrm>
            <a:prstGeom prst="rightArrow">
              <a:avLst/>
            </a:prstGeom>
            <a:solidFill>
              <a:srgbClr val="5DBBBD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794760" y="3886200"/>
              <a:ext cx="2926080" cy="990600"/>
            </a:xfrm>
            <a:prstGeom prst="rightArrow">
              <a:avLst/>
            </a:prstGeom>
            <a:solidFill>
              <a:srgbClr val="5DBBBD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96142"/>
              </p:ext>
            </p:extLst>
          </p:nvPr>
        </p:nvGraphicFramePr>
        <p:xfrm>
          <a:off x="45720" y="60962"/>
          <a:ext cx="9037320" cy="6488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2080"/>
                <a:gridCol w="1620520"/>
                <a:gridCol w="751840"/>
                <a:gridCol w="751840"/>
                <a:gridCol w="1503680"/>
                <a:gridCol w="751840"/>
                <a:gridCol w="751840"/>
                <a:gridCol w="1503680"/>
              </a:tblGrid>
              <a:tr h="675586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July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August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September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October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November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/>
                        <a:t>December</a:t>
                      </a:r>
                      <a:endParaRPr lang="en-US" sz="2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39852"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600" dirty="0" smtClean="0"/>
                        <a:t>Interview NW Coops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55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Analyze</a:t>
                      </a:r>
                      <a:r>
                        <a:rPr lang="en-US" sz="1600" baseline="0" dirty="0" smtClean="0"/>
                        <a:t> Interviews and Construct Surveys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76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Survey</a:t>
                      </a:r>
                      <a:r>
                        <a:rPr lang="en-US" sz="1600" baseline="0" dirty="0" smtClean="0"/>
                        <a:t> NW Producers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21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21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Survey</a:t>
                      </a:r>
                      <a:r>
                        <a:rPr lang="en-US" sz="1600" baseline="0" dirty="0" smtClean="0"/>
                        <a:t> NW Ag Coops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3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Analyze</a:t>
                      </a:r>
                      <a:r>
                        <a:rPr lang="en-US" sz="1600" baseline="0" dirty="0" smtClean="0"/>
                        <a:t> &amp; Present Results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752600"/>
          </a:xfrm>
        </p:spPr>
        <p:txBody>
          <a:bodyPr/>
          <a:lstStyle/>
          <a:p>
            <a:r>
              <a:rPr lang="en-US" dirty="0" smtClean="0"/>
              <a:t>Thoughts? Comments? Suggestions?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6273085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Photo by: Michelle D. Land</a:t>
            </a:r>
            <a:endParaRPr lang="en-US" sz="1000" dirty="0"/>
          </a:p>
        </p:txBody>
      </p:sp>
      <p:pic>
        <p:nvPicPr>
          <p:cNvPr id="1026" name="Picture 2" descr="http://earthdesk.blogs.pace.edu/files/2013/04/Ant-Bridge-Phot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66078" y="1866563"/>
            <a:ext cx="3545444" cy="52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5650468"/>
            <a:ext cx="441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COOPERATION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94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09968"/>
              </p:ext>
            </p:extLst>
          </p:nvPr>
        </p:nvGraphicFramePr>
        <p:xfrm>
          <a:off x="381000" y="2133600"/>
          <a:ext cx="8458200" cy="349503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881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 Coop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Non-member Producers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03">
                <a:tc>
                  <a:txBody>
                    <a:bodyPr/>
                    <a:lstStyle/>
                    <a:p>
                      <a:r>
                        <a:rPr lang="en-US" dirty="0" smtClean="0"/>
                        <a:t>Coop Actual 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82">
                <a:tc>
                  <a:txBody>
                    <a:bodyPr/>
                    <a:lstStyle/>
                    <a:p>
                      <a:r>
                        <a:rPr lang="en-US" dirty="0" smtClean="0"/>
                        <a:t>Coop Value Portrayal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(how and what)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82">
                <a:tc>
                  <a:txBody>
                    <a:bodyPr/>
                    <a:lstStyle/>
                    <a:p>
                      <a:r>
                        <a:rPr lang="en-US" dirty="0" smtClean="0"/>
                        <a:t>Coop Value Perceptions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82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Producer Value Wants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(think)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Goals for Agricultural Coops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1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Perceived Value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“Consumer’s overall assessment of the utility of a product based on perceptions of what is received and what is given” (</a:t>
            </a:r>
            <a:r>
              <a:rPr lang="en-US" dirty="0" err="1" smtClean="0"/>
              <a:t>Zeithaml</a:t>
            </a:r>
            <a:r>
              <a:rPr lang="en-US" dirty="0" smtClean="0"/>
              <a:t>, 1988)</a:t>
            </a:r>
          </a:p>
          <a:p>
            <a:endParaRPr lang="en-US" dirty="0" smtClean="0"/>
          </a:p>
          <a:p>
            <a:r>
              <a:rPr lang="en-US" dirty="0" smtClean="0"/>
              <a:t>Originally developed by Sweeney and </a:t>
            </a:r>
            <a:r>
              <a:rPr lang="en-US" dirty="0" err="1" smtClean="0"/>
              <a:t>Soultar</a:t>
            </a:r>
            <a:r>
              <a:rPr lang="en-US" dirty="0" smtClean="0"/>
              <a:t> as 19-item scale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Four Dimensional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Social value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Motivation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cap="none" dirty="0" smtClean="0"/>
              <a:t>Number of farmer-owned coops declined from 2002 to 2011 (USDA, 2011)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cap="non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cap="none" dirty="0" smtClean="0"/>
              <a:t>Total members of agricultural coops dropped from 2.8 million in 2002 to 2.3 million in 2011 (USDA, 2011)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cap="none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cap="non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cap="none" dirty="0" smtClean="0"/>
              <a:t>Coop leaders believe communicating value to members is the most important communication challenge (</a:t>
            </a:r>
            <a:r>
              <a:rPr lang="en-US" sz="2400" cap="none" dirty="0" err="1" smtClean="0"/>
              <a:t>Kenkel</a:t>
            </a:r>
            <a:r>
              <a:rPr lang="en-US" sz="2400" cap="none" dirty="0" smtClean="0"/>
              <a:t> &amp; Park, 2011)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3807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Identify how different types of coops perceive and present their value to members and non-members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Compare what agricultural producers want and to what agricultural coops </a:t>
            </a:r>
            <a:r>
              <a:rPr lang="en-US" sz="2400" b="1" i="1" dirty="0" smtClean="0"/>
              <a:t>think </a:t>
            </a:r>
            <a:r>
              <a:rPr lang="en-US" sz="2400" dirty="0" smtClean="0"/>
              <a:t>producers want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Determine any discrepancies between the value portrayed by agricultural coops and the value perceived by producers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2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330952"/>
          </a:xfrm>
        </p:spPr>
        <p:txBody>
          <a:bodyPr>
            <a:noAutofit/>
          </a:bodyPr>
          <a:lstStyle/>
          <a:p>
            <a:r>
              <a:rPr lang="en-US" sz="2400" dirty="0" smtClean="0"/>
              <a:t>Increase coop understanding of the value within and between types of coops</a:t>
            </a:r>
          </a:p>
          <a:p>
            <a:endParaRPr lang="en-US" sz="600" dirty="0" smtClean="0"/>
          </a:p>
          <a:p>
            <a:r>
              <a:rPr lang="en-US" sz="2400" dirty="0" smtClean="0"/>
              <a:t>Increase agricultural coop understanding of their members’ and non-members’ value perceptions</a:t>
            </a:r>
          </a:p>
          <a:p>
            <a:endParaRPr lang="en-US" sz="600" dirty="0" smtClean="0"/>
          </a:p>
          <a:p>
            <a:r>
              <a:rPr lang="en-US" sz="2400" dirty="0" smtClean="0"/>
              <a:t>Increase agricultural coop understanding of their member and non-member wants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And to Ultimately . . .</a:t>
            </a:r>
            <a:endParaRPr lang="en-US" sz="2400" dirty="0"/>
          </a:p>
          <a:p>
            <a:r>
              <a:rPr lang="en-US" sz="2400" dirty="0" smtClean="0"/>
              <a:t>Increase </a:t>
            </a:r>
            <a:r>
              <a:rPr lang="en-US" sz="2400" dirty="0"/>
              <a:t>member retention</a:t>
            </a:r>
          </a:p>
          <a:p>
            <a:r>
              <a:rPr lang="en-US" sz="2400" dirty="0" smtClean="0"/>
              <a:t>Increase </a:t>
            </a:r>
            <a:r>
              <a:rPr lang="en-US" sz="2400" dirty="0"/>
              <a:t>new member enrollment</a:t>
            </a:r>
          </a:p>
          <a:p>
            <a:r>
              <a:rPr lang="en-US" sz="2400" dirty="0" smtClean="0"/>
              <a:t>Increase </a:t>
            </a:r>
            <a:r>
              <a:rPr lang="en-US" sz="2400" dirty="0"/>
              <a:t>member share of wallet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92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Action Plan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cap="none" dirty="0" smtClean="0"/>
              <a:t>Interview selected coops in the Northwest</a:t>
            </a:r>
          </a:p>
          <a:p>
            <a:pPr marL="106299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Agricultural </a:t>
            </a:r>
            <a:r>
              <a:rPr lang="en-US" sz="2800" dirty="0" smtClean="0"/>
              <a:t>coops</a:t>
            </a:r>
            <a:endParaRPr lang="en-US" sz="2800" dirty="0"/>
          </a:p>
          <a:p>
            <a:pPr marL="106299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Consumer food </a:t>
            </a:r>
            <a:r>
              <a:rPr lang="en-US" sz="2800" dirty="0" smtClean="0"/>
              <a:t>coops</a:t>
            </a:r>
            <a:endParaRPr lang="en-US" sz="2800" dirty="0"/>
          </a:p>
          <a:p>
            <a:pPr marL="106299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Credit </a:t>
            </a:r>
            <a:r>
              <a:rPr lang="en-US" sz="2800" dirty="0" smtClean="0"/>
              <a:t>coops</a:t>
            </a: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sz="2800" cap="non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800" cap="none" dirty="0" smtClean="0"/>
              <a:t>Survey agricultural producers in the Northwest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cap="none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800" cap="none" dirty="0" smtClean="0"/>
              <a:t>Survey agricultural coop employees in the Northwest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cap="none" dirty="0" smtClean="0"/>
          </a:p>
          <a:p>
            <a:pPr marL="0" lvl="4" indent="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19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Interview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Determine the value the coops offer and how they present it</a:t>
            </a:r>
          </a:p>
          <a:p>
            <a:endParaRPr lang="en-US" dirty="0" smtClean="0"/>
          </a:p>
          <a:p>
            <a:r>
              <a:rPr lang="en-US" dirty="0" smtClean="0"/>
              <a:t>Compare and contrast the value coops offer and how it is offered </a:t>
            </a:r>
            <a:r>
              <a:rPr lang="en-US" b="1" dirty="0" smtClean="0"/>
              <a:t>between</a:t>
            </a:r>
            <a:r>
              <a:rPr lang="en-US" dirty="0" smtClean="0"/>
              <a:t> types of coops</a:t>
            </a:r>
          </a:p>
          <a:p>
            <a:endParaRPr lang="en-US" dirty="0" smtClean="0"/>
          </a:p>
          <a:p>
            <a:r>
              <a:rPr lang="en-US" dirty="0" smtClean="0"/>
              <a:t>Identify any value  differences </a:t>
            </a:r>
            <a:r>
              <a:rPr lang="en-US" b="1" dirty="0" smtClean="0"/>
              <a:t>within</a:t>
            </a:r>
            <a:r>
              <a:rPr lang="en-US" dirty="0" smtClean="0"/>
              <a:t> the types of coops</a:t>
            </a:r>
          </a:p>
          <a:p>
            <a:endParaRPr lang="en-US" dirty="0"/>
          </a:p>
          <a:p>
            <a:r>
              <a:rPr lang="en-US" dirty="0" smtClean="0"/>
              <a:t>Discover any divergence between the value portrayed to consumers and the value offered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Interviews of Coops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953000"/>
          </a:xfrm>
        </p:spPr>
        <p:txBody>
          <a:bodyPr>
            <a:normAutofit/>
          </a:bodyPr>
          <a:lstStyle/>
          <a:p>
            <a:r>
              <a:rPr lang="en-US" dirty="0"/>
              <a:t>At least two of </a:t>
            </a:r>
            <a:r>
              <a:rPr lang="en-US" dirty="0" smtClean="0"/>
              <a:t>each type</a:t>
            </a:r>
          </a:p>
          <a:p>
            <a:pPr lvl="1"/>
            <a:r>
              <a:rPr lang="en-US" sz="2300" dirty="0" smtClean="0"/>
              <a:t>Agricultural  coop</a:t>
            </a:r>
          </a:p>
          <a:p>
            <a:pPr lvl="1"/>
            <a:r>
              <a:rPr lang="en-US" sz="2300" dirty="0" smtClean="0"/>
              <a:t>Consumer </a:t>
            </a:r>
            <a:r>
              <a:rPr lang="en-US" sz="2300" dirty="0"/>
              <a:t>food </a:t>
            </a:r>
            <a:r>
              <a:rPr lang="en-US" sz="2300" dirty="0" smtClean="0"/>
              <a:t>coop</a:t>
            </a:r>
          </a:p>
          <a:p>
            <a:pPr lvl="1"/>
            <a:r>
              <a:rPr lang="en-US" sz="2300" dirty="0" smtClean="0"/>
              <a:t>Credit coop</a:t>
            </a:r>
            <a:endParaRPr lang="en-US" sz="2300" dirty="0"/>
          </a:p>
          <a:p>
            <a:endParaRPr lang="en-US" dirty="0" smtClean="0"/>
          </a:p>
          <a:p>
            <a:r>
              <a:rPr lang="en-US" dirty="0" smtClean="0"/>
              <a:t>Vary selected coops by:</a:t>
            </a:r>
          </a:p>
          <a:p>
            <a:pPr lvl="1"/>
            <a:r>
              <a:rPr lang="en-US" sz="2300" dirty="0" smtClean="0"/>
              <a:t>Geographic location</a:t>
            </a:r>
          </a:p>
          <a:p>
            <a:pPr lvl="1"/>
            <a:r>
              <a:rPr lang="en-US" sz="2300" dirty="0" smtClean="0"/>
              <a:t>Size </a:t>
            </a:r>
            <a:endParaRPr lang="en-US" sz="2300" dirty="0"/>
          </a:p>
          <a:p>
            <a:pPr lvl="1"/>
            <a:r>
              <a:rPr lang="en-US" sz="2300" dirty="0" smtClean="0"/>
              <a:t>Product/service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personnel from each </a:t>
            </a:r>
            <a:r>
              <a:rPr lang="en-US" dirty="0" smtClean="0"/>
              <a:t>coop, e.g.</a:t>
            </a:r>
            <a:endParaRPr lang="en-US" dirty="0"/>
          </a:p>
          <a:p>
            <a:pPr lvl="1"/>
            <a:r>
              <a:rPr lang="en-US" sz="2300" dirty="0"/>
              <a:t>Front person</a:t>
            </a:r>
          </a:p>
          <a:p>
            <a:pPr lvl="1"/>
            <a:r>
              <a:rPr lang="en-US" sz="2300" dirty="0"/>
              <a:t>Salesperson</a:t>
            </a:r>
          </a:p>
          <a:p>
            <a:pPr lvl="1"/>
            <a:r>
              <a:rPr lang="en-US" sz="2300" dirty="0"/>
              <a:t>Manager</a:t>
            </a:r>
          </a:p>
          <a:p>
            <a:endParaRPr lang="en-US" dirty="0" smtClean="0"/>
          </a:p>
          <a:p>
            <a:r>
              <a:rPr lang="en-US" dirty="0" smtClean="0"/>
              <a:t>Confidential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Agricultural Producer Survey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Uncover how agricultural producers perceive the agricultural coop value</a:t>
            </a:r>
          </a:p>
          <a:p>
            <a:endParaRPr lang="en-US" dirty="0"/>
          </a:p>
          <a:p>
            <a:r>
              <a:rPr lang="en-US" dirty="0" smtClean="0"/>
              <a:t>Identify any divergence of agricultural producers’ wants and what coops offer</a:t>
            </a:r>
          </a:p>
          <a:p>
            <a:endParaRPr lang="en-US" dirty="0"/>
          </a:p>
          <a:p>
            <a:r>
              <a:rPr lang="en-US" dirty="0" smtClean="0"/>
              <a:t>Quantitatively compare member and non-member value perceptions and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Agricultural Producer Surveys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Frame: </a:t>
            </a:r>
            <a:r>
              <a:rPr lang="en-US" sz="2200" dirty="0" smtClean="0">
                <a:solidFill>
                  <a:schemeClr val="tx2"/>
                </a:solidFill>
              </a:rPr>
              <a:t>Agricultural producers in the Northwest</a:t>
            </a:r>
          </a:p>
          <a:p>
            <a:r>
              <a:rPr lang="en-US" dirty="0" smtClean="0"/>
              <a:t>Survey Questions Devised by:</a:t>
            </a:r>
          </a:p>
          <a:p>
            <a:pPr marL="912813" lvl="1" indent="-273050"/>
            <a:r>
              <a:rPr lang="en-US" dirty="0" smtClean="0"/>
              <a:t>Value information from interviews</a:t>
            </a:r>
            <a:endParaRPr lang="en-US" dirty="0"/>
          </a:p>
          <a:p>
            <a:pPr marL="912813" lvl="1" indent="-273050"/>
            <a:r>
              <a:rPr lang="en-US" dirty="0" smtClean="0"/>
              <a:t>Consumer Perceived Value Scale (PERVAL)</a:t>
            </a:r>
          </a:p>
          <a:p>
            <a:r>
              <a:rPr lang="en-US" dirty="0" smtClean="0"/>
              <a:t>Method: </a:t>
            </a:r>
            <a:r>
              <a:rPr lang="en-US" sz="2200" dirty="0" smtClean="0">
                <a:solidFill>
                  <a:schemeClr val="tx2"/>
                </a:solidFill>
              </a:rPr>
              <a:t>Mail</a:t>
            </a:r>
          </a:p>
          <a:p>
            <a:r>
              <a:rPr lang="en-US" dirty="0" smtClean="0"/>
              <a:t>Procedure</a:t>
            </a:r>
          </a:p>
          <a:p>
            <a:pPr marL="912813" lvl="1" indent="-273050"/>
            <a:r>
              <a:rPr lang="en-US" dirty="0"/>
              <a:t>Post card</a:t>
            </a:r>
          </a:p>
          <a:p>
            <a:pPr marL="912813" lvl="1" indent="-273050"/>
            <a:r>
              <a:rPr lang="en-US" dirty="0"/>
              <a:t>Cover letter with survey (week later)</a:t>
            </a:r>
          </a:p>
          <a:p>
            <a:pPr marL="912813" lvl="1" indent="-273050"/>
            <a:r>
              <a:rPr lang="en-US" dirty="0"/>
              <a:t>Cover letter with survey to non-respondents (week later)</a:t>
            </a:r>
          </a:p>
          <a:p>
            <a:r>
              <a:rPr lang="en-US" dirty="0" smtClean="0"/>
              <a:t>Incentive: </a:t>
            </a:r>
            <a:r>
              <a:rPr lang="en-US" sz="2200" dirty="0" smtClean="0">
                <a:solidFill>
                  <a:schemeClr val="tx2"/>
                </a:solidFill>
              </a:rPr>
              <a:t>Drawing for one $100 Visa gift card</a:t>
            </a:r>
          </a:p>
          <a:p>
            <a:r>
              <a:rPr lang="en-US" dirty="0" smtClean="0"/>
              <a:t>Confidential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68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7751</TotalTime>
  <Words>614</Words>
  <Application>Microsoft Office PowerPoint</Application>
  <PresentationFormat>On-screen Show (4:3)</PresentationFormat>
  <Paragraphs>149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Wingdings</vt:lpstr>
      <vt:lpstr>Wingdings 2</vt:lpstr>
      <vt:lpstr>Civic</vt:lpstr>
      <vt:lpstr>PowerPoint Presentation</vt:lpstr>
      <vt:lpstr>Motivation</vt:lpstr>
      <vt:lpstr>Goals</vt:lpstr>
      <vt:lpstr>Implications</vt:lpstr>
      <vt:lpstr>Strategies and Action Plan</vt:lpstr>
      <vt:lpstr>Interview Objectives</vt:lpstr>
      <vt:lpstr>Interviews of Coops</vt:lpstr>
      <vt:lpstr>Agricultural Producer Survey Objectives</vt:lpstr>
      <vt:lpstr>Agricultural Producer Surveys</vt:lpstr>
      <vt:lpstr>Ag Coop Employee Survey Objectives</vt:lpstr>
      <vt:lpstr>Agricultural Coop Employee Surveys</vt:lpstr>
      <vt:lpstr>PowerPoint Presentation</vt:lpstr>
      <vt:lpstr>Thoughts? Comments? Suggestions?</vt:lpstr>
      <vt:lpstr>Clarification of Goals for Agricultural Coops</vt:lpstr>
      <vt:lpstr>Consumer Perceived Value Scale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Hallok</dc:creator>
  <cp:lastModifiedBy>Lia Nogueira</cp:lastModifiedBy>
  <cp:revision>76</cp:revision>
  <dcterms:created xsi:type="dcterms:W3CDTF">2014-06-09T00:12:30Z</dcterms:created>
  <dcterms:modified xsi:type="dcterms:W3CDTF">2014-07-17T16:07:34Z</dcterms:modified>
</cp:coreProperties>
</file>