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 id="2147483726" r:id="rId2"/>
  </p:sldMasterIdLst>
  <p:notesMasterIdLst>
    <p:notesMasterId r:id="rId23"/>
  </p:notesMasterIdLst>
  <p:handoutMasterIdLst>
    <p:handoutMasterId r:id="rId24"/>
  </p:handoutMasterIdLst>
  <p:sldIdLst>
    <p:sldId id="714" r:id="rId3"/>
    <p:sldId id="693" r:id="rId4"/>
    <p:sldId id="710" r:id="rId5"/>
    <p:sldId id="716" r:id="rId6"/>
    <p:sldId id="721" r:id="rId7"/>
    <p:sldId id="691" r:id="rId8"/>
    <p:sldId id="692" r:id="rId9"/>
    <p:sldId id="695" r:id="rId10"/>
    <p:sldId id="694" r:id="rId11"/>
    <p:sldId id="717" r:id="rId12"/>
    <p:sldId id="696" r:id="rId13"/>
    <p:sldId id="701" r:id="rId14"/>
    <p:sldId id="702" r:id="rId15"/>
    <p:sldId id="703" r:id="rId16"/>
    <p:sldId id="704" r:id="rId17"/>
    <p:sldId id="708" r:id="rId18"/>
    <p:sldId id="715" r:id="rId19"/>
    <p:sldId id="718" r:id="rId20"/>
    <p:sldId id="719" r:id="rId21"/>
    <p:sldId id="720" r:id="rId22"/>
  </p:sldIdLst>
  <p:sldSz cx="9144000" cy="6858000" type="screen4x3"/>
  <p:notesSz cx="7010400" cy="9296400"/>
  <p:custDataLst>
    <p:tags r:id="rId25"/>
  </p:custDataLst>
  <p:defaultTextStyle>
    <a:defPPr>
      <a:defRPr lang="en-US"/>
    </a:defPPr>
    <a:lvl1pPr algn="ctr" rtl="0" eaLnBrk="0" fontAlgn="base" hangingPunct="0">
      <a:spcBef>
        <a:spcPct val="0"/>
      </a:spcBef>
      <a:spcAft>
        <a:spcPct val="0"/>
      </a:spcAft>
      <a:defRPr sz="1200" b="1" kern="1200">
        <a:solidFill>
          <a:schemeClr val="bg1"/>
        </a:solidFill>
        <a:latin typeface="Arial" charset="0"/>
        <a:ea typeface="+mn-ea"/>
        <a:cs typeface="+mn-cs"/>
      </a:defRPr>
    </a:lvl1pPr>
    <a:lvl2pPr marL="457200" algn="ctr" rtl="0" eaLnBrk="0" fontAlgn="base" hangingPunct="0">
      <a:spcBef>
        <a:spcPct val="0"/>
      </a:spcBef>
      <a:spcAft>
        <a:spcPct val="0"/>
      </a:spcAft>
      <a:defRPr sz="1200" b="1" kern="1200">
        <a:solidFill>
          <a:schemeClr val="bg1"/>
        </a:solidFill>
        <a:latin typeface="Arial" charset="0"/>
        <a:ea typeface="+mn-ea"/>
        <a:cs typeface="+mn-cs"/>
      </a:defRPr>
    </a:lvl2pPr>
    <a:lvl3pPr marL="914400" algn="ctr" rtl="0" eaLnBrk="0" fontAlgn="base" hangingPunct="0">
      <a:spcBef>
        <a:spcPct val="0"/>
      </a:spcBef>
      <a:spcAft>
        <a:spcPct val="0"/>
      </a:spcAft>
      <a:defRPr sz="1200" b="1" kern="1200">
        <a:solidFill>
          <a:schemeClr val="bg1"/>
        </a:solidFill>
        <a:latin typeface="Arial" charset="0"/>
        <a:ea typeface="+mn-ea"/>
        <a:cs typeface="+mn-cs"/>
      </a:defRPr>
    </a:lvl3pPr>
    <a:lvl4pPr marL="1371600" algn="ctr" rtl="0" eaLnBrk="0" fontAlgn="base" hangingPunct="0">
      <a:spcBef>
        <a:spcPct val="0"/>
      </a:spcBef>
      <a:spcAft>
        <a:spcPct val="0"/>
      </a:spcAft>
      <a:defRPr sz="1200" b="1" kern="1200">
        <a:solidFill>
          <a:schemeClr val="bg1"/>
        </a:solidFill>
        <a:latin typeface="Arial" charset="0"/>
        <a:ea typeface="+mn-ea"/>
        <a:cs typeface="+mn-cs"/>
      </a:defRPr>
    </a:lvl4pPr>
    <a:lvl5pPr marL="1828800" algn="ctr" rtl="0" eaLnBrk="0" fontAlgn="base" hangingPunct="0">
      <a:spcBef>
        <a:spcPct val="0"/>
      </a:spcBef>
      <a:spcAft>
        <a:spcPct val="0"/>
      </a:spcAft>
      <a:defRPr sz="1200" b="1" kern="1200">
        <a:solidFill>
          <a:schemeClr val="bg1"/>
        </a:solidFill>
        <a:latin typeface="Arial" charset="0"/>
        <a:ea typeface="+mn-ea"/>
        <a:cs typeface="+mn-cs"/>
      </a:defRPr>
    </a:lvl5pPr>
    <a:lvl6pPr marL="2286000" algn="l" defTabSz="914400" rtl="0" eaLnBrk="1" latinLnBrk="0" hangingPunct="1">
      <a:defRPr sz="1200" b="1" kern="1200">
        <a:solidFill>
          <a:schemeClr val="bg1"/>
        </a:solidFill>
        <a:latin typeface="Arial" charset="0"/>
        <a:ea typeface="+mn-ea"/>
        <a:cs typeface="+mn-cs"/>
      </a:defRPr>
    </a:lvl6pPr>
    <a:lvl7pPr marL="2743200" algn="l" defTabSz="914400" rtl="0" eaLnBrk="1" latinLnBrk="0" hangingPunct="1">
      <a:defRPr sz="1200" b="1" kern="1200">
        <a:solidFill>
          <a:schemeClr val="bg1"/>
        </a:solidFill>
        <a:latin typeface="Arial" charset="0"/>
        <a:ea typeface="+mn-ea"/>
        <a:cs typeface="+mn-cs"/>
      </a:defRPr>
    </a:lvl7pPr>
    <a:lvl8pPr marL="3200400" algn="l" defTabSz="914400" rtl="0" eaLnBrk="1" latinLnBrk="0" hangingPunct="1">
      <a:defRPr sz="1200" b="1" kern="1200">
        <a:solidFill>
          <a:schemeClr val="bg1"/>
        </a:solidFill>
        <a:latin typeface="Arial" charset="0"/>
        <a:ea typeface="+mn-ea"/>
        <a:cs typeface="+mn-cs"/>
      </a:defRPr>
    </a:lvl8pPr>
    <a:lvl9pPr marL="3657600" algn="l" defTabSz="914400" rtl="0" eaLnBrk="1" latinLnBrk="0" hangingPunct="1">
      <a:defRPr sz="1200" b="1"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1013">
          <p15:clr>
            <a:srgbClr val="A4A3A4"/>
          </p15:clr>
        </p15:guide>
        <p15:guide id="2" orient="horz" pos="3867">
          <p15:clr>
            <a:srgbClr val="A4A3A4"/>
          </p15:clr>
        </p15:guide>
        <p15:guide id="3" pos="5432">
          <p15:clr>
            <a:srgbClr val="A4A3A4"/>
          </p15:clr>
        </p15:guide>
        <p15:guide id="4" pos="324">
          <p15:clr>
            <a:srgbClr val="A4A3A4"/>
          </p15:clr>
        </p15:guide>
        <p15:guide id="5" pos="4218">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sktop" initials="D" lastIdx="7" clrIdx="0"/>
  <p:cmAuthor id="1" name="sbarnhil" initials="s" lastIdx="1" clrIdx="1"/>
  <p:cmAuthor id="2" name="Cody, Sarah" initials="CS" lastIdx="12" clrIdx="2">
    <p:extLst>
      <p:ext uri="{19B8F6BF-5375-455C-9EA6-DF929625EA0E}">
        <p15:presenceInfo xmlns:p15="http://schemas.microsoft.com/office/powerpoint/2012/main" userId="S-1-5-21-954284688-1175200462-1540833222-395702" providerId="AD"/>
      </p:ext>
    </p:extLst>
  </p:cmAuthor>
  <p:cmAuthor id="3" name="Allen, Larry" initials="AL" lastIdx="2" clrIdx="3">
    <p:extLst>
      <p:ext uri="{19B8F6BF-5375-455C-9EA6-DF929625EA0E}">
        <p15:presenceInfo xmlns:p15="http://schemas.microsoft.com/office/powerpoint/2012/main" userId="S-1-5-21-954284688-1175200462-1540833222-534472" providerId="AD"/>
      </p:ext>
    </p:extLst>
  </p:cmAuthor>
  <p:cmAuthor id="4" name="Sims, Brad" initials="SB" lastIdx="5" clrIdx="4">
    <p:extLst>
      <p:ext uri="{19B8F6BF-5375-455C-9EA6-DF929625EA0E}">
        <p15:presenceInfo xmlns:p15="http://schemas.microsoft.com/office/powerpoint/2012/main" userId="S-1-5-21-954284688-1175200462-1540833222-5898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25"/>
    <a:srgbClr val="3333FF"/>
    <a:srgbClr val="9C1E3D"/>
    <a:srgbClr val="C0CCBC"/>
    <a:srgbClr val="DBAE00"/>
    <a:srgbClr val="9C1E33"/>
    <a:srgbClr val="FFFF99"/>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75" autoAdjust="0"/>
    <p:restoredTop sz="95513" autoAdjust="0"/>
  </p:normalViewPr>
  <p:slideViewPr>
    <p:cSldViewPr snapToGrid="0">
      <p:cViewPr varScale="1">
        <p:scale>
          <a:sx n="131" d="100"/>
          <a:sy n="131" d="100"/>
        </p:scale>
        <p:origin x="594" y="132"/>
      </p:cViewPr>
      <p:guideLst>
        <p:guide orient="horz" pos="1013"/>
        <p:guide orient="horz" pos="3867"/>
        <p:guide pos="5432"/>
        <p:guide pos="324"/>
        <p:guide pos="4218"/>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2526" y="-108"/>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1" y="1"/>
            <a:ext cx="3038145" cy="465743"/>
          </a:xfrm>
          <a:prstGeom prst="rect">
            <a:avLst/>
          </a:prstGeom>
          <a:noFill/>
          <a:ln w="9525">
            <a:noFill/>
            <a:miter lim="800000"/>
            <a:headEnd/>
            <a:tailEnd/>
          </a:ln>
        </p:spPr>
        <p:txBody>
          <a:bodyPr vert="horz" wrap="square" lIns="91757" tIns="45879" rIns="91757" bIns="45879" numCol="1" anchor="t" anchorCtr="0" compatLnSpc="1">
            <a:prstTxWarp prst="textNoShape">
              <a:avLst/>
            </a:prstTxWarp>
          </a:bodyPr>
          <a:lstStyle>
            <a:lvl1pPr algn="l" defTabSz="913011" eaLnBrk="1" hangingPunct="1">
              <a:defRPr b="0">
                <a:solidFill>
                  <a:schemeClr val="tx1"/>
                </a:solidFill>
              </a:defRPr>
            </a:lvl1pPr>
          </a:lstStyle>
          <a:p>
            <a:pPr>
              <a:defRPr/>
            </a:pPr>
            <a:endParaRPr lang="en-US"/>
          </a:p>
        </p:txBody>
      </p:sp>
      <p:sp>
        <p:nvSpPr>
          <p:cNvPr id="65539" name="Rectangle 3"/>
          <p:cNvSpPr>
            <a:spLocks noGrp="1" noChangeArrowheads="1"/>
          </p:cNvSpPr>
          <p:nvPr>
            <p:ph type="dt" sz="quarter" idx="1"/>
          </p:nvPr>
        </p:nvSpPr>
        <p:spPr bwMode="auto">
          <a:xfrm>
            <a:off x="3972258" y="1"/>
            <a:ext cx="3038144" cy="465743"/>
          </a:xfrm>
          <a:prstGeom prst="rect">
            <a:avLst/>
          </a:prstGeom>
          <a:noFill/>
          <a:ln w="9525">
            <a:noFill/>
            <a:miter lim="800000"/>
            <a:headEnd/>
            <a:tailEnd/>
          </a:ln>
        </p:spPr>
        <p:txBody>
          <a:bodyPr vert="horz" wrap="square" lIns="91757" tIns="45879" rIns="91757" bIns="45879" numCol="1" anchor="t" anchorCtr="0" compatLnSpc="1">
            <a:prstTxWarp prst="textNoShape">
              <a:avLst/>
            </a:prstTxWarp>
          </a:bodyPr>
          <a:lstStyle>
            <a:lvl1pPr algn="r" defTabSz="913011" eaLnBrk="1" hangingPunct="1">
              <a:defRPr b="0">
                <a:solidFill>
                  <a:schemeClr val="tx1"/>
                </a:solidFill>
              </a:defRPr>
            </a:lvl1pPr>
          </a:lstStyle>
          <a:p>
            <a:pPr>
              <a:defRPr/>
            </a:pPr>
            <a:endParaRPr lang="en-US"/>
          </a:p>
        </p:txBody>
      </p:sp>
      <p:sp>
        <p:nvSpPr>
          <p:cNvPr id="65540" name="Rectangle 4"/>
          <p:cNvSpPr>
            <a:spLocks noGrp="1" noChangeArrowheads="1"/>
          </p:cNvSpPr>
          <p:nvPr>
            <p:ph type="ftr" sz="quarter" idx="2"/>
          </p:nvPr>
        </p:nvSpPr>
        <p:spPr bwMode="auto">
          <a:xfrm>
            <a:off x="1" y="8830658"/>
            <a:ext cx="3038145" cy="465742"/>
          </a:xfrm>
          <a:prstGeom prst="rect">
            <a:avLst/>
          </a:prstGeom>
          <a:noFill/>
          <a:ln w="9525">
            <a:noFill/>
            <a:miter lim="800000"/>
            <a:headEnd/>
            <a:tailEnd/>
          </a:ln>
        </p:spPr>
        <p:txBody>
          <a:bodyPr vert="horz" wrap="square" lIns="91757" tIns="45879" rIns="91757" bIns="45879" numCol="1" anchor="b" anchorCtr="0" compatLnSpc="1">
            <a:prstTxWarp prst="textNoShape">
              <a:avLst/>
            </a:prstTxWarp>
          </a:bodyPr>
          <a:lstStyle>
            <a:lvl1pPr algn="l" defTabSz="913011" eaLnBrk="1" hangingPunct="1">
              <a:defRPr b="0">
                <a:solidFill>
                  <a:schemeClr val="tx1"/>
                </a:solidFill>
              </a:defRPr>
            </a:lvl1pPr>
          </a:lstStyle>
          <a:p>
            <a:pPr>
              <a:defRPr/>
            </a:pPr>
            <a:endParaRPr lang="en-US"/>
          </a:p>
        </p:txBody>
      </p:sp>
      <p:sp>
        <p:nvSpPr>
          <p:cNvPr id="65541" name="Rectangle 5"/>
          <p:cNvSpPr>
            <a:spLocks noGrp="1" noChangeArrowheads="1"/>
          </p:cNvSpPr>
          <p:nvPr>
            <p:ph type="sldNum" sz="quarter" idx="3"/>
          </p:nvPr>
        </p:nvSpPr>
        <p:spPr bwMode="auto">
          <a:xfrm>
            <a:off x="3972258" y="8830658"/>
            <a:ext cx="3038144" cy="465742"/>
          </a:xfrm>
          <a:prstGeom prst="rect">
            <a:avLst/>
          </a:prstGeom>
          <a:noFill/>
          <a:ln w="9525">
            <a:noFill/>
            <a:miter lim="800000"/>
            <a:headEnd/>
            <a:tailEnd/>
          </a:ln>
        </p:spPr>
        <p:txBody>
          <a:bodyPr vert="horz" wrap="square" lIns="91757" tIns="45879" rIns="91757" bIns="45879" numCol="1" anchor="b" anchorCtr="0" compatLnSpc="1">
            <a:prstTxWarp prst="textNoShape">
              <a:avLst/>
            </a:prstTxWarp>
          </a:bodyPr>
          <a:lstStyle>
            <a:lvl1pPr algn="r" defTabSz="913011" eaLnBrk="1" hangingPunct="1">
              <a:defRPr b="0">
                <a:solidFill>
                  <a:schemeClr val="tx1"/>
                </a:solidFill>
              </a:defRPr>
            </a:lvl1pPr>
          </a:lstStyle>
          <a:p>
            <a:pPr>
              <a:defRPr/>
            </a:pPr>
            <a:fld id="{B500F298-EB2B-495C-9A04-9BF66F58D9C3}" type="slidenum">
              <a:rPr lang="en-US"/>
              <a:pPr>
                <a:defRPr/>
              </a:pPr>
              <a:t>‹#›</a:t>
            </a:fld>
            <a:endParaRPr lang="en-US"/>
          </a:p>
        </p:txBody>
      </p:sp>
    </p:spTree>
    <p:extLst>
      <p:ext uri="{BB962C8B-B14F-4D97-AF65-F5344CB8AC3E}">
        <p14:creationId xmlns:p14="http://schemas.microsoft.com/office/powerpoint/2010/main" val="189234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3038145" cy="465743"/>
          </a:xfrm>
          <a:prstGeom prst="rect">
            <a:avLst/>
          </a:prstGeom>
          <a:noFill/>
          <a:ln w="9525">
            <a:noFill/>
            <a:miter lim="800000"/>
            <a:headEnd/>
            <a:tailEnd/>
          </a:ln>
        </p:spPr>
        <p:txBody>
          <a:bodyPr vert="horz" wrap="square" lIns="91757" tIns="45879" rIns="91757" bIns="45879" numCol="1" anchor="t" anchorCtr="0" compatLnSpc="1">
            <a:prstTxWarp prst="textNoShape">
              <a:avLst/>
            </a:prstTxWarp>
          </a:bodyPr>
          <a:lstStyle>
            <a:lvl1pPr algn="l" defTabSz="913011" eaLnBrk="1" hangingPunct="1">
              <a:defRPr b="0">
                <a:solidFill>
                  <a:schemeClr val="tx1"/>
                </a:solidFill>
              </a:defRPr>
            </a:lvl1pPr>
          </a:lstStyle>
          <a:p>
            <a:pPr>
              <a:defRPr/>
            </a:pPr>
            <a:endParaRPr lang="en-US"/>
          </a:p>
        </p:txBody>
      </p:sp>
      <p:sp>
        <p:nvSpPr>
          <p:cNvPr id="3075" name="Rectangle 3"/>
          <p:cNvSpPr>
            <a:spLocks noGrp="1" noChangeArrowheads="1"/>
          </p:cNvSpPr>
          <p:nvPr>
            <p:ph type="dt" idx="1"/>
          </p:nvPr>
        </p:nvSpPr>
        <p:spPr bwMode="auto">
          <a:xfrm>
            <a:off x="3972258" y="1"/>
            <a:ext cx="3038144" cy="465743"/>
          </a:xfrm>
          <a:prstGeom prst="rect">
            <a:avLst/>
          </a:prstGeom>
          <a:noFill/>
          <a:ln w="9525">
            <a:noFill/>
            <a:miter lim="800000"/>
            <a:headEnd/>
            <a:tailEnd/>
          </a:ln>
        </p:spPr>
        <p:txBody>
          <a:bodyPr vert="horz" wrap="square" lIns="91757" tIns="45879" rIns="91757" bIns="45879" numCol="1" anchor="t" anchorCtr="0" compatLnSpc="1">
            <a:prstTxWarp prst="textNoShape">
              <a:avLst/>
            </a:prstTxWarp>
          </a:bodyPr>
          <a:lstStyle>
            <a:lvl1pPr algn="r" defTabSz="913011" eaLnBrk="1" hangingPunct="1">
              <a:defRPr b="0">
                <a:solidFill>
                  <a:schemeClr val="tx1"/>
                </a:solidFill>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635" y="4417635"/>
            <a:ext cx="5139134" cy="4182458"/>
          </a:xfrm>
          <a:prstGeom prst="rect">
            <a:avLst/>
          </a:prstGeom>
          <a:noFill/>
          <a:ln w="9525">
            <a:noFill/>
            <a:miter lim="800000"/>
            <a:headEnd/>
            <a:tailEnd/>
          </a:ln>
        </p:spPr>
        <p:txBody>
          <a:bodyPr vert="horz" wrap="square" lIns="91757" tIns="45879" rIns="91757" bIns="458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8830658"/>
            <a:ext cx="3038145" cy="465742"/>
          </a:xfrm>
          <a:prstGeom prst="rect">
            <a:avLst/>
          </a:prstGeom>
          <a:noFill/>
          <a:ln w="9525">
            <a:noFill/>
            <a:miter lim="800000"/>
            <a:headEnd/>
            <a:tailEnd/>
          </a:ln>
        </p:spPr>
        <p:txBody>
          <a:bodyPr vert="horz" wrap="square" lIns="91757" tIns="45879" rIns="91757" bIns="45879" numCol="1" anchor="b" anchorCtr="0" compatLnSpc="1">
            <a:prstTxWarp prst="textNoShape">
              <a:avLst/>
            </a:prstTxWarp>
          </a:bodyPr>
          <a:lstStyle>
            <a:lvl1pPr algn="l" defTabSz="913011" eaLnBrk="1" hangingPunct="1">
              <a:defRPr b="0">
                <a:solidFill>
                  <a:schemeClr val="tx1"/>
                </a:solidFill>
              </a:defRPr>
            </a:lvl1pPr>
          </a:lstStyle>
          <a:p>
            <a:pPr>
              <a:defRPr/>
            </a:pPr>
            <a:endParaRPr lang="en-US"/>
          </a:p>
        </p:txBody>
      </p:sp>
      <p:sp>
        <p:nvSpPr>
          <p:cNvPr id="3079" name="Rectangle 7"/>
          <p:cNvSpPr>
            <a:spLocks noGrp="1" noChangeArrowheads="1"/>
          </p:cNvSpPr>
          <p:nvPr>
            <p:ph type="sldNum" sz="quarter" idx="5"/>
          </p:nvPr>
        </p:nvSpPr>
        <p:spPr bwMode="auto">
          <a:xfrm>
            <a:off x="3972258" y="8830658"/>
            <a:ext cx="3038144" cy="465742"/>
          </a:xfrm>
          <a:prstGeom prst="rect">
            <a:avLst/>
          </a:prstGeom>
          <a:noFill/>
          <a:ln w="9525">
            <a:noFill/>
            <a:miter lim="800000"/>
            <a:headEnd/>
            <a:tailEnd/>
          </a:ln>
        </p:spPr>
        <p:txBody>
          <a:bodyPr vert="horz" wrap="square" lIns="91757" tIns="45879" rIns="91757" bIns="45879" numCol="1" anchor="b" anchorCtr="0" compatLnSpc="1">
            <a:prstTxWarp prst="textNoShape">
              <a:avLst/>
            </a:prstTxWarp>
          </a:bodyPr>
          <a:lstStyle>
            <a:lvl1pPr algn="r" defTabSz="913011" eaLnBrk="1" hangingPunct="1">
              <a:defRPr b="0">
                <a:solidFill>
                  <a:schemeClr val="tx1"/>
                </a:solidFill>
              </a:defRPr>
            </a:lvl1pPr>
          </a:lstStyle>
          <a:p>
            <a:pPr>
              <a:defRPr/>
            </a:pPr>
            <a:fld id="{0C8D7EDC-68E8-4FC8-9F8E-25F5636791CA}" type="slidenum">
              <a:rPr lang="en-US"/>
              <a:pPr>
                <a:defRPr/>
              </a:pPr>
              <a:t>‹#›</a:t>
            </a:fld>
            <a:endParaRPr lang="en-US"/>
          </a:p>
        </p:txBody>
      </p:sp>
    </p:spTree>
    <p:extLst>
      <p:ext uri="{BB962C8B-B14F-4D97-AF65-F5344CB8AC3E}">
        <p14:creationId xmlns:p14="http://schemas.microsoft.com/office/powerpoint/2010/main" val="22900645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8D7EDC-68E8-4FC8-9F8E-25F5636791CA}" type="slidenum">
              <a:rPr lang="en-US" smtClean="0"/>
              <a:pPr>
                <a:defRPr/>
              </a:pPr>
              <a:t>1</a:t>
            </a:fld>
            <a:endParaRPr lang="en-US"/>
          </a:p>
        </p:txBody>
      </p:sp>
    </p:spTree>
    <p:extLst>
      <p:ext uri="{BB962C8B-B14F-4D97-AF65-F5344CB8AC3E}">
        <p14:creationId xmlns:p14="http://schemas.microsoft.com/office/powerpoint/2010/main" val="3063589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89469C-9814-4F2B-994C-BBBD5530A93C}" type="slidenum">
              <a:rPr lang="en-US" smtClean="0"/>
              <a:pPr/>
              <a:t>10</a:t>
            </a:fld>
            <a:endParaRPr lang="en-US"/>
          </a:p>
        </p:txBody>
      </p:sp>
    </p:spTree>
    <p:extLst>
      <p:ext uri="{BB962C8B-B14F-4D97-AF65-F5344CB8AC3E}">
        <p14:creationId xmlns:p14="http://schemas.microsoft.com/office/powerpoint/2010/main" val="1837111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89469C-9814-4F2B-994C-BBBD5530A93C}" type="slidenum">
              <a:rPr lang="en-US" smtClean="0"/>
              <a:pPr/>
              <a:t>11</a:t>
            </a:fld>
            <a:endParaRPr lang="en-US"/>
          </a:p>
        </p:txBody>
      </p:sp>
    </p:spTree>
    <p:extLst>
      <p:ext uri="{BB962C8B-B14F-4D97-AF65-F5344CB8AC3E}">
        <p14:creationId xmlns:p14="http://schemas.microsoft.com/office/powerpoint/2010/main" val="491698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9539145E-106F-4ABA-920D-30F7C979335B}" type="slidenum">
              <a:rPr lang="en-US"/>
              <a:pPr/>
              <a:t>12</a:t>
            </a:fld>
            <a:endParaRPr lang="en-US"/>
          </a:p>
        </p:txBody>
      </p:sp>
      <p:sp>
        <p:nvSpPr>
          <p:cNvPr id="88067" name="Rectangle 2"/>
          <p:cNvSpPr>
            <a:spLocks noGrp="1" noRot="1" noChangeAspect="1" noChangeArrowheads="1" noTextEdit="1"/>
          </p:cNvSpPr>
          <p:nvPr>
            <p:ph type="sldImg"/>
          </p:nvPr>
        </p:nvSpPr>
        <p:spPr>
          <a:xfrm>
            <a:off x="1181100" y="696913"/>
            <a:ext cx="4648200" cy="3486150"/>
          </a:xfrm>
          <a:ln/>
        </p:spPr>
      </p:sp>
      <p:sp>
        <p:nvSpPr>
          <p:cNvPr id="88068" name="Rectangle 3"/>
          <p:cNvSpPr>
            <a:spLocks noGrp="1" noChangeArrowheads="1"/>
          </p:cNvSpPr>
          <p:nvPr>
            <p:ph type="body" idx="1"/>
          </p:nvPr>
        </p:nvSpPr>
        <p:spPr>
          <a:xfrm>
            <a:off x="700728" y="4415790"/>
            <a:ext cx="5608947" cy="4183380"/>
          </a:xfrm>
          <a:noFill/>
          <a:ln/>
        </p:spPr>
        <p:txBody>
          <a:bodyPr/>
          <a:lstStyle/>
          <a:p>
            <a:pPr eaLnBrk="1" hangingPunct="1"/>
            <a:endParaRPr lang="en-US" smtClean="0"/>
          </a:p>
        </p:txBody>
      </p:sp>
    </p:spTree>
    <p:extLst>
      <p:ext uri="{BB962C8B-B14F-4D97-AF65-F5344CB8AC3E}">
        <p14:creationId xmlns:p14="http://schemas.microsoft.com/office/powerpoint/2010/main" val="1624651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9539145E-106F-4ABA-920D-30F7C979335B}" type="slidenum">
              <a:rPr lang="en-US"/>
              <a:pPr/>
              <a:t>13</a:t>
            </a:fld>
            <a:endParaRPr lang="en-US"/>
          </a:p>
        </p:txBody>
      </p:sp>
      <p:sp>
        <p:nvSpPr>
          <p:cNvPr id="88067" name="Rectangle 2"/>
          <p:cNvSpPr>
            <a:spLocks noGrp="1" noRot="1" noChangeAspect="1" noChangeArrowheads="1" noTextEdit="1"/>
          </p:cNvSpPr>
          <p:nvPr>
            <p:ph type="sldImg"/>
          </p:nvPr>
        </p:nvSpPr>
        <p:spPr>
          <a:xfrm>
            <a:off x="1181100" y="696913"/>
            <a:ext cx="4648200" cy="3486150"/>
          </a:xfrm>
          <a:ln/>
        </p:spPr>
      </p:sp>
      <p:sp>
        <p:nvSpPr>
          <p:cNvPr id="88068" name="Rectangle 3"/>
          <p:cNvSpPr>
            <a:spLocks noGrp="1" noChangeArrowheads="1"/>
          </p:cNvSpPr>
          <p:nvPr>
            <p:ph type="body" idx="1"/>
          </p:nvPr>
        </p:nvSpPr>
        <p:spPr>
          <a:xfrm>
            <a:off x="700728" y="4415790"/>
            <a:ext cx="5608947" cy="4183380"/>
          </a:xfrm>
          <a:noFill/>
          <a:ln/>
        </p:spPr>
        <p:txBody>
          <a:bodyPr/>
          <a:lstStyle/>
          <a:p>
            <a:pPr eaLnBrk="1" hangingPunct="1"/>
            <a:endParaRPr lang="en-US" smtClean="0"/>
          </a:p>
        </p:txBody>
      </p:sp>
    </p:spTree>
    <p:extLst>
      <p:ext uri="{BB962C8B-B14F-4D97-AF65-F5344CB8AC3E}">
        <p14:creationId xmlns:p14="http://schemas.microsoft.com/office/powerpoint/2010/main" val="779432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646246-86DF-4923-ADFE-5A15A2E7141C}" type="slidenum">
              <a:rPr lang="en-US"/>
              <a:pPr/>
              <a:t>14</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613225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9539145E-106F-4ABA-920D-30F7C979335B}" type="slidenum">
              <a:rPr lang="en-US"/>
              <a:pPr/>
              <a:t>15</a:t>
            </a:fld>
            <a:endParaRPr lang="en-US"/>
          </a:p>
        </p:txBody>
      </p:sp>
      <p:sp>
        <p:nvSpPr>
          <p:cNvPr id="88067" name="Rectangle 2"/>
          <p:cNvSpPr>
            <a:spLocks noGrp="1" noRot="1" noChangeAspect="1" noChangeArrowheads="1" noTextEdit="1"/>
          </p:cNvSpPr>
          <p:nvPr>
            <p:ph type="sldImg"/>
          </p:nvPr>
        </p:nvSpPr>
        <p:spPr>
          <a:xfrm>
            <a:off x="1181100" y="696913"/>
            <a:ext cx="4648200" cy="3486150"/>
          </a:xfrm>
          <a:ln/>
        </p:spPr>
      </p:sp>
      <p:sp>
        <p:nvSpPr>
          <p:cNvPr id="88068" name="Rectangle 3"/>
          <p:cNvSpPr>
            <a:spLocks noGrp="1" noChangeArrowheads="1"/>
          </p:cNvSpPr>
          <p:nvPr>
            <p:ph type="body" idx="1"/>
          </p:nvPr>
        </p:nvSpPr>
        <p:spPr>
          <a:xfrm>
            <a:off x="700728" y="4415790"/>
            <a:ext cx="5608947" cy="4183380"/>
          </a:xfrm>
          <a:noFill/>
          <a:ln/>
        </p:spPr>
        <p:txBody>
          <a:bodyPr/>
          <a:lstStyle/>
          <a:p>
            <a:pPr eaLnBrk="1" hangingPunct="1"/>
            <a:endParaRPr lang="en-US" smtClean="0"/>
          </a:p>
        </p:txBody>
      </p:sp>
    </p:spTree>
    <p:extLst>
      <p:ext uri="{BB962C8B-B14F-4D97-AF65-F5344CB8AC3E}">
        <p14:creationId xmlns:p14="http://schemas.microsoft.com/office/powerpoint/2010/main" val="17389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B588EA1-8528-40E9-B0D7-9D36E692FA70}" type="slidenum">
              <a:rPr lang="en-US" smtClean="0"/>
              <a:pPr/>
              <a:t>16</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700088" y="4416427"/>
            <a:ext cx="5610225" cy="4183063"/>
          </a:xfrm>
          <a:noFill/>
          <a:ln/>
        </p:spPr>
        <p:txBody>
          <a:bodyPr/>
          <a:lstStyle/>
          <a:p>
            <a:pPr eaLnBrk="1" hangingPunct="1"/>
            <a:endParaRPr lang="en-US" smtClean="0">
              <a:latin typeface="Times New Roman" pitchFamily="18" charset="0"/>
            </a:endParaRPr>
          </a:p>
        </p:txBody>
      </p:sp>
    </p:spTree>
    <p:extLst>
      <p:ext uri="{BB962C8B-B14F-4D97-AF65-F5344CB8AC3E}">
        <p14:creationId xmlns:p14="http://schemas.microsoft.com/office/powerpoint/2010/main" val="16522893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B588EA1-8528-40E9-B0D7-9D36E692FA70}" type="slidenum">
              <a:rPr lang="en-US" smtClean="0"/>
              <a:pPr/>
              <a:t>18</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700088" y="4416427"/>
            <a:ext cx="5610225" cy="4183063"/>
          </a:xfrm>
          <a:noFill/>
          <a:ln/>
        </p:spPr>
        <p:txBody>
          <a:bodyPr/>
          <a:lstStyle/>
          <a:p>
            <a:pPr eaLnBrk="1" hangingPunct="1"/>
            <a:endParaRPr lang="en-US" smtClean="0">
              <a:latin typeface="Times New Roman" pitchFamily="18" charset="0"/>
            </a:endParaRPr>
          </a:p>
        </p:txBody>
      </p:sp>
    </p:spTree>
    <p:extLst>
      <p:ext uri="{BB962C8B-B14F-4D97-AF65-F5344CB8AC3E}">
        <p14:creationId xmlns:p14="http://schemas.microsoft.com/office/powerpoint/2010/main" val="3335673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B588EA1-8528-40E9-B0D7-9D36E692FA70}" type="slidenum">
              <a:rPr lang="en-US" smtClean="0"/>
              <a:pPr/>
              <a:t>19</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700088" y="4416427"/>
            <a:ext cx="5610225" cy="4183063"/>
          </a:xfrm>
          <a:noFill/>
          <a:ln/>
        </p:spPr>
        <p:txBody>
          <a:bodyPr/>
          <a:lstStyle/>
          <a:p>
            <a:pPr eaLnBrk="1" hangingPunct="1"/>
            <a:endParaRPr lang="en-US" smtClean="0">
              <a:latin typeface="Times New Roman" pitchFamily="18" charset="0"/>
            </a:endParaRPr>
          </a:p>
        </p:txBody>
      </p:sp>
    </p:spTree>
    <p:extLst>
      <p:ext uri="{BB962C8B-B14F-4D97-AF65-F5344CB8AC3E}">
        <p14:creationId xmlns:p14="http://schemas.microsoft.com/office/powerpoint/2010/main" val="35317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B588EA1-8528-40E9-B0D7-9D36E692FA70}" type="slidenum">
              <a:rPr lang="en-US" smtClean="0"/>
              <a:pPr/>
              <a:t>20</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700088" y="4416427"/>
            <a:ext cx="5610225" cy="4183063"/>
          </a:xfrm>
          <a:noFill/>
          <a:ln/>
        </p:spPr>
        <p:txBody>
          <a:bodyPr/>
          <a:lstStyle/>
          <a:p>
            <a:pPr eaLnBrk="1" hangingPunct="1"/>
            <a:endParaRPr lang="en-US" smtClean="0">
              <a:latin typeface="Times New Roman" pitchFamily="18" charset="0"/>
            </a:endParaRPr>
          </a:p>
        </p:txBody>
      </p:sp>
    </p:spTree>
    <p:extLst>
      <p:ext uri="{BB962C8B-B14F-4D97-AF65-F5344CB8AC3E}">
        <p14:creationId xmlns:p14="http://schemas.microsoft.com/office/powerpoint/2010/main" val="3575533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89469C-9814-4F2B-994C-BBBD5530A93C}" type="slidenum">
              <a:rPr lang="en-US" smtClean="0"/>
              <a:pPr/>
              <a:t>2</a:t>
            </a:fld>
            <a:endParaRPr lang="en-US"/>
          </a:p>
        </p:txBody>
      </p:sp>
    </p:spTree>
    <p:extLst>
      <p:ext uri="{BB962C8B-B14F-4D97-AF65-F5344CB8AC3E}">
        <p14:creationId xmlns:p14="http://schemas.microsoft.com/office/powerpoint/2010/main" val="2610240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89469C-9814-4F2B-994C-BBBD5530A93C}" type="slidenum">
              <a:rPr lang="en-US" smtClean="0"/>
              <a:pPr/>
              <a:t>3</a:t>
            </a:fld>
            <a:endParaRPr lang="en-US"/>
          </a:p>
        </p:txBody>
      </p:sp>
    </p:spTree>
    <p:extLst>
      <p:ext uri="{BB962C8B-B14F-4D97-AF65-F5344CB8AC3E}">
        <p14:creationId xmlns:p14="http://schemas.microsoft.com/office/powerpoint/2010/main" val="40814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89469C-9814-4F2B-994C-BBBD5530A93C}" type="slidenum">
              <a:rPr lang="en-US" smtClean="0"/>
              <a:pPr/>
              <a:t>4</a:t>
            </a:fld>
            <a:endParaRPr lang="en-US"/>
          </a:p>
        </p:txBody>
      </p:sp>
    </p:spTree>
    <p:extLst>
      <p:ext uri="{BB962C8B-B14F-4D97-AF65-F5344CB8AC3E}">
        <p14:creationId xmlns:p14="http://schemas.microsoft.com/office/powerpoint/2010/main" val="614252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short list.</a:t>
            </a:r>
            <a:r>
              <a:rPr lang="en-US" baseline="0" dirty="0" smtClean="0"/>
              <a:t> Longer in workbook. </a:t>
            </a:r>
            <a:endParaRPr lang="en-US" dirty="0"/>
          </a:p>
        </p:txBody>
      </p:sp>
      <p:sp>
        <p:nvSpPr>
          <p:cNvPr id="4" name="Slide Number Placeholder 3"/>
          <p:cNvSpPr>
            <a:spLocks noGrp="1"/>
          </p:cNvSpPr>
          <p:nvPr>
            <p:ph type="sldNum" sz="quarter" idx="10"/>
          </p:nvPr>
        </p:nvSpPr>
        <p:spPr/>
        <p:txBody>
          <a:bodyPr/>
          <a:lstStyle/>
          <a:p>
            <a:fld id="{8889469C-9814-4F2B-994C-BBBD5530A93C}" type="slidenum">
              <a:rPr lang="en-US" smtClean="0"/>
              <a:pPr/>
              <a:t>5</a:t>
            </a:fld>
            <a:endParaRPr lang="en-US"/>
          </a:p>
        </p:txBody>
      </p:sp>
    </p:spTree>
    <p:extLst>
      <p:ext uri="{BB962C8B-B14F-4D97-AF65-F5344CB8AC3E}">
        <p14:creationId xmlns:p14="http://schemas.microsoft.com/office/powerpoint/2010/main" val="2773233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C8D7EDC-68E8-4FC8-9F8E-25F5636791CA}" type="slidenum">
              <a:rPr lang="en-US" smtClean="0"/>
              <a:pPr>
                <a:defRPr/>
              </a:pPr>
              <a:t>6</a:t>
            </a:fld>
            <a:endParaRPr lang="en-US"/>
          </a:p>
        </p:txBody>
      </p:sp>
    </p:spTree>
    <p:extLst>
      <p:ext uri="{BB962C8B-B14F-4D97-AF65-F5344CB8AC3E}">
        <p14:creationId xmlns:p14="http://schemas.microsoft.com/office/powerpoint/2010/main" val="3534101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89469C-9814-4F2B-994C-BBBD5530A93C}" type="slidenum">
              <a:rPr lang="en-US" smtClean="0"/>
              <a:pPr/>
              <a:t>7</a:t>
            </a:fld>
            <a:endParaRPr lang="en-US"/>
          </a:p>
        </p:txBody>
      </p:sp>
    </p:spTree>
    <p:extLst>
      <p:ext uri="{BB962C8B-B14F-4D97-AF65-F5344CB8AC3E}">
        <p14:creationId xmlns:p14="http://schemas.microsoft.com/office/powerpoint/2010/main" val="2525503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89469C-9814-4F2B-994C-BBBD5530A93C}" type="slidenum">
              <a:rPr lang="en-US" smtClean="0"/>
              <a:pPr/>
              <a:t>8</a:t>
            </a:fld>
            <a:endParaRPr lang="en-US"/>
          </a:p>
        </p:txBody>
      </p:sp>
    </p:spTree>
    <p:extLst>
      <p:ext uri="{BB962C8B-B14F-4D97-AF65-F5344CB8AC3E}">
        <p14:creationId xmlns:p14="http://schemas.microsoft.com/office/powerpoint/2010/main" val="2908763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89469C-9814-4F2B-994C-BBBD5530A93C}" type="slidenum">
              <a:rPr lang="en-US" smtClean="0"/>
              <a:pPr/>
              <a:t>9</a:t>
            </a:fld>
            <a:endParaRPr lang="en-US"/>
          </a:p>
        </p:txBody>
      </p:sp>
    </p:spTree>
    <p:extLst>
      <p:ext uri="{BB962C8B-B14F-4D97-AF65-F5344CB8AC3E}">
        <p14:creationId xmlns:p14="http://schemas.microsoft.com/office/powerpoint/2010/main" val="1904193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122CDA-74D5-4B76-A5C5-6C47D3FC180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2ECBBE-9F2B-4F5C-BEE6-B0A80B5773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C48DB2-12C5-42AE-9D17-6BEA7A0ADF0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05C5E70-E15D-4489-80A0-6AB94BE3F08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19F3BF82-8F94-47D9-BEFF-66BD2CF8BE7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19F3BF82-8F94-47D9-BEFF-66BD2CF8BE7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10122CDA-74D5-4B76-A5C5-6C47D3FC1806}"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1E04F035-D811-4269-9DED-80C212C157BA}" type="slidenum">
              <a:rPr lang="en-US" smtClean="0"/>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8682DC38-0247-4640-89C7-D83350A13D35}"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9913" y="21304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1304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F57311EA-500E-448C-89DE-222DA8D2ACF0}"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ftr" sz="quarter" idx="10"/>
          </p:nvPr>
        </p:nvSpPr>
        <p:spPr>
          <a:ln/>
        </p:spPr>
        <p:txBody>
          <a:bodyPr/>
          <a:lstStyle>
            <a:lvl1pPr>
              <a:defRPr/>
            </a:lvl1pPr>
          </a:lstStyle>
          <a:p>
            <a:pPr>
              <a:defRPr/>
            </a:pPr>
            <a:endParaRPr lang="en-US"/>
          </a:p>
        </p:txBody>
      </p:sp>
      <p:sp>
        <p:nvSpPr>
          <p:cNvPr id="8" name="Rectangle 7"/>
          <p:cNvSpPr>
            <a:spLocks noGrp="1" noChangeArrowheads="1"/>
          </p:cNvSpPr>
          <p:nvPr>
            <p:ph type="sldNum" sz="quarter" idx="11"/>
          </p:nvPr>
        </p:nvSpPr>
        <p:spPr>
          <a:ln/>
        </p:spPr>
        <p:txBody>
          <a:bodyPr/>
          <a:lstStyle>
            <a:lvl1pPr>
              <a:defRPr/>
            </a:lvl1pPr>
          </a:lstStyle>
          <a:p>
            <a:pPr>
              <a:defRPr/>
            </a:pPr>
            <a:fld id="{71C4D76C-9864-44D5-992D-5E183840CC42}"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04F035-D811-4269-9DED-80C212C157BA}"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ftr" sz="quarter" idx="10"/>
          </p:nvPr>
        </p:nvSpPr>
        <p:spPr>
          <a:ln/>
        </p:spPr>
        <p:txBody>
          <a:bodyPr/>
          <a:lstStyle>
            <a:lvl1pPr>
              <a:defRPr/>
            </a:lvl1pPr>
          </a:lstStyle>
          <a:p>
            <a:pPr>
              <a:defRPr/>
            </a:pPr>
            <a:endParaRPr lang="en-US"/>
          </a:p>
        </p:txBody>
      </p:sp>
      <p:sp>
        <p:nvSpPr>
          <p:cNvPr id="4" name="Rectangle 7"/>
          <p:cNvSpPr>
            <a:spLocks noGrp="1" noChangeArrowheads="1"/>
          </p:cNvSpPr>
          <p:nvPr>
            <p:ph type="sldNum" sz="quarter" idx="11"/>
          </p:nvPr>
        </p:nvSpPr>
        <p:spPr>
          <a:ln/>
        </p:spPr>
        <p:txBody>
          <a:bodyPr/>
          <a:lstStyle>
            <a:lvl1pPr>
              <a:defRPr/>
            </a:lvl1pPr>
          </a:lstStyle>
          <a:p>
            <a:pPr>
              <a:defRPr/>
            </a:pPr>
            <a:fld id="{E89EA5EE-6FC8-497B-94F7-E18BB870870C}" type="slidenum">
              <a:rPr lang="en-US" smtClean="0"/>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endParaRPr lang="en-US"/>
          </a:p>
        </p:txBody>
      </p:sp>
      <p:sp>
        <p:nvSpPr>
          <p:cNvPr id="3" name="Rectangle 7"/>
          <p:cNvSpPr>
            <a:spLocks noGrp="1" noChangeArrowheads="1"/>
          </p:cNvSpPr>
          <p:nvPr>
            <p:ph type="sldNum" sz="quarter" idx="11"/>
          </p:nvPr>
        </p:nvSpPr>
        <p:spPr>
          <a:ln/>
        </p:spPr>
        <p:txBody>
          <a:bodyPr/>
          <a:lstStyle>
            <a:lvl1pPr>
              <a:defRPr/>
            </a:lvl1pPr>
          </a:lstStyle>
          <a:p>
            <a:pPr>
              <a:defRPr/>
            </a:pPr>
            <a:fld id="{BC701462-6D00-4740-91F4-E3314E726FCB}" type="slidenum">
              <a:rPr lang="en-US" smtClean="0"/>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CA13BDB1-E59C-4463-9872-9A020CD3E52C}" type="slidenum">
              <a:rPr lang="en-US" smtClean="0"/>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a:p>
        </p:txBody>
      </p:sp>
      <p:sp>
        <p:nvSpPr>
          <p:cNvPr id="6" name="Rectangle 7"/>
          <p:cNvSpPr>
            <a:spLocks noGrp="1" noChangeArrowheads="1"/>
          </p:cNvSpPr>
          <p:nvPr>
            <p:ph type="sldNum" sz="quarter" idx="11"/>
          </p:nvPr>
        </p:nvSpPr>
        <p:spPr>
          <a:ln/>
        </p:spPr>
        <p:txBody>
          <a:bodyPr/>
          <a:lstStyle>
            <a:lvl1pPr>
              <a:defRPr/>
            </a:lvl1pPr>
          </a:lstStyle>
          <a:p>
            <a:pPr>
              <a:defRPr/>
            </a:pPr>
            <a:fld id="{EEA869DF-69A0-488B-82BF-37FBDA8BF9FE}" type="slidenum">
              <a:rPr lang="en-US" smtClean="0"/>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282ECBBE-9F2B-4F5C-BEE6-B0A80B577368}" type="slidenum">
              <a:rPr lang="en-US" smtClean="0"/>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2113" y="-25400"/>
            <a:ext cx="2057400" cy="6681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9913" y="-25400"/>
            <a:ext cx="6019800" cy="6681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
        <p:nvSpPr>
          <p:cNvPr id="5" name="Rectangle 7"/>
          <p:cNvSpPr>
            <a:spLocks noGrp="1" noChangeArrowheads="1"/>
          </p:cNvSpPr>
          <p:nvPr>
            <p:ph type="sldNum" sz="quarter" idx="11"/>
          </p:nvPr>
        </p:nvSpPr>
        <p:spPr>
          <a:ln/>
        </p:spPr>
        <p:txBody>
          <a:bodyPr/>
          <a:lstStyle>
            <a:lvl1pPr>
              <a:defRPr/>
            </a:lvl1pPr>
          </a:lstStyle>
          <a:p>
            <a:pPr>
              <a:defRPr/>
            </a:pPr>
            <a:fld id="{29C48DB2-12C5-42AE-9D17-6BEA7A0ADF0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82DC38-0247-4640-89C7-D83350A13D3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7311EA-500E-448C-89DE-222DA8D2AC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1C4D76C-9864-44D5-992D-5E183840CC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89EA5EE-6FC8-497B-94F7-E18BB870870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C701462-6D00-4740-91F4-E3314E726FC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13BDB1-E59C-4463-9872-9A020CD3E52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A869DF-69A0-488B-82BF-37FBDA8BF9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81F2437-BADC-4036-A312-143E0B02FE3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725" r:id="rId13"/>
    <p:sldLayoutId id="2147483671"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1143000"/>
          </a:xfrm>
          <a:prstGeom prst="rect">
            <a:avLst/>
          </a:prstGeom>
          <a:solidFill>
            <a:schemeClr val="tx1"/>
          </a:solidFill>
          <a:ln w="9525">
            <a:noFill/>
            <a:miter lim="800000"/>
            <a:headEnd/>
            <a:tailEnd/>
          </a:ln>
        </p:spPr>
        <p:txBody>
          <a:bodyPr wrap="none" anchor="ctr"/>
          <a:lstStyle/>
          <a:p>
            <a:pPr>
              <a:defRPr/>
            </a:pPr>
            <a:endParaRPr lang="en-US">
              <a:latin typeface="Times New Roman" pitchFamily="18" charset="0"/>
            </a:endParaRPr>
          </a:p>
        </p:txBody>
      </p:sp>
      <p:sp>
        <p:nvSpPr>
          <p:cNvPr id="2051" name="Rectangle 3"/>
          <p:cNvSpPr>
            <a:spLocks noGrp="1" noChangeArrowheads="1"/>
          </p:cNvSpPr>
          <p:nvPr>
            <p:ph type="title"/>
          </p:nvPr>
        </p:nvSpPr>
        <p:spPr bwMode="auto">
          <a:xfrm>
            <a:off x="614363" y="-25400"/>
            <a:ext cx="75152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569913" y="213042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3" name="Picture 5" descr="TTU_Seal_2Crvs"/>
          <p:cNvPicPr>
            <a:picLocks noChangeAspect="1" noChangeArrowheads="1"/>
          </p:cNvPicPr>
          <p:nvPr/>
        </p:nvPicPr>
        <p:blipFill>
          <a:blip r:embed="rId13" cstate="print"/>
          <a:srcRect l="9729" t="10893" r="7838" b="9776"/>
          <a:stretch>
            <a:fillRect/>
          </a:stretch>
        </p:blipFill>
        <p:spPr bwMode="auto">
          <a:xfrm>
            <a:off x="8035925" y="123825"/>
            <a:ext cx="968375" cy="901700"/>
          </a:xfrm>
          <a:prstGeom prst="rect">
            <a:avLst/>
          </a:prstGeom>
          <a:noFill/>
          <a:ln w="9525">
            <a:noFill/>
            <a:miter lim="800000"/>
            <a:headEnd/>
            <a:tailEnd/>
          </a:ln>
        </p:spPr>
      </p:pic>
      <p:sp>
        <p:nvSpPr>
          <p:cNvPr id="615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defRPr>
            </a:lvl1pPr>
          </a:lstStyle>
          <a:p>
            <a:pPr>
              <a:defRPr/>
            </a:pPr>
            <a:endParaRPr lang="en-US"/>
          </a:p>
        </p:txBody>
      </p:sp>
      <p:sp>
        <p:nvSpPr>
          <p:cNvPr id="615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defRPr>
            </a:lvl1pPr>
          </a:lstStyle>
          <a:p>
            <a:pPr>
              <a:defRPr/>
            </a:pPr>
            <a:fld id="{D81F2437-BADC-4036-A312-143E0B02FE3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Times New Roman" pitchFamily="18" charset="0"/>
        </a:defRPr>
      </a:lvl2pPr>
      <a:lvl3pPr algn="l" rtl="0" eaLnBrk="0" fontAlgn="base" hangingPunct="0">
        <a:spcBef>
          <a:spcPct val="0"/>
        </a:spcBef>
        <a:spcAft>
          <a:spcPct val="0"/>
        </a:spcAft>
        <a:defRPr sz="2000">
          <a:solidFill>
            <a:schemeClr val="bg1"/>
          </a:solidFill>
          <a:latin typeface="Times New Roman" pitchFamily="18" charset="0"/>
        </a:defRPr>
      </a:lvl3pPr>
      <a:lvl4pPr algn="l" rtl="0" eaLnBrk="0" fontAlgn="base" hangingPunct="0">
        <a:spcBef>
          <a:spcPct val="0"/>
        </a:spcBef>
        <a:spcAft>
          <a:spcPct val="0"/>
        </a:spcAft>
        <a:defRPr sz="2000">
          <a:solidFill>
            <a:schemeClr val="bg1"/>
          </a:solidFill>
          <a:latin typeface="Times New Roman" pitchFamily="18" charset="0"/>
        </a:defRPr>
      </a:lvl4pPr>
      <a:lvl5pPr algn="l" rtl="0" eaLnBrk="0" fontAlgn="base" hangingPunct="0">
        <a:spcBef>
          <a:spcPct val="0"/>
        </a:spcBef>
        <a:spcAft>
          <a:spcPct val="0"/>
        </a:spcAft>
        <a:defRPr sz="2000">
          <a:solidFill>
            <a:schemeClr val="bg1"/>
          </a:solidFill>
          <a:latin typeface="Times New Roman" pitchFamily="18" charset="0"/>
        </a:defRPr>
      </a:lvl5pPr>
      <a:lvl6pPr marL="457200" algn="l" rtl="0" eaLnBrk="0" fontAlgn="base" hangingPunct="0">
        <a:spcBef>
          <a:spcPct val="0"/>
        </a:spcBef>
        <a:spcAft>
          <a:spcPct val="0"/>
        </a:spcAft>
        <a:defRPr sz="2000">
          <a:solidFill>
            <a:schemeClr val="bg1"/>
          </a:solidFill>
          <a:latin typeface="Times New Roman" pitchFamily="18" charset="0"/>
        </a:defRPr>
      </a:lvl6pPr>
      <a:lvl7pPr marL="914400" algn="l" rtl="0" eaLnBrk="0" fontAlgn="base" hangingPunct="0">
        <a:spcBef>
          <a:spcPct val="0"/>
        </a:spcBef>
        <a:spcAft>
          <a:spcPct val="0"/>
        </a:spcAft>
        <a:defRPr sz="2000">
          <a:solidFill>
            <a:schemeClr val="bg1"/>
          </a:solidFill>
          <a:latin typeface="Times New Roman" pitchFamily="18" charset="0"/>
        </a:defRPr>
      </a:lvl7pPr>
      <a:lvl8pPr marL="1371600" algn="l" rtl="0" eaLnBrk="0" fontAlgn="base" hangingPunct="0">
        <a:spcBef>
          <a:spcPct val="0"/>
        </a:spcBef>
        <a:spcAft>
          <a:spcPct val="0"/>
        </a:spcAft>
        <a:defRPr sz="2000">
          <a:solidFill>
            <a:schemeClr val="bg1"/>
          </a:solidFill>
          <a:latin typeface="Times New Roman" pitchFamily="18" charset="0"/>
        </a:defRPr>
      </a:lvl8pPr>
      <a:lvl9pPr marL="1828800" algn="l" rtl="0" eaLnBrk="0" fontAlgn="base" hangingPunct="0">
        <a:spcBef>
          <a:spcPct val="0"/>
        </a:spcBef>
        <a:spcAft>
          <a:spcPct val="0"/>
        </a:spcAft>
        <a:defRPr sz="2000">
          <a:solidFill>
            <a:schemeClr val="bg1"/>
          </a:solidFill>
          <a:latin typeface="Times New Roman" pitchFamily="18" charset="0"/>
        </a:defRPr>
      </a:lvl9pPr>
    </p:titleStyle>
    <p:bodyStyle>
      <a:lvl1pPr marL="342900" indent="-342900" algn="l" rtl="0" eaLnBrk="0" fontAlgn="base" hangingPunct="0">
        <a:spcBef>
          <a:spcPct val="20000"/>
        </a:spcBef>
        <a:spcAft>
          <a:spcPct val="25000"/>
        </a:spcAft>
        <a:buChar char="•"/>
        <a:defRPr sz="3200">
          <a:solidFill>
            <a:schemeClr val="tx1"/>
          </a:solidFill>
          <a:latin typeface="+mn-lt"/>
          <a:ea typeface="+mn-ea"/>
          <a:cs typeface="+mn-cs"/>
        </a:defRPr>
      </a:lvl1pPr>
      <a:lvl2pPr marL="400050" indent="-285750" algn="l" rtl="0" eaLnBrk="0" fontAlgn="base" hangingPunct="0">
        <a:spcBef>
          <a:spcPct val="20000"/>
        </a:spcBef>
        <a:spcAft>
          <a:spcPct val="0"/>
        </a:spcAft>
        <a:buClr>
          <a:srgbClr val="CC0000"/>
        </a:buClr>
        <a:buSzPct val="90000"/>
        <a:buFont typeface="Wingdings" pitchFamily="2" charset="2"/>
        <a:buChar char="§"/>
        <a:defRPr sz="2400">
          <a:solidFill>
            <a:schemeClr val="tx1"/>
          </a:solidFill>
          <a:latin typeface="+mn-lt"/>
        </a:defRPr>
      </a:lvl2pPr>
      <a:lvl3pPr marL="742950" indent="-228600" algn="l" rtl="0" eaLnBrk="0" fontAlgn="base" hangingPunct="0">
        <a:spcBef>
          <a:spcPct val="40000"/>
        </a:spcBef>
        <a:spcAft>
          <a:spcPct val="0"/>
        </a:spcAft>
        <a:buChar char="•"/>
        <a:defRPr sz="2400" i="1">
          <a:solidFill>
            <a:schemeClr val="tx1"/>
          </a:solidFill>
          <a:latin typeface="+mn-lt"/>
        </a:defRPr>
      </a:lvl3pPr>
      <a:lvl4pPr marL="1258888" indent="-228600" algn="l" rtl="0" eaLnBrk="0" fontAlgn="base" hangingPunct="0">
        <a:spcBef>
          <a:spcPct val="40000"/>
        </a:spcBef>
        <a:spcAft>
          <a:spcPct val="0"/>
        </a:spcAft>
        <a:buChar char="–"/>
        <a:defRPr sz="2000">
          <a:solidFill>
            <a:schemeClr val="tx1"/>
          </a:solidFill>
          <a:latin typeface="+mn-lt"/>
        </a:defRPr>
      </a:lvl4pPr>
      <a:lvl5pPr marL="1422400" indent="406400" algn="l" rtl="0" eaLnBrk="0" fontAlgn="base" hangingPunct="0">
        <a:spcBef>
          <a:spcPct val="20000"/>
        </a:spcBef>
        <a:spcAft>
          <a:spcPct val="0"/>
        </a:spcAft>
        <a:buChar char="»"/>
        <a:defRPr sz="2000">
          <a:solidFill>
            <a:schemeClr val="tx1"/>
          </a:solidFill>
          <a:latin typeface="+mn-lt"/>
        </a:defRPr>
      </a:lvl5pPr>
      <a:lvl6pPr marL="1879600" indent="406400" algn="l" rtl="0" eaLnBrk="0" fontAlgn="base" hangingPunct="0">
        <a:spcBef>
          <a:spcPct val="20000"/>
        </a:spcBef>
        <a:spcAft>
          <a:spcPct val="0"/>
        </a:spcAft>
        <a:buChar char="»"/>
        <a:defRPr sz="2000">
          <a:solidFill>
            <a:schemeClr val="tx1"/>
          </a:solidFill>
          <a:latin typeface="+mn-lt"/>
        </a:defRPr>
      </a:lvl6pPr>
      <a:lvl7pPr marL="2336800" indent="406400" algn="l" rtl="0" eaLnBrk="0" fontAlgn="base" hangingPunct="0">
        <a:spcBef>
          <a:spcPct val="20000"/>
        </a:spcBef>
        <a:spcAft>
          <a:spcPct val="0"/>
        </a:spcAft>
        <a:buChar char="»"/>
        <a:defRPr sz="2000">
          <a:solidFill>
            <a:schemeClr val="tx1"/>
          </a:solidFill>
          <a:latin typeface="+mn-lt"/>
        </a:defRPr>
      </a:lvl7pPr>
      <a:lvl8pPr marL="2794000" indent="406400" algn="l" rtl="0" eaLnBrk="0" fontAlgn="base" hangingPunct="0">
        <a:spcBef>
          <a:spcPct val="20000"/>
        </a:spcBef>
        <a:spcAft>
          <a:spcPct val="0"/>
        </a:spcAft>
        <a:buChar char="»"/>
        <a:defRPr sz="2000">
          <a:solidFill>
            <a:schemeClr val="tx1"/>
          </a:solidFill>
          <a:latin typeface="+mn-lt"/>
        </a:defRPr>
      </a:lvl8pPr>
      <a:lvl9pPr marL="3251200" indent="4064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6.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hyperlink" Target="mailto:brad.sims@ttu.edu" TargetMode="External"/><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6.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52203" y="2858985"/>
            <a:ext cx="8229600" cy="1736765"/>
          </a:xfrm>
        </p:spPr>
        <p:txBody>
          <a:bodyPr>
            <a:normAutofit/>
          </a:bodyPr>
          <a:lstStyle/>
          <a:p>
            <a:pPr algn="ctr">
              <a:buNone/>
            </a:pPr>
            <a:r>
              <a:rPr lang="en-US" sz="4600" dirty="0" smtClean="0"/>
              <a:t>Texas Tech University</a:t>
            </a:r>
          </a:p>
          <a:p>
            <a:pPr algn="ctr">
              <a:buNone/>
            </a:pPr>
            <a:r>
              <a:rPr lang="en-US" sz="2400" dirty="0" smtClean="0">
                <a:solidFill>
                  <a:srgbClr val="C00000"/>
                </a:solidFill>
              </a:rPr>
              <a:t>Effort Reporting Basics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511625" y="237506"/>
            <a:ext cx="8229600" cy="919344"/>
          </a:xfrm>
          <a:prstGeom prst="rect">
            <a:avLst/>
          </a:prstGeom>
        </p:spPr>
        <p:txBody>
          <a:bodyPr>
            <a:normAutofit/>
          </a:bodyPr>
          <a:lstStyle/>
          <a:p>
            <a:r>
              <a:rPr lang="en-US" sz="3200" dirty="0" smtClean="0">
                <a:latin typeface="+mn-lt"/>
              </a:rPr>
              <a:t>Suitable Means of Verification</a:t>
            </a:r>
            <a:endParaRPr lang="en-US" sz="3200" dirty="0">
              <a:latin typeface="+mn-lt"/>
            </a:endParaRPr>
          </a:p>
        </p:txBody>
      </p:sp>
      <p:sp>
        <p:nvSpPr>
          <p:cNvPr id="271363" name="Rectangle 3"/>
          <p:cNvSpPr>
            <a:spLocks noGrp="1" noChangeArrowheads="1"/>
          </p:cNvSpPr>
          <p:nvPr>
            <p:ph idx="1"/>
          </p:nvPr>
        </p:nvSpPr>
        <p:spPr>
          <a:xfrm>
            <a:off x="609600" y="1676400"/>
            <a:ext cx="7772400" cy="4114800"/>
          </a:xfrm>
        </p:spPr>
        <p:txBody>
          <a:bodyPr/>
          <a:lstStyle/>
          <a:p>
            <a:pPr marL="274320" lvl="1" indent="-274320">
              <a:spcBef>
                <a:spcPts val="580"/>
              </a:spcBef>
              <a:buClrTx/>
              <a:buFont typeface="Arial" pitchFamily="34" charset="0"/>
              <a:buChar char="•"/>
            </a:pPr>
            <a:r>
              <a:rPr lang="en-US" sz="2000" dirty="0" smtClean="0">
                <a:cs typeface="Times New Roman" pitchFamily="18" charset="0"/>
              </a:rPr>
              <a:t>Federal regulations require certification to be made by someone with “suitable means of verification.”</a:t>
            </a:r>
          </a:p>
          <a:p>
            <a:pPr marL="274320" lvl="1" indent="-274320">
              <a:spcBef>
                <a:spcPts val="580"/>
              </a:spcBef>
              <a:buClr>
                <a:schemeClr val="accent1"/>
              </a:buClr>
            </a:pPr>
            <a:endParaRPr lang="en-US" sz="2000" dirty="0" smtClean="0">
              <a:cs typeface="Times New Roman" pitchFamily="18" charset="0"/>
            </a:endParaRPr>
          </a:p>
          <a:p>
            <a:pPr marL="274320" lvl="1" indent="-274320">
              <a:spcBef>
                <a:spcPts val="580"/>
              </a:spcBef>
              <a:buClrTx/>
              <a:buFont typeface="Arial" pitchFamily="34" charset="0"/>
              <a:buChar char="•"/>
            </a:pPr>
            <a:r>
              <a:rPr lang="en-US" sz="2000" dirty="0" smtClean="0">
                <a:cs typeface="Times New Roman" pitchFamily="18" charset="0"/>
              </a:rPr>
              <a:t>Who has suitable means of verification?</a:t>
            </a:r>
          </a:p>
          <a:p>
            <a:pPr marL="617220" lvl="2" indent="-274320">
              <a:spcBef>
                <a:spcPts val="580"/>
              </a:spcBef>
              <a:buClr>
                <a:srgbClr val="C00000"/>
              </a:buClr>
            </a:pPr>
            <a:r>
              <a:rPr lang="en-US" sz="1600" i="0" dirty="0" smtClean="0">
                <a:cs typeface="Times New Roman" pitchFamily="18" charset="0"/>
              </a:rPr>
              <a:t>The employee, PI, or other responsible official</a:t>
            </a:r>
          </a:p>
          <a:p>
            <a:pPr marL="617220" lvl="2" indent="-274320">
              <a:spcBef>
                <a:spcPts val="580"/>
              </a:spcBef>
              <a:buClr>
                <a:srgbClr val="C00000"/>
              </a:buClr>
            </a:pPr>
            <a:r>
              <a:rPr lang="en-US" sz="1600" i="0" dirty="0" smtClean="0">
                <a:cs typeface="Times New Roman" pitchFamily="18" charset="0"/>
              </a:rPr>
              <a:t>Certification should NOT be performed by the departmental effort coordinator, business manager, or other administrative support personnel.</a:t>
            </a:r>
          </a:p>
          <a:p>
            <a:pPr marL="274320" lvl="1" indent="-274320">
              <a:spcBef>
                <a:spcPts val="580"/>
              </a:spcBef>
              <a:buClr>
                <a:schemeClr val="accent1"/>
              </a:buClr>
            </a:pPr>
            <a:endParaRPr lang="en-US" sz="2000" dirty="0" smtClean="0">
              <a:cs typeface="Times New Roman" pitchFamily="18" charset="0"/>
            </a:endParaRPr>
          </a:p>
          <a:p>
            <a:pPr marL="274320" lvl="1" indent="-274320">
              <a:spcBef>
                <a:spcPts val="580"/>
              </a:spcBef>
              <a:buClrTx/>
              <a:buFont typeface="Arial" pitchFamily="34" charset="0"/>
              <a:buChar char="•"/>
            </a:pPr>
            <a:r>
              <a:rPr lang="en-US" sz="2000" dirty="0" smtClean="0">
                <a:cs typeface="Times New Roman" pitchFamily="18" charset="0"/>
              </a:rPr>
              <a:t>What are suitable means of verification?</a:t>
            </a:r>
          </a:p>
          <a:p>
            <a:pPr lvl="2">
              <a:lnSpc>
                <a:spcPct val="114000"/>
              </a:lnSpc>
              <a:spcBef>
                <a:spcPts val="600"/>
              </a:spcBef>
              <a:buClr>
                <a:srgbClr val="C00000"/>
              </a:buClr>
            </a:pPr>
            <a:r>
              <a:rPr lang="en-US" sz="1400" i="0" dirty="0" smtClean="0">
                <a:cs typeface="Times New Roman" pitchFamily="18" charset="0"/>
              </a:rPr>
              <a:t>The individual should have some documentation of how the time was spent that is certified.</a:t>
            </a:r>
          </a:p>
          <a:p>
            <a:pPr lvl="2">
              <a:lnSpc>
                <a:spcPct val="114000"/>
              </a:lnSpc>
              <a:spcBef>
                <a:spcPts val="600"/>
              </a:spcBef>
              <a:buClr>
                <a:srgbClr val="C00000"/>
              </a:buClr>
            </a:pPr>
            <a:r>
              <a:rPr lang="en-US" sz="1400" i="0" dirty="0" smtClean="0">
                <a:cs typeface="Times New Roman" pitchFamily="18" charset="0"/>
              </a:rPr>
              <a:t>Documentation could be in the form of an email, calendar, project reports, etc.</a:t>
            </a:r>
          </a:p>
          <a:p>
            <a:pPr lvl="2">
              <a:lnSpc>
                <a:spcPct val="114000"/>
              </a:lnSpc>
              <a:spcBef>
                <a:spcPts val="600"/>
              </a:spcBef>
              <a:buClr>
                <a:srgbClr val="C00000"/>
              </a:buClr>
            </a:pPr>
            <a:r>
              <a:rPr lang="en-US" sz="1400" i="0" dirty="0" smtClean="0">
                <a:cs typeface="Times New Roman" pitchFamily="18" charset="0"/>
              </a:rPr>
              <a:t>Payroll records or reports are NOT suitable means of verification.</a:t>
            </a:r>
          </a:p>
          <a:p>
            <a:pPr lvl="1"/>
            <a:endParaRPr lang="en-US" sz="1800" dirty="0" smtClean="0"/>
          </a:p>
          <a:p>
            <a:pPr>
              <a:lnSpc>
                <a:spcPct val="90000"/>
              </a:lnSpc>
              <a:buFont typeface="Wingdings" pitchFamily="2" charset="2"/>
              <a:buNone/>
            </a:pPr>
            <a:endParaRPr lang="en-US" sz="1800" dirty="0"/>
          </a:p>
        </p:txBody>
      </p:sp>
      <p:sp>
        <p:nvSpPr>
          <p:cNvPr id="4" name="Slide Number Placeholder 3"/>
          <p:cNvSpPr>
            <a:spLocks noGrp="1"/>
          </p:cNvSpPr>
          <p:nvPr>
            <p:ph type="sldNum" sz="quarter" idx="11"/>
          </p:nvPr>
        </p:nvSpPr>
        <p:spPr/>
        <p:txBody>
          <a:bodyPr/>
          <a:lstStyle/>
          <a:p>
            <a:pPr>
              <a:defRPr/>
            </a:pPr>
            <a:fld id="{611D73C4-9353-46CE-88DE-59F0067C6799}"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ChangeArrowheads="1"/>
          </p:cNvSpPr>
          <p:nvPr/>
        </p:nvSpPr>
        <p:spPr bwMode="auto">
          <a:xfrm>
            <a:off x="7086600" y="2613025"/>
            <a:ext cx="1752600" cy="114300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7" name="Rectangle 5"/>
          <p:cNvSpPr>
            <a:spLocks noChangeArrowheads="1"/>
          </p:cNvSpPr>
          <p:nvPr/>
        </p:nvSpPr>
        <p:spPr bwMode="auto">
          <a:xfrm>
            <a:off x="4705350" y="2613025"/>
            <a:ext cx="1752600" cy="114300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12" name="Rectangle 10"/>
          <p:cNvSpPr>
            <a:spLocks noChangeArrowheads="1"/>
          </p:cNvSpPr>
          <p:nvPr/>
        </p:nvSpPr>
        <p:spPr bwMode="auto">
          <a:xfrm>
            <a:off x="381000" y="2574925"/>
            <a:ext cx="1295400" cy="118745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5" name="Rectangle 3"/>
          <p:cNvSpPr>
            <a:spLocks noChangeArrowheads="1"/>
          </p:cNvSpPr>
          <p:nvPr/>
        </p:nvSpPr>
        <p:spPr bwMode="auto">
          <a:xfrm>
            <a:off x="2309813" y="2613025"/>
            <a:ext cx="1752600" cy="1143000"/>
          </a:xfrm>
          <a:prstGeom prst="rect">
            <a:avLst/>
          </a:prstGeom>
          <a:solidFill>
            <a:srgbClr val="FF0000"/>
          </a:solidFill>
          <a:ln w="9525">
            <a:solidFill>
              <a:schemeClr val="tx1"/>
            </a:solidFill>
            <a:miter lim="800000"/>
            <a:headEnd/>
            <a:tailEnd/>
          </a:ln>
          <a:effectLst/>
        </p:spPr>
        <p:txBody>
          <a:bodyPr wrap="none" anchor="ctr"/>
          <a:lstStyle/>
          <a:p>
            <a:endParaRPr lang="en-US"/>
          </a:p>
        </p:txBody>
      </p:sp>
      <p:sp>
        <p:nvSpPr>
          <p:cNvPr id="2" name="Title 1"/>
          <p:cNvSpPr>
            <a:spLocks noGrp="1"/>
          </p:cNvSpPr>
          <p:nvPr>
            <p:ph type="title"/>
          </p:nvPr>
        </p:nvSpPr>
        <p:spPr>
          <a:xfrm>
            <a:off x="457200" y="274638"/>
            <a:ext cx="8229600" cy="792162"/>
          </a:xfrm>
          <a:prstGeom prst="rect">
            <a:avLst/>
          </a:prstGeom>
        </p:spPr>
        <p:txBody>
          <a:bodyPr/>
          <a:lstStyle/>
          <a:p>
            <a:r>
              <a:rPr lang="en-US" sz="3200" dirty="0" smtClean="0">
                <a:latin typeface="+mn-lt"/>
              </a:rPr>
              <a:t>The Context of Effort Reporting</a:t>
            </a:r>
            <a:endParaRPr lang="en-US" sz="3200" dirty="0">
              <a:latin typeface="+mn-lt"/>
            </a:endParaRPr>
          </a:p>
        </p:txBody>
      </p:sp>
      <p:sp>
        <p:nvSpPr>
          <p:cNvPr id="3" name="Content Placeholder 2"/>
          <p:cNvSpPr>
            <a:spLocks noGrp="1"/>
          </p:cNvSpPr>
          <p:nvPr>
            <p:ph idx="1"/>
          </p:nvPr>
        </p:nvSpPr>
        <p:spPr>
          <a:xfrm>
            <a:off x="285008" y="1377539"/>
            <a:ext cx="8858992" cy="5278850"/>
          </a:xfrm>
        </p:spPr>
        <p:txBody>
          <a:bodyPr/>
          <a:lstStyle/>
          <a:p>
            <a:pPr>
              <a:buNone/>
            </a:pPr>
            <a:r>
              <a:rPr lang="en-US" sz="2000" dirty="0" smtClean="0"/>
              <a:t>Effort Reporting encompasses more than just certifying effort </a:t>
            </a:r>
          </a:p>
          <a:p>
            <a:pPr>
              <a:buNone/>
            </a:pPr>
            <a:endParaRPr lang="en-US" sz="1800" dirty="0"/>
          </a:p>
        </p:txBody>
      </p:sp>
      <p:sp>
        <p:nvSpPr>
          <p:cNvPr id="19" name="Slide Number Placeholder 18"/>
          <p:cNvSpPr>
            <a:spLocks noGrp="1"/>
          </p:cNvSpPr>
          <p:nvPr>
            <p:ph type="sldNum" sz="quarter" idx="11"/>
          </p:nvPr>
        </p:nvSpPr>
        <p:spPr/>
        <p:txBody>
          <a:bodyPr/>
          <a:lstStyle/>
          <a:p>
            <a:pPr>
              <a:defRPr/>
            </a:pPr>
            <a:fld id="{611D73C4-9353-46CE-88DE-59F0067C6799}" type="slidenum">
              <a:rPr lang="en-US" smtClean="0"/>
              <a:pPr>
                <a:defRPr/>
              </a:pPr>
              <a:t>11</a:t>
            </a:fld>
            <a:endParaRPr lang="en-US"/>
          </a:p>
        </p:txBody>
      </p:sp>
      <p:sp>
        <p:nvSpPr>
          <p:cNvPr id="4" name="Text Box 2"/>
          <p:cNvSpPr txBox="1">
            <a:spLocks noChangeArrowheads="1"/>
          </p:cNvSpPr>
          <p:nvPr/>
        </p:nvSpPr>
        <p:spPr bwMode="auto">
          <a:xfrm>
            <a:off x="2506023" y="2706688"/>
            <a:ext cx="1412566" cy="923330"/>
          </a:xfrm>
          <a:prstGeom prst="rect">
            <a:avLst/>
          </a:prstGeom>
          <a:solidFill>
            <a:srgbClr val="FF0000"/>
          </a:solidFill>
          <a:ln w="9525">
            <a:noFill/>
            <a:miter lim="800000"/>
            <a:headEnd/>
            <a:tailEnd/>
          </a:ln>
          <a:effectLst/>
        </p:spPr>
        <p:txBody>
          <a:bodyPr wrap="none">
            <a:spAutoFit/>
          </a:bodyPr>
          <a:lstStyle/>
          <a:p>
            <a:pPr algn="ctr" eaLnBrk="0" hangingPunct="0"/>
            <a:r>
              <a:rPr lang="en-US" sz="1800" b="1" dirty="0">
                <a:solidFill>
                  <a:schemeClr val="tx1"/>
                </a:solidFill>
                <a:latin typeface="+mn-lt"/>
              </a:rPr>
              <a:t>Preparing</a:t>
            </a:r>
          </a:p>
          <a:p>
            <a:pPr algn="ctr" eaLnBrk="0" hangingPunct="0"/>
            <a:r>
              <a:rPr lang="en-US" sz="1800" b="1" dirty="0">
                <a:solidFill>
                  <a:schemeClr val="tx1"/>
                </a:solidFill>
                <a:latin typeface="+mn-lt"/>
              </a:rPr>
              <a:t>the Proposal</a:t>
            </a:r>
          </a:p>
          <a:p>
            <a:pPr algn="ctr" eaLnBrk="0" hangingPunct="0"/>
            <a:r>
              <a:rPr lang="en-US" sz="1800" b="1" dirty="0">
                <a:solidFill>
                  <a:schemeClr val="tx1"/>
                </a:solidFill>
                <a:latin typeface="+mn-lt"/>
              </a:rPr>
              <a:t>Budget</a:t>
            </a:r>
            <a:endParaRPr lang="en-US" sz="1800" dirty="0">
              <a:solidFill>
                <a:schemeClr val="tx1"/>
              </a:solidFill>
              <a:latin typeface="+mn-lt"/>
            </a:endParaRPr>
          </a:p>
        </p:txBody>
      </p:sp>
      <p:sp>
        <p:nvSpPr>
          <p:cNvPr id="6" name="Text Box 4"/>
          <p:cNvSpPr txBox="1">
            <a:spLocks noChangeArrowheads="1"/>
          </p:cNvSpPr>
          <p:nvPr/>
        </p:nvSpPr>
        <p:spPr bwMode="auto">
          <a:xfrm>
            <a:off x="5001632" y="2843213"/>
            <a:ext cx="1091774" cy="646331"/>
          </a:xfrm>
          <a:prstGeom prst="rect">
            <a:avLst/>
          </a:prstGeom>
          <a:noFill/>
          <a:ln w="9525">
            <a:noFill/>
            <a:miter lim="800000"/>
            <a:headEnd/>
            <a:tailEnd/>
          </a:ln>
          <a:effectLst/>
        </p:spPr>
        <p:txBody>
          <a:bodyPr wrap="none">
            <a:spAutoFit/>
          </a:bodyPr>
          <a:lstStyle/>
          <a:p>
            <a:pPr algn="ctr" eaLnBrk="0" hangingPunct="0"/>
            <a:r>
              <a:rPr lang="en-US" sz="1800" b="1" dirty="0">
                <a:solidFill>
                  <a:schemeClr val="tx1"/>
                </a:solidFill>
                <a:latin typeface="+mn-lt"/>
              </a:rPr>
              <a:t>Charging</a:t>
            </a:r>
          </a:p>
          <a:p>
            <a:pPr algn="ctr" eaLnBrk="0" hangingPunct="0"/>
            <a:r>
              <a:rPr lang="en-US" sz="1800" b="1" dirty="0">
                <a:solidFill>
                  <a:schemeClr val="tx1"/>
                </a:solidFill>
                <a:latin typeface="+mn-lt"/>
              </a:rPr>
              <a:t>Salary</a:t>
            </a:r>
            <a:endParaRPr lang="en-US" sz="1800" dirty="0">
              <a:solidFill>
                <a:schemeClr val="tx1"/>
              </a:solidFill>
              <a:latin typeface="+mn-lt"/>
            </a:endParaRPr>
          </a:p>
        </p:txBody>
      </p:sp>
      <p:sp>
        <p:nvSpPr>
          <p:cNvPr id="8" name="Text Box 6"/>
          <p:cNvSpPr txBox="1">
            <a:spLocks noChangeArrowheads="1"/>
          </p:cNvSpPr>
          <p:nvPr/>
        </p:nvSpPr>
        <p:spPr bwMode="auto">
          <a:xfrm>
            <a:off x="7316383" y="2859088"/>
            <a:ext cx="1186672" cy="646331"/>
          </a:xfrm>
          <a:prstGeom prst="rect">
            <a:avLst/>
          </a:prstGeom>
          <a:solidFill>
            <a:srgbClr val="FF0000"/>
          </a:solidFill>
          <a:ln w="9525">
            <a:noFill/>
            <a:miter lim="800000"/>
            <a:headEnd/>
            <a:tailEnd/>
          </a:ln>
          <a:effectLst/>
        </p:spPr>
        <p:txBody>
          <a:bodyPr wrap="none">
            <a:spAutoFit/>
          </a:bodyPr>
          <a:lstStyle/>
          <a:p>
            <a:pPr algn="ctr" eaLnBrk="0" hangingPunct="0"/>
            <a:r>
              <a:rPr lang="en-US" sz="1800" b="1" dirty="0">
                <a:solidFill>
                  <a:schemeClr val="tx1"/>
                </a:solidFill>
                <a:latin typeface="+mn-lt"/>
              </a:rPr>
              <a:t>Certifying</a:t>
            </a:r>
          </a:p>
          <a:p>
            <a:pPr algn="ctr" eaLnBrk="0" hangingPunct="0"/>
            <a:r>
              <a:rPr lang="en-US" sz="1800" b="1" dirty="0">
                <a:solidFill>
                  <a:schemeClr val="tx1"/>
                </a:solidFill>
                <a:latin typeface="+mn-lt"/>
              </a:rPr>
              <a:t>Effort</a:t>
            </a:r>
          </a:p>
        </p:txBody>
      </p:sp>
      <p:sp>
        <p:nvSpPr>
          <p:cNvPr id="10" name="AutoShape 8"/>
          <p:cNvSpPr>
            <a:spLocks noChangeArrowheads="1"/>
          </p:cNvSpPr>
          <p:nvPr/>
        </p:nvSpPr>
        <p:spPr bwMode="auto">
          <a:xfrm>
            <a:off x="4191000" y="2994025"/>
            <a:ext cx="381000" cy="330200"/>
          </a:xfrm>
          <a:prstGeom prst="rightArrow">
            <a:avLst>
              <a:gd name="adj1" fmla="val 50000"/>
              <a:gd name="adj2" fmla="val 28846"/>
            </a:avLst>
          </a:prstGeom>
          <a:solidFill>
            <a:schemeClr val="accent2">
              <a:lumMod val="75000"/>
            </a:schemeClr>
          </a:solidFill>
          <a:ln w="9525">
            <a:solidFill>
              <a:schemeClr val="tx1"/>
            </a:solidFill>
            <a:miter lim="800000"/>
            <a:headEnd/>
            <a:tailEnd/>
          </a:ln>
          <a:effectLst/>
        </p:spPr>
        <p:txBody>
          <a:bodyPr wrap="none" anchor="ctr"/>
          <a:lstStyle/>
          <a:p>
            <a:endParaRPr lang="en-US"/>
          </a:p>
        </p:txBody>
      </p:sp>
      <p:sp>
        <p:nvSpPr>
          <p:cNvPr id="11" name="Text Box 9"/>
          <p:cNvSpPr txBox="1">
            <a:spLocks noChangeArrowheads="1"/>
          </p:cNvSpPr>
          <p:nvPr/>
        </p:nvSpPr>
        <p:spPr bwMode="auto">
          <a:xfrm>
            <a:off x="316675" y="2724400"/>
            <a:ext cx="1447800" cy="923330"/>
          </a:xfrm>
          <a:prstGeom prst="rect">
            <a:avLst/>
          </a:prstGeom>
          <a:noFill/>
          <a:ln w="9525">
            <a:noFill/>
            <a:miter lim="800000"/>
            <a:headEnd/>
            <a:tailEnd/>
          </a:ln>
          <a:effectLst/>
        </p:spPr>
        <p:txBody>
          <a:bodyPr wrap="square">
            <a:spAutoFit/>
          </a:bodyPr>
          <a:lstStyle/>
          <a:p>
            <a:pPr algn="ctr" eaLnBrk="0" hangingPunct="0"/>
            <a:r>
              <a:rPr lang="en-US" sz="1800" b="1" dirty="0">
                <a:solidFill>
                  <a:schemeClr val="tx1"/>
                </a:solidFill>
                <a:latin typeface="+mn-lt"/>
              </a:rPr>
              <a:t>Appointing</a:t>
            </a:r>
          </a:p>
          <a:p>
            <a:pPr algn="ctr" eaLnBrk="0" hangingPunct="0"/>
            <a:r>
              <a:rPr lang="en-US" sz="1800" b="1" dirty="0">
                <a:solidFill>
                  <a:schemeClr val="tx1"/>
                </a:solidFill>
                <a:latin typeface="+mn-lt"/>
              </a:rPr>
              <a:t>Faculty &amp; Staff </a:t>
            </a:r>
          </a:p>
        </p:txBody>
      </p:sp>
      <p:sp>
        <p:nvSpPr>
          <p:cNvPr id="13" name="Text Box 11"/>
          <p:cNvSpPr txBox="1">
            <a:spLocks noChangeArrowheads="1"/>
          </p:cNvSpPr>
          <p:nvPr/>
        </p:nvSpPr>
        <p:spPr bwMode="auto">
          <a:xfrm>
            <a:off x="304800" y="3902075"/>
            <a:ext cx="1676400" cy="830997"/>
          </a:xfrm>
          <a:prstGeom prst="rect">
            <a:avLst/>
          </a:prstGeom>
          <a:noFill/>
          <a:ln w="9525">
            <a:noFill/>
            <a:miter lim="800000"/>
            <a:headEnd/>
            <a:tailEnd/>
          </a:ln>
          <a:effectLst/>
        </p:spPr>
        <p:txBody>
          <a:bodyPr>
            <a:spAutoFit/>
          </a:bodyPr>
          <a:lstStyle/>
          <a:p>
            <a:pPr marL="228600" indent="-228600" algn="l" eaLnBrk="0" hangingPunct="0">
              <a:buFontTx/>
              <a:buChar char="•"/>
            </a:pPr>
            <a:r>
              <a:rPr lang="en-US" sz="1600" b="0" dirty="0">
                <a:solidFill>
                  <a:schemeClr val="tx1"/>
                </a:solidFill>
                <a:latin typeface="+mn-lt"/>
              </a:rPr>
              <a:t>Employment terms are </a:t>
            </a:r>
            <a:r>
              <a:rPr lang="en-US" sz="1600" b="0" dirty="0" smtClean="0">
                <a:solidFill>
                  <a:schemeClr val="tx1"/>
                </a:solidFill>
                <a:latin typeface="+mn-lt"/>
              </a:rPr>
              <a:t>established.</a:t>
            </a:r>
            <a:endParaRPr lang="en-US" sz="1600" b="0" dirty="0">
              <a:solidFill>
                <a:schemeClr val="tx1"/>
              </a:solidFill>
              <a:latin typeface="+mn-lt"/>
            </a:endParaRPr>
          </a:p>
        </p:txBody>
      </p:sp>
      <p:sp>
        <p:nvSpPr>
          <p:cNvPr id="14" name="Text Box 12"/>
          <p:cNvSpPr txBox="1">
            <a:spLocks noChangeArrowheads="1"/>
          </p:cNvSpPr>
          <p:nvPr/>
        </p:nvSpPr>
        <p:spPr bwMode="auto">
          <a:xfrm>
            <a:off x="2333750" y="3902075"/>
            <a:ext cx="1828800" cy="1323439"/>
          </a:xfrm>
          <a:prstGeom prst="rect">
            <a:avLst/>
          </a:prstGeom>
          <a:noFill/>
          <a:ln w="9525">
            <a:noFill/>
            <a:miter lim="800000"/>
            <a:headEnd/>
            <a:tailEnd/>
          </a:ln>
          <a:effectLst/>
        </p:spPr>
        <p:txBody>
          <a:bodyPr>
            <a:spAutoFit/>
          </a:bodyPr>
          <a:lstStyle/>
          <a:p>
            <a:pPr marL="228600" indent="-228600" algn="l" eaLnBrk="0" hangingPunct="0">
              <a:buFontTx/>
              <a:buChar char="•"/>
            </a:pPr>
            <a:r>
              <a:rPr lang="en-US" sz="1600" b="0" dirty="0">
                <a:solidFill>
                  <a:schemeClr val="tx1"/>
                </a:solidFill>
                <a:latin typeface="+mn-lt"/>
              </a:rPr>
              <a:t>Effort is </a:t>
            </a:r>
            <a:r>
              <a:rPr lang="en-US" sz="1600" b="0" dirty="0" smtClean="0">
                <a:solidFill>
                  <a:schemeClr val="tx1"/>
                </a:solidFill>
                <a:latin typeface="+mn-lt"/>
              </a:rPr>
              <a:t>proposed; </a:t>
            </a:r>
            <a:r>
              <a:rPr lang="en-US" sz="1600" b="0" dirty="0">
                <a:solidFill>
                  <a:schemeClr val="tx1"/>
                </a:solidFill>
                <a:latin typeface="+mn-lt"/>
              </a:rPr>
              <a:t>a commitment is made to the </a:t>
            </a:r>
            <a:r>
              <a:rPr lang="en-US" sz="1600" b="0" dirty="0" smtClean="0">
                <a:solidFill>
                  <a:schemeClr val="tx1"/>
                </a:solidFill>
                <a:latin typeface="+mn-lt"/>
              </a:rPr>
              <a:t>sponsor.</a:t>
            </a:r>
            <a:endParaRPr lang="en-US" sz="1600" b="0" dirty="0">
              <a:solidFill>
                <a:schemeClr val="tx1"/>
              </a:solidFill>
              <a:latin typeface="+mn-lt"/>
            </a:endParaRPr>
          </a:p>
        </p:txBody>
      </p:sp>
      <p:sp>
        <p:nvSpPr>
          <p:cNvPr id="15" name="Text Box 13"/>
          <p:cNvSpPr txBox="1">
            <a:spLocks noChangeArrowheads="1"/>
          </p:cNvSpPr>
          <p:nvPr/>
        </p:nvSpPr>
        <p:spPr bwMode="auto">
          <a:xfrm>
            <a:off x="4741225" y="3886200"/>
            <a:ext cx="2168525" cy="1569660"/>
          </a:xfrm>
          <a:prstGeom prst="rect">
            <a:avLst/>
          </a:prstGeom>
          <a:noFill/>
          <a:ln w="9525">
            <a:noFill/>
            <a:miter lim="800000"/>
            <a:headEnd/>
            <a:tailEnd/>
          </a:ln>
          <a:effectLst/>
        </p:spPr>
        <p:txBody>
          <a:bodyPr>
            <a:spAutoFit/>
          </a:bodyPr>
          <a:lstStyle/>
          <a:p>
            <a:pPr marL="228600" indent="-228600" algn="l" eaLnBrk="0" hangingPunct="0">
              <a:buFontTx/>
              <a:buChar char="•"/>
            </a:pPr>
            <a:r>
              <a:rPr lang="en-US" sz="1600" b="0" dirty="0">
                <a:solidFill>
                  <a:schemeClr val="tx1"/>
                </a:solidFill>
                <a:latin typeface="+mn-lt"/>
              </a:rPr>
              <a:t>Salary is </a:t>
            </a:r>
            <a:r>
              <a:rPr lang="en-US" sz="1600" b="0" dirty="0" smtClean="0">
                <a:solidFill>
                  <a:schemeClr val="tx1"/>
                </a:solidFill>
                <a:latin typeface="+mn-lt"/>
              </a:rPr>
              <a:t>charged (or cost shared), </a:t>
            </a:r>
            <a:r>
              <a:rPr lang="en-US" sz="1600" b="0" dirty="0">
                <a:solidFill>
                  <a:schemeClr val="tx1"/>
                </a:solidFill>
                <a:latin typeface="+mn-lt"/>
              </a:rPr>
              <a:t>consistent with </a:t>
            </a:r>
            <a:r>
              <a:rPr lang="en-US" sz="1600" b="0" dirty="0" smtClean="0">
                <a:solidFill>
                  <a:schemeClr val="tx1"/>
                </a:solidFill>
                <a:latin typeface="+mn-lt"/>
              </a:rPr>
              <a:t>activity.  Adjustments </a:t>
            </a:r>
            <a:r>
              <a:rPr lang="en-US" sz="1600" b="0" dirty="0">
                <a:solidFill>
                  <a:schemeClr val="tx1"/>
                </a:solidFill>
                <a:latin typeface="+mn-lt"/>
              </a:rPr>
              <a:t>may be made, </a:t>
            </a:r>
            <a:r>
              <a:rPr lang="en-US" sz="1600" b="0" u="sng" dirty="0" smtClean="0">
                <a:solidFill>
                  <a:schemeClr val="tx1"/>
                </a:solidFill>
                <a:latin typeface="+mn-lt"/>
              </a:rPr>
              <a:t>timely</a:t>
            </a:r>
            <a:r>
              <a:rPr lang="en-US" sz="1600" b="0" dirty="0" smtClean="0">
                <a:solidFill>
                  <a:schemeClr val="tx1"/>
                </a:solidFill>
                <a:latin typeface="+mn-lt"/>
              </a:rPr>
              <a:t> after-the-fact.</a:t>
            </a:r>
            <a:endParaRPr lang="en-US" sz="1600" b="0" dirty="0">
              <a:solidFill>
                <a:schemeClr val="tx1"/>
              </a:solidFill>
              <a:latin typeface="+mn-lt"/>
            </a:endParaRPr>
          </a:p>
        </p:txBody>
      </p:sp>
      <p:sp>
        <p:nvSpPr>
          <p:cNvPr id="16" name="Text Box 14"/>
          <p:cNvSpPr txBox="1">
            <a:spLocks noChangeArrowheads="1"/>
          </p:cNvSpPr>
          <p:nvPr/>
        </p:nvSpPr>
        <p:spPr bwMode="auto">
          <a:xfrm>
            <a:off x="7010400" y="3902075"/>
            <a:ext cx="2000250" cy="1815882"/>
          </a:xfrm>
          <a:prstGeom prst="rect">
            <a:avLst/>
          </a:prstGeom>
          <a:noFill/>
          <a:ln w="9525">
            <a:noFill/>
            <a:miter lim="800000"/>
            <a:headEnd/>
            <a:tailEnd/>
          </a:ln>
          <a:effectLst/>
        </p:spPr>
        <p:txBody>
          <a:bodyPr>
            <a:spAutoFit/>
          </a:bodyPr>
          <a:lstStyle/>
          <a:p>
            <a:pPr marL="228600" indent="-228600" algn="l" eaLnBrk="0" hangingPunct="0">
              <a:buFontTx/>
              <a:buChar char="•"/>
            </a:pPr>
            <a:r>
              <a:rPr lang="en-US" sz="1600" b="0" dirty="0">
                <a:solidFill>
                  <a:schemeClr val="tx1"/>
                </a:solidFill>
                <a:latin typeface="+mn-lt"/>
              </a:rPr>
              <a:t>Effort is attested to, after activity has occurred (adjustments to salary distribution may be made if effort &lt; salary</a:t>
            </a:r>
            <a:r>
              <a:rPr lang="en-US" sz="1600" b="0" dirty="0" smtClean="0">
                <a:solidFill>
                  <a:schemeClr val="tx1"/>
                </a:solidFill>
                <a:latin typeface="+mn-lt"/>
              </a:rPr>
              <a:t>%).</a:t>
            </a:r>
            <a:endParaRPr lang="en-US" sz="1600" b="0" dirty="0">
              <a:solidFill>
                <a:schemeClr val="tx1"/>
              </a:solidFill>
              <a:latin typeface="+mn-lt"/>
            </a:endParaRPr>
          </a:p>
        </p:txBody>
      </p:sp>
      <p:sp>
        <p:nvSpPr>
          <p:cNvPr id="17" name="AutoShape 15"/>
          <p:cNvSpPr>
            <a:spLocks noChangeArrowheads="1"/>
          </p:cNvSpPr>
          <p:nvPr/>
        </p:nvSpPr>
        <p:spPr bwMode="auto">
          <a:xfrm>
            <a:off x="6591300" y="3000375"/>
            <a:ext cx="381000" cy="330200"/>
          </a:xfrm>
          <a:prstGeom prst="rightArrow">
            <a:avLst>
              <a:gd name="adj1" fmla="val 50000"/>
              <a:gd name="adj2" fmla="val 28846"/>
            </a:avLst>
          </a:prstGeom>
          <a:solidFill>
            <a:schemeClr val="accent2">
              <a:lumMod val="75000"/>
            </a:schemeClr>
          </a:solidFill>
          <a:ln w="9525">
            <a:solidFill>
              <a:schemeClr val="tx1"/>
            </a:solidFill>
            <a:miter lim="800000"/>
            <a:headEnd/>
            <a:tailEnd/>
          </a:ln>
          <a:effectLst/>
        </p:spPr>
        <p:txBody>
          <a:bodyPr wrap="none" anchor="ctr"/>
          <a:lstStyle/>
          <a:p>
            <a:endParaRPr lang="en-US"/>
          </a:p>
        </p:txBody>
      </p:sp>
      <p:sp>
        <p:nvSpPr>
          <p:cNvPr id="18" name="AutoShape 16"/>
          <p:cNvSpPr>
            <a:spLocks noChangeArrowheads="1"/>
          </p:cNvSpPr>
          <p:nvPr/>
        </p:nvSpPr>
        <p:spPr bwMode="auto">
          <a:xfrm>
            <a:off x="1771650" y="3000375"/>
            <a:ext cx="381000" cy="330200"/>
          </a:xfrm>
          <a:prstGeom prst="rightArrow">
            <a:avLst>
              <a:gd name="adj1" fmla="val 50000"/>
              <a:gd name="adj2" fmla="val 28846"/>
            </a:avLst>
          </a:prstGeom>
          <a:solidFill>
            <a:schemeClr val="accent2">
              <a:lumMod val="75000"/>
            </a:schemeClr>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600075" y="432125"/>
            <a:ext cx="8543925" cy="660400"/>
          </a:xfrm>
          <a:prstGeom prst="rect">
            <a:avLst/>
          </a:prstGeom>
        </p:spPr>
        <p:txBody>
          <a:bodyPr/>
          <a:lstStyle/>
          <a:p>
            <a:pPr eaLnBrk="1" hangingPunct="1"/>
            <a:r>
              <a:rPr lang="en-US" sz="3200" dirty="0" smtClean="0">
                <a:latin typeface="+mn-lt"/>
              </a:rPr>
              <a:t>Key Effort Reporting Concepts</a:t>
            </a:r>
          </a:p>
        </p:txBody>
      </p:sp>
      <p:sp>
        <p:nvSpPr>
          <p:cNvPr id="1442819" name="Rectangle 3"/>
          <p:cNvSpPr>
            <a:spLocks noGrp="1" noChangeArrowheads="1"/>
          </p:cNvSpPr>
          <p:nvPr>
            <p:ph idx="1"/>
          </p:nvPr>
        </p:nvSpPr>
        <p:spPr>
          <a:xfrm>
            <a:off x="457200" y="1371600"/>
            <a:ext cx="7772400" cy="4953000"/>
          </a:xfrm>
        </p:spPr>
        <p:txBody>
          <a:bodyPr/>
          <a:lstStyle/>
          <a:p>
            <a:pPr eaLnBrk="1" hangingPunct="1">
              <a:lnSpc>
                <a:spcPct val="90000"/>
              </a:lnSpc>
              <a:spcAft>
                <a:spcPts val="1800"/>
              </a:spcAft>
              <a:buFontTx/>
              <a:buNone/>
            </a:pPr>
            <a:r>
              <a:rPr lang="en-US" sz="2000" i="1" dirty="0" smtClean="0"/>
              <a:t>Important concepts to consider with respect to effort reporting include:</a:t>
            </a:r>
          </a:p>
          <a:p>
            <a:pPr marL="457200" lvl="1" indent="-228600" eaLnBrk="1" hangingPunct="1">
              <a:spcBef>
                <a:spcPts val="600"/>
              </a:spcBef>
              <a:spcAft>
                <a:spcPts val="600"/>
              </a:spcAft>
              <a:buFont typeface="Arial" pitchFamily="34" charset="0"/>
              <a:buChar char="•"/>
            </a:pPr>
            <a:r>
              <a:rPr lang="en-US" sz="1600" dirty="0" smtClean="0"/>
              <a:t>Who must complete an effort report?</a:t>
            </a:r>
          </a:p>
          <a:p>
            <a:pPr marL="457200" lvl="1" indent="-228600" eaLnBrk="1" hangingPunct="1">
              <a:spcBef>
                <a:spcPts val="600"/>
              </a:spcBef>
              <a:spcAft>
                <a:spcPts val="600"/>
              </a:spcAft>
              <a:buFont typeface="Arial" pitchFamily="34" charset="0"/>
              <a:buChar char="•"/>
            </a:pPr>
            <a:r>
              <a:rPr lang="en-US" sz="1600" dirty="0" smtClean="0"/>
              <a:t>Who should sign effort reports?</a:t>
            </a:r>
          </a:p>
          <a:p>
            <a:pPr marL="457200" lvl="1" indent="-228600" eaLnBrk="1" hangingPunct="1">
              <a:spcBef>
                <a:spcPts val="600"/>
              </a:spcBef>
              <a:spcAft>
                <a:spcPts val="600"/>
              </a:spcAft>
              <a:buFont typeface="Arial" pitchFamily="34" charset="0"/>
              <a:buChar char="•"/>
            </a:pPr>
            <a:r>
              <a:rPr lang="en-US" sz="1600" dirty="0" smtClean="0"/>
              <a:t>Cost sharing</a:t>
            </a:r>
          </a:p>
          <a:p>
            <a:pPr marL="457200" lvl="1" indent="-228600" eaLnBrk="1" hangingPunct="1">
              <a:spcBef>
                <a:spcPts val="600"/>
              </a:spcBef>
              <a:spcAft>
                <a:spcPts val="600"/>
              </a:spcAft>
              <a:buFont typeface="Arial" pitchFamily="34" charset="0"/>
              <a:buChar char="•"/>
            </a:pPr>
            <a:r>
              <a:rPr lang="en-US" sz="1600" dirty="0" smtClean="0"/>
              <a:t>Summer salaries</a:t>
            </a:r>
          </a:p>
          <a:p>
            <a:pPr marL="457200" lvl="1" indent="-228600" eaLnBrk="1" hangingPunct="1">
              <a:spcBef>
                <a:spcPts val="600"/>
              </a:spcBef>
              <a:spcAft>
                <a:spcPts val="600"/>
              </a:spcAft>
              <a:buFont typeface="Arial" pitchFamily="34" charset="0"/>
              <a:buChar char="•"/>
            </a:pPr>
            <a:r>
              <a:rPr lang="en-US" sz="1600" dirty="0" smtClean="0"/>
              <a:t>Labor Redistributions</a:t>
            </a:r>
          </a:p>
        </p:txBody>
      </p:sp>
      <p:sp>
        <p:nvSpPr>
          <p:cNvPr id="4" name="Slide Number Placeholder 3"/>
          <p:cNvSpPr>
            <a:spLocks noGrp="1"/>
          </p:cNvSpPr>
          <p:nvPr>
            <p:ph type="sldNum" sz="quarter" idx="11"/>
          </p:nvPr>
        </p:nvSpPr>
        <p:spPr/>
        <p:txBody>
          <a:bodyPr/>
          <a:lstStyle/>
          <a:p>
            <a:pPr>
              <a:defRPr/>
            </a:pPr>
            <a:fld id="{611D73C4-9353-46CE-88DE-59F0067C6799}" type="slidenum">
              <a:rPr lang="en-US" smtClean="0"/>
              <a:pPr>
                <a:defRPr/>
              </a:pPr>
              <a:t>12</a:t>
            </a:fld>
            <a:endParaRPr lang="en-US"/>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00075" y="254000"/>
            <a:ext cx="8543925" cy="660400"/>
          </a:xfrm>
          <a:prstGeom prst="rect">
            <a:avLst/>
          </a:prstGeom>
        </p:spPr>
        <p:txBody>
          <a:bodyPr/>
          <a:lstStyle/>
          <a:p>
            <a:pPr eaLnBrk="1" hangingPunct="1"/>
            <a:r>
              <a:rPr lang="en-US" sz="3200" dirty="0" smtClean="0">
                <a:latin typeface="+mn-lt"/>
              </a:rPr>
              <a:t>Who is Required to Certify?</a:t>
            </a:r>
          </a:p>
        </p:txBody>
      </p:sp>
      <p:sp>
        <p:nvSpPr>
          <p:cNvPr id="1442819" name="Rectangle 3"/>
          <p:cNvSpPr>
            <a:spLocks noGrp="1" noChangeArrowheads="1"/>
          </p:cNvSpPr>
          <p:nvPr>
            <p:ph idx="1"/>
          </p:nvPr>
        </p:nvSpPr>
        <p:spPr>
          <a:xfrm>
            <a:off x="457200" y="1371600"/>
            <a:ext cx="7772400" cy="4953000"/>
          </a:xfrm>
        </p:spPr>
        <p:txBody>
          <a:bodyPr/>
          <a:lstStyle/>
          <a:p>
            <a:pPr>
              <a:lnSpc>
                <a:spcPct val="90000"/>
              </a:lnSpc>
            </a:pPr>
            <a:r>
              <a:rPr lang="en-US" sz="2000" dirty="0" smtClean="0"/>
              <a:t>Per federal regulation, each individual paid from a sponsored project is required to have an effort report completed and certified on file</a:t>
            </a:r>
          </a:p>
          <a:p>
            <a:r>
              <a:rPr lang="en-US" sz="2000" dirty="0" smtClean="0"/>
              <a:t>Federal regulations state effort </a:t>
            </a:r>
            <a:r>
              <a:rPr lang="en-US" sz="2000" dirty="0" smtClean="0"/>
              <a:t>reports should be certified by:</a:t>
            </a:r>
          </a:p>
          <a:p>
            <a:pPr lvl="1">
              <a:spcBef>
                <a:spcPts val="600"/>
              </a:spcBef>
            </a:pPr>
            <a:r>
              <a:rPr lang="en-US" sz="1800" dirty="0" smtClean="0"/>
              <a:t>An employee, principal investigator or other responsible official with first-hand knowledge of an employee’s effort on the certifier’s sponsored project, or</a:t>
            </a:r>
          </a:p>
          <a:p>
            <a:pPr lvl="2">
              <a:spcBef>
                <a:spcPts val="600"/>
              </a:spcBef>
            </a:pPr>
            <a:r>
              <a:rPr lang="en-US" sz="1600" i="0" dirty="0" smtClean="0"/>
              <a:t>Students working on multiple sponsored projects might require certification by multiple certifiers</a:t>
            </a:r>
            <a:r>
              <a:rPr lang="en-US" sz="1800" i="0" dirty="0" smtClean="0"/>
              <a:t>.</a:t>
            </a:r>
          </a:p>
          <a:p>
            <a:pPr lvl="1"/>
            <a:r>
              <a:rPr lang="en-US" sz="1800" dirty="0" smtClean="0"/>
              <a:t>An individual who used suitable means of verifying that the work was performed.</a:t>
            </a:r>
          </a:p>
          <a:p>
            <a:r>
              <a:rPr lang="en-US" sz="2000" u="sng" dirty="0" smtClean="0"/>
              <a:t>TTU effort reports will be certified as follows</a:t>
            </a:r>
            <a:r>
              <a:rPr lang="en-US" sz="2000" dirty="0" smtClean="0"/>
              <a:t>:</a:t>
            </a:r>
          </a:p>
          <a:p>
            <a:pPr lvl="1"/>
            <a:r>
              <a:rPr lang="en-US" sz="1800" dirty="0" smtClean="0"/>
              <a:t>Each PI and faculty member will self-certify.</a:t>
            </a:r>
          </a:p>
          <a:p>
            <a:pPr lvl="1"/>
            <a:r>
              <a:rPr lang="en-US" sz="1800" dirty="0" smtClean="0"/>
              <a:t>PIs </a:t>
            </a:r>
            <a:r>
              <a:rPr lang="en-US" sz="1800" dirty="0" smtClean="0"/>
              <a:t>will certify for all non-faculty paid from their projects.</a:t>
            </a:r>
          </a:p>
          <a:p>
            <a:pPr lvl="2"/>
            <a:r>
              <a:rPr lang="en-US" sz="1600" dirty="0" smtClean="0"/>
              <a:t>PIs </a:t>
            </a:r>
            <a:r>
              <a:rPr lang="en-US" sz="1600" dirty="0" smtClean="0"/>
              <a:t>may choose another faculty member on the project as a designee to certify for non-faculty if the designee has more adequate means of verification.</a:t>
            </a:r>
          </a:p>
        </p:txBody>
      </p:sp>
      <p:sp>
        <p:nvSpPr>
          <p:cNvPr id="4" name="Slide Number Placeholder 3"/>
          <p:cNvSpPr>
            <a:spLocks noGrp="1"/>
          </p:cNvSpPr>
          <p:nvPr>
            <p:ph type="sldNum" sz="quarter" idx="11"/>
          </p:nvPr>
        </p:nvSpPr>
        <p:spPr/>
        <p:txBody>
          <a:bodyPr/>
          <a:lstStyle/>
          <a:p>
            <a:pPr>
              <a:defRPr/>
            </a:pPr>
            <a:fld id="{611D73C4-9353-46CE-88DE-59F0067C6799}" type="slidenum">
              <a:rPr lang="en-US" smtClean="0"/>
              <a:pPr>
                <a:defRPr/>
              </a:pPr>
              <a:t>13</a:t>
            </a:fld>
            <a:endParaRPr lang="en-US"/>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prstGeom prst="rect">
            <a:avLst/>
          </a:prstGeom>
        </p:spPr>
        <p:txBody>
          <a:bodyPr/>
          <a:lstStyle/>
          <a:p>
            <a:r>
              <a:rPr lang="en-US" sz="3200" dirty="0">
                <a:latin typeface="+mn-lt"/>
              </a:rPr>
              <a:t>Cost </a:t>
            </a:r>
            <a:r>
              <a:rPr lang="en-US" sz="3200" dirty="0" smtClean="0">
                <a:latin typeface="+mn-lt"/>
              </a:rPr>
              <a:t>Share and Salary Caps</a:t>
            </a:r>
            <a:endParaRPr lang="en-US" sz="3200" dirty="0">
              <a:latin typeface="+mn-lt"/>
            </a:endParaRPr>
          </a:p>
        </p:txBody>
      </p:sp>
      <p:sp>
        <p:nvSpPr>
          <p:cNvPr id="163843" name="Rectangle 3"/>
          <p:cNvSpPr>
            <a:spLocks noGrp="1" noChangeArrowheads="1"/>
          </p:cNvSpPr>
          <p:nvPr>
            <p:ph idx="1"/>
          </p:nvPr>
        </p:nvSpPr>
        <p:spPr>
          <a:xfrm>
            <a:off x="609600" y="1447800"/>
            <a:ext cx="7772400" cy="5105400"/>
          </a:xfrm>
        </p:spPr>
        <p:txBody>
          <a:bodyPr/>
          <a:lstStyle/>
          <a:p>
            <a:r>
              <a:rPr lang="en-US" sz="1800" dirty="0" smtClean="0">
                <a:cs typeface="Times New Roman" pitchFamily="18" charset="0"/>
              </a:rPr>
              <a:t>Cost Sharing Definition: A </a:t>
            </a:r>
            <a:r>
              <a:rPr lang="en-US" sz="1800" dirty="0">
                <a:cs typeface="Times New Roman" pitchFamily="18" charset="0"/>
              </a:rPr>
              <a:t>commitment of </a:t>
            </a:r>
            <a:r>
              <a:rPr lang="en-US" sz="1800" dirty="0" smtClean="0">
                <a:cs typeface="Times New Roman" pitchFamily="18" charset="0"/>
              </a:rPr>
              <a:t>TTU </a:t>
            </a:r>
            <a:r>
              <a:rPr lang="en-US" sz="1800" dirty="0">
                <a:cs typeface="Times New Roman" pitchFamily="18" charset="0"/>
              </a:rPr>
              <a:t>resources or funding that </a:t>
            </a:r>
            <a:r>
              <a:rPr lang="en-US" sz="1800" dirty="0" smtClean="0">
                <a:cs typeface="Times New Roman" pitchFamily="18" charset="0"/>
              </a:rPr>
              <a:t>supports externally </a:t>
            </a:r>
            <a:r>
              <a:rPr lang="en-US" sz="1800" dirty="0">
                <a:cs typeface="Times New Roman" pitchFamily="18" charset="0"/>
              </a:rPr>
              <a:t>sponsored projects.  </a:t>
            </a:r>
          </a:p>
          <a:p>
            <a:r>
              <a:rPr lang="en-US" sz="1800" u="sng" dirty="0" smtClean="0">
                <a:cs typeface="Times New Roman" pitchFamily="18" charset="0"/>
              </a:rPr>
              <a:t>Voluntary Uncommitted </a:t>
            </a:r>
            <a:r>
              <a:rPr lang="en-US" sz="1800" dirty="0" smtClean="0">
                <a:cs typeface="Times New Roman" pitchFamily="18" charset="0"/>
              </a:rPr>
              <a:t>cost </a:t>
            </a:r>
            <a:r>
              <a:rPr lang="en-US" sz="1800" dirty="0">
                <a:cs typeface="Times New Roman" pitchFamily="18" charset="0"/>
              </a:rPr>
              <a:t>sharing occurs when effort exceeds the payroll charged to a particular project</a:t>
            </a:r>
            <a:r>
              <a:rPr lang="en-US" sz="1800" dirty="0" smtClean="0">
                <a:cs typeface="Times New Roman" pitchFamily="18" charset="0"/>
              </a:rPr>
              <a:t>. This type of cost share is neither pledged in the proposal nor stated in the award documents. </a:t>
            </a:r>
          </a:p>
          <a:p>
            <a:pPr lvl="1"/>
            <a:r>
              <a:rPr lang="en-US" sz="1400" dirty="0" smtClean="0">
                <a:cs typeface="Times New Roman" pitchFamily="18" charset="0"/>
              </a:rPr>
              <a:t>Example - A PI  is paid 50% from the sponsored project, 50% from University funds and certifies to 80% effort on the project and 20% effort on the non-sponsored funds.</a:t>
            </a:r>
            <a:endParaRPr lang="en-US" sz="1400" dirty="0">
              <a:cs typeface="Times New Roman" pitchFamily="18" charset="0"/>
            </a:endParaRPr>
          </a:p>
          <a:p>
            <a:r>
              <a:rPr lang="en-US" sz="1800" dirty="0" smtClean="0">
                <a:cs typeface="Times New Roman" pitchFamily="18" charset="0"/>
              </a:rPr>
              <a:t>These </a:t>
            </a:r>
            <a:r>
              <a:rPr lang="en-US" sz="1800" dirty="0">
                <a:cs typeface="Times New Roman" pitchFamily="18" charset="0"/>
              </a:rPr>
              <a:t>costs are not reimbursed by the sponsor (will not be charged to the sponsored project) and therefore must be supported by </a:t>
            </a:r>
            <a:r>
              <a:rPr lang="en-US" sz="1800" dirty="0" smtClean="0">
                <a:cs typeface="Times New Roman" pitchFamily="18" charset="0"/>
              </a:rPr>
              <a:t>TTU funds.</a:t>
            </a:r>
          </a:p>
          <a:p>
            <a:r>
              <a:rPr lang="en-US" sz="1800" b="1" i="1" dirty="0" smtClean="0">
                <a:cs typeface="Times New Roman" pitchFamily="18" charset="0"/>
              </a:rPr>
              <a:t>Cost shared effort should be included in the effort report</a:t>
            </a:r>
          </a:p>
          <a:p>
            <a:r>
              <a:rPr lang="en-US" sz="1800" dirty="0" smtClean="0"/>
              <a:t>Mandatory cost sharing</a:t>
            </a:r>
          </a:p>
          <a:p>
            <a:pPr lvl="1"/>
            <a:r>
              <a:rPr lang="en-US" sz="1400" dirty="0" smtClean="0"/>
              <a:t>Required by sponsor, quantified in proposal</a:t>
            </a:r>
          </a:p>
          <a:p>
            <a:r>
              <a:rPr lang="en-US" sz="1800" dirty="0" smtClean="0"/>
              <a:t>Voluntary cost sharing</a:t>
            </a:r>
          </a:p>
          <a:p>
            <a:pPr lvl="1"/>
            <a:r>
              <a:rPr lang="en-US" sz="1400" dirty="0" smtClean="0"/>
              <a:t>Not formally required by sponsor, but </a:t>
            </a:r>
            <a:r>
              <a:rPr lang="en-US" sz="1400" u="sng" dirty="0" smtClean="0"/>
              <a:t>becomes mandatory when included in the proposal </a:t>
            </a:r>
            <a:r>
              <a:rPr lang="en-US" sz="1400" dirty="0" smtClean="0"/>
              <a:t>and the proposal is accepted</a:t>
            </a:r>
          </a:p>
          <a:p>
            <a:pPr lvl="1"/>
            <a:endParaRPr lang="en-US" sz="1600" dirty="0">
              <a:solidFill>
                <a:srgbClr val="FF3300"/>
              </a:solidFill>
              <a:cs typeface="Times New Roman" pitchFamily="18" charset="0"/>
            </a:endParaRPr>
          </a:p>
        </p:txBody>
      </p:sp>
      <p:sp>
        <p:nvSpPr>
          <p:cNvPr id="4" name="Slide Number Placeholder 3"/>
          <p:cNvSpPr>
            <a:spLocks noGrp="1"/>
          </p:cNvSpPr>
          <p:nvPr>
            <p:ph type="sldNum" sz="quarter" idx="11"/>
          </p:nvPr>
        </p:nvSpPr>
        <p:spPr/>
        <p:txBody>
          <a:bodyPr/>
          <a:lstStyle/>
          <a:p>
            <a:pPr>
              <a:defRPr/>
            </a:pPr>
            <a:fld id="{611D73C4-9353-46CE-88DE-59F0067C6799}"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prstGeom prst="rect">
            <a:avLst/>
          </a:prstGeom>
        </p:spPr>
        <p:txBody>
          <a:bodyPr/>
          <a:lstStyle/>
          <a:p>
            <a:r>
              <a:rPr lang="en-US" sz="3200" dirty="0" smtClean="0">
                <a:latin typeface="+mn-lt"/>
              </a:rPr>
              <a:t>Summer Salary</a:t>
            </a:r>
            <a:endParaRPr lang="en-US" sz="3200" dirty="0">
              <a:latin typeface="+mn-lt"/>
            </a:endParaRPr>
          </a:p>
        </p:txBody>
      </p:sp>
      <p:sp>
        <p:nvSpPr>
          <p:cNvPr id="1442819" name="Rectangle 3"/>
          <p:cNvSpPr>
            <a:spLocks noGrp="1" noChangeArrowheads="1"/>
          </p:cNvSpPr>
          <p:nvPr>
            <p:ph idx="1"/>
          </p:nvPr>
        </p:nvSpPr>
        <p:spPr>
          <a:xfrm>
            <a:off x="457200" y="1157850"/>
            <a:ext cx="7772400" cy="4953000"/>
          </a:xfrm>
        </p:spPr>
        <p:txBody>
          <a:bodyPr>
            <a:normAutofit/>
          </a:bodyPr>
          <a:lstStyle/>
          <a:p>
            <a:pPr marL="457200" lvl="1" indent="-228600" eaLnBrk="1" hangingPunct="1">
              <a:spcBef>
                <a:spcPts val="600"/>
              </a:spcBef>
              <a:spcAft>
                <a:spcPts val="600"/>
              </a:spcAft>
              <a:buFont typeface="Arial" pitchFamily="34" charset="0"/>
              <a:buChar char="•"/>
            </a:pPr>
            <a:endParaRPr lang="en-US" sz="1800" dirty="0" smtClean="0">
              <a:cs typeface="Times New Roman" pitchFamily="18" charset="0"/>
            </a:endParaRPr>
          </a:p>
          <a:p>
            <a:pPr marL="457200" lvl="1" indent="-228600" eaLnBrk="1" hangingPunct="1">
              <a:spcBef>
                <a:spcPts val="600"/>
              </a:spcBef>
              <a:spcAft>
                <a:spcPts val="600"/>
              </a:spcAft>
              <a:buFont typeface="Arial" pitchFamily="34" charset="0"/>
              <a:buChar char="•"/>
            </a:pPr>
            <a:r>
              <a:rPr lang="en-US" sz="1600" dirty="0" smtClean="0"/>
              <a:t>A faculty member’s summer salary rate cannot exceed the base salary divided by the period to which the base salary relates (e.g., monthly rate for summer salary = no more than 1/9 of academic year salary)</a:t>
            </a:r>
            <a:endParaRPr lang="en-US" sz="1600" dirty="0" smtClean="0">
              <a:cs typeface="Times New Roman" pitchFamily="18" charset="0"/>
            </a:endParaRPr>
          </a:p>
          <a:p>
            <a:pPr marL="457200" lvl="1" indent="-228600" eaLnBrk="1" hangingPunct="1">
              <a:spcBef>
                <a:spcPts val="600"/>
              </a:spcBef>
              <a:spcAft>
                <a:spcPts val="600"/>
              </a:spcAft>
              <a:buFont typeface="Arial" pitchFamily="34" charset="0"/>
              <a:buChar char="•"/>
            </a:pPr>
            <a:r>
              <a:rPr lang="en-US" sz="1600" dirty="0" smtClean="0">
                <a:cs typeface="Times New Roman" pitchFamily="18" charset="0"/>
              </a:rPr>
              <a:t>Charges for summer sponsored research activities must be consistent with the level of effort provided </a:t>
            </a:r>
            <a:r>
              <a:rPr lang="en-US" sz="1600" u="sng" dirty="0" smtClean="0">
                <a:cs typeface="Times New Roman" pitchFamily="18" charset="0"/>
              </a:rPr>
              <a:t>during that time period</a:t>
            </a:r>
            <a:r>
              <a:rPr lang="en-US" sz="1600" dirty="0" smtClean="0">
                <a:cs typeface="Times New Roman" pitchFamily="18" charset="0"/>
              </a:rPr>
              <a:t>.</a:t>
            </a:r>
          </a:p>
          <a:p>
            <a:pPr marL="857250" lvl="2" eaLnBrk="1" hangingPunct="1">
              <a:spcBef>
                <a:spcPts val="600"/>
              </a:spcBef>
              <a:spcAft>
                <a:spcPts val="600"/>
              </a:spcAft>
              <a:buFont typeface="Arial" pitchFamily="34" charset="0"/>
              <a:buChar char="•"/>
            </a:pPr>
            <a:r>
              <a:rPr lang="en-US" sz="1400" dirty="0" smtClean="0">
                <a:cs typeface="Times New Roman" pitchFamily="18" charset="0"/>
              </a:rPr>
              <a:t>It is not compliant with federal regulations or institutional policy for an individual who is absent from research for a substantial period of the summer session to charge three full months of summer salary to sponsored research and report 100% research activity on effort reports.</a:t>
            </a:r>
          </a:p>
          <a:p>
            <a:pPr marL="457200" lvl="1" indent="-228600" eaLnBrk="1" hangingPunct="1">
              <a:spcBef>
                <a:spcPts val="600"/>
              </a:spcBef>
              <a:spcAft>
                <a:spcPts val="600"/>
              </a:spcAft>
              <a:buFont typeface="Arial" charset="0"/>
              <a:buChar char="•"/>
              <a:defRPr/>
            </a:pPr>
            <a:r>
              <a:rPr lang="en-US" sz="1600" dirty="0" smtClean="0">
                <a:cs typeface="Times New Roman" pitchFamily="18" charset="0"/>
              </a:rPr>
              <a:t>It is not compliant with federal regulations or institutional policy for an individual to do any other work besides that on the sponsored award, if the full (three summer months’) salary is being charged to the sponsored award for that period of time </a:t>
            </a:r>
            <a:endParaRPr lang="en-US" sz="1400" dirty="0" smtClean="0">
              <a:cs typeface="Times New Roman" pitchFamily="18" charset="0"/>
            </a:endParaRPr>
          </a:p>
          <a:p>
            <a:pPr marL="857250" lvl="2" eaLnBrk="1" hangingPunct="1">
              <a:spcBef>
                <a:spcPts val="600"/>
              </a:spcBef>
              <a:spcAft>
                <a:spcPts val="600"/>
              </a:spcAft>
              <a:buFont typeface="Arial" charset="0"/>
              <a:buChar char="•"/>
              <a:defRPr/>
            </a:pPr>
            <a:r>
              <a:rPr lang="en-US" sz="1400" dirty="0" smtClean="0">
                <a:cs typeface="Times New Roman" pitchFamily="18" charset="0"/>
              </a:rPr>
              <a:t>Individuals should not be preparing teaching materials, writing proposals, working on other research projects, or performing any administrative tasks over this time period.</a:t>
            </a:r>
          </a:p>
          <a:p>
            <a:pPr marL="457200" lvl="1" indent="-228600" eaLnBrk="1" hangingPunct="1">
              <a:spcBef>
                <a:spcPts val="600"/>
              </a:spcBef>
              <a:spcAft>
                <a:spcPts val="600"/>
              </a:spcAft>
              <a:buFontTx/>
              <a:buNone/>
              <a:defRPr/>
            </a:pPr>
            <a:endParaRPr lang="en-US" sz="1400" dirty="0" smtClean="0"/>
          </a:p>
          <a:p>
            <a:pPr marL="457200" lvl="1" indent="-228600" eaLnBrk="1" hangingPunct="1">
              <a:spcBef>
                <a:spcPts val="600"/>
              </a:spcBef>
              <a:spcAft>
                <a:spcPts val="600"/>
              </a:spcAft>
              <a:buFont typeface="Arial" pitchFamily="34" charset="0"/>
              <a:buChar char="•"/>
            </a:pPr>
            <a:endParaRPr lang="en-US" sz="1800" dirty="0" smtClean="0">
              <a:cs typeface="Times New Roman" pitchFamily="18" charset="0"/>
            </a:endParaRPr>
          </a:p>
          <a:p>
            <a:pPr marL="457200" lvl="1" indent="-228600" eaLnBrk="1" hangingPunct="1">
              <a:spcBef>
                <a:spcPts val="600"/>
              </a:spcBef>
              <a:spcAft>
                <a:spcPts val="600"/>
              </a:spcAft>
              <a:buFont typeface="Arial" pitchFamily="34" charset="0"/>
              <a:buChar char="•"/>
            </a:pPr>
            <a:endParaRPr lang="en-US" sz="1800" dirty="0" smtClean="0">
              <a:cs typeface="Times New Roman" pitchFamily="18" charset="0"/>
            </a:endParaRPr>
          </a:p>
          <a:p>
            <a:pPr marL="457200" lvl="1" indent="-228600" eaLnBrk="1" hangingPunct="1">
              <a:spcBef>
                <a:spcPts val="600"/>
              </a:spcBef>
              <a:spcAft>
                <a:spcPts val="600"/>
              </a:spcAft>
              <a:buFont typeface="Arial" pitchFamily="34" charset="0"/>
              <a:buChar char="•"/>
            </a:pPr>
            <a:endParaRPr lang="en-US" sz="1600" dirty="0" smtClean="0"/>
          </a:p>
        </p:txBody>
      </p:sp>
      <p:sp>
        <p:nvSpPr>
          <p:cNvPr id="4" name="Slide Number Placeholder 3"/>
          <p:cNvSpPr>
            <a:spLocks noGrp="1"/>
          </p:cNvSpPr>
          <p:nvPr>
            <p:ph type="sldNum" sz="quarter" idx="11"/>
          </p:nvPr>
        </p:nvSpPr>
        <p:spPr/>
        <p:txBody>
          <a:bodyPr/>
          <a:lstStyle/>
          <a:p>
            <a:pPr>
              <a:defRPr/>
            </a:pPr>
            <a:fld id="{611D73C4-9353-46CE-88DE-59F0067C6799}" type="slidenum">
              <a:rPr lang="en-US" smtClean="0"/>
              <a:pPr>
                <a:defRPr/>
              </a:pPr>
              <a:t>15</a:t>
            </a:fld>
            <a:endParaRPr lang="en-US"/>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464644"/>
            <a:ext cx="8229600" cy="63976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en-US" sz="3200" dirty="0" smtClean="0">
                <a:latin typeface="+mn-lt"/>
              </a:rPr>
              <a:t>Labor Redistributions</a:t>
            </a:r>
          </a:p>
        </p:txBody>
      </p:sp>
      <p:sp>
        <p:nvSpPr>
          <p:cNvPr id="4" name="Slide Number Placeholder 3"/>
          <p:cNvSpPr>
            <a:spLocks noGrp="1"/>
          </p:cNvSpPr>
          <p:nvPr>
            <p:ph type="sldNum" sz="quarter" idx="11"/>
          </p:nvPr>
        </p:nvSpPr>
        <p:spPr/>
        <p:txBody>
          <a:bodyPr/>
          <a:lstStyle/>
          <a:p>
            <a:pPr>
              <a:defRPr/>
            </a:pPr>
            <a:fld id="{611D73C4-9353-46CE-88DE-59F0067C6799}" type="slidenum">
              <a:rPr lang="en-US" smtClean="0"/>
              <a:pPr>
                <a:defRPr/>
              </a:pPr>
              <a:t>16</a:t>
            </a:fld>
            <a:endParaRPr lang="en-US"/>
          </a:p>
        </p:txBody>
      </p:sp>
      <p:sp>
        <p:nvSpPr>
          <p:cNvPr id="7" name="Rectangle 3"/>
          <p:cNvSpPr txBox="1">
            <a:spLocks noChangeArrowheads="1"/>
          </p:cNvSpPr>
          <p:nvPr/>
        </p:nvSpPr>
        <p:spPr bwMode="auto">
          <a:xfrm>
            <a:off x="312656" y="1283519"/>
            <a:ext cx="8558212" cy="4500563"/>
          </a:xfrm>
          <a:prstGeom prst="rect">
            <a:avLst/>
          </a:prstGeom>
          <a:noFill/>
          <a:ln w="9525">
            <a:noFill/>
            <a:miter lim="800000"/>
            <a:headEnd/>
            <a:tailEnd/>
          </a:ln>
        </p:spPr>
        <p:txBody>
          <a:bodyPr/>
          <a:lstStyle/>
          <a:p>
            <a:pPr marL="225425" indent="-225425" algn="l">
              <a:spcBef>
                <a:spcPct val="60000"/>
              </a:spcBef>
              <a:buSzPct val="100000"/>
              <a:buFontTx/>
              <a:buChar char="•"/>
              <a:defRPr/>
            </a:pPr>
            <a:r>
              <a:rPr lang="en-US" sz="1600" b="0" kern="0" dirty="0" smtClean="0">
                <a:solidFill>
                  <a:schemeClr val="tx1"/>
                </a:solidFill>
                <a:latin typeface="+mn-lt"/>
                <a:ea typeface="+mn-ea"/>
                <a:cs typeface="Times New Roman" pitchFamily="18" charset="0"/>
              </a:rPr>
              <a:t>The </a:t>
            </a:r>
            <a:r>
              <a:rPr lang="en-US" sz="1600" b="0" kern="0" dirty="0">
                <a:solidFill>
                  <a:schemeClr val="tx1"/>
                </a:solidFill>
                <a:latin typeface="+mn-lt"/>
              </a:rPr>
              <a:t>d</a:t>
            </a:r>
            <a:r>
              <a:rPr lang="en-US" sz="1600" b="0" kern="0" dirty="0">
                <a:solidFill>
                  <a:schemeClr val="tx1"/>
                </a:solidFill>
                <a:latin typeface="+mn-lt"/>
                <a:ea typeface="+mn-ea"/>
              </a:rPr>
              <a:t>ifferences between certified effort % and % of salary charged may require a resulting </a:t>
            </a:r>
            <a:r>
              <a:rPr lang="en-US" sz="1600" b="0" kern="0" dirty="0" smtClean="0">
                <a:solidFill>
                  <a:schemeClr val="tx1"/>
                </a:solidFill>
                <a:latin typeface="+mn-lt"/>
                <a:ea typeface="+mn-ea"/>
              </a:rPr>
              <a:t>labor redistribution.</a:t>
            </a:r>
            <a:endParaRPr lang="en-US" sz="1600" b="0" kern="0" dirty="0">
              <a:solidFill>
                <a:schemeClr val="tx1"/>
              </a:solidFill>
              <a:latin typeface="+mn-lt"/>
              <a:ea typeface="+mn-ea"/>
            </a:endParaRPr>
          </a:p>
          <a:p>
            <a:pPr marL="225425" indent="-225425" algn="l">
              <a:spcBef>
                <a:spcPct val="60000"/>
              </a:spcBef>
              <a:buSzPct val="100000"/>
              <a:buFontTx/>
              <a:buChar char="•"/>
              <a:defRPr/>
            </a:pPr>
            <a:r>
              <a:rPr lang="en-US" sz="1600" b="0" kern="0" dirty="0">
                <a:solidFill>
                  <a:schemeClr val="tx1"/>
                </a:solidFill>
                <a:latin typeface="+mn-lt"/>
              </a:rPr>
              <a:t>It is important that the salary charged to a sponsored project not exceed the effort spent on the project.  If the salary charged is greater than the effort expended, a </a:t>
            </a:r>
            <a:r>
              <a:rPr lang="en-US" sz="1600" b="0" kern="0" dirty="0" smtClean="0">
                <a:solidFill>
                  <a:schemeClr val="tx1"/>
                </a:solidFill>
                <a:latin typeface="+mn-lt"/>
              </a:rPr>
              <a:t>labor redistribution should </a:t>
            </a:r>
            <a:r>
              <a:rPr lang="en-US" sz="1600" b="0" kern="0" dirty="0">
                <a:solidFill>
                  <a:schemeClr val="tx1"/>
                </a:solidFill>
                <a:latin typeface="+mn-lt"/>
              </a:rPr>
              <a:t>be done to remove salary charged to the sponsored project</a:t>
            </a:r>
            <a:r>
              <a:rPr lang="en-US" sz="1600" b="0" kern="0" dirty="0" smtClean="0">
                <a:solidFill>
                  <a:schemeClr val="tx1"/>
                </a:solidFill>
                <a:latin typeface="+mn-lt"/>
              </a:rPr>
              <a:t>.</a:t>
            </a:r>
          </a:p>
          <a:p>
            <a:pPr marL="225425" indent="-225425" algn="l">
              <a:spcBef>
                <a:spcPct val="60000"/>
              </a:spcBef>
              <a:buSzPct val="100000"/>
              <a:buFontTx/>
              <a:buChar char="•"/>
              <a:defRPr/>
            </a:pPr>
            <a:r>
              <a:rPr lang="en-US" sz="1600" b="0" kern="0" dirty="0" smtClean="0">
                <a:solidFill>
                  <a:schemeClr val="tx1"/>
                </a:solidFill>
                <a:latin typeface="+mn-lt"/>
              </a:rPr>
              <a:t>Once effort has been certified, subsequent labor redistributions to move salary charges on or off of sponsored project funds will be closely scrutinized and must be accompanied by information requested on the Accounting Services Form included with the Labor Redistribution.</a:t>
            </a:r>
            <a:endParaRPr lang="en-US" sz="1600" b="0" i="1" kern="0" dirty="0" smtClean="0">
              <a:solidFill>
                <a:schemeClr val="tx1"/>
              </a:solidFill>
              <a:latin typeface="+mn-lt"/>
            </a:endParaRPr>
          </a:p>
          <a:p>
            <a:pPr marL="682625" lvl="1" indent="-225425" algn="l">
              <a:spcBef>
                <a:spcPct val="60000"/>
              </a:spcBef>
              <a:buSzPct val="100000"/>
              <a:buFontTx/>
              <a:buChar char="•"/>
              <a:defRPr/>
            </a:pPr>
            <a:r>
              <a:rPr lang="en-US" sz="1400" b="0" kern="0" dirty="0" smtClean="0">
                <a:solidFill>
                  <a:schemeClr val="tx1"/>
                </a:solidFill>
                <a:latin typeface="+mn-lt"/>
                <a:cs typeface="Arial" pitchFamily="34" charset="0"/>
              </a:rPr>
              <a:t>Labor Redistributions, which will also require the Accounting Services Form, must be submitted by the Effort Coordinator and will require PI approval.</a:t>
            </a:r>
          </a:p>
          <a:p>
            <a:pPr marL="225425" indent="-225425" algn="l">
              <a:spcBef>
                <a:spcPct val="60000"/>
              </a:spcBef>
              <a:buSzPct val="100000"/>
              <a:buFontTx/>
              <a:buChar char="•"/>
              <a:defRPr/>
            </a:pPr>
            <a:r>
              <a:rPr lang="en-US" sz="1600" b="0" kern="0" dirty="0" smtClean="0">
                <a:solidFill>
                  <a:schemeClr val="tx1"/>
                </a:solidFill>
                <a:latin typeface="+mn-lt"/>
              </a:rPr>
              <a:t>Labor redistributions represent cost transfers to, from, and/or among grants.  As such, the timeliness of the transfers must comply with TTU OP 65.04, </a:t>
            </a:r>
            <a:r>
              <a:rPr lang="en-US" sz="1600" b="0" i="1" kern="0" dirty="0" smtClean="0">
                <a:solidFill>
                  <a:schemeClr val="tx1"/>
                </a:solidFill>
                <a:latin typeface="+mn-lt"/>
              </a:rPr>
              <a:t>Cost Transfers</a:t>
            </a:r>
            <a:r>
              <a:rPr lang="en-US" sz="1600" b="0" kern="0" dirty="0" smtClean="0">
                <a:solidFill>
                  <a:schemeClr val="tx1"/>
                </a:solidFill>
                <a:latin typeface="+mn-lt"/>
              </a:rPr>
              <a:t>.  Any transfers of labor costs TO sponsored projects after 90 days will be closely scrutinized and will require justification.</a:t>
            </a:r>
            <a:endParaRPr lang="en-US" sz="1600" b="0" kern="0" dirty="0">
              <a:solidFill>
                <a:schemeClr val="tx1"/>
              </a:solidFill>
              <a:latin typeface="+mn-lt"/>
              <a:ea typeface="+mn-ea"/>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200" smtClean="0"/>
              <a:t>Penalties for False Certification</a:t>
            </a:r>
          </a:p>
        </p:txBody>
      </p:sp>
      <p:sp>
        <p:nvSpPr>
          <p:cNvPr id="10243" name="Rectangle 3"/>
          <p:cNvSpPr>
            <a:spLocks noGrp="1" noChangeArrowheads="1"/>
          </p:cNvSpPr>
          <p:nvPr>
            <p:ph type="body" idx="1"/>
          </p:nvPr>
        </p:nvSpPr>
        <p:spPr>
          <a:xfrm>
            <a:off x="569913" y="1752600"/>
            <a:ext cx="8229600" cy="1952501"/>
          </a:xfrm>
        </p:spPr>
        <p:txBody>
          <a:bodyPr/>
          <a:lstStyle/>
          <a:p>
            <a:r>
              <a:rPr lang="en-US" sz="2000" dirty="0" smtClean="0"/>
              <a:t>False Claims Act</a:t>
            </a:r>
          </a:p>
          <a:p>
            <a:pPr lvl="2">
              <a:buClr>
                <a:srgbClr val="C00000"/>
              </a:buClr>
            </a:pPr>
            <a:r>
              <a:rPr lang="en-US" sz="1600" i="0" dirty="0" smtClean="0"/>
              <a:t>Those who knowingly submit, or cause another person or entity to submit, false claims for payment of government funds are liable for three times the government’s damages plus civil penalties of $5,500 to $11,000 per false claim.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504701" y="285008"/>
            <a:ext cx="8229600" cy="902526"/>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en-US" sz="3200" dirty="0" smtClean="0">
                <a:latin typeface="+mn-lt"/>
              </a:rPr>
              <a:t>Certification Timeline</a:t>
            </a:r>
          </a:p>
        </p:txBody>
      </p:sp>
      <p:sp>
        <p:nvSpPr>
          <p:cNvPr id="4" name="Slide Number Placeholder 3"/>
          <p:cNvSpPr>
            <a:spLocks noGrp="1"/>
          </p:cNvSpPr>
          <p:nvPr>
            <p:ph type="sldNum" sz="quarter" idx="4294967295"/>
          </p:nvPr>
        </p:nvSpPr>
        <p:spPr>
          <a:xfrm>
            <a:off x="146304" y="6210300"/>
            <a:ext cx="457200" cy="457200"/>
          </a:xfrm>
          <a:prstGeom prst="ellipse">
            <a:avLst/>
          </a:prstGeom>
        </p:spPr>
        <p:txBody>
          <a:bodyPr/>
          <a:lstStyle/>
          <a:p>
            <a:pPr>
              <a:defRPr/>
            </a:pPr>
            <a:fld id="{611D73C4-9353-46CE-88DE-59F0067C6799}" type="slidenum">
              <a:rPr lang="en-US" smtClean="0"/>
              <a:pPr>
                <a:defRPr/>
              </a:pPr>
              <a:t>18</a:t>
            </a:fld>
            <a:endParaRPr lang="en-US"/>
          </a:p>
        </p:txBody>
      </p:sp>
      <p:sp>
        <p:nvSpPr>
          <p:cNvPr id="7" name="Rectangle 3"/>
          <p:cNvSpPr txBox="1">
            <a:spLocks noChangeArrowheads="1"/>
          </p:cNvSpPr>
          <p:nvPr/>
        </p:nvSpPr>
        <p:spPr bwMode="auto">
          <a:xfrm>
            <a:off x="312656" y="1283519"/>
            <a:ext cx="8558212" cy="4500563"/>
          </a:xfrm>
          <a:prstGeom prst="rect">
            <a:avLst/>
          </a:prstGeom>
          <a:noFill/>
          <a:ln w="9525">
            <a:noFill/>
            <a:miter lim="800000"/>
            <a:headEnd/>
            <a:tailEnd/>
          </a:ln>
        </p:spPr>
        <p:txBody>
          <a:bodyPr/>
          <a:lstStyle/>
          <a:p>
            <a:pPr marL="225425" indent="-225425" algn="l">
              <a:spcBef>
                <a:spcPct val="60000"/>
              </a:spcBef>
              <a:buSzPct val="100000"/>
              <a:buFont typeface="Wingdings 2" pitchFamily="18" charset="2"/>
              <a:buChar char=""/>
              <a:defRPr/>
            </a:pPr>
            <a:r>
              <a:rPr lang="en-US" sz="2000" b="0" kern="0" dirty="0" smtClean="0">
                <a:solidFill>
                  <a:schemeClr val="tx1"/>
                </a:solidFill>
                <a:latin typeface="+mn-lt"/>
                <a:ea typeface="+mn-ea"/>
              </a:rPr>
              <a:t>Effort must be certified on a semi-annual basis within </a:t>
            </a:r>
            <a:r>
              <a:rPr lang="en-US" sz="2000" b="0" kern="0" dirty="0" smtClean="0">
                <a:solidFill>
                  <a:schemeClr val="tx1"/>
                </a:solidFill>
                <a:latin typeface="+mn-lt"/>
              </a:rPr>
              <a:t>45</a:t>
            </a:r>
            <a:r>
              <a:rPr lang="en-US" sz="2000" b="0" kern="0" dirty="0" smtClean="0">
                <a:solidFill>
                  <a:schemeClr val="tx1"/>
                </a:solidFill>
                <a:latin typeface="+mn-lt"/>
                <a:ea typeface="+mn-ea"/>
              </a:rPr>
              <a:t> days of when the statement becomes available. </a:t>
            </a:r>
          </a:p>
          <a:p>
            <a:pPr marL="682625" lvl="1" indent="-225425" algn="l">
              <a:spcBef>
                <a:spcPct val="60000"/>
              </a:spcBef>
              <a:buClr>
                <a:schemeClr val="accent2"/>
              </a:buClr>
              <a:buSzPct val="100000"/>
              <a:buFontTx/>
              <a:buChar char="•"/>
              <a:defRPr/>
            </a:pPr>
            <a:r>
              <a:rPr lang="en-US" sz="1800" b="0" kern="0" dirty="0" smtClean="0">
                <a:solidFill>
                  <a:schemeClr val="tx1"/>
                </a:solidFill>
                <a:latin typeface="+mn-lt"/>
              </a:rPr>
              <a:t>Certification windows: </a:t>
            </a:r>
            <a:endParaRPr lang="en-US" sz="1800" b="0" kern="0" dirty="0">
              <a:solidFill>
                <a:schemeClr val="tx1"/>
              </a:solidFill>
              <a:latin typeface="+mn-lt"/>
              <a:ea typeface="+mn-ea"/>
            </a:endParaRPr>
          </a:p>
        </p:txBody>
      </p:sp>
      <p:graphicFrame>
        <p:nvGraphicFramePr>
          <p:cNvPr id="5" name="Table 4"/>
          <p:cNvGraphicFramePr>
            <a:graphicFrameLocks noGrp="1"/>
          </p:cNvGraphicFramePr>
          <p:nvPr>
            <p:extLst>
              <p:ext uri="{D42A27DB-BD31-4B8C-83A1-F6EECF244321}">
                <p14:modId xmlns:p14="http://schemas.microsoft.com/office/powerpoint/2010/main" val="4137691803"/>
              </p:ext>
            </p:extLst>
          </p:nvPr>
        </p:nvGraphicFramePr>
        <p:xfrm>
          <a:off x="1128152" y="2422565"/>
          <a:ext cx="5676408" cy="918360"/>
        </p:xfrm>
        <a:graphic>
          <a:graphicData uri="http://schemas.openxmlformats.org/drawingml/2006/table">
            <a:tbl>
              <a:tblPr firstRow="1" bandRow="1">
                <a:tableStyleId>{21E4AEA4-8DFA-4A89-87EB-49C32662AFE0}</a:tableStyleId>
              </a:tblPr>
              <a:tblGrid>
                <a:gridCol w="2838204"/>
                <a:gridCol w="2838204"/>
              </a:tblGrid>
              <a:tr h="308760">
                <a:tc>
                  <a:txBody>
                    <a:bodyPr/>
                    <a:lstStyle/>
                    <a:p>
                      <a:pPr algn="l"/>
                      <a:r>
                        <a:rPr lang="en-US" sz="1400" dirty="0" smtClean="0"/>
                        <a:t>Period of Performance</a:t>
                      </a:r>
                      <a:endParaRPr lang="en-US" sz="1400" dirty="0"/>
                    </a:p>
                  </a:txBody>
                  <a:tcPr/>
                </a:tc>
                <a:tc>
                  <a:txBody>
                    <a:bodyPr/>
                    <a:lstStyle/>
                    <a:p>
                      <a:pPr algn="l"/>
                      <a:r>
                        <a:rPr lang="en-US" sz="1400" dirty="0" smtClean="0"/>
                        <a:t>Certification</a:t>
                      </a:r>
                      <a:r>
                        <a:rPr lang="en-US" sz="1400" baseline="0" dirty="0" smtClean="0"/>
                        <a:t> Window</a:t>
                      </a:r>
                      <a:endParaRPr lang="en-US" sz="1400" dirty="0"/>
                    </a:p>
                  </a:txBody>
                  <a:tcPr/>
                </a:tc>
              </a:tr>
              <a:tr h="239883">
                <a:tc>
                  <a:txBody>
                    <a:bodyPr/>
                    <a:lstStyle/>
                    <a:p>
                      <a:pPr algn="l"/>
                      <a:r>
                        <a:rPr lang="en-US" sz="1400" dirty="0" smtClean="0"/>
                        <a:t>Jan </a:t>
                      </a:r>
                      <a:r>
                        <a:rPr lang="en-US" sz="1400" dirty="0" smtClean="0"/>
                        <a:t>1</a:t>
                      </a:r>
                      <a:r>
                        <a:rPr lang="en-US" sz="1400" baseline="0" dirty="0" smtClean="0"/>
                        <a:t> - </a:t>
                      </a:r>
                      <a:r>
                        <a:rPr lang="en-US" sz="1400" dirty="0" smtClean="0"/>
                        <a:t>June 30 </a:t>
                      </a:r>
                      <a:endParaRPr lang="en-US" sz="1400" dirty="0"/>
                    </a:p>
                  </a:txBody>
                  <a:tcPr/>
                </a:tc>
                <a:tc>
                  <a:txBody>
                    <a:bodyPr/>
                    <a:lstStyle/>
                    <a:p>
                      <a:pPr algn="l"/>
                      <a:r>
                        <a:rPr lang="en-US" sz="1400" dirty="0" smtClean="0"/>
                        <a:t>July 16</a:t>
                      </a:r>
                      <a:r>
                        <a:rPr lang="en-US" sz="1400" baseline="0" dirty="0" smtClean="0"/>
                        <a:t> - </a:t>
                      </a:r>
                      <a:r>
                        <a:rPr lang="en-US" sz="1400" dirty="0" smtClean="0"/>
                        <a:t>August</a:t>
                      </a:r>
                      <a:r>
                        <a:rPr lang="en-US" sz="1400" baseline="0" dirty="0" smtClean="0"/>
                        <a:t> </a:t>
                      </a:r>
                      <a:r>
                        <a:rPr lang="en-US" sz="1400" baseline="0" dirty="0" smtClean="0"/>
                        <a:t>29</a:t>
                      </a:r>
                      <a:endParaRPr lang="en-US" sz="1400" dirty="0"/>
                    </a:p>
                  </a:txBody>
                  <a:tcPr/>
                </a:tc>
              </a:tr>
              <a:tr h="296883">
                <a:tc>
                  <a:txBody>
                    <a:bodyPr/>
                    <a:lstStyle/>
                    <a:p>
                      <a:pPr algn="l"/>
                      <a:r>
                        <a:rPr lang="en-US" sz="1400" dirty="0" smtClean="0"/>
                        <a:t>July </a:t>
                      </a:r>
                      <a:r>
                        <a:rPr lang="en-US" sz="1400" dirty="0" smtClean="0"/>
                        <a:t>1</a:t>
                      </a:r>
                      <a:r>
                        <a:rPr lang="en-US" sz="1400" baseline="0" dirty="0" smtClean="0"/>
                        <a:t> - </a:t>
                      </a:r>
                      <a:r>
                        <a:rPr lang="en-US" sz="1400" dirty="0" smtClean="0"/>
                        <a:t>December</a:t>
                      </a:r>
                      <a:r>
                        <a:rPr lang="en-US" sz="1400" baseline="0" dirty="0" smtClean="0"/>
                        <a:t> </a:t>
                      </a:r>
                      <a:r>
                        <a:rPr lang="en-US" sz="1400" baseline="0" dirty="0" smtClean="0"/>
                        <a:t>31</a:t>
                      </a:r>
                      <a:endParaRPr lang="en-US" sz="1400" dirty="0"/>
                    </a:p>
                  </a:txBody>
                  <a:tcPr/>
                </a:tc>
                <a:tc>
                  <a:txBody>
                    <a:bodyPr/>
                    <a:lstStyle/>
                    <a:p>
                      <a:pPr algn="l"/>
                      <a:r>
                        <a:rPr lang="en-US" sz="1400" dirty="0" smtClean="0"/>
                        <a:t>January</a:t>
                      </a:r>
                      <a:r>
                        <a:rPr lang="en-US" sz="1400" baseline="0" dirty="0" smtClean="0"/>
                        <a:t> </a:t>
                      </a:r>
                      <a:r>
                        <a:rPr lang="en-US" sz="1400" baseline="0" dirty="0" smtClean="0"/>
                        <a:t>16 - March </a:t>
                      </a:r>
                      <a:r>
                        <a:rPr lang="en-US" sz="1400" baseline="0" dirty="0" smtClean="0"/>
                        <a:t>1</a:t>
                      </a:r>
                      <a:endParaRPr lang="en-US" sz="1400" dirty="0"/>
                    </a:p>
                  </a:txBody>
                  <a:tcPr/>
                </a:tc>
              </a:tr>
            </a:tbl>
          </a:graphicData>
        </a:graphic>
      </p:graphicFrame>
      <p:sp>
        <p:nvSpPr>
          <p:cNvPr id="6" name="Rectangle 5"/>
          <p:cNvSpPr/>
          <p:nvPr/>
        </p:nvSpPr>
        <p:spPr>
          <a:xfrm>
            <a:off x="765958" y="4041316"/>
            <a:ext cx="7784275" cy="1015663"/>
          </a:xfrm>
          <a:prstGeom prst="rect">
            <a:avLst/>
          </a:prstGeom>
        </p:spPr>
        <p:txBody>
          <a:bodyPr wrap="square">
            <a:spAutoFit/>
          </a:bodyPr>
          <a:lstStyle/>
          <a:p>
            <a:pPr marL="225425" indent="-225425" algn="l">
              <a:spcBef>
                <a:spcPct val="60000"/>
              </a:spcBef>
              <a:buClr>
                <a:schemeClr val="accent2"/>
              </a:buClr>
              <a:buSzPct val="100000"/>
              <a:buFontTx/>
              <a:buChar char="•"/>
              <a:defRPr/>
            </a:pPr>
            <a:r>
              <a:rPr lang="en-US" sz="2000" b="0" kern="0" dirty="0" smtClean="0">
                <a:solidFill>
                  <a:schemeClr val="tx1"/>
                </a:solidFill>
                <a:latin typeface="+mn-lt"/>
              </a:rPr>
              <a:t>If effort is not certified within 60 days of when the statement becomes available, the Vice President for Research and the Provost will be notified and further action may be taken.</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01881"/>
            <a:ext cx="8229600" cy="9025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en-US" sz="3200" dirty="0" smtClean="0">
                <a:latin typeface="+mn-lt"/>
              </a:rPr>
              <a:t>Consequences for Non-Compliance</a:t>
            </a:r>
          </a:p>
        </p:txBody>
      </p:sp>
      <p:sp>
        <p:nvSpPr>
          <p:cNvPr id="4" name="Slide Number Placeholder 3"/>
          <p:cNvSpPr>
            <a:spLocks noGrp="1"/>
          </p:cNvSpPr>
          <p:nvPr>
            <p:ph type="sldNum" sz="quarter" idx="4294967295"/>
          </p:nvPr>
        </p:nvSpPr>
        <p:spPr>
          <a:xfrm>
            <a:off x="146304" y="6210300"/>
            <a:ext cx="457200" cy="457200"/>
          </a:xfrm>
          <a:prstGeom prst="ellipse">
            <a:avLst/>
          </a:prstGeom>
        </p:spPr>
        <p:txBody>
          <a:bodyPr/>
          <a:lstStyle/>
          <a:p>
            <a:pPr>
              <a:defRPr/>
            </a:pPr>
            <a:fld id="{611D73C4-9353-46CE-88DE-59F0067C6799}" type="slidenum">
              <a:rPr lang="en-US" smtClean="0"/>
              <a:pPr>
                <a:defRPr/>
              </a:pPr>
              <a:t>19</a:t>
            </a:fld>
            <a:endParaRPr lang="en-US"/>
          </a:p>
        </p:txBody>
      </p:sp>
      <p:sp>
        <p:nvSpPr>
          <p:cNvPr id="7" name="Rectangle 3"/>
          <p:cNvSpPr txBox="1">
            <a:spLocks noChangeArrowheads="1"/>
          </p:cNvSpPr>
          <p:nvPr/>
        </p:nvSpPr>
        <p:spPr bwMode="auto">
          <a:xfrm>
            <a:off x="312656" y="1283519"/>
            <a:ext cx="8558212" cy="4951026"/>
          </a:xfrm>
          <a:prstGeom prst="rect">
            <a:avLst/>
          </a:prstGeom>
          <a:noFill/>
          <a:ln w="9525">
            <a:noFill/>
            <a:miter lim="800000"/>
            <a:headEnd/>
            <a:tailEnd/>
          </a:ln>
        </p:spPr>
        <p:txBody>
          <a:bodyPr/>
          <a:lstStyle/>
          <a:p>
            <a:pPr marL="225425" indent="-225425" algn="l">
              <a:spcBef>
                <a:spcPct val="60000"/>
              </a:spcBef>
              <a:buSzPct val="100000"/>
              <a:buFont typeface="Arial" pitchFamily="34" charset="0"/>
              <a:buChar char="•"/>
              <a:defRPr/>
            </a:pPr>
            <a:r>
              <a:rPr lang="en-US" sz="2000" b="0" kern="0" dirty="0" smtClean="0">
                <a:solidFill>
                  <a:schemeClr val="tx1"/>
                </a:solidFill>
                <a:latin typeface="+mn-lt"/>
                <a:ea typeface="+mn-ea"/>
              </a:rPr>
              <a:t>To protect the interests of the University and ensure compliance with Federal regulations, the following escalation procedures will be followed:</a:t>
            </a:r>
          </a:p>
          <a:p>
            <a:pPr marL="1139825" lvl="2" indent="-225425" algn="l">
              <a:spcBef>
                <a:spcPct val="60000"/>
              </a:spcBef>
              <a:buClr>
                <a:srgbClr val="C00000"/>
              </a:buClr>
              <a:buSzPct val="100000"/>
              <a:buFontTx/>
              <a:buChar char="•"/>
              <a:defRPr/>
            </a:pPr>
            <a:r>
              <a:rPr lang="en-US" sz="1600" b="0" kern="0" dirty="0" smtClean="0">
                <a:solidFill>
                  <a:schemeClr val="tx1"/>
                </a:solidFill>
                <a:latin typeface="+mn-lt"/>
              </a:rPr>
              <a:t>30 after the statement becomes available, the Department Chair will be notified</a:t>
            </a:r>
          </a:p>
          <a:p>
            <a:pPr marL="1139825" lvl="2" indent="-225425" algn="l">
              <a:spcBef>
                <a:spcPct val="60000"/>
              </a:spcBef>
              <a:buClr>
                <a:srgbClr val="C00000"/>
              </a:buClr>
              <a:buSzPct val="100000"/>
              <a:buFontTx/>
              <a:buChar char="•"/>
              <a:defRPr/>
            </a:pPr>
            <a:r>
              <a:rPr lang="en-US" sz="1600" b="0" kern="0" dirty="0" smtClean="0">
                <a:solidFill>
                  <a:schemeClr val="tx1"/>
                </a:solidFill>
                <a:latin typeface="+mn-lt"/>
                <a:ea typeface="+mn-ea"/>
              </a:rPr>
              <a:t>45 days after the statement becomes available, the College Dean will be notified</a:t>
            </a:r>
          </a:p>
          <a:p>
            <a:pPr marL="1139825" lvl="2" indent="-225425" algn="l">
              <a:spcBef>
                <a:spcPct val="60000"/>
              </a:spcBef>
              <a:buClr>
                <a:srgbClr val="C00000"/>
              </a:buClr>
              <a:buSzPct val="100000"/>
              <a:buFontTx/>
              <a:buChar char="•"/>
              <a:defRPr/>
            </a:pPr>
            <a:r>
              <a:rPr lang="en-US" sz="1600" b="0" kern="0" dirty="0" smtClean="0">
                <a:solidFill>
                  <a:schemeClr val="tx1"/>
                </a:solidFill>
                <a:latin typeface="+mn-lt"/>
              </a:rPr>
              <a:t>60 days after the statement becomes available, the Vice President for Research and the Provost will be notified</a:t>
            </a:r>
          </a:p>
          <a:p>
            <a:pPr marL="225425" indent="-225425" algn="l">
              <a:spcBef>
                <a:spcPct val="60000"/>
              </a:spcBef>
              <a:buSzPct val="100000"/>
              <a:buFontTx/>
              <a:buChar char="•"/>
              <a:defRPr/>
            </a:pPr>
            <a:r>
              <a:rPr lang="en-US" sz="2000" b="0" kern="0" dirty="0" smtClean="0">
                <a:solidFill>
                  <a:schemeClr val="tx1"/>
                </a:solidFill>
                <a:latin typeface="+mn-lt"/>
              </a:rPr>
              <a:t>Possible consequences of non-compliance after the 60 day period include:</a:t>
            </a:r>
          </a:p>
          <a:p>
            <a:pPr marL="1139825" lvl="2" indent="-225425" algn="l">
              <a:spcBef>
                <a:spcPct val="60000"/>
              </a:spcBef>
              <a:buClr>
                <a:srgbClr val="C00000"/>
              </a:buClr>
              <a:buSzPct val="100000"/>
              <a:buFontTx/>
              <a:buChar char="•"/>
              <a:defRPr/>
            </a:pPr>
            <a:r>
              <a:rPr lang="en-US" sz="1600" b="0" kern="0" dirty="0" smtClean="0">
                <a:solidFill>
                  <a:schemeClr val="tx1"/>
                </a:solidFill>
                <a:latin typeface="+mn-lt"/>
              </a:rPr>
              <a:t>ORS will not submit proposals or execute award agreement on behalf of the faculty member</a:t>
            </a:r>
          </a:p>
          <a:p>
            <a:pPr marL="1139825" lvl="2" indent="-225425" algn="l">
              <a:spcBef>
                <a:spcPct val="60000"/>
              </a:spcBef>
              <a:buClr>
                <a:srgbClr val="C00000"/>
              </a:buClr>
              <a:buSzPct val="100000"/>
              <a:buFontTx/>
              <a:buChar char="•"/>
              <a:defRPr/>
            </a:pPr>
            <a:r>
              <a:rPr lang="en-US" sz="1600" b="0" kern="0" dirty="0" smtClean="0">
                <a:solidFill>
                  <a:schemeClr val="tx1"/>
                </a:solidFill>
                <a:latin typeface="+mn-lt"/>
              </a:rPr>
              <a:t>Accounting Services will deactivate current sponsored project funds</a:t>
            </a:r>
          </a:p>
          <a:p>
            <a:pPr marL="1139825" lvl="2" indent="-225425" algn="l">
              <a:spcBef>
                <a:spcPct val="60000"/>
              </a:spcBef>
              <a:buClr>
                <a:srgbClr val="C00000"/>
              </a:buClr>
              <a:buSzPct val="100000"/>
              <a:buFontTx/>
              <a:buChar char="•"/>
              <a:defRPr/>
            </a:pPr>
            <a:r>
              <a:rPr lang="en-US" sz="1600" b="0" kern="0" dirty="0" smtClean="0">
                <a:solidFill>
                  <a:schemeClr val="tx1"/>
                </a:solidFill>
                <a:latin typeface="+mn-lt"/>
              </a:rPr>
              <a:t>Further disciplinary actions in accordance with University policy </a:t>
            </a:r>
            <a:endParaRPr lang="en-US" sz="1600" b="0" kern="0" dirty="0">
              <a:solidFill>
                <a:schemeClr val="tx1"/>
              </a:solidFill>
              <a:latin typeface="+mn-lt"/>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sz="3200" dirty="0" smtClean="0">
                <a:latin typeface="+mn-lt"/>
              </a:rPr>
              <a:t>Effort Defined</a:t>
            </a:r>
            <a:endParaRPr lang="en-US" sz="3200" dirty="0">
              <a:latin typeface="+mn-lt"/>
            </a:endParaRPr>
          </a:p>
        </p:txBody>
      </p:sp>
      <p:sp>
        <p:nvSpPr>
          <p:cNvPr id="3" name="Content Placeholder 2"/>
          <p:cNvSpPr>
            <a:spLocks noGrp="1"/>
          </p:cNvSpPr>
          <p:nvPr>
            <p:ph idx="1"/>
          </p:nvPr>
        </p:nvSpPr>
        <p:spPr>
          <a:xfrm>
            <a:off x="569913" y="1615045"/>
            <a:ext cx="8229600" cy="5041344"/>
          </a:xfrm>
        </p:spPr>
        <p:txBody>
          <a:bodyPr>
            <a:normAutofit/>
          </a:bodyPr>
          <a:lstStyle/>
          <a:p>
            <a:r>
              <a:rPr lang="en-US" sz="2000" dirty="0" smtClean="0"/>
              <a:t>Effort is the portion of time spent on a given professional activity and expressed as a percentage of the total professional activity for which an individual is employed by TTU.</a:t>
            </a:r>
          </a:p>
          <a:p>
            <a:endParaRPr lang="en-US" sz="1600" dirty="0" smtClean="0"/>
          </a:p>
          <a:p>
            <a:r>
              <a:rPr lang="en-US" sz="2000" dirty="0" smtClean="0"/>
              <a:t>Important points:</a:t>
            </a:r>
          </a:p>
          <a:p>
            <a:pPr lvl="2">
              <a:lnSpc>
                <a:spcPct val="114000"/>
              </a:lnSpc>
              <a:buClr>
                <a:srgbClr val="C00000"/>
              </a:buClr>
            </a:pPr>
            <a:r>
              <a:rPr lang="en-US" sz="1600" i="0" dirty="0" smtClean="0"/>
              <a:t>The government recognizes that it is a </a:t>
            </a:r>
            <a:r>
              <a:rPr lang="en-US" sz="1600" i="0" dirty="0" smtClean="0">
                <a:solidFill>
                  <a:srgbClr val="C00000"/>
                </a:solidFill>
              </a:rPr>
              <a:t>“reasonable estimate”</a:t>
            </a:r>
          </a:p>
          <a:p>
            <a:pPr lvl="2">
              <a:lnSpc>
                <a:spcPct val="114000"/>
              </a:lnSpc>
              <a:buClr>
                <a:srgbClr val="C00000"/>
              </a:buClr>
            </a:pPr>
            <a:r>
              <a:rPr lang="en-US" sz="1600" i="0" dirty="0" smtClean="0"/>
              <a:t>Must be performed with </a:t>
            </a:r>
            <a:r>
              <a:rPr lang="en-US" sz="1600" i="0" dirty="0" smtClean="0">
                <a:solidFill>
                  <a:srgbClr val="C00000"/>
                </a:solidFill>
              </a:rPr>
              <a:t>“suitable means of verification”</a:t>
            </a:r>
          </a:p>
          <a:p>
            <a:pPr lvl="2">
              <a:lnSpc>
                <a:spcPct val="114000"/>
              </a:lnSpc>
              <a:buClr>
                <a:srgbClr val="C00000"/>
              </a:buClr>
            </a:pPr>
            <a:r>
              <a:rPr lang="en-US" sz="1600" i="0" dirty="0" smtClean="0"/>
              <a:t>Total effort must equal 100%</a:t>
            </a:r>
          </a:p>
          <a:p>
            <a:pPr lvl="2">
              <a:lnSpc>
                <a:spcPct val="114000"/>
              </a:lnSpc>
              <a:buClr>
                <a:srgbClr val="C00000"/>
              </a:buClr>
            </a:pPr>
            <a:r>
              <a:rPr lang="en-US" sz="1600" i="0" dirty="0" smtClean="0"/>
              <a:t>Effort is not based on a standard (e.g., 40-hour) work week, instead it is based on whatever time is worked </a:t>
            </a:r>
          </a:p>
          <a:p>
            <a:pPr lvl="2">
              <a:lnSpc>
                <a:spcPct val="114000"/>
              </a:lnSpc>
              <a:buClr>
                <a:srgbClr val="C00000"/>
              </a:buClr>
            </a:pPr>
            <a:r>
              <a:rPr lang="en-US" sz="1600" i="0" dirty="0" smtClean="0"/>
              <a:t>“100% Effort” includes all professional activities related to the individual’s TTU appointment (teaching, research, service)</a:t>
            </a:r>
          </a:p>
          <a:p>
            <a:pPr lvl="2">
              <a:lnSpc>
                <a:spcPct val="114000"/>
              </a:lnSpc>
              <a:buClr>
                <a:srgbClr val="C00000"/>
              </a:buClr>
            </a:pPr>
            <a:r>
              <a:rPr lang="en-US" sz="1600" i="0" dirty="0" smtClean="0"/>
              <a:t>Effort does not include outside activities (e.g., external consulting)</a:t>
            </a:r>
            <a:endParaRPr lang="en-US" sz="1600" i="0" dirty="0"/>
          </a:p>
        </p:txBody>
      </p:sp>
      <p:sp>
        <p:nvSpPr>
          <p:cNvPr id="4" name="Slide Number Placeholder 3"/>
          <p:cNvSpPr>
            <a:spLocks noGrp="1"/>
          </p:cNvSpPr>
          <p:nvPr>
            <p:ph type="sldNum" sz="quarter" idx="11"/>
          </p:nvPr>
        </p:nvSpPr>
        <p:spPr/>
        <p:txBody>
          <a:bodyPr/>
          <a:lstStyle/>
          <a:p>
            <a:pPr>
              <a:defRPr/>
            </a:pPr>
            <a:fld id="{611D73C4-9353-46CE-88DE-59F0067C6799}" type="slidenum">
              <a:rPr lang="en-US" smtClean="0"/>
              <a:pPr>
                <a:defRPr/>
              </a:pPr>
              <a:t>2</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49382"/>
            <a:ext cx="8229600" cy="855024"/>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en-US" sz="3200" dirty="0" smtClean="0">
                <a:latin typeface="+mn-lt"/>
              </a:rPr>
              <a:t>Points of Contact</a:t>
            </a:r>
          </a:p>
        </p:txBody>
      </p:sp>
      <p:sp>
        <p:nvSpPr>
          <p:cNvPr id="4" name="Slide Number Placeholder 3"/>
          <p:cNvSpPr>
            <a:spLocks noGrp="1"/>
          </p:cNvSpPr>
          <p:nvPr>
            <p:ph type="sldNum" sz="quarter" idx="4294967295"/>
          </p:nvPr>
        </p:nvSpPr>
        <p:spPr>
          <a:xfrm>
            <a:off x="146304" y="6210300"/>
            <a:ext cx="457200" cy="457200"/>
          </a:xfrm>
          <a:prstGeom prst="ellipse">
            <a:avLst/>
          </a:prstGeom>
        </p:spPr>
        <p:txBody>
          <a:bodyPr/>
          <a:lstStyle/>
          <a:p>
            <a:pPr>
              <a:defRPr/>
            </a:pPr>
            <a:fld id="{611D73C4-9353-46CE-88DE-59F0067C6799}" type="slidenum">
              <a:rPr lang="en-US" smtClean="0"/>
              <a:pPr>
                <a:defRPr/>
              </a:pPr>
              <a:t>20</a:t>
            </a:fld>
            <a:endParaRPr lang="en-US"/>
          </a:p>
        </p:txBody>
      </p:sp>
      <p:sp>
        <p:nvSpPr>
          <p:cNvPr id="7" name="Rectangle 3"/>
          <p:cNvSpPr txBox="1">
            <a:spLocks noChangeArrowheads="1"/>
          </p:cNvSpPr>
          <p:nvPr/>
        </p:nvSpPr>
        <p:spPr bwMode="auto">
          <a:xfrm>
            <a:off x="312656" y="1283519"/>
            <a:ext cx="8558212" cy="4951026"/>
          </a:xfrm>
          <a:prstGeom prst="rect">
            <a:avLst/>
          </a:prstGeom>
          <a:noFill/>
          <a:ln w="9525">
            <a:noFill/>
            <a:miter lim="800000"/>
            <a:headEnd/>
            <a:tailEnd/>
          </a:ln>
        </p:spPr>
        <p:txBody>
          <a:bodyPr/>
          <a:lstStyle/>
          <a:p>
            <a:pPr marL="225425" indent="-225425" algn="l">
              <a:spcBef>
                <a:spcPct val="60000"/>
              </a:spcBef>
              <a:buSzPct val="100000"/>
              <a:buFontTx/>
              <a:buChar char="•"/>
              <a:defRPr/>
            </a:pPr>
            <a:r>
              <a:rPr lang="en-US" sz="2000" b="0" kern="0" dirty="0" smtClean="0">
                <a:solidFill>
                  <a:schemeClr val="tx1"/>
                </a:solidFill>
                <a:latin typeface="+mn-lt"/>
                <a:ea typeface="+mn-ea"/>
              </a:rPr>
              <a:t>All questions related to appointments, accounts, percentages, amounts and/or the eCRT</a:t>
            </a:r>
            <a:r>
              <a:rPr lang="en-US" sz="2000" b="0" kern="0" dirty="0" smtClean="0">
                <a:solidFill>
                  <a:schemeClr val="tx1"/>
                </a:solidFill>
                <a:latin typeface="+mn-lt"/>
              </a:rPr>
              <a:t> system should be directed to your departmental Effort Coordinator.  </a:t>
            </a:r>
          </a:p>
          <a:p>
            <a:pPr algn="l">
              <a:spcBef>
                <a:spcPct val="60000"/>
              </a:spcBef>
              <a:buSzPct val="100000"/>
              <a:defRPr/>
            </a:pPr>
            <a:endParaRPr lang="en-US" sz="1600" b="0" kern="0" dirty="0" smtClean="0">
              <a:solidFill>
                <a:schemeClr val="tx1"/>
              </a:solidFill>
              <a:latin typeface="+mn-lt"/>
            </a:endParaRPr>
          </a:p>
          <a:p>
            <a:pPr marL="225425" indent="-225425" algn="l">
              <a:spcBef>
                <a:spcPct val="60000"/>
              </a:spcBef>
              <a:buSzPct val="100000"/>
              <a:buFontTx/>
              <a:buChar char="•"/>
              <a:defRPr/>
            </a:pPr>
            <a:r>
              <a:rPr lang="en-US" sz="2000" b="0" kern="0" dirty="0" smtClean="0">
                <a:solidFill>
                  <a:schemeClr val="tx1"/>
                </a:solidFill>
                <a:latin typeface="+mn-lt"/>
                <a:ea typeface="+mn-ea"/>
              </a:rPr>
              <a:t>For additional assistance, contact Accounting Services (AS).</a:t>
            </a:r>
            <a:r>
              <a:rPr lang="en-US" sz="1600" b="0" kern="0" dirty="0" smtClean="0">
                <a:solidFill>
                  <a:schemeClr val="tx1"/>
                </a:solidFill>
                <a:latin typeface="+mn-lt"/>
                <a:ea typeface="+mn-ea"/>
              </a:rPr>
              <a:t>  </a:t>
            </a:r>
          </a:p>
          <a:p>
            <a:pPr marL="682625" lvl="1" indent="-225425" algn="l">
              <a:spcBef>
                <a:spcPct val="60000"/>
              </a:spcBef>
              <a:buClr>
                <a:srgbClr val="C00000"/>
              </a:buClr>
              <a:buSzPct val="100000"/>
              <a:buFontTx/>
              <a:buChar char="•"/>
              <a:defRPr/>
            </a:pPr>
            <a:r>
              <a:rPr lang="en-US" sz="1600" b="0" kern="0" dirty="0" smtClean="0">
                <a:solidFill>
                  <a:schemeClr val="tx1"/>
                </a:solidFill>
                <a:latin typeface="+mn-lt"/>
                <a:ea typeface="+mn-ea"/>
              </a:rPr>
              <a:t> </a:t>
            </a:r>
            <a:r>
              <a:rPr lang="en-US" sz="1600" b="0" kern="0" dirty="0" smtClean="0">
                <a:solidFill>
                  <a:schemeClr val="tx1"/>
                </a:solidFill>
                <a:latin typeface="+mn-lt"/>
              </a:rPr>
              <a:t>Brad Sims, Compliance Coordinator, (806) 834-3606 or at </a:t>
            </a:r>
            <a:r>
              <a:rPr lang="en-US" sz="1600" b="0" kern="0" dirty="0" smtClean="0">
                <a:solidFill>
                  <a:schemeClr val="tx1"/>
                </a:solidFill>
                <a:latin typeface="+mn-lt"/>
                <a:hlinkClick r:id="rId3"/>
              </a:rPr>
              <a:t>brad.sims@ttu.edu</a:t>
            </a:r>
            <a:r>
              <a:rPr lang="en-US" sz="1600" b="0" kern="0" dirty="0" smtClean="0">
                <a:solidFill>
                  <a:schemeClr val="tx1"/>
                </a:solidFill>
                <a:latin typeface="+mn-lt"/>
              </a:rPr>
              <a:t> </a:t>
            </a:r>
          </a:p>
          <a:p>
            <a:pPr marL="682625" lvl="1" indent="-225425" algn="l">
              <a:spcBef>
                <a:spcPct val="60000"/>
              </a:spcBef>
              <a:buSzPct val="100000"/>
              <a:defRPr/>
            </a:pPr>
            <a:endParaRPr lang="en-US" sz="2400" b="0" kern="0" dirty="0">
              <a:solidFill>
                <a:schemeClr val="tx1"/>
              </a:solidFill>
              <a:latin typeface="+mn-lt"/>
              <a:ea typeface="+mn-ea"/>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sz="3200" dirty="0" smtClean="0">
                <a:latin typeface="+mn-lt"/>
              </a:rPr>
              <a:t>Institutional Base Salary (IBS)</a:t>
            </a:r>
            <a:endParaRPr lang="en-US" sz="3200" dirty="0">
              <a:latin typeface="+mn-lt"/>
            </a:endParaRPr>
          </a:p>
        </p:txBody>
      </p:sp>
      <p:sp>
        <p:nvSpPr>
          <p:cNvPr id="3" name="Content Placeholder 2"/>
          <p:cNvSpPr>
            <a:spLocks noGrp="1"/>
          </p:cNvSpPr>
          <p:nvPr>
            <p:ph idx="1"/>
          </p:nvPr>
        </p:nvSpPr>
        <p:spPr>
          <a:xfrm>
            <a:off x="505073" y="1357541"/>
            <a:ext cx="8247063" cy="5102636"/>
          </a:xfrm>
        </p:spPr>
        <p:txBody>
          <a:bodyPr>
            <a:noAutofit/>
          </a:bodyPr>
          <a:lstStyle/>
          <a:p>
            <a:r>
              <a:rPr lang="en-US" sz="2000" dirty="0" smtClean="0"/>
              <a:t>Definition</a:t>
            </a:r>
          </a:p>
          <a:p>
            <a:pPr lvl="2" fontAlgn="auto">
              <a:spcAft>
                <a:spcPts val="0"/>
              </a:spcAft>
              <a:buClr>
                <a:srgbClr val="C00000"/>
              </a:buClr>
              <a:defRPr/>
            </a:pPr>
            <a:r>
              <a:rPr lang="en-US" sz="1600" i="0" dirty="0" smtClean="0">
                <a:cs typeface="Times New Roman" pitchFamily="18" charset="0"/>
              </a:rPr>
              <a:t>Institutional base salary (IBS) is the annual compensation paid by the University for all professional responsibilities of the position, including research, instruction, administration, service, or other institutional activities.  </a:t>
            </a:r>
          </a:p>
          <a:p>
            <a:pPr lvl="2" fontAlgn="auto">
              <a:spcAft>
                <a:spcPts val="0"/>
              </a:spcAft>
              <a:buClr>
                <a:srgbClr val="C00000"/>
              </a:buClr>
              <a:defRPr/>
            </a:pPr>
            <a:r>
              <a:rPr lang="en-US" sz="1600" i="0" dirty="0" smtClean="0">
                <a:cs typeface="Times New Roman" pitchFamily="18" charset="0"/>
              </a:rPr>
              <a:t>IBS is the annual salary of the employee’s base appointment, plus any additional supplements for recurring, long-term activities (e.g., department chair).</a:t>
            </a:r>
          </a:p>
          <a:p>
            <a:pPr lvl="2" fontAlgn="auto">
              <a:spcAft>
                <a:spcPts val="0"/>
              </a:spcAft>
              <a:buClr>
                <a:srgbClr val="C00000"/>
              </a:buClr>
              <a:defRPr/>
            </a:pPr>
            <a:r>
              <a:rPr lang="en-US" sz="1600" i="0" dirty="0" smtClean="0">
                <a:cs typeface="Times New Roman" pitchFamily="18" charset="0"/>
              </a:rPr>
              <a:t>IBS excludes fringe benefits, reimbursed expenses, and supplemental compensation for additional work. </a:t>
            </a:r>
          </a:p>
          <a:p>
            <a:pPr lvl="2" fontAlgn="auto">
              <a:spcAft>
                <a:spcPts val="0"/>
              </a:spcAft>
              <a:buClr>
                <a:srgbClr val="C00000"/>
              </a:buClr>
              <a:defRPr/>
            </a:pPr>
            <a:r>
              <a:rPr lang="en-US" sz="1600" i="0" dirty="0" smtClean="0">
                <a:cs typeface="Times New Roman" pitchFamily="18" charset="0"/>
              </a:rPr>
              <a:t>IBS cannot be increased as a result of replacing institutional salary funds with sponsored project funds.</a:t>
            </a:r>
          </a:p>
          <a:p>
            <a:pPr lvl="2" fontAlgn="auto">
              <a:spcAft>
                <a:spcPts val="0"/>
              </a:spcAft>
              <a:buClr>
                <a:srgbClr val="C00000"/>
              </a:buClr>
              <a:defRPr/>
            </a:pPr>
            <a:endParaRPr lang="en-US" sz="1600" i="0" dirty="0" smtClean="0">
              <a:cs typeface="Times New Roman" pitchFamily="18" charset="0"/>
            </a:endParaRPr>
          </a:p>
          <a:p>
            <a:pPr marL="168275" indent="0"/>
            <a:r>
              <a:rPr lang="en-US" sz="2000" dirty="0" smtClean="0"/>
              <a:t>IBS and Effort</a:t>
            </a:r>
          </a:p>
          <a:p>
            <a:pPr lvl="2" fontAlgn="auto">
              <a:spcAft>
                <a:spcPts val="0"/>
              </a:spcAft>
              <a:buClr>
                <a:srgbClr val="C00000"/>
              </a:buClr>
              <a:defRPr/>
            </a:pPr>
            <a:r>
              <a:rPr lang="en-US" sz="1600" i="0" dirty="0" smtClean="0">
                <a:cs typeface="Times New Roman" pitchFamily="18" charset="0"/>
              </a:rPr>
              <a:t>IBS should be used when proposing, charging, and cost sharing salaries to sponsored projects.  </a:t>
            </a:r>
            <a:endParaRPr lang="en-US" sz="2000" dirty="0" smtClean="0"/>
          </a:p>
        </p:txBody>
      </p:sp>
      <p:sp>
        <p:nvSpPr>
          <p:cNvPr id="7" name="Slide Number Placeholder 6"/>
          <p:cNvSpPr>
            <a:spLocks noGrp="1"/>
          </p:cNvSpPr>
          <p:nvPr>
            <p:ph type="sldNum" sz="quarter" idx="11"/>
          </p:nvPr>
        </p:nvSpPr>
        <p:spPr/>
        <p:txBody>
          <a:bodyPr/>
          <a:lstStyle/>
          <a:p>
            <a:pPr>
              <a:defRPr/>
            </a:pPr>
            <a:fld id="{611D73C4-9353-46CE-88DE-59F0067C6799}"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sz="3200" dirty="0" smtClean="0">
                <a:latin typeface="+mn-lt"/>
              </a:rPr>
              <a:t>Intra-University Consulting</a:t>
            </a:r>
            <a:endParaRPr lang="en-US" sz="3200" dirty="0">
              <a:latin typeface="+mn-lt"/>
            </a:endParaRPr>
          </a:p>
        </p:txBody>
      </p:sp>
      <p:sp>
        <p:nvSpPr>
          <p:cNvPr id="3" name="Content Placeholder 2"/>
          <p:cNvSpPr>
            <a:spLocks noGrp="1"/>
          </p:cNvSpPr>
          <p:nvPr>
            <p:ph idx="1"/>
          </p:nvPr>
        </p:nvSpPr>
        <p:spPr>
          <a:xfrm>
            <a:off x="505073" y="1357540"/>
            <a:ext cx="8247063" cy="5280765"/>
          </a:xfrm>
        </p:spPr>
        <p:txBody>
          <a:bodyPr>
            <a:noAutofit/>
          </a:bodyPr>
          <a:lstStyle/>
          <a:p>
            <a:r>
              <a:rPr lang="en-US" sz="1600" dirty="0" smtClean="0"/>
              <a:t>Since intra-University consulting is assumed to be undertaken as a university obligation requiring no compensation in addition to full time base salary, the principle also applies to faculty members who function as consultants or otherwise contribute to a sponsored agreement conducted by another faculty member of the same institution.</a:t>
            </a:r>
          </a:p>
          <a:p>
            <a:endParaRPr lang="en-US" sz="2000" dirty="0" smtClean="0"/>
          </a:p>
          <a:p>
            <a:r>
              <a:rPr lang="en-US" sz="1600" dirty="0" smtClean="0"/>
              <a:t>Regulations &amp; Institutional Policy</a:t>
            </a:r>
          </a:p>
          <a:p>
            <a:pPr lvl="2" fontAlgn="auto">
              <a:spcAft>
                <a:spcPts val="0"/>
              </a:spcAft>
              <a:buClr>
                <a:srgbClr val="C00000"/>
              </a:buClr>
              <a:defRPr/>
            </a:pPr>
            <a:r>
              <a:rPr lang="en-US" sz="1200" i="0" dirty="0" smtClean="0">
                <a:cs typeface="Times New Roman" pitchFamily="18" charset="0"/>
              </a:rPr>
              <a:t>Federal Register 2 CFR Part 200.430 Section h.3, sets forth limited circumstances in which extra compensation above the base salary are allowable</a:t>
            </a:r>
          </a:p>
          <a:p>
            <a:pPr lvl="3" fontAlgn="auto">
              <a:spcAft>
                <a:spcPts val="0"/>
              </a:spcAft>
              <a:buClr>
                <a:srgbClr val="C00000"/>
              </a:buClr>
              <a:defRPr/>
            </a:pPr>
            <a:r>
              <a:rPr lang="en-US" sz="1200" dirty="0" smtClean="0">
                <a:cs typeface="Times New Roman" pitchFamily="18" charset="0"/>
              </a:rPr>
              <a:t>Work must be across departmental lines or pertain to a separate or remote operation</a:t>
            </a:r>
          </a:p>
          <a:p>
            <a:pPr lvl="3" fontAlgn="auto">
              <a:spcAft>
                <a:spcPts val="0"/>
              </a:spcAft>
              <a:buClr>
                <a:srgbClr val="C00000"/>
              </a:buClr>
              <a:defRPr/>
            </a:pPr>
            <a:r>
              <a:rPr lang="en-US" sz="1200" i="0" dirty="0" smtClean="0">
                <a:cs typeface="Times New Roman" pitchFamily="18" charset="0"/>
              </a:rPr>
              <a:t>Work must </a:t>
            </a:r>
            <a:r>
              <a:rPr lang="en-US" sz="1200" dirty="0" smtClean="0">
                <a:cs typeface="Times New Roman" pitchFamily="18" charset="0"/>
              </a:rPr>
              <a:t>be in addition to regular departmental load</a:t>
            </a:r>
          </a:p>
          <a:p>
            <a:pPr lvl="3" fontAlgn="auto">
              <a:spcAft>
                <a:spcPts val="0"/>
              </a:spcAft>
              <a:buClr>
                <a:srgbClr val="C00000"/>
              </a:buClr>
              <a:defRPr/>
            </a:pPr>
            <a:r>
              <a:rPr lang="en-US" sz="1200" dirty="0" smtClean="0">
                <a:cs typeface="Times New Roman" pitchFamily="18" charset="0"/>
              </a:rPr>
              <a:t>Arrangement must be approved in writing by the sponsor</a:t>
            </a:r>
            <a:r>
              <a:rPr lang="en-US" sz="1200" i="0" dirty="0" smtClean="0">
                <a:cs typeface="Times New Roman" pitchFamily="18" charset="0"/>
              </a:rPr>
              <a:t> </a:t>
            </a:r>
          </a:p>
          <a:p>
            <a:pPr lvl="2" fontAlgn="auto">
              <a:spcAft>
                <a:spcPts val="0"/>
              </a:spcAft>
              <a:buClr>
                <a:srgbClr val="C00000"/>
              </a:buClr>
              <a:defRPr/>
            </a:pPr>
            <a:r>
              <a:rPr lang="en-US" sz="1200" i="0" dirty="0" smtClean="0">
                <a:cs typeface="Times New Roman" pitchFamily="18" charset="0"/>
              </a:rPr>
              <a:t>Texas Tech University Operating Policy 70.16, </a:t>
            </a:r>
            <a:r>
              <a:rPr lang="en-US" sz="1200" dirty="0" smtClean="0">
                <a:cs typeface="Times New Roman" pitchFamily="18" charset="0"/>
              </a:rPr>
              <a:t>Compensation in Excess of Base Salary</a:t>
            </a:r>
            <a:r>
              <a:rPr lang="en-US" sz="1200" i="0" dirty="0" smtClean="0">
                <a:cs typeface="Times New Roman" pitchFamily="18" charset="0"/>
              </a:rPr>
              <a:t>, extends Federal requirements to State and private sponsored projects.  Additionally, institutional policy limits the amount of additional pay to an amount that is commensurate with the employee’s IBS.</a:t>
            </a:r>
          </a:p>
          <a:p>
            <a:pPr lvl="2" fontAlgn="auto">
              <a:spcAft>
                <a:spcPts val="0"/>
              </a:spcAft>
              <a:buClr>
                <a:srgbClr val="C00000"/>
              </a:buClr>
              <a:defRPr/>
            </a:pPr>
            <a:endParaRPr lang="en-US" sz="1600" i="0" dirty="0" smtClean="0">
              <a:cs typeface="Times New Roman" pitchFamily="18" charset="0"/>
            </a:endParaRPr>
          </a:p>
          <a:p>
            <a:pPr marL="168275" indent="0"/>
            <a:r>
              <a:rPr lang="en-US" sz="1600" dirty="0" smtClean="0"/>
              <a:t>Intra-University Consulting and Effort</a:t>
            </a:r>
          </a:p>
          <a:p>
            <a:pPr lvl="2" fontAlgn="auto">
              <a:spcAft>
                <a:spcPts val="0"/>
              </a:spcAft>
              <a:buClr>
                <a:srgbClr val="C00000"/>
              </a:buClr>
              <a:defRPr/>
            </a:pPr>
            <a:r>
              <a:rPr lang="en-US" sz="1200" i="0" dirty="0" smtClean="0">
                <a:cs typeface="Times New Roman" pitchFamily="18" charset="0"/>
              </a:rPr>
              <a:t>Additional compensation paid in accordance with Federal Register 2 CFR Part 200.430 Section h.3 is excluded from IBS and effort certification requirements.</a:t>
            </a:r>
            <a:endParaRPr lang="en-US" sz="1200" dirty="0" smtClean="0"/>
          </a:p>
        </p:txBody>
      </p:sp>
      <p:sp>
        <p:nvSpPr>
          <p:cNvPr id="7" name="Slide Number Placeholder 6"/>
          <p:cNvSpPr>
            <a:spLocks noGrp="1"/>
          </p:cNvSpPr>
          <p:nvPr>
            <p:ph type="sldNum" sz="quarter" idx="11"/>
          </p:nvPr>
        </p:nvSpPr>
        <p:spPr/>
        <p:txBody>
          <a:bodyPr/>
          <a:lstStyle/>
          <a:p>
            <a:pPr>
              <a:defRPr/>
            </a:pPr>
            <a:fld id="{611D73C4-9353-46CE-88DE-59F0067C6799}"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360391" y="144510"/>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Times New Roman" pitchFamily="18" charset="0"/>
              </a:defRPr>
            </a:lvl2pPr>
            <a:lvl3pPr algn="l" rtl="0" eaLnBrk="0" fontAlgn="base" hangingPunct="0">
              <a:spcBef>
                <a:spcPct val="0"/>
              </a:spcBef>
              <a:spcAft>
                <a:spcPct val="0"/>
              </a:spcAft>
              <a:defRPr sz="2000">
                <a:solidFill>
                  <a:schemeClr val="bg1"/>
                </a:solidFill>
                <a:latin typeface="Times New Roman" pitchFamily="18" charset="0"/>
              </a:defRPr>
            </a:lvl3pPr>
            <a:lvl4pPr algn="l" rtl="0" eaLnBrk="0" fontAlgn="base" hangingPunct="0">
              <a:spcBef>
                <a:spcPct val="0"/>
              </a:spcBef>
              <a:spcAft>
                <a:spcPct val="0"/>
              </a:spcAft>
              <a:defRPr sz="2000">
                <a:solidFill>
                  <a:schemeClr val="bg1"/>
                </a:solidFill>
                <a:latin typeface="Times New Roman" pitchFamily="18" charset="0"/>
              </a:defRPr>
            </a:lvl4pPr>
            <a:lvl5pPr algn="l" rtl="0" eaLnBrk="0" fontAlgn="base" hangingPunct="0">
              <a:spcBef>
                <a:spcPct val="0"/>
              </a:spcBef>
              <a:spcAft>
                <a:spcPct val="0"/>
              </a:spcAft>
              <a:defRPr sz="2000">
                <a:solidFill>
                  <a:schemeClr val="bg1"/>
                </a:solidFill>
                <a:latin typeface="Times New Roman" pitchFamily="18" charset="0"/>
              </a:defRPr>
            </a:lvl5pPr>
            <a:lvl6pPr marL="457200" algn="l" rtl="0" eaLnBrk="0" fontAlgn="base" hangingPunct="0">
              <a:spcBef>
                <a:spcPct val="0"/>
              </a:spcBef>
              <a:spcAft>
                <a:spcPct val="0"/>
              </a:spcAft>
              <a:defRPr sz="2000">
                <a:solidFill>
                  <a:schemeClr val="bg1"/>
                </a:solidFill>
                <a:latin typeface="Times New Roman" pitchFamily="18" charset="0"/>
              </a:defRPr>
            </a:lvl6pPr>
            <a:lvl7pPr marL="914400" algn="l" rtl="0" eaLnBrk="0" fontAlgn="base" hangingPunct="0">
              <a:spcBef>
                <a:spcPct val="0"/>
              </a:spcBef>
              <a:spcAft>
                <a:spcPct val="0"/>
              </a:spcAft>
              <a:defRPr sz="2000">
                <a:solidFill>
                  <a:schemeClr val="bg1"/>
                </a:solidFill>
                <a:latin typeface="Times New Roman" pitchFamily="18" charset="0"/>
              </a:defRPr>
            </a:lvl7pPr>
            <a:lvl8pPr marL="1371600" algn="l" rtl="0" eaLnBrk="0" fontAlgn="base" hangingPunct="0">
              <a:spcBef>
                <a:spcPct val="0"/>
              </a:spcBef>
              <a:spcAft>
                <a:spcPct val="0"/>
              </a:spcAft>
              <a:defRPr sz="2000">
                <a:solidFill>
                  <a:schemeClr val="bg1"/>
                </a:solidFill>
                <a:latin typeface="Times New Roman" pitchFamily="18" charset="0"/>
              </a:defRPr>
            </a:lvl8pPr>
            <a:lvl9pPr marL="1828800" algn="l" rtl="0" eaLnBrk="0" fontAlgn="base" hangingPunct="0">
              <a:spcBef>
                <a:spcPct val="0"/>
              </a:spcBef>
              <a:spcAft>
                <a:spcPct val="0"/>
              </a:spcAft>
              <a:defRPr sz="2000">
                <a:solidFill>
                  <a:schemeClr val="bg1"/>
                </a:solidFill>
                <a:latin typeface="Times New Roman" pitchFamily="18" charset="0"/>
              </a:defRPr>
            </a:lvl9pPr>
          </a:lstStyle>
          <a:p>
            <a:r>
              <a:rPr lang="en-US" sz="3200" b="0" dirty="0" smtClean="0"/>
              <a:t>Training Requirements</a:t>
            </a:r>
            <a:endParaRPr lang="en-US" sz="3200" b="0" dirty="0">
              <a:latin typeface="+mn-lt"/>
            </a:endParaRPr>
          </a:p>
        </p:txBody>
      </p:sp>
      <p:sp>
        <p:nvSpPr>
          <p:cNvPr id="7" name="Rectangle 3"/>
          <p:cNvSpPr>
            <a:spLocks noGrp="1" noChangeArrowheads="1"/>
          </p:cNvSpPr>
          <p:nvPr>
            <p:ph idx="1"/>
          </p:nvPr>
        </p:nvSpPr>
        <p:spPr>
          <a:xfrm>
            <a:off x="457200" y="1371600"/>
            <a:ext cx="7772400" cy="4953000"/>
          </a:xfrm>
        </p:spPr>
        <p:txBody>
          <a:bodyPr/>
          <a:lstStyle/>
          <a:p>
            <a:pPr>
              <a:lnSpc>
                <a:spcPct val="90000"/>
              </a:lnSpc>
            </a:pPr>
            <a:r>
              <a:rPr lang="en-US" sz="2400" dirty="0" smtClean="0"/>
              <a:t>PIs, Department Chairs/Directors and Deans</a:t>
            </a:r>
          </a:p>
          <a:p>
            <a:pPr lvl="1">
              <a:lnSpc>
                <a:spcPct val="90000"/>
              </a:lnSpc>
            </a:pPr>
            <a:r>
              <a:rPr lang="en-US" sz="1800" dirty="0" smtClean="0"/>
              <a:t>Complete online training through </a:t>
            </a:r>
            <a:r>
              <a:rPr lang="en-US" sz="1800" dirty="0" err="1" smtClean="0"/>
              <a:t>SumTotal</a:t>
            </a:r>
            <a:r>
              <a:rPr lang="en-US" sz="1800" dirty="0" smtClean="0"/>
              <a:t> upon appointment</a:t>
            </a:r>
            <a:endParaRPr lang="en-US" sz="1800" dirty="0"/>
          </a:p>
          <a:p>
            <a:pPr lvl="1">
              <a:lnSpc>
                <a:spcPct val="90000"/>
              </a:lnSpc>
            </a:pPr>
            <a:r>
              <a:rPr lang="en-US" sz="1800" dirty="0" smtClean="0"/>
              <a:t>Renewal training every 3 years (was 2 years)</a:t>
            </a:r>
          </a:p>
          <a:p>
            <a:pPr lvl="1">
              <a:lnSpc>
                <a:spcPct val="90000"/>
              </a:lnSpc>
            </a:pPr>
            <a:r>
              <a:rPr lang="en-US" sz="1800" dirty="0" smtClean="0"/>
              <a:t>Registered by Accounting Services at the beginning of each month</a:t>
            </a:r>
          </a:p>
          <a:p>
            <a:pPr lvl="1">
              <a:lnSpc>
                <a:spcPct val="90000"/>
              </a:lnSpc>
            </a:pPr>
            <a:r>
              <a:rPr lang="en-US" sz="1800" dirty="0" smtClean="0"/>
              <a:t>Training must be completed within 30 days of registration</a:t>
            </a:r>
          </a:p>
          <a:p>
            <a:pPr lvl="1">
              <a:lnSpc>
                <a:spcPct val="90000"/>
              </a:lnSpc>
            </a:pPr>
            <a:r>
              <a:rPr lang="en-US" sz="1800" dirty="0" smtClean="0"/>
              <a:t>Employees will receive automated emails once they are enrolled and reminders at 15, 30, and 45 days</a:t>
            </a:r>
          </a:p>
          <a:p>
            <a:pPr lvl="1">
              <a:lnSpc>
                <a:spcPct val="90000"/>
              </a:lnSpc>
            </a:pPr>
            <a:r>
              <a:rPr lang="en-US" sz="1800" dirty="0" smtClean="0"/>
              <a:t>Escalations as </a:t>
            </a:r>
            <a:r>
              <a:rPr lang="en-US" sz="1800" dirty="0" smtClean="0"/>
              <a:t>prescribed in OP 65.02</a:t>
            </a:r>
            <a:endParaRPr lang="en-US" sz="1800" dirty="0" smtClean="0"/>
          </a:p>
          <a:p>
            <a:pPr marL="0" indent="0">
              <a:lnSpc>
                <a:spcPct val="90000"/>
              </a:lnSpc>
              <a:buNone/>
            </a:pPr>
            <a:endParaRPr lang="en-US" sz="2000" dirty="0"/>
          </a:p>
          <a:p>
            <a:pPr>
              <a:lnSpc>
                <a:spcPct val="90000"/>
              </a:lnSpc>
            </a:pPr>
            <a:r>
              <a:rPr lang="en-US" sz="2400" dirty="0" smtClean="0"/>
              <a:t>Effort Coordinators</a:t>
            </a:r>
          </a:p>
          <a:p>
            <a:pPr lvl="1">
              <a:lnSpc>
                <a:spcPct val="90000"/>
              </a:lnSpc>
            </a:pPr>
            <a:r>
              <a:rPr lang="en-US" sz="1800" dirty="0" smtClean="0"/>
              <a:t>Must complete classroom/in-person training session given by Accounting Services to gain access to eCRT system</a:t>
            </a:r>
          </a:p>
        </p:txBody>
      </p:sp>
    </p:spTree>
    <p:extLst>
      <p:ext uri="{BB962C8B-B14F-4D97-AF65-F5344CB8AC3E}">
        <p14:creationId xmlns:p14="http://schemas.microsoft.com/office/powerpoint/2010/main" val="3482177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450" y="0"/>
            <a:ext cx="8229600" cy="1045029"/>
          </a:xfrm>
          <a:prstGeom prst="rect">
            <a:avLst/>
          </a:prstGeom>
        </p:spPr>
        <p:txBody>
          <a:bodyPr/>
          <a:lstStyle/>
          <a:p>
            <a:r>
              <a:rPr lang="en-US" sz="3200" dirty="0" smtClean="0">
                <a:latin typeface="+mn-lt"/>
              </a:rPr>
              <a:t>Role of the Principal Investigator (PI)</a:t>
            </a:r>
            <a:endParaRPr lang="en-US" sz="3200" dirty="0">
              <a:latin typeface="+mn-lt"/>
            </a:endParaRPr>
          </a:p>
        </p:txBody>
      </p:sp>
      <p:sp>
        <p:nvSpPr>
          <p:cNvPr id="3" name="Content Placeholder 2"/>
          <p:cNvSpPr>
            <a:spLocks noGrp="1"/>
          </p:cNvSpPr>
          <p:nvPr>
            <p:ph idx="1"/>
          </p:nvPr>
        </p:nvSpPr>
        <p:spPr>
          <a:xfrm>
            <a:off x="569913" y="1341913"/>
            <a:ext cx="8229600" cy="5314476"/>
          </a:xfrm>
        </p:spPr>
        <p:txBody>
          <a:bodyPr>
            <a:normAutofit lnSpcReduction="10000"/>
          </a:bodyPr>
          <a:lstStyle/>
          <a:p>
            <a:r>
              <a:rPr lang="en-US" sz="2000" dirty="0" smtClean="0"/>
              <a:t>The Principal Investigator is the steward of the sponsored project and accompanying funds.</a:t>
            </a:r>
          </a:p>
          <a:p>
            <a:endParaRPr lang="en-US" sz="1600" dirty="0" smtClean="0"/>
          </a:p>
          <a:p>
            <a:r>
              <a:rPr lang="en-US" sz="2000" dirty="0" smtClean="0"/>
              <a:t>The University is legally responsible to the sponsor, but the PI is held accountable for the proper fiscal management and conduct of the project.  PI responsibilities include:</a:t>
            </a:r>
          </a:p>
          <a:p>
            <a:pPr lvl="2">
              <a:spcBef>
                <a:spcPts val="600"/>
              </a:spcBef>
              <a:buClr>
                <a:srgbClr val="C00000"/>
              </a:buClr>
            </a:pPr>
            <a:r>
              <a:rPr lang="en-US" sz="1700" i="0" dirty="0" smtClean="0"/>
              <a:t>Scientific performance of the work related to the project.</a:t>
            </a:r>
          </a:p>
          <a:p>
            <a:pPr lvl="2">
              <a:buClr>
                <a:srgbClr val="C00000"/>
              </a:buClr>
            </a:pPr>
            <a:r>
              <a:rPr lang="en-US" sz="1700" i="0" dirty="0" smtClean="0"/>
              <a:t>Management of the project within funding limitations and in compliance with Federal regulations, sponsor requirements, and institutional policy</a:t>
            </a:r>
            <a:r>
              <a:rPr lang="en-US" sz="1700" i="0" dirty="0" smtClean="0"/>
              <a:t>. </a:t>
            </a:r>
            <a:r>
              <a:rPr lang="en-US" sz="1700" i="0" dirty="0" smtClean="0">
                <a:solidFill>
                  <a:srgbClr val="C00000"/>
                </a:solidFill>
              </a:rPr>
              <a:t>This includes effort certification for all personnel on the project.</a:t>
            </a:r>
          </a:p>
          <a:p>
            <a:pPr lvl="2">
              <a:buClr>
                <a:srgbClr val="C00000"/>
              </a:buClr>
            </a:pPr>
            <a:r>
              <a:rPr lang="en-US" sz="1700" i="0" dirty="0" smtClean="0"/>
              <a:t>Sponsor notification when change of scope to the project occurs.</a:t>
            </a:r>
          </a:p>
          <a:p>
            <a:pPr lvl="2">
              <a:buClr>
                <a:srgbClr val="C00000"/>
              </a:buClr>
            </a:pPr>
            <a:endParaRPr lang="en-US" sz="1600" i="0" dirty="0" smtClean="0"/>
          </a:p>
          <a:p>
            <a:r>
              <a:rPr lang="en-US" sz="2000" u="sng" dirty="0" smtClean="0"/>
              <a:t>Responsibility</a:t>
            </a:r>
            <a:r>
              <a:rPr lang="en-US" sz="2000" dirty="0" smtClean="0"/>
              <a:t> for the day-to-day management of project finances may be delegated to administrative or other staff.  However, </a:t>
            </a:r>
            <a:r>
              <a:rPr lang="en-US" sz="2000" u="sng" dirty="0" smtClean="0"/>
              <a:t>accountability</a:t>
            </a:r>
            <a:r>
              <a:rPr lang="en-US" sz="2000" dirty="0" smtClean="0"/>
              <a:t> for compliance with Federal regulations, sponsor requirements, and institutional policy, ultimately rests with the PI.</a:t>
            </a:r>
          </a:p>
          <a:p>
            <a:pPr lvl="1" indent="0">
              <a:buNone/>
            </a:pPr>
            <a:endParaRPr lang="en-US" sz="1600" i="1" dirty="0"/>
          </a:p>
        </p:txBody>
      </p:sp>
      <p:sp>
        <p:nvSpPr>
          <p:cNvPr id="4" name="Slide Number Placeholder 3"/>
          <p:cNvSpPr>
            <a:spLocks noGrp="1"/>
          </p:cNvSpPr>
          <p:nvPr>
            <p:ph type="sldNum" sz="quarter" idx="11"/>
          </p:nvPr>
        </p:nvSpPr>
        <p:spPr/>
        <p:txBody>
          <a:bodyPr/>
          <a:lstStyle/>
          <a:p>
            <a:pPr>
              <a:defRPr/>
            </a:pPr>
            <a:fld id="{611D73C4-9353-46CE-88DE-59F0067C6799}" type="slidenum">
              <a:rPr lang="en-US" smtClean="0"/>
              <a:pPr>
                <a:defRPr/>
              </a:pPr>
              <a:t>6</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sz="3200" dirty="0" smtClean="0">
                <a:latin typeface="+mn-lt"/>
              </a:rPr>
              <a:t>Effort Certification</a:t>
            </a:r>
            <a:endParaRPr lang="en-US" sz="3200" dirty="0">
              <a:latin typeface="+mn-lt"/>
            </a:endParaRPr>
          </a:p>
        </p:txBody>
      </p:sp>
      <p:sp>
        <p:nvSpPr>
          <p:cNvPr id="3" name="Content Placeholder 2"/>
          <p:cNvSpPr>
            <a:spLocks noGrp="1"/>
          </p:cNvSpPr>
          <p:nvPr>
            <p:ph idx="1"/>
          </p:nvPr>
        </p:nvSpPr>
        <p:spPr>
          <a:xfrm>
            <a:off x="685800" y="1371599"/>
            <a:ext cx="7772400" cy="5112328"/>
          </a:xfrm>
        </p:spPr>
        <p:txBody>
          <a:bodyPr>
            <a:noAutofit/>
          </a:bodyPr>
          <a:lstStyle/>
          <a:p>
            <a:pPr>
              <a:lnSpc>
                <a:spcPct val="90000"/>
              </a:lnSpc>
              <a:buClr>
                <a:srgbClr val="00243D"/>
              </a:buClr>
              <a:defRPr/>
            </a:pPr>
            <a:r>
              <a:rPr lang="en-US" sz="1600" dirty="0" smtClean="0"/>
              <a:t>Effort Certification is a Federal requirement</a:t>
            </a:r>
            <a:r>
              <a:rPr lang="en-US" sz="2000" dirty="0" smtClean="0"/>
              <a:t>.</a:t>
            </a:r>
          </a:p>
          <a:p>
            <a:pPr lvl="2" fontAlgn="auto">
              <a:spcAft>
                <a:spcPts val="0"/>
              </a:spcAft>
              <a:buClr>
                <a:srgbClr val="C00000"/>
              </a:buClr>
              <a:defRPr/>
            </a:pPr>
            <a:r>
              <a:rPr lang="en-US" sz="1400" i="0" dirty="0" smtClean="0">
                <a:cs typeface="Times New Roman" pitchFamily="18" charset="0"/>
              </a:rPr>
              <a:t>Federal Register 2 CFR Part 200 Section i.8, Standards for Documentation of Personnel Expenses, states that the Federal government may require personnel activity reports where records do not meet standards. </a:t>
            </a:r>
          </a:p>
          <a:p>
            <a:pPr lvl="2" fontAlgn="auto">
              <a:spcAft>
                <a:spcPts val="0"/>
              </a:spcAft>
              <a:buClr>
                <a:srgbClr val="C00000"/>
              </a:buClr>
              <a:defRPr/>
            </a:pPr>
            <a:r>
              <a:rPr lang="en-US" sz="1400" i="0" dirty="0" smtClean="0">
                <a:cs typeface="Times New Roman" pitchFamily="18" charset="0"/>
              </a:rPr>
              <a:t>Personnel is typically the most significant direct cost component of sponsored project costs and  as such, is a focus of Federal auditors.</a:t>
            </a:r>
            <a:endParaRPr lang="en-US" sz="1600" i="0" dirty="0" smtClean="0">
              <a:cs typeface="Times New Roman" pitchFamily="18" charset="0"/>
            </a:endParaRPr>
          </a:p>
          <a:p>
            <a:r>
              <a:rPr lang="en-US" sz="1600" dirty="0" smtClean="0"/>
              <a:t>Effort certification is an Institutional requirement.</a:t>
            </a:r>
          </a:p>
          <a:p>
            <a:pPr lvl="2">
              <a:buClr>
                <a:srgbClr val="C00000"/>
              </a:buClr>
            </a:pPr>
            <a:r>
              <a:rPr lang="en-US" sz="1400" i="0" dirty="0" smtClean="0">
                <a:cs typeface="Times New Roman" pitchFamily="18" charset="0"/>
              </a:rPr>
              <a:t>University OP 65.02: Effort Commitment and Certification, requires  all employees who receive salary support from sponsored projects (federal, state, or private), or who expend committed effort on a sponsored project without receiving salary support from the sponsor, must certify effort.</a:t>
            </a:r>
          </a:p>
          <a:p>
            <a:pPr lvl="2">
              <a:buClr>
                <a:srgbClr val="C00000"/>
              </a:buClr>
            </a:pPr>
            <a:r>
              <a:rPr lang="en-US" sz="1400" i="0" dirty="0" smtClean="0">
                <a:cs typeface="Times New Roman" pitchFamily="18" charset="0"/>
              </a:rPr>
              <a:t>TTU utilizes the </a:t>
            </a:r>
            <a:r>
              <a:rPr lang="en-US" sz="1400" b="1" i="0" dirty="0" smtClean="0">
                <a:cs typeface="Times New Roman" pitchFamily="18" charset="0"/>
              </a:rPr>
              <a:t>eCRT</a:t>
            </a:r>
            <a:r>
              <a:rPr lang="en-US" sz="1400" i="0" dirty="0" smtClean="0">
                <a:cs typeface="Times New Roman" pitchFamily="18" charset="0"/>
              </a:rPr>
              <a:t> system for Effort certification.</a:t>
            </a:r>
            <a:endParaRPr lang="en-US" sz="1600" i="0" dirty="0" smtClean="0">
              <a:cs typeface="Times New Roman" pitchFamily="18" charset="0"/>
            </a:endParaRPr>
          </a:p>
          <a:p>
            <a:r>
              <a:rPr lang="en-US" sz="1600" dirty="0" smtClean="0"/>
              <a:t>Effort certification documents that salary charged to a project is consistent with the level of effort provided during a specific time period.</a:t>
            </a:r>
          </a:p>
          <a:p>
            <a:r>
              <a:rPr lang="en-US" sz="1600" dirty="0" smtClean="0"/>
              <a:t>Effort certification is the </a:t>
            </a:r>
            <a:r>
              <a:rPr lang="en-US" sz="1600" u="sng" dirty="0" smtClean="0"/>
              <a:t>primary</a:t>
            </a:r>
            <a:r>
              <a:rPr lang="en-US" sz="1600" dirty="0" smtClean="0"/>
              <a:t> means of verifying that:</a:t>
            </a:r>
          </a:p>
          <a:p>
            <a:pPr lvl="2" fontAlgn="auto">
              <a:spcAft>
                <a:spcPts val="0"/>
              </a:spcAft>
              <a:buClr>
                <a:srgbClr val="C00000"/>
              </a:buClr>
              <a:defRPr/>
            </a:pPr>
            <a:r>
              <a:rPr lang="en-US" sz="1600" i="0" dirty="0" smtClean="0">
                <a:cs typeface="Times New Roman" pitchFamily="18" charset="0"/>
              </a:rPr>
              <a:t>Effort supported </a:t>
            </a:r>
            <a:r>
              <a:rPr lang="en-US" sz="1600" i="0" dirty="0" smtClean="0">
                <a:cs typeface="Times New Roman" pitchFamily="18" charset="0"/>
              </a:rPr>
              <a:t>and </a:t>
            </a:r>
            <a:r>
              <a:rPr lang="en-US" sz="1600" i="0" dirty="0" smtClean="0">
                <a:cs typeface="Times New Roman" pitchFamily="18" charset="0"/>
              </a:rPr>
              <a:t>charged to the project has been performed as committed, and</a:t>
            </a:r>
          </a:p>
          <a:p>
            <a:pPr lvl="2" fontAlgn="auto">
              <a:spcAft>
                <a:spcPts val="0"/>
              </a:spcAft>
              <a:buClr>
                <a:srgbClr val="C00000"/>
              </a:buClr>
              <a:defRPr/>
            </a:pPr>
            <a:r>
              <a:rPr lang="en-US" sz="1600" i="0" dirty="0" smtClean="0">
                <a:cs typeface="Times New Roman" pitchFamily="18" charset="0"/>
              </a:rPr>
              <a:t>Effort expended in support of a project but not paid by the project (cost sharing) has been performed as committed.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prstGeom prst="rect">
            <a:avLst/>
          </a:prstGeom>
        </p:spPr>
        <p:txBody>
          <a:bodyPr/>
          <a:lstStyle/>
          <a:p>
            <a:r>
              <a:rPr lang="en-US" sz="3200" dirty="0" smtClean="0">
                <a:latin typeface="+mn-lt"/>
              </a:rPr>
              <a:t>Effort Certification</a:t>
            </a:r>
            <a:endParaRPr lang="en-US" sz="3200" dirty="0">
              <a:latin typeface="+mn-lt"/>
            </a:endParaRPr>
          </a:p>
        </p:txBody>
      </p:sp>
      <p:sp>
        <p:nvSpPr>
          <p:cNvPr id="3" name="Content Placeholder 2"/>
          <p:cNvSpPr>
            <a:spLocks noGrp="1"/>
          </p:cNvSpPr>
          <p:nvPr>
            <p:ph idx="1"/>
          </p:nvPr>
        </p:nvSpPr>
        <p:spPr/>
        <p:txBody>
          <a:bodyPr>
            <a:normAutofit/>
          </a:bodyPr>
          <a:lstStyle/>
          <a:p>
            <a:r>
              <a:rPr lang="en-US" sz="2000" dirty="0" smtClean="0"/>
              <a:t>Effort reports may pre-populate total percentages of payroll distributions to be used as a starting point, since it is often assumed that payroll distribution is monitored and revised based on effort expended.</a:t>
            </a:r>
          </a:p>
          <a:p>
            <a:endParaRPr lang="en-US" sz="2000" dirty="0" smtClean="0"/>
          </a:p>
          <a:p>
            <a:r>
              <a:rPr lang="en-US" sz="2000" dirty="0" smtClean="0"/>
              <a:t>However, these percentages may need to be revised during certification based on </a:t>
            </a:r>
            <a:r>
              <a:rPr lang="en-US" sz="2000" b="1" u="sng" dirty="0" smtClean="0"/>
              <a:t>actual expended effort.</a:t>
            </a:r>
          </a:p>
          <a:p>
            <a:endParaRPr lang="en-US" sz="2000" b="1" u="sng" dirty="0" smtClean="0"/>
          </a:p>
          <a:p>
            <a:r>
              <a:rPr lang="en-US" sz="2000" dirty="0" smtClean="0"/>
              <a:t>This </a:t>
            </a:r>
            <a:r>
              <a:rPr lang="en-US" sz="2000" b="1" u="sng" dirty="0" smtClean="0"/>
              <a:t>after-the-fact</a:t>
            </a:r>
            <a:r>
              <a:rPr lang="en-US" sz="2000" dirty="0" smtClean="0"/>
              <a:t> confirmation is necessary for compliant effort reporting</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511625" y="213756"/>
            <a:ext cx="8229600" cy="819397"/>
          </a:xfrm>
          <a:prstGeom prst="rect">
            <a:avLst/>
          </a:prstGeom>
        </p:spPr>
        <p:txBody>
          <a:bodyPr>
            <a:normAutofit/>
          </a:bodyPr>
          <a:lstStyle/>
          <a:p>
            <a:r>
              <a:rPr lang="en-US" sz="3200" dirty="0" smtClean="0">
                <a:latin typeface="+mn-lt"/>
              </a:rPr>
              <a:t>Reasonable Estimate</a:t>
            </a:r>
            <a:endParaRPr lang="en-US" sz="3200" dirty="0">
              <a:latin typeface="+mn-lt"/>
            </a:endParaRPr>
          </a:p>
        </p:txBody>
      </p:sp>
      <p:sp>
        <p:nvSpPr>
          <p:cNvPr id="271363" name="Rectangle 3"/>
          <p:cNvSpPr>
            <a:spLocks noGrp="1" noChangeArrowheads="1"/>
          </p:cNvSpPr>
          <p:nvPr>
            <p:ph idx="1"/>
          </p:nvPr>
        </p:nvSpPr>
        <p:spPr>
          <a:xfrm>
            <a:off x="609600" y="1676400"/>
            <a:ext cx="7772400" cy="4114800"/>
          </a:xfrm>
        </p:spPr>
        <p:txBody>
          <a:bodyPr/>
          <a:lstStyle/>
          <a:p>
            <a:r>
              <a:rPr lang="en-US" sz="2000" dirty="0">
                <a:cs typeface="Times New Roman" pitchFamily="18" charset="0"/>
              </a:rPr>
              <a:t>Sponsors </a:t>
            </a:r>
            <a:r>
              <a:rPr lang="en-US" sz="2000" dirty="0" smtClean="0">
                <a:cs typeface="Arial" charset="0"/>
              </a:rPr>
              <a:t>recognize </a:t>
            </a:r>
            <a:r>
              <a:rPr lang="en-US" sz="2000" dirty="0">
                <a:cs typeface="Arial" charset="0"/>
              </a:rPr>
              <a:t>that the activities </a:t>
            </a:r>
            <a:r>
              <a:rPr lang="en-US" sz="2000" dirty="0" smtClean="0">
                <a:cs typeface="Arial" charset="0"/>
              </a:rPr>
              <a:t>constituting effort </a:t>
            </a:r>
            <a:r>
              <a:rPr lang="en-US" sz="2000" dirty="0">
                <a:cs typeface="Arial" charset="0"/>
              </a:rPr>
              <a:t>are often difficult to separate.  Effort certification must often rely on a reasonable estimate of effort, and when estimating, a degree of </a:t>
            </a:r>
            <a:r>
              <a:rPr lang="en-US" sz="2000" dirty="0" smtClean="0">
                <a:cs typeface="Arial" charset="0"/>
              </a:rPr>
              <a:t>tolerance </a:t>
            </a:r>
            <a:r>
              <a:rPr lang="en-US" sz="2000" dirty="0">
                <a:cs typeface="Arial" charset="0"/>
              </a:rPr>
              <a:t>is appropriate. </a:t>
            </a:r>
            <a:endParaRPr lang="en-US" sz="2000" dirty="0" smtClean="0">
              <a:cs typeface="Arial" charset="0"/>
            </a:endParaRPr>
          </a:p>
          <a:p>
            <a:pPr lvl="2"/>
            <a:r>
              <a:rPr lang="en-US" sz="1200" dirty="0" smtClean="0">
                <a:cs typeface="Arial" charset="0"/>
              </a:rPr>
              <a:t>TTU recognizes this as well and allows for 5% variance between certified effort and salary drawn from a sponsored project; however, effort should be estimated as accurately as </a:t>
            </a:r>
            <a:r>
              <a:rPr lang="en-US" sz="1200" dirty="0" smtClean="0">
                <a:cs typeface="Arial" charset="0"/>
              </a:rPr>
              <a:t>possible.</a:t>
            </a:r>
            <a:endParaRPr lang="en-US" sz="1200" dirty="0" smtClean="0">
              <a:cs typeface="Arial" charset="0"/>
            </a:endParaRPr>
          </a:p>
          <a:p>
            <a:r>
              <a:rPr lang="en-US" sz="2000" dirty="0" smtClean="0">
                <a:cs typeface="Times New Roman" pitchFamily="18" charset="0"/>
              </a:rPr>
              <a:t>Examples: </a:t>
            </a:r>
            <a:endParaRPr lang="en-US" sz="2000" dirty="0">
              <a:cs typeface="Times New Roman" pitchFamily="18" charset="0"/>
            </a:endParaRPr>
          </a:p>
          <a:p>
            <a:pPr lvl="2">
              <a:lnSpc>
                <a:spcPct val="114000"/>
              </a:lnSpc>
              <a:spcBef>
                <a:spcPts val="600"/>
              </a:spcBef>
              <a:buClr>
                <a:srgbClr val="C00000"/>
              </a:buClr>
            </a:pPr>
            <a:r>
              <a:rPr lang="en-US" sz="1400" i="0" dirty="0" smtClean="0">
                <a:cs typeface="Times New Roman" pitchFamily="18" charset="0"/>
              </a:rPr>
              <a:t>It would be reasonable for a faculty member who was awarded and expended 40% effort on a grant to sign an effort report stating 39% payroll support for that grant.</a:t>
            </a:r>
          </a:p>
          <a:p>
            <a:pPr lvl="2">
              <a:lnSpc>
                <a:spcPct val="114000"/>
              </a:lnSpc>
              <a:buClr>
                <a:srgbClr val="C00000"/>
              </a:buClr>
            </a:pPr>
            <a:r>
              <a:rPr lang="en-US" sz="1400" i="0" dirty="0" smtClean="0">
                <a:cs typeface="Times New Roman" pitchFamily="18" charset="0"/>
              </a:rPr>
              <a:t>It would not be reasonable for a faculty member who teaches two classes to certify that she worked 95% on sponsored projects.</a:t>
            </a:r>
          </a:p>
          <a:p>
            <a:pPr marL="274320" lvl="1" indent="-274320">
              <a:spcBef>
                <a:spcPts val="580"/>
              </a:spcBef>
              <a:buClr>
                <a:schemeClr val="accent1"/>
              </a:buClr>
            </a:pPr>
            <a:endParaRPr lang="en-US" sz="1600" dirty="0" smtClean="0">
              <a:cs typeface="Times New Roman" pitchFamily="18" charset="0"/>
            </a:endParaRPr>
          </a:p>
          <a:p>
            <a:pPr lvl="1"/>
            <a:endParaRPr lang="en-US" sz="1800" dirty="0" smtClean="0"/>
          </a:p>
          <a:p>
            <a:pPr>
              <a:lnSpc>
                <a:spcPct val="90000"/>
              </a:lnSpc>
              <a:buFont typeface="Wingdings" pitchFamily="2" charset="2"/>
              <a:buNone/>
            </a:pPr>
            <a:endParaRPr lang="en-US" sz="1800" dirty="0"/>
          </a:p>
        </p:txBody>
      </p:sp>
      <p:sp>
        <p:nvSpPr>
          <p:cNvPr id="4" name="Slide Number Placeholder 3"/>
          <p:cNvSpPr>
            <a:spLocks noGrp="1"/>
          </p:cNvSpPr>
          <p:nvPr>
            <p:ph type="sldNum" sz="quarter" idx="11"/>
          </p:nvPr>
        </p:nvSpPr>
        <p:spPr/>
        <p:txBody>
          <a:bodyPr/>
          <a:lstStyle/>
          <a:p>
            <a:pPr>
              <a:defRPr/>
            </a:pPr>
            <a:fld id="{611D73C4-9353-46CE-88DE-59F0067C6799}" type="slidenum">
              <a:rPr lang="en-US" smtClean="0"/>
              <a:pPr>
                <a:defRPr/>
              </a:pPr>
              <a:t>9</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ULLPATHNAME" val=" "/>
  <p:tag name="CURRENTADDINVERSION" val="1.1.06"/>
  <p:tag name="KEYWORDS" val="508059LO.ppt"/>
  <p:tag name="LP_D6D1F643B41B4D918D2E72C49753F075" val="38740.5269907407"/>
  <p:tag name="LP_6229425E57514813A361572BBDD0CEFD" val="38740.5298148148"/>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14">
        <a:dk1>
          <a:srgbClr val="000000"/>
        </a:dk1>
        <a:lt1>
          <a:srgbClr val="FFFFFF"/>
        </a:lt1>
        <a:dk2>
          <a:srgbClr val="000000"/>
        </a:dk2>
        <a:lt2>
          <a:srgbClr val="333333"/>
        </a:lt2>
        <a:accent1>
          <a:srgbClr val="FF1100"/>
        </a:accent1>
        <a:accent2>
          <a:srgbClr val="333399"/>
        </a:accent2>
        <a:accent3>
          <a:srgbClr val="FFFFFF"/>
        </a:accent3>
        <a:accent4>
          <a:srgbClr val="000000"/>
        </a:accent4>
        <a:accent5>
          <a:srgbClr val="FFA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15">
        <a:dk1>
          <a:srgbClr val="000000"/>
        </a:dk1>
        <a:lt1>
          <a:srgbClr val="FFFFFF"/>
        </a:lt1>
        <a:dk2>
          <a:srgbClr val="000000"/>
        </a:dk2>
        <a:lt2>
          <a:srgbClr val="333333"/>
        </a:lt2>
        <a:accent1>
          <a:srgbClr val="CC0000"/>
        </a:accent1>
        <a:accent2>
          <a:srgbClr val="333399"/>
        </a:accent2>
        <a:accent3>
          <a:srgbClr val="FFFFFF"/>
        </a:accent3>
        <a:accent4>
          <a:srgbClr val="000000"/>
        </a:accent4>
        <a:accent5>
          <a:srgbClr val="E2A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16">
        <a:dk1>
          <a:srgbClr val="000000"/>
        </a:dk1>
        <a:lt1>
          <a:srgbClr val="FFFFFF"/>
        </a:lt1>
        <a:dk2>
          <a:srgbClr val="000000"/>
        </a:dk2>
        <a:lt2>
          <a:srgbClr val="333333"/>
        </a:lt2>
        <a:accent1>
          <a:srgbClr val="B50C00"/>
        </a:accent1>
        <a:accent2>
          <a:srgbClr val="052147"/>
        </a:accent2>
        <a:accent3>
          <a:srgbClr val="FFFFFF"/>
        </a:accent3>
        <a:accent4>
          <a:srgbClr val="000000"/>
        </a:accent4>
        <a:accent5>
          <a:srgbClr val="D7AAAA"/>
        </a:accent5>
        <a:accent6>
          <a:srgbClr val="041D3F"/>
        </a:accent6>
        <a:hlink>
          <a:srgbClr val="BD8C00"/>
        </a:hlink>
        <a:folHlink>
          <a:srgbClr val="3F4A1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14943</TotalTime>
  <Words>2285</Words>
  <Application>Microsoft Office PowerPoint</Application>
  <PresentationFormat>On-screen Show (4:3)</PresentationFormat>
  <Paragraphs>207</Paragraphs>
  <Slides>20</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Times New Roman</vt:lpstr>
      <vt:lpstr>Wingdings</vt:lpstr>
      <vt:lpstr>Wingdings 2</vt:lpstr>
      <vt:lpstr>Custom Design</vt:lpstr>
      <vt:lpstr>1_Default Design</vt:lpstr>
      <vt:lpstr>PowerPoint Presentation</vt:lpstr>
      <vt:lpstr>Effort Defined</vt:lpstr>
      <vt:lpstr>Institutional Base Salary (IBS)</vt:lpstr>
      <vt:lpstr>Intra-University Consulting</vt:lpstr>
      <vt:lpstr>PowerPoint Presentation</vt:lpstr>
      <vt:lpstr>Role of the Principal Investigator (PI)</vt:lpstr>
      <vt:lpstr>Effort Certification</vt:lpstr>
      <vt:lpstr>Effort Certification</vt:lpstr>
      <vt:lpstr>Reasonable Estimate</vt:lpstr>
      <vt:lpstr>Suitable Means of Verification</vt:lpstr>
      <vt:lpstr>The Context of Effort Reporting</vt:lpstr>
      <vt:lpstr>Key Effort Reporting Concepts</vt:lpstr>
      <vt:lpstr>Who is Required to Certify?</vt:lpstr>
      <vt:lpstr>Cost Share and Salary Caps</vt:lpstr>
      <vt:lpstr>Summer Salary</vt:lpstr>
      <vt:lpstr>Labor Redistributions</vt:lpstr>
      <vt:lpstr>Penalties for False Certification</vt:lpstr>
      <vt:lpstr>Certification Timeline</vt:lpstr>
      <vt:lpstr>Consequences for Non-Compliance</vt:lpstr>
      <vt:lpstr>Points of Contact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Deveney</dc:creator>
  <cp:lastModifiedBy>Allen, Larry</cp:lastModifiedBy>
  <cp:revision>1115</cp:revision>
  <dcterms:created xsi:type="dcterms:W3CDTF">2005-02-15T19:44:53Z</dcterms:created>
  <dcterms:modified xsi:type="dcterms:W3CDTF">2016-11-22T15:11:01Z</dcterms:modified>
</cp:coreProperties>
</file>