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75" r:id="rId4"/>
    <p:sldId id="266" r:id="rId5"/>
    <p:sldId id="259" r:id="rId6"/>
    <p:sldId id="276" r:id="rId7"/>
    <p:sldId id="279" r:id="rId8"/>
    <p:sldId id="277" r:id="rId9"/>
    <p:sldId id="278" r:id="rId10"/>
    <p:sldId id="283" r:id="rId11"/>
    <p:sldId id="260" r:id="rId12"/>
    <p:sldId id="267" r:id="rId13"/>
    <p:sldId id="281" r:id="rId14"/>
    <p:sldId id="280" r:id="rId15"/>
    <p:sldId id="282" r:id="rId16"/>
    <p:sldId id="284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B83D00"/>
    <a:srgbClr val="5C1C49"/>
    <a:srgbClr val="713D0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9068" autoAdjust="0"/>
  </p:normalViewPr>
  <p:slideViewPr>
    <p:cSldViewPr snapToGrid="0">
      <p:cViewPr varScale="1">
        <p:scale>
          <a:sx n="65" d="100"/>
          <a:sy n="65" d="100"/>
        </p:scale>
        <p:origin x="-1530" y="-96"/>
      </p:cViewPr>
      <p:guideLst>
        <p:guide orient="horz" pos="405"/>
        <p:guide orient="horz" pos="1439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liath\AppData\Local\Microsoft\Windows\Temporary%20Internet%20Files\Content.Outlook\14GW9PIP\Dog%20pheromone%20Nov%20data%20Colla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Rabbit 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Pheromone</a:t>
            </a:r>
            <a:r>
              <a:rPr lang="en-US" sz="1200" b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Placebo</a:t>
            </a:r>
            <a:endParaRPr lang="en-US" sz="1200" b="0" baseline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0" baseline="0" dirty="0" smtClean="0">
                <a:latin typeface="Arial" pitchFamily="34" charset="0"/>
                <a:cs typeface="Arial" pitchFamily="34" charset="0"/>
              </a:rPr>
              <a:t>Time spent lying down </a:t>
            </a:r>
            <a:r>
              <a:rPr lang="en-US" sz="1200" b="0" baseline="0" dirty="0" smtClean="0">
                <a:latin typeface="Arial" pitchFamily="34" charset="0"/>
                <a:cs typeface="Arial" pitchFamily="34" charset="0"/>
              </a:rPr>
              <a:t> (P = 0.03, SEM = 8.7)</a:t>
            </a:r>
            <a:endParaRPr lang="en-US" sz="1200" b="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3197405885580721"/>
          <c:y val="0.2069253765177598"/>
          <c:w val="0.73447752205740002"/>
          <c:h val="0.65520710125661441"/>
        </c:manualLayout>
      </c:layout>
      <c:scatterChart>
        <c:scatterStyle val="lineMarker"/>
        <c:ser>
          <c:idx val="0"/>
          <c:order val="0"/>
          <c:tx>
            <c:strRef>
              <c:f>'LSMEANS FOR 24 H H ONLY'!$A$204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solidFill>
                <a:schemeClr val="accent2">
                  <a:lumMod val="75000"/>
                  <a:lumOff val="25000"/>
                </a:schemeClr>
              </a:solidFill>
            </a:ln>
          </c:spPr>
          <c:marker>
            <c:symbol val="none"/>
          </c:marker>
          <c:xVal>
            <c:numRef>
              <c:f>'LSMEANS FOR 24 H H ONLY'!$B$204:$B$227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xVal>
          <c:yVal>
            <c:numRef>
              <c:f>'LSMEANS FOR 24 H H ONLY'!$C$204:$C$227</c:f>
              <c:numCache>
                <c:formatCode>General</c:formatCode>
                <c:ptCount val="24"/>
                <c:pt idx="0">
                  <c:v>52.604167000000004</c:v>
                </c:pt>
                <c:pt idx="1">
                  <c:v>54.6875</c:v>
                </c:pt>
                <c:pt idx="2">
                  <c:v>52.604167000000004</c:v>
                </c:pt>
                <c:pt idx="3">
                  <c:v>55.208333000000017</c:v>
                </c:pt>
                <c:pt idx="4">
                  <c:v>54.166667000000004</c:v>
                </c:pt>
                <c:pt idx="5">
                  <c:v>52.083333000000003</c:v>
                </c:pt>
                <c:pt idx="6">
                  <c:v>50</c:v>
                </c:pt>
                <c:pt idx="7">
                  <c:v>59.375</c:v>
                </c:pt>
                <c:pt idx="8">
                  <c:v>40.015692000000001</c:v>
                </c:pt>
                <c:pt idx="9">
                  <c:v>59.182359000000012</c:v>
                </c:pt>
                <c:pt idx="10">
                  <c:v>61.979167000000004</c:v>
                </c:pt>
                <c:pt idx="11">
                  <c:v>70.890274000000005</c:v>
                </c:pt>
                <c:pt idx="12">
                  <c:v>72.60783899999997</c:v>
                </c:pt>
                <c:pt idx="13">
                  <c:v>85.416667000000047</c:v>
                </c:pt>
                <c:pt idx="14">
                  <c:v>78.124999999999986</c:v>
                </c:pt>
                <c:pt idx="15">
                  <c:v>87.5</c:v>
                </c:pt>
                <c:pt idx="16">
                  <c:v>75</c:v>
                </c:pt>
                <c:pt idx="17">
                  <c:v>81.25</c:v>
                </c:pt>
                <c:pt idx="18">
                  <c:v>83.333332999999953</c:v>
                </c:pt>
                <c:pt idx="19">
                  <c:v>67.1875</c:v>
                </c:pt>
                <c:pt idx="20">
                  <c:v>65.624999999999986</c:v>
                </c:pt>
                <c:pt idx="21">
                  <c:v>53.645833000000003</c:v>
                </c:pt>
                <c:pt idx="22">
                  <c:v>51.041666999999997</c:v>
                </c:pt>
                <c:pt idx="23">
                  <c:v>53.125000000000014</c:v>
                </c:pt>
              </c:numCache>
            </c:numRef>
          </c:yVal>
        </c:ser>
        <c:ser>
          <c:idx val="1"/>
          <c:order val="1"/>
          <c:tx>
            <c:strRef>
              <c:f>'LSMEANS FOR 24 H H ONLY'!$A$228</c:f>
              <c:strCache>
                <c:ptCount val="1"/>
                <c:pt idx="0">
                  <c:v>RP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'LSMEANS FOR 24 H H ONLY'!$B$228:$B$251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xVal>
          <c:yVal>
            <c:numRef>
              <c:f>'LSMEANS FOR 24 H H ONLY'!$C$228:$C$251</c:f>
              <c:numCache>
                <c:formatCode>General</c:formatCode>
                <c:ptCount val="24"/>
                <c:pt idx="0">
                  <c:v>97.916667000000047</c:v>
                </c:pt>
                <c:pt idx="1">
                  <c:v>95.833332999999953</c:v>
                </c:pt>
                <c:pt idx="2">
                  <c:v>94.791667000000047</c:v>
                </c:pt>
                <c:pt idx="3">
                  <c:v>100</c:v>
                </c:pt>
                <c:pt idx="4">
                  <c:v>98.958332999999953</c:v>
                </c:pt>
                <c:pt idx="5">
                  <c:v>97.916667000000047</c:v>
                </c:pt>
                <c:pt idx="6">
                  <c:v>98.958332999999953</c:v>
                </c:pt>
                <c:pt idx="7">
                  <c:v>85.416667000000047</c:v>
                </c:pt>
                <c:pt idx="8">
                  <c:v>76.458332999999953</c:v>
                </c:pt>
                <c:pt idx="9">
                  <c:v>80.208332999999953</c:v>
                </c:pt>
                <c:pt idx="10">
                  <c:v>84.583332999999953</c:v>
                </c:pt>
                <c:pt idx="11">
                  <c:v>71.853864999999999</c:v>
                </c:pt>
                <c:pt idx="12">
                  <c:v>81.25</c:v>
                </c:pt>
                <c:pt idx="13">
                  <c:v>73.958332999999953</c:v>
                </c:pt>
                <c:pt idx="14">
                  <c:v>67.708332999999953</c:v>
                </c:pt>
                <c:pt idx="15">
                  <c:v>77.083332999999953</c:v>
                </c:pt>
                <c:pt idx="16">
                  <c:v>79.166667000000004</c:v>
                </c:pt>
                <c:pt idx="17">
                  <c:v>78.124999999999986</c:v>
                </c:pt>
                <c:pt idx="18">
                  <c:v>85.416667000000047</c:v>
                </c:pt>
                <c:pt idx="19">
                  <c:v>89.583332999999953</c:v>
                </c:pt>
                <c:pt idx="20">
                  <c:v>92.708332999999953</c:v>
                </c:pt>
                <c:pt idx="21">
                  <c:v>100</c:v>
                </c:pt>
                <c:pt idx="22">
                  <c:v>98.958332999999953</c:v>
                </c:pt>
                <c:pt idx="23">
                  <c:v>90.624999999999986</c:v>
                </c:pt>
              </c:numCache>
            </c:numRef>
          </c:yVal>
        </c:ser>
        <c:axId val="35677696"/>
        <c:axId val="35679616"/>
      </c:scatterChart>
      <c:valAx>
        <c:axId val="35677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5679616"/>
        <c:crosses val="autoZero"/>
        <c:crossBetween val="midCat"/>
      </c:valAx>
      <c:valAx>
        <c:axId val="356796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 smtClean="0"/>
                  <a:t>Percent</a:t>
                </a:r>
                <a:r>
                  <a:rPr lang="en-US" dirty="0" smtClean="0"/>
                  <a:t> %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356776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778303268659656"/>
          <c:y val="0.70548535822622971"/>
          <c:w val="0.22494796682897317"/>
          <c:h val="0.10525690952288126"/>
        </c:manualLayout>
      </c:layout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5753F-6E59-41B1-AF37-2002EA76B3B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B09DB-5E6A-4E72-BCBC-1F03821E6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The </a:t>
            </a:r>
            <a:r>
              <a:rPr lang="en-US" dirty="0" err="1" smtClean="0"/>
              <a:t>Vomeronasl</a:t>
            </a:r>
            <a:r>
              <a:rPr lang="en-US" dirty="0" smtClean="0"/>
              <a:t> organ must be accessed by trapping odors in the mucus of the </a:t>
            </a:r>
            <a:r>
              <a:rPr lang="en-US" dirty="0" err="1" smtClean="0"/>
              <a:t>vomeronasal</a:t>
            </a:r>
            <a:r>
              <a:rPr lang="en-US" dirty="0" smtClean="0"/>
              <a:t> epithelium and then being processed by the brain.</a:t>
            </a:r>
          </a:p>
          <a:p>
            <a:pPr lvl="2"/>
            <a:r>
              <a:rPr lang="en-US" dirty="0" smtClean="0"/>
              <a:t>The Main olfactory epithelium can access odors by trapping them as the aerosol molecules pass on their way to the lungs. If a odor receptor is present ,the odor will settle on the receptor and a behavioral or physiological responses will occur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B09DB-5E6A-4E72-BCBC-1F03821E639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94" name="Picture 22" descr="TTU 2 Title Page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7188" y="-3175"/>
            <a:ext cx="1103312" cy="11398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-42863"/>
            <a:ext cx="7513637" cy="1143001"/>
          </a:xfrm>
        </p:spPr>
        <p:txBody>
          <a:bodyPr/>
          <a:lstStyle>
            <a:lvl1pPr>
              <a:lnSpc>
                <a:spcPct val="120000"/>
              </a:lnSpc>
              <a:spcAft>
                <a:spcPct val="2000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3076575"/>
            <a:ext cx="6400800" cy="1752600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-25400"/>
            <a:ext cx="2057400" cy="6681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9913" y="-25400"/>
            <a:ext cx="6019800" cy="6681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913" y="2130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130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4363" y="-25400"/>
            <a:ext cx="7515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9913" y="21304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pic>
        <p:nvPicPr>
          <p:cNvPr id="1043" name="Picture 19" descr="TTU 2 Title Pag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77188" y="-3175"/>
            <a:ext cx="1103312" cy="1139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Times New Roman" pitchFamily="18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2500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742950" indent="-228600" algn="l" rtl="0" eaLnBrk="1" fontAlgn="base" hangingPunct="1">
        <a:spcBef>
          <a:spcPct val="40000"/>
        </a:spcBef>
        <a:spcAft>
          <a:spcPct val="0"/>
        </a:spcAft>
        <a:buChar char="•"/>
        <a:defRPr i="1">
          <a:solidFill>
            <a:schemeClr val="tx1"/>
          </a:solidFill>
          <a:latin typeface="+mn-lt"/>
        </a:defRPr>
      </a:lvl3pPr>
      <a:lvl4pPr marL="1258888" indent="-228600" algn="l" rtl="0" eaLnBrk="1" fontAlgn="base" hangingPunct="1">
        <a:spcBef>
          <a:spcPct val="4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224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1879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3368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7940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2512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2733" y="1477372"/>
            <a:ext cx="6489700" cy="1500959"/>
          </a:xfrm>
        </p:spPr>
        <p:txBody>
          <a:bodyPr/>
          <a:lstStyle/>
          <a:p>
            <a:r>
              <a:rPr lang="en-US" sz="3600" dirty="0" smtClean="0"/>
              <a:t>Pheromones and </a:t>
            </a:r>
            <a:r>
              <a:rPr lang="en-US" sz="3600" dirty="0" err="1" smtClean="0"/>
              <a:t>interomones</a:t>
            </a:r>
            <a:r>
              <a:rPr lang="en-US" sz="3600" dirty="0" smtClean="0"/>
              <a:t> that change heart rate and behavior of anxious dogs</a:t>
            </a:r>
            <a:r>
              <a:rPr lang="en-US" sz="3600" dirty="0"/>
              <a:t/>
            </a:r>
            <a:br>
              <a:rPr lang="en-US" sz="3600" dirty="0"/>
            </a:br>
            <a:endParaRPr lang="en-US" sz="1600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925684"/>
            <a:ext cx="6400800" cy="1932316"/>
          </a:xfrm>
        </p:spPr>
        <p:txBody>
          <a:bodyPr/>
          <a:lstStyle/>
          <a:p>
            <a:r>
              <a:rPr lang="en-US" sz="2000" dirty="0" smtClean="0"/>
              <a:t>W. Garrett Thompson and J. J. McGlone</a:t>
            </a:r>
          </a:p>
          <a:p>
            <a:r>
              <a:rPr lang="en-US" sz="2000" dirty="0" smtClean="0"/>
              <a:t>Dept Animal and Food Sciences, Laboratory of Animal Behavior, Physiology and Welfare, Texas Tech University	</a:t>
            </a:r>
            <a:endParaRPr lang="en-US" sz="2000" dirty="0"/>
          </a:p>
          <a:p>
            <a:endParaRPr lang="en-US" sz="1800" i="1" dirty="0"/>
          </a:p>
          <a:p>
            <a:r>
              <a:rPr lang="en-US" sz="1400" i="1" dirty="0" smtClean="0"/>
              <a:t>July 18, 2012</a:t>
            </a:r>
            <a:endParaRPr lang="en-US" sz="1400" i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985" y="2606240"/>
            <a:ext cx="2153051" cy="286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406542" y="1371566"/>
            <a:ext cx="8229600" cy="538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Clr>
                <a:schemeClr val="tx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Dogs with Rabbit pheromone collars reduced the time spent pacing (P =0.05) and spent more time lying down (P = 0.04) compared to placebo-treated dogs (explains lower HR).</a:t>
            </a:r>
          </a:p>
          <a:p>
            <a:pPr lvl="1">
              <a:buClr>
                <a:schemeClr val="tx1"/>
              </a:buCl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Over time </a:t>
            </a:r>
            <a:r>
              <a:rPr lang="en-US" sz="2800" dirty="0" smtClean="0">
                <a:solidFill>
                  <a:schemeClr val="bg1"/>
                </a:solidFill>
              </a:rPr>
              <a:t>RP dogs spent </a:t>
            </a:r>
            <a:r>
              <a:rPr lang="en-US" sz="2800" dirty="0" smtClean="0">
                <a:solidFill>
                  <a:schemeClr val="bg1"/>
                </a:solidFill>
              </a:rPr>
              <a:t>more </a:t>
            </a:r>
            <a:r>
              <a:rPr lang="en-US" sz="2800" dirty="0" smtClean="0">
                <a:solidFill>
                  <a:schemeClr val="bg1"/>
                </a:solidFill>
              </a:rPr>
              <a:t>time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lying down over the 24h period (P = 0.004). </a:t>
            </a:r>
          </a:p>
          <a:p>
            <a:pPr lvl="1">
              <a:buClr>
                <a:schemeClr val="tx1"/>
              </a:buCl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2/4 dogs spent less time pacing when treated with rabbit pheromone compared to placebo, while only one dog showed a significant decrease when treated with the </a:t>
            </a:r>
            <a:r>
              <a:rPr lang="en-US" sz="2800" dirty="0" err="1" smtClean="0">
                <a:solidFill>
                  <a:schemeClr val="bg1"/>
                </a:solidFill>
              </a:rPr>
              <a:t>Rp+Serg</a:t>
            </a:r>
            <a:r>
              <a:rPr lang="en-US" sz="2800" dirty="0" smtClean="0">
                <a:solidFill>
                  <a:schemeClr val="bg1"/>
                </a:solidFill>
              </a:rPr>
              <a:t> collar. </a:t>
            </a:r>
          </a:p>
          <a:p>
            <a:pPr marL="4000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Behavior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17" y="-25400"/>
            <a:ext cx="8026071" cy="1143000"/>
          </a:xfrm>
        </p:spPr>
        <p:txBody>
          <a:bodyPr/>
          <a:lstStyle/>
          <a:p>
            <a:r>
              <a:rPr lang="en-US" sz="4400" dirty="0" smtClean="0"/>
              <a:t>Behavior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Increased lying down with RP, on average and over time </a:t>
            </a:r>
            <a:r>
              <a:rPr lang="en-US" sz="1600" dirty="0" smtClean="0"/>
              <a:t>(except mid day)</a:t>
            </a:r>
            <a:endParaRPr lang="en-US" sz="16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965896" y="2138291"/>
          <a:ext cx="4178104" cy="4093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25747"/>
            <a:ext cx="4867423" cy="410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5239" y="2518132"/>
            <a:ext cx="24899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(P = 0.04, SEM = 8.76)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080822" y="286980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3578" y="1185054"/>
            <a:ext cx="5572663" cy="548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766763" y="127000"/>
            <a:ext cx="7515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Behavior: Dog*Treatment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Startle Behavior</a:t>
            </a:r>
            <a:endParaRPr lang="en-US" sz="3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845" y="1539582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Time spent pacing, sitting, and lying were all effected during the startle period.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Rabbit Pheromone was the only pheromone that had an effect in behaviors (Pacing P = 0.04, sitting P = 0.002, and sitting over time </a:t>
            </a:r>
            <a:r>
              <a:rPr lang="en-US" dirty="0" smtClean="0">
                <a:solidFill>
                  <a:schemeClr val="bg1"/>
                </a:solidFill>
              </a:rPr>
              <a:t>P </a:t>
            </a:r>
            <a:r>
              <a:rPr lang="en-US" dirty="0" smtClean="0">
                <a:solidFill>
                  <a:schemeClr val="bg1"/>
                </a:solidFill>
              </a:rPr>
              <a:t>= 0.03)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Serg+Rp</a:t>
            </a:r>
            <a:r>
              <a:rPr lang="en-US" dirty="0" smtClean="0">
                <a:solidFill>
                  <a:schemeClr val="bg1"/>
                </a:solidFill>
              </a:rPr>
              <a:t> had the greatest increase in initial sitting behavior after startle.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Startle Behavior</a:t>
            </a:r>
            <a:endParaRPr lang="en-US" sz="4400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39151" y="1798021"/>
          <a:ext cx="4684541" cy="4154981"/>
        </p:xfrm>
        <a:graphic>
          <a:graphicData uri="http://schemas.openxmlformats.org/presentationml/2006/ole">
            <p:oleObj spid="_x0000_s3077" name="SPW 10.0 Graph" r:id="rId3" imgW="5542920" imgH="4624920" progId="SigmaPlotGraphicObject.9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726745" y="1899138"/>
          <a:ext cx="4206680" cy="3913189"/>
        </p:xfrm>
        <a:graphic>
          <a:graphicData uri="http://schemas.openxmlformats.org/presentationml/2006/ole">
            <p:oleObj spid="_x0000_s3079" name="SPW 10.0 Graph" r:id="rId4" imgW="5542920" imgH="462492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Startle Behavior</a:t>
            </a:r>
            <a:endParaRPr lang="en-US" sz="44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97402" y="1167618"/>
          <a:ext cx="5580063" cy="5690382"/>
        </p:xfrm>
        <a:graphic>
          <a:graphicData uri="http://schemas.openxmlformats.org/presentationml/2006/ole">
            <p:oleObj spid="_x0000_s4098" name="SPW 10.0 Graph" r:id="rId3" imgW="5579640" imgH="578628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Conclusions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34" y="1379927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Behavior and physiology (HR) can be used to assess dog responses to pheromones and interomones.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RP was most effective at lowering HR and changing the behavior of anxious dogs.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significant dog*treatment interaction indicated that anxious dogs responded differentially to the 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DoubleT-485"/>
          <p:cNvPicPr>
            <a:picLocks noChangeAspect="1" noChangeArrowheads="1"/>
          </p:cNvPicPr>
          <p:nvPr/>
        </p:nvPicPr>
        <p:blipFill>
          <a:blip r:embed="rId2" cstate="print"/>
          <a:srcRect l="20190" t="17184" r="29964" b="22038"/>
          <a:stretch>
            <a:fillRect/>
          </a:stretch>
        </p:blipFill>
        <p:spPr bwMode="auto">
          <a:xfrm>
            <a:off x="4044950" y="2578100"/>
            <a:ext cx="1160463" cy="133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Introduction</a:t>
            </a:r>
            <a:endParaRPr lang="en-US" sz="4400" dirty="0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33070" y="1738540"/>
            <a:ext cx="5897563" cy="4525963"/>
          </a:xfrm>
        </p:spPr>
        <p:txBody>
          <a:bodyPr/>
          <a:lstStyle/>
          <a:p>
            <a:r>
              <a:rPr lang="en-US" dirty="0" smtClean="0"/>
              <a:t>What are pheromones?</a:t>
            </a:r>
            <a:endParaRPr lang="en-US" dirty="0"/>
          </a:p>
          <a:p>
            <a:pPr lvl="1"/>
            <a:r>
              <a:rPr lang="en-US" dirty="0" smtClean="0"/>
              <a:t>Pheromones are species-specific odors used in communication between a sender and a receiver (</a:t>
            </a:r>
            <a:r>
              <a:rPr lang="en-US" dirty="0" err="1" smtClean="0"/>
              <a:t>Karlson</a:t>
            </a:r>
            <a:r>
              <a:rPr lang="en-US" dirty="0" smtClean="0"/>
              <a:t> and </a:t>
            </a:r>
            <a:r>
              <a:rPr lang="en-US" dirty="0" err="1" smtClean="0"/>
              <a:t>Luscher</a:t>
            </a:r>
            <a:r>
              <a:rPr lang="en-US" dirty="0" smtClean="0"/>
              <a:t> 1959). </a:t>
            </a:r>
            <a:endParaRPr lang="en-US" dirty="0"/>
          </a:p>
          <a:p>
            <a:pPr lvl="1"/>
            <a:r>
              <a:rPr lang="en-US" dirty="0" smtClean="0"/>
              <a:t>Certain pheromones (also called </a:t>
            </a:r>
            <a:r>
              <a:rPr lang="en-US" dirty="0" err="1" smtClean="0"/>
              <a:t>Kairomones</a:t>
            </a:r>
            <a:r>
              <a:rPr lang="en-US" dirty="0" smtClean="0"/>
              <a:t>) have </a:t>
            </a:r>
            <a:r>
              <a:rPr lang="en-US" dirty="0" smtClean="0"/>
              <a:t>been shown to operate across species and can either benefit or harm the sender or receiver.</a:t>
            </a:r>
          </a:p>
          <a:p>
            <a:pPr lvl="1"/>
            <a:r>
              <a:rPr lang="en-US" dirty="0" smtClean="0"/>
              <a:t>The term interomone refer to a chemical that operates in a given species but will have very different effects on the receiver animal of a different species.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Introduction </a:t>
            </a:r>
            <a:endParaRPr lang="en-US" sz="4400" dirty="0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18320" y="1458320"/>
            <a:ext cx="7870273" cy="4942480"/>
          </a:xfrm>
        </p:spPr>
        <p:txBody>
          <a:bodyPr/>
          <a:lstStyle/>
          <a:p>
            <a:r>
              <a:rPr lang="en-US" dirty="0" smtClean="0"/>
              <a:t>How does a dog receive a pheromone?</a:t>
            </a:r>
            <a:endParaRPr lang="en-US" dirty="0"/>
          </a:p>
          <a:p>
            <a:pPr lvl="1"/>
            <a:r>
              <a:rPr lang="en-US" dirty="0" smtClean="0"/>
              <a:t>Pheromones are taken into the dog by way of the </a:t>
            </a:r>
            <a:r>
              <a:rPr lang="en-US" dirty="0" err="1" smtClean="0"/>
              <a:t>vomeronasal</a:t>
            </a:r>
            <a:r>
              <a:rPr lang="en-US" dirty="0" smtClean="0"/>
              <a:t> organ and the main olfactory epithelium.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Liquids may not activate sensory neurons in the MOE and the olfactory bulb – they must be aerosols.</a:t>
            </a:r>
          </a:p>
        </p:txBody>
      </p:sp>
      <p:pic>
        <p:nvPicPr>
          <p:cNvPr id="4" name="Picture 3" descr="Pheromon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0830" y="3334043"/>
            <a:ext cx="3615397" cy="209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Objective </a:t>
            </a:r>
            <a:endParaRPr lang="en-US" sz="4400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1986" y="1628567"/>
            <a:ext cx="8313606" cy="4525963"/>
          </a:xfrm>
        </p:spPr>
        <p:txBody>
          <a:bodyPr/>
          <a:lstStyle/>
          <a:p>
            <a:pPr algn="ctr"/>
            <a:r>
              <a:rPr lang="en-US" sz="4000" dirty="0" smtClean="0"/>
              <a:t>The objective of this study assess efficacy of pheromones/</a:t>
            </a:r>
            <a:r>
              <a:rPr lang="en-US" sz="4000" dirty="0" err="1" smtClean="0"/>
              <a:t>interomones</a:t>
            </a:r>
            <a:r>
              <a:rPr lang="en-US" sz="4000" dirty="0" smtClean="0"/>
              <a:t> to modulate heart rate and behavior in adult anxious dogs.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Materials and Methods</a:t>
            </a:r>
            <a:endParaRPr lang="en-US" sz="440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943" y="1634036"/>
            <a:ext cx="8102875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dogs (8.1 ± 0.18 kg; estimated 5-12 yr intact males) were obtained from a local research facility.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Each dog was housed in a separately ventilated room with a minimum of 12 m² of floor space.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Heart rate (HR) and surface temperature were measured using telemetry system (Data Science International, St. Paul, MN).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Behavioral scan samples were used with a recording interval of 5 min over 24 h. At the end of the 24 h period for a given treatment, each dog was startled with a 110 db air horn approximately 12 cm from the dog’s head while behavior and heart rate were recorded.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Each dog received each treatment in a Latin square design with repeated measures over time. This model allowed evaluation of effects of treatment, dog, treatment by dog, time, treatment by time and dog by time. 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Materials and Methods</a:t>
            </a:r>
            <a:endParaRPr lang="en-US" sz="440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943" y="1634036"/>
            <a:ext cx="8102875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400" dirty="0" smtClean="0"/>
              <a:t>Treatments Groups: administered in collar form.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Sergeant’s (SERG) pheromone collar,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2-methylbut-2-enal-Rabbit Pheromone (RP) collar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SERG+RP combined  collar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Placebo/Control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</a:t>
            </a:r>
            <a:r>
              <a:rPr lang="en-US" sz="2400" dirty="0" smtClean="0"/>
              <a:t>Heart rate and behavior were evaluated in two phases: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A baseline or 24h period before the startle was administered.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startle period after the initial 24h period in which the heart rate and behavior where measured for 2-3 hours. 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415168" y="159585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Heart rate was changed by treatments:</a:t>
            </a:r>
          </a:p>
          <a:p>
            <a:pPr marL="4000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Baseline 24h HR did not differ among treatments </a:t>
            </a:r>
          </a:p>
          <a:p>
            <a:pPr marL="742950" marR="0" lvl="2" indent="-2286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Average = 110.1 ± 13.3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bpm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4000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When Startled, Rabbit Pheromone lowered (P &lt; 0.01) HR compared to placebo</a:t>
            </a:r>
          </a:p>
          <a:p>
            <a:pPr marL="742950" marR="0" lvl="2" indent="-2286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RP = 124.5 ± 7.2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bpm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vs. Placebo = 157.8 ± 7.2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bpm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4000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The treatment by dog interaction (P &lt; 0.01) indicated that certain dogs were more responsive than others.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Results: </a:t>
            </a:r>
            <a:r>
              <a:rPr lang="en-US" sz="4400" dirty="0" smtClean="0"/>
              <a:t>Heart </a:t>
            </a:r>
            <a:r>
              <a:rPr lang="en-US" sz="4400" dirty="0" smtClean="0"/>
              <a:t>Rate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Heart rate: Main Effect of RP </a:t>
            </a:r>
            <a:endParaRPr lang="en-US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447" y="1587525"/>
            <a:ext cx="56007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Heart rate: Dog*Treatment</a:t>
            </a:r>
            <a:endParaRPr lang="en-US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1448" y="1306757"/>
            <a:ext cx="56197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08762" y="5814204"/>
            <a:ext cx="2337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Dogs 1 and 3 had lower HR with 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g Pheromone 2012 ASAS meeting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46464"/>
      </a:lt2>
      <a:accent1>
        <a:srgbClr val="B50C00"/>
      </a:accent1>
      <a:accent2>
        <a:srgbClr val="052147"/>
      </a:accent2>
      <a:accent3>
        <a:srgbClr val="FFFFFF"/>
      </a:accent3>
      <a:accent4>
        <a:srgbClr val="000000"/>
      </a:accent4>
      <a:accent5>
        <a:srgbClr val="D7AAAA"/>
      </a:accent5>
      <a:accent6>
        <a:srgbClr val="041D3F"/>
      </a:accent6>
      <a:hlink>
        <a:srgbClr val="BD8C00"/>
      </a:hlink>
      <a:folHlink>
        <a:srgbClr val="3F4A13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11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50C00"/>
        </a:accent1>
        <a:accent2>
          <a:srgbClr val="052147"/>
        </a:accent2>
        <a:accent3>
          <a:srgbClr val="FFFFFF"/>
        </a:accent3>
        <a:accent4>
          <a:srgbClr val="000000"/>
        </a:accent4>
        <a:accent5>
          <a:srgbClr val="D7AAAA"/>
        </a:accent5>
        <a:accent6>
          <a:srgbClr val="041D3F"/>
        </a:accent6>
        <a:hlink>
          <a:srgbClr val="BD8C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Dog Pheromone 2012 ASAS meeting presentation</Template>
  <TotalTime>1401</TotalTime>
  <Words>828</Words>
  <Application>Microsoft Office PowerPoint</Application>
  <PresentationFormat>On-screen Show (4:3)</PresentationFormat>
  <Paragraphs>75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Dog Pheromone 2012 ASAS meeting presentation</vt:lpstr>
      <vt:lpstr>SigmaPlot 10.0 Graph</vt:lpstr>
      <vt:lpstr>Pheromones and interomones that change heart rate and behavior of anxious dogs </vt:lpstr>
      <vt:lpstr>Introduction</vt:lpstr>
      <vt:lpstr>Introduction </vt:lpstr>
      <vt:lpstr>Objective </vt:lpstr>
      <vt:lpstr>Materials and Methods</vt:lpstr>
      <vt:lpstr>Materials and Methods</vt:lpstr>
      <vt:lpstr>Results: Heart Rate</vt:lpstr>
      <vt:lpstr>Heart rate: Main Effect of RP </vt:lpstr>
      <vt:lpstr>Heart rate: Dog*Treatment</vt:lpstr>
      <vt:lpstr>Behavior</vt:lpstr>
      <vt:lpstr>Behavior Increased lying down with RP, on average and over time (except mid day)</vt:lpstr>
      <vt:lpstr>Slide 12</vt:lpstr>
      <vt:lpstr>Startle Behavior</vt:lpstr>
      <vt:lpstr>Startle Behavior</vt:lpstr>
      <vt:lpstr>Startle Behavior</vt:lpstr>
      <vt:lpstr>Conclusions</vt:lpstr>
      <vt:lpstr>Slide 17</vt:lpstr>
    </vt:vector>
  </TitlesOfParts>
  <Company>Texas Tech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Pheromones and interomones that change heart rate and behavior of anxious dogs </dc:title>
  <dc:creator>Desktop</dc:creator>
  <cp:lastModifiedBy>Desktop</cp:lastModifiedBy>
  <cp:revision>2</cp:revision>
  <cp:lastPrinted>2005-08-11T16:18:25Z</cp:lastPrinted>
  <dcterms:created xsi:type="dcterms:W3CDTF">2012-07-16T19:33:32Z</dcterms:created>
  <dcterms:modified xsi:type="dcterms:W3CDTF">2012-07-17T18:54:35Z</dcterms:modified>
</cp:coreProperties>
</file>