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01_8B8F672B.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660" r:id="rId2"/>
  </p:sldMasterIdLst>
  <p:notesMasterIdLst>
    <p:notesMasterId r:id="rId4"/>
  </p:notesMasterIdLst>
  <p:sldIdLst>
    <p:sldId id="257" r:id="rId3"/>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31F4D5-05E1-AB17-7ACA-F971962AE0F0}" name="Hamrick, Jennifer" initials="HJ" userId="S::jennifer.hamrick@ttu.edu::a8f6aadd-3df4-4278-89b5-5077fd04b219" providerId="AD"/>
  <p188:author id="{48B11BFE-80F0-35BB-1693-E557BA81774A}" name="Wheeler, Katy" initials="WK" userId="S::katy.wheeler@ttu.edu::3f8831cc-69e0-41c6-846a-91159fce25b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92E53"/>
    <a:srgbClr val="6D7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076195-8EE7-407E-6A3D-2C96DFF0D5A3}" v="52" dt="2022-04-22T18:24:45.141"/>
    <p1510:client id="{8B932F94-3B0E-AC1C-A94D-1129D63A176F}" v="7" dt="2022-05-12T14:58:50.292"/>
    <p1510:client id="{8E62CB47-82D1-702A-95F6-CF131C3261E3}" v="2" dt="2022-05-11T18:02:15.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notesMaster" Target="notesMasters/notesMaster1.xml"/><Relationship Id="rId9" Type="http://schemas.microsoft.com/office/2015/10/relationships/revisionInfo" Target="revisionInfo.xml"/></Relationships>
</file>

<file path=ppt/comments/modernComment_101_8B8F672B.xml><?xml version="1.0" encoding="utf-8"?>
<p188:cmLst xmlns:a="http://schemas.openxmlformats.org/drawingml/2006/main" xmlns:r="http://schemas.openxmlformats.org/officeDocument/2006/relationships" xmlns:p188="http://schemas.microsoft.com/office/powerpoint/2018/8/main">
  <p188:cm id="{A530F73D-8067-4053-B81B-51F138ED64CD}" authorId="{F431F4D5-05E1-AB17-7ACA-F971962AE0F0}" status="resolved" created="2021-11-11T20:30:28.815" complete="100000">
    <ac:deMkLst xmlns:ac="http://schemas.microsoft.com/office/drawing/2013/main/command">
      <pc:docMk xmlns:pc="http://schemas.microsoft.com/office/powerpoint/2013/main/command"/>
      <pc:sldMk xmlns:pc="http://schemas.microsoft.com/office/powerpoint/2013/main/command" cId="2341431083" sldId="257"/>
      <ac:spMk id="6" creationId="{EA205426-3F0A-403B-BEAC-76463B427107}"/>
    </ac:deMkLst>
    <p188:txBody>
      <a:bodyPr/>
      <a:lstStyle/>
      <a:p>
        <a:r>
          <a:rPr lang="en-US"/>
          <a:t>we need to change color scheme to neutral and have the ASU logo as well for Dr. DiGangi</a:t>
        </a:r>
      </a:p>
    </p188:txBody>
  </p188:cm>
  <p188:cm id="{71A8FEE2-73C4-49A7-9994-C373707D65C2}" authorId="{48B11BFE-80F0-35BB-1693-E557BA81774A}" status="resolved" created="2022-04-13T16:54:03.809" complete="100000">
    <pc:sldMkLst xmlns:pc="http://schemas.microsoft.com/office/powerpoint/2013/main/command">
      <pc:docMk/>
      <pc:sldMk cId="2341431083" sldId="257"/>
    </pc:sldMkLst>
    <p188:txBody>
      <a:bodyPr/>
      <a:lstStyle/>
      <a:p>
        <a:r>
          <a:rPr lang="en-US"/>
          <a:t>Add logo -- Dr. DiGangi to send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A4967-4387-4E1B-BC2D-78FD6C2F646F}" type="datetimeFigureOut">
              <a:rPr lang="en-US"/>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F1210-C551-47E5-B0FD-29DA858B4891}" type="slidenum">
              <a:rPr lang="en-US"/>
              <a:t>‹#›</a:t>
            </a:fld>
            <a:endParaRPr lang="en-US"/>
          </a:p>
        </p:txBody>
      </p:sp>
    </p:spTree>
    <p:extLst>
      <p:ext uri="{BB962C8B-B14F-4D97-AF65-F5344CB8AC3E}">
        <p14:creationId xmlns:p14="http://schemas.microsoft.com/office/powerpoint/2010/main" val="104595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3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11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367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1121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8659477" y="4739642"/>
            <a:ext cx="22219920" cy="233934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449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938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943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17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16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9788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210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5/26/2022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0147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5/26/2022</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101_8B8F672B.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D787E02-5AFA-4190-95A0-A75BC7861DD7}"/>
              </a:ext>
            </a:extLst>
          </p:cNvPr>
          <p:cNvSpPr/>
          <p:nvPr/>
        </p:nvSpPr>
        <p:spPr>
          <a:xfrm rot="5400000">
            <a:off x="-6687589" y="11321745"/>
            <a:ext cx="27299781" cy="11769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100">
                <a:solidFill>
                  <a:schemeClr val="bg1">
                    <a:lumMod val="85000"/>
                  </a:schemeClr>
                </a:solidFill>
                <a:latin typeface="Calibri"/>
                <a:cs typeface="Calibri"/>
              </a:rPr>
              <a:t>Ab</a:t>
            </a:r>
          </a:p>
        </p:txBody>
      </p:sp>
      <p:sp>
        <p:nvSpPr>
          <p:cNvPr id="10" name="Rectangle 9">
            <a:extLst>
              <a:ext uri="{FF2B5EF4-FFF2-40B4-BE49-F238E27FC236}">
                <a16:creationId xmlns:a16="http://schemas.microsoft.com/office/drawing/2014/main" id="{0AF2FDA0-324E-42B8-87D4-007D09DC39F5}"/>
              </a:ext>
            </a:extLst>
          </p:cNvPr>
          <p:cNvSpPr/>
          <p:nvPr/>
        </p:nvSpPr>
        <p:spPr>
          <a:xfrm>
            <a:off x="13524367" y="3513557"/>
            <a:ext cx="29304805" cy="5604795"/>
          </a:xfrm>
          <a:prstGeom prst="rect">
            <a:avLst/>
          </a:prstGeom>
          <a:solidFill>
            <a:schemeClr val="tx2">
              <a:lumMod val="60000"/>
              <a:lumOff val="4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300">
              <a:solidFill>
                <a:schemeClr val="tx1">
                  <a:lumMod val="50000"/>
                  <a:lumOff val="50000"/>
                </a:schemeClr>
              </a:solidFill>
            </a:endParaRPr>
          </a:p>
        </p:txBody>
      </p:sp>
      <p:sp>
        <p:nvSpPr>
          <p:cNvPr id="5" name="Rectangle 4">
            <a:extLst>
              <a:ext uri="{FF2B5EF4-FFF2-40B4-BE49-F238E27FC236}">
                <a16:creationId xmlns:a16="http://schemas.microsoft.com/office/drawing/2014/main" id="{E0AB948F-58A5-41D8-ACAA-EB44EAF54761}"/>
              </a:ext>
            </a:extLst>
          </p:cNvPr>
          <p:cNvSpPr/>
          <p:nvPr/>
        </p:nvSpPr>
        <p:spPr>
          <a:xfrm>
            <a:off x="13524105" y="8958395"/>
            <a:ext cx="29304408" cy="177789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p:txBody>
      </p:sp>
      <p:sp>
        <p:nvSpPr>
          <p:cNvPr id="9" name="TextBox 8">
            <a:extLst>
              <a:ext uri="{FF2B5EF4-FFF2-40B4-BE49-F238E27FC236}">
                <a16:creationId xmlns:a16="http://schemas.microsoft.com/office/drawing/2014/main" id="{26ADD14E-C199-4760-AEC8-5A122DC933FE}"/>
              </a:ext>
            </a:extLst>
          </p:cNvPr>
          <p:cNvSpPr txBox="1"/>
          <p:nvPr/>
        </p:nvSpPr>
        <p:spPr>
          <a:xfrm>
            <a:off x="14115007" y="4089971"/>
            <a:ext cx="28066252" cy="5421440"/>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just"/>
            <a:r>
              <a:rPr lang="en-US" sz="8800" b="1">
                <a:solidFill>
                  <a:schemeClr val="bg1"/>
                </a:solidFill>
                <a:latin typeface="Times"/>
                <a:ea typeface="+mn-lt"/>
                <a:cs typeface="+mn-lt"/>
              </a:rPr>
              <a:t>A combined approach using technology and behavioral skills training demonstrated positive impacts on parenting behaviors of young adults with developmental disabilities</a:t>
            </a:r>
            <a:endParaRPr lang="en-US" sz="8800" b="1">
              <a:solidFill>
                <a:schemeClr val="bg1"/>
              </a:solidFill>
              <a:cs typeface="Calibri"/>
            </a:endParaRPr>
          </a:p>
          <a:p>
            <a:endParaRPr lang="en-US" sz="8800">
              <a:solidFill>
                <a:schemeClr val="bg1"/>
              </a:solidFill>
              <a:latin typeface="Times"/>
              <a:cs typeface="Calibri"/>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1077471" y="2142114"/>
            <a:ext cx="42747058" cy="927902"/>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6000">
                <a:solidFill>
                  <a:schemeClr val="bg1"/>
                </a:solidFill>
                <a:cs typeface="Calibri"/>
              </a:rPr>
              <a:t>Katy Wheeler, M.Ed., BCBA, Jennifer Hamrick, PhD, BCBA, Amanda DiGangi, PhD, BCBA, Nikkolina Prueitt, M.Ed., BCBA</a:t>
            </a:r>
          </a:p>
        </p:txBody>
      </p:sp>
      <p:sp>
        <p:nvSpPr>
          <p:cNvPr id="6" name="TextBox 5">
            <a:extLst>
              <a:ext uri="{FF2B5EF4-FFF2-40B4-BE49-F238E27FC236}">
                <a16:creationId xmlns:a16="http://schemas.microsoft.com/office/drawing/2014/main" id="{EA205426-3F0A-403B-BEAC-76463B427107}"/>
              </a:ext>
            </a:extLst>
          </p:cNvPr>
          <p:cNvSpPr txBox="1"/>
          <p:nvPr/>
        </p:nvSpPr>
        <p:spPr>
          <a:xfrm>
            <a:off x="1130086" y="698700"/>
            <a:ext cx="40068714" cy="1235678"/>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8000" b="1" cap="small">
                <a:solidFill>
                  <a:schemeClr val="bg1"/>
                </a:solidFill>
                <a:ea typeface="+mn-lt"/>
                <a:cs typeface="+mn-lt"/>
              </a:rPr>
              <a:t>Behavior Skills Training to Increase Parenting Skills of Adults with Developmental Disabilities </a:t>
            </a:r>
            <a:endParaRPr lang="en-US" sz="8000" cap="small">
              <a:solidFill>
                <a:schemeClr val="bg1"/>
              </a:solidFill>
            </a:endParaRPr>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4"/>
          <a:stretch>
            <a:fillRect/>
          </a:stretch>
        </p:blipFill>
        <p:spPr>
          <a:xfrm>
            <a:off x="15924919" y="27846581"/>
            <a:ext cx="11793918" cy="4667468"/>
          </a:xfrm>
          <a:prstGeom prst="rect">
            <a:avLst/>
          </a:prstGeom>
        </p:spPr>
      </p:pic>
      <p:sp>
        <p:nvSpPr>
          <p:cNvPr id="4" name="TextBox 3"/>
          <p:cNvSpPr txBox="1"/>
          <p:nvPr/>
        </p:nvSpPr>
        <p:spPr>
          <a:xfrm>
            <a:off x="1077470" y="3556687"/>
            <a:ext cx="11717050" cy="27915334"/>
          </a:xfrm>
          <a:prstGeom prst="rect">
            <a:avLst/>
          </a:prstGeom>
          <a:noFill/>
        </p:spPr>
        <p:txBody>
          <a:bodyPr wrap="square" lIns="91440" tIns="45720" rIns="91440" bIns="45720" rtlCol="0" anchor="t">
            <a:spAutoFit/>
          </a:bodyPr>
          <a:lstStyle/>
          <a:p>
            <a:r>
              <a:rPr lang="en-US" sz="4000" b="1" cap="small"/>
              <a:t>Introduction</a:t>
            </a:r>
          </a:p>
          <a:p>
            <a:r>
              <a:rPr lang="en-US" sz="3600"/>
              <a:t>It is often the case that individuals with developmental disabilities do not receive adequate sexuality education during their formative years (Schaafsma et al., 2017), yet there is still an underlying desire for relationships and marriage (Healy et al., 2009). Thus, the purpose of the current study is to determine if Behavior Skills Training (BST) combined with the use of infant simulators increase parenting skills of adults with developmental disabilities.</a:t>
            </a:r>
            <a:endParaRPr lang="en-US" sz="3600">
              <a:cs typeface="Calibri"/>
            </a:endParaRPr>
          </a:p>
          <a:p>
            <a:r>
              <a:rPr lang="en-US" sz="4000" b="1" cap="small"/>
              <a:t>Methods</a:t>
            </a:r>
            <a:endParaRPr lang="en-US" sz="4000" b="1" cap="small">
              <a:cs typeface="Calibri"/>
            </a:endParaRPr>
          </a:p>
          <a:p>
            <a:r>
              <a:rPr lang="en-US" sz="4000" u="sng"/>
              <a:t>Participants and Setting</a:t>
            </a:r>
            <a:endParaRPr lang="en-US" sz="4000"/>
          </a:p>
          <a:p>
            <a:pPr marL="571500" indent="-571500">
              <a:buFont typeface="Arial" panose="020B0604020202020204" pitchFamily="34" charset="0"/>
              <a:buChar char="•"/>
            </a:pPr>
            <a:r>
              <a:rPr lang="en-US" sz="4000"/>
              <a:t>Sukai – 20, ASD</a:t>
            </a:r>
          </a:p>
          <a:p>
            <a:pPr marL="571500" indent="-571500">
              <a:buFont typeface="Arial" panose="020B0604020202020204" pitchFamily="34" charset="0"/>
              <a:buChar char="•"/>
            </a:pPr>
            <a:r>
              <a:rPr lang="en-US" sz="4000"/>
              <a:t>Holly – 22, ASD, CP</a:t>
            </a:r>
            <a:endParaRPr lang="en-US" sz="4000">
              <a:cs typeface="Calibri"/>
            </a:endParaRPr>
          </a:p>
          <a:p>
            <a:pPr marL="571500" indent="-571500">
              <a:buFont typeface="Arial" panose="020B0604020202020204" pitchFamily="34" charset="0"/>
              <a:buChar char="•"/>
            </a:pPr>
            <a:r>
              <a:rPr lang="en-US" sz="4000"/>
              <a:t>Maggie – 23, ASD</a:t>
            </a:r>
            <a:endParaRPr lang="en-US" sz="4000">
              <a:cs typeface="Calibri"/>
            </a:endParaRPr>
          </a:p>
          <a:p>
            <a:pPr marL="571500" indent="-571500">
              <a:buFont typeface="Arial" panose="020B0604020202020204" pitchFamily="34" charset="0"/>
              <a:buChar char="•"/>
            </a:pPr>
            <a:r>
              <a:rPr lang="en-US" sz="4000"/>
              <a:t>Sessions took place in a mock apartment with an infant simulator</a:t>
            </a:r>
            <a:endParaRPr lang="en-US" sz="4000">
              <a:cs typeface="Calibri"/>
            </a:endParaRPr>
          </a:p>
          <a:p>
            <a:r>
              <a:rPr lang="en-US" sz="4000" u="sng"/>
              <a:t>Procedures</a:t>
            </a:r>
            <a:endParaRPr lang="en-US" sz="4000"/>
          </a:p>
          <a:p>
            <a:pPr marL="571500" indent="-571500">
              <a:buFont typeface="Arial" panose="020B0604020202020204" pitchFamily="34" charset="0"/>
              <a:buChar char="•"/>
            </a:pPr>
            <a:r>
              <a:rPr lang="en-US" sz="4000"/>
              <a:t>Participants were recruited and provided informed consent</a:t>
            </a:r>
            <a:endParaRPr lang="en-US" sz="4000">
              <a:cs typeface="Calibri"/>
            </a:endParaRPr>
          </a:p>
          <a:p>
            <a:pPr marL="571500" indent="-571500">
              <a:buFont typeface="Arial" panose="020B0604020202020204" pitchFamily="34" charset="0"/>
              <a:buChar char="•"/>
            </a:pPr>
            <a:r>
              <a:rPr lang="en-US" sz="4000"/>
              <a:t>Infant simulators were programmed to simulate real-life infant needs</a:t>
            </a:r>
            <a:endParaRPr lang="en-US" sz="4000">
              <a:cs typeface="Calibri"/>
            </a:endParaRPr>
          </a:p>
          <a:p>
            <a:pPr marL="571500" indent="-571500">
              <a:buFont typeface="Arial" panose="020B0604020202020204" pitchFamily="34" charset="0"/>
              <a:buChar char="•"/>
            </a:pPr>
            <a:r>
              <a:rPr lang="en-US" sz="4000"/>
              <a:t>Baseline conducted – no training</a:t>
            </a:r>
            <a:endParaRPr lang="en-US" sz="4000">
              <a:cs typeface="Calibri"/>
            </a:endParaRPr>
          </a:p>
          <a:p>
            <a:pPr marL="571500" indent="-571500">
              <a:buFont typeface="Arial" panose="020B0604020202020204" pitchFamily="34" charset="0"/>
              <a:buChar char="•"/>
            </a:pPr>
            <a:r>
              <a:rPr lang="en-US" sz="4000"/>
              <a:t>BST conducted across four infant behaviors (rocking, burping, diapering, feeding) and data was collected post-training. </a:t>
            </a:r>
            <a:endParaRPr lang="en-US" sz="4000">
              <a:cs typeface="Calibri"/>
            </a:endParaRPr>
          </a:p>
          <a:p>
            <a:r>
              <a:rPr lang="en-US" sz="4000" b="1" cap="small"/>
              <a:t>Results</a:t>
            </a:r>
            <a:endParaRPr lang="en-US" sz="4000" b="1" cap="small">
              <a:cs typeface="Calibri"/>
            </a:endParaRPr>
          </a:p>
          <a:p>
            <a:r>
              <a:rPr lang="en-US" sz="4000"/>
              <a:t>Data was collected through the infant simulator software, RealCare Baby®. </a:t>
            </a:r>
            <a:endParaRPr lang="en-US" sz="4000">
              <a:cs typeface="Calibri"/>
            </a:endParaRPr>
          </a:p>
          <a:p>
            <a:pPr marL="571500" indent="-571500">
              <a:buFont typeface="Arial" panose="020B0604020202020204" pitchFamily="34" charset="0"/>
              <a:buChar char="•"/>
            </a:pPr>
            <a:r>
              <a:rPr lang="en-US" sz="4000"/>
              <a:t>Sukai:</a:t>
            </a:r>
            <a:endParaRPr lang="en-US" sz="4000">
              <a:cs typeface="Calibri"/>
            </a:endParaRPr>
          </a:p>
          <a:p>
            <a:pPr marL="1028700" lvl="1" indent="-571500">
              <a:buFont typeface="Arial" panose="020B0604020202020204" pitchFamily="34" charset="0"/>
              <a:buChar char="•"/>
            </a:pPr>
            <a:r>
              <a:rPr lang="en-US" sz="4000"/>
              <a:t>Baseline – 0% accurate responding in Overall Care Performance (OCP); 0% mishandling behaviors (MB)</a:t>
            </a:r>
            <a:endParaRPr lang="en-US" sz="4000">
              <a:cs typeface="Calibri"/>
            </a:endParaRPr>
          </a:p>
          <a:p>
            <a:pPr marL="1028700" lvl="1" indent="-571500">
              <a:buFont typeface="Arial" panose="020B0604020202020204" pitchFamily="34" charset="0"/>
              <a:buChar char="•"/>
            </a:pPr>
            <a:r>
              <a:rPr lang="en-US" sz="4000"/>
              <a:t>Intervention – 100% OCP; 0% MB</a:t>
            </a:r>
            <a:endParaRPr lang="en-US" sz="4000">
              <a:cs typeface="Calibri"/>
            </a:endParaRPr>
          </a:p>
          <a:p>
            <a:pPr marL="571500" indent="-571500">
              <a:buFont typeface="Arial" panose="020B0604020202020204" pitchFamily="34" charset="0"/>
              <a:buChar char="•"/>
            </a:pPr>
            <a:r>
              <a:rPr lang="en-US" sz="4000"/>
              <a:t>Holly:</a:t>
            </a:r>
            <a:endParaRPr lang="en-US" sz="4000">
              <a:cs typeface="Calibri"/>
            </a:endParaRPr>
          </a:p>
          <a:p>
            <a:pPr marL="1028700" lvl="1" indent="-571500">
              <a:buFont typeface="Arial" panose="020B0604020202020204" pitchFamily="34" charset="0"/>
              <a:buChar char="•"/>
            </a:pPr>
            <a:r>
              <a:rPr lang="en-US" sz="4000"/>
              <a:t>Baseline – 0% OCP; 4.2% MB</a:t>
            </a:r>
            <a:endParaRPr lang="en-US" sz="4000">
              <a:cs typeface="Calibri"/>
            </a:endParaRPr>
          </a:p>
          <a:p>
            <a:pPr marL="1028700" lvl="1" indent="-571500">
              <a:buFont typeface="Arial" panose="020B0604020202020204" pitchFamily="34" charset="0"/>
              <a:buChar char="•"/>
            </a:pPr>
            <a:r>
              <a:rPr lang="en-US" sz="4000"/>
              <a:t>Intervention – 94.6% OCP; 0% MB</a:t>
            </a:r>
            <a:endParaRPr lang="en-US" sz="4000">
              <a:cs typeface="Calibri"/>
            </a:endParaRPr>
          </a:p>
          <a:p>
            <a:pPr marL="571500" indent="-571500">
              <a:buFont typeface="Arial" panose="020B0604020202020204" pitchFamily="34" charset="0"/>
              <a:buChar char="•"/>
            </a:pPr>
            <a:r>
              <a:rPr lang="en-US" sz="4000"/>
              <a:t>Maggie: </a:t>
            </a:r>
            <a:endParaRPr lang="en-US" sz="4000">
              <a:cs typeface="Calibri"/>
            </a:endParaRPr>
          </a:p>
          <a:p>
            <a:pPr marL="1028700" lvl="1" indent="-571500">
              <a:buFont typeface="Arial" panose="020B0604020202020204" pitchFamily="34" charset="0"/>
              <a:buChar char="•"/>
            </a:pPr>
            <a:r>
              <a:rPr lang="en-US" sz="4000"/>
              <a:t>Baseline – 12.6% OCP; 5% MB</a:t>
            </a:r>
            <a:endParaRPr lang="en-US" sz="4000">
              <a:cs typeface="Calibri"/>
            </a:endParaRPr>
          </a:p>
          <a:p>
            <a:pPr marL="1028700" lvl="1" indent="-571500">
              <a:buFont typeface="Arial" panose="020B0604020202020204" pitchFamily="34" charset="0"/>
              <a:buChar char="•"/>
            </a:pPr>
            <a:r>
              <a:rPr lang="en-US" sz="4000"/>
              <a:t>Intervention – 99.5% OCP; 0.4% MB</a:t>
            </a:r>
            <a:endParaRPr lang="en-US" sz="4000">
              <a:cs typeface="Calibri"/>
            </a:endParaRPr>
          </a:p>
          <a:p>
            <a:r>
              <a:rPr lang="en-US" sz="4000" b="1" cap="small"/>
              <a:t>Limitations/Future Research</a:t>
            </a:r>
            <a:endParaRPr lang="en-US" sz="4000"/>
          </a:p>
          <a:p>
            <a:r>
              <a:rPr lang="en-US" sz="4000"/>
              <a:t>Limitations include lack of generalization into the home setting to ensure the capability to generalize learned skills in a more familiar environment. Future research should consider extending into the participants’ daily lived experiences. </a:t>
            </a:r>
            <a:endParaRPr lang="en-US" sz="4000">
              <a:cs typeface="Calibri"/>
            </a:endParaRPr>
          </a:p>
        </p:txBody>
      </p:sp>
      <p:pic>
        <p:nvPicPr>
          <p:cNvPr id="2" name="Picture 6" descr="Qr code&#10;&#10;Description automatically generated">
            <a:extLst>
              <a:ext uri="{FF2B5EF4-FFF2-40B4-BE49-F238E27FC236}">
                <a16:creationId xmlns:a16="http://schemas.microsoft.com/office/drawing/2014/main" id="{F1934AD9-3FE1-D441-AA0E-BB5716432F85}"/>
              </a:ext>
            </a:extLst>
          </p:cNvPr>
          <p:cNvPicPr>
            <a:picLocks noChangeAspect="1"/>
          </p:cNvPicPr>
          <p:nvPr/>
        </p:nvPicPr>
        <p:blipFill>
          <a:blip r:embed="rId5"/>
          <a:stretch>
            <a:fillRect/>
          </a:stretch>
        </p:blipFill>
        <p:spPr>
          <a:xfrm>
            <a:off x="39345079" y="23943219"/>
            <a:ext cx="2743200" cy="3941064"/>
          </a:xfrm>
          <a:prstGeom prst="rect">
            <a:avLst/>
          </a:prstGeom>
        </p:spPr>
      </p:pic>
      <p:pic>
        <p:nvPicPr>
          <p:cNvPr id="7" name="Picture 6">
            <a:extLst>
              <a:ext uri="{FF2B5EF4-FFF2-40B4-BE49-F238E27FC236}">
                <a16:creationId xmlns:a16="http://schemas.microsoft.com/office/drawing/2014/main" id="{A8C5532D-8D36-9348-8B9C-8EBF3B7E3D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558169" y="9511411"/>
            <a:ext cx="9862593" cy="16304377"/>
          </a:xfrm>
          <a:prstGeom prst="rect">
            <a:avLst/>
          </a:prstGeom>
        </p:spPr>
      </p:pic>
      <p:pic>
        <p:nvPicPr>
          <p:cNvPr id="13" name="Picture 12">
            <a:extLst>
              <a:ext uri="{FF2B5EF4-FFF2-40B4-BE49-F238E27FC236}">
                <a16:creationId xmlns:a16="http://schemas.microsoft.com/office/drawing/2014/main" id="{C72991F1-CF30-CF44-AFC9-04DBAA290BE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718837" y="9694766"/>
            <a:ext cx="9734550" cy="15971790"/>
          </a:xfrm>
          <a:prstGeom prst="rect">
            <a:avLst/>
          </a:prstGeom>
        </p:spPr>
      </p:pic>
      <p:sp>
        <p:nvSpPr>
          <p:cNvPr id="14" name="TextBox 13">
            <a:extLst>
              <a:ext uri="{FF2B5EF4-FFF2-40B4-BE49-F238E27FC236}">
                <a16:creationId xmlns:a16="http://schemas.microsoft.com/office/drawing/2014/main" id="{9972B950-87AF-A040-809B-121F92C22C56}"/>
              </a:ext>
            </a:extLst>
          </p:cNvPr>
          <p:cNvSpPr txBox="1"/>
          <p:nvPr/>
        </p:nvSpPr>
        <p:spPr>
          <a:xfrm>
            <a:off x="21378716" y="13458821"/>
            <a:ext cx="3042046" cy="646331"/>
          </a:xfrm>
          <a:prstGeom prst="rect">
            <a:avLst/>
          </a:prstGeom>
          <a:noFill/>
          <a:ln>
            <a:noFill/>
          </a:ln>
        </p:spPr>
        <p:txBody>
          <a:bodyPr wrap="square" rtlCol="0">
            <a:spAutoFit/>
          </a:bodyPr>
          <a:lstStyle/>
          <a:p>
            <a:r>
              <a:rPr lang="en-US" sz="3600"/>
              <a:t>Sukai</a:t>
            </a:r>
          </a:p>
        </p:txBody>
      </p:sp>
      <p:sp>
        <p:nvSpPr>
          <p:cNvPr id="19" name="TextBox 18">
            <a:extLst>
              <a:ext uri="{FF2B5EF4-FFF2-40B4-BE49-F238E27FC236}">
                <a16:creationId xmlns:a16="http://schemas.microsoft.com/office/drawing/2014/main" id="{33894081-BB9B-A540-AA25-F1B06FD772A2}"/>
              </a:ext>
            </a:extLst>
          </p:cNvPr>
          <p:cNvSpPr txBox="1"/>
          <p:nvPr/>
        </p:nvSpPr>
        <p:spPr>
          <a:xfrm>
            <a:off x="34930896" y="12235564"/>
            <a:ext cx="3042046" cy="646331"/>
          </a:xfrm>
          <a:prstGeom prst="rect">
            <a:avLst/>
          </a:prstGeom>
          <a:noFill/>
          <a:ln>
            <a:noFill/>
          </a:ln>
        </p:spPr>
        <p:txBody>
          <a:bodyPr wrap="square" rtlCol="0">
            <a:spAutoFit/>
          </a:bodyPr>
          <a:lstStyle/>
          <a:p>
            <a:r>
              <a:rPr lang="en-US" sz="3600"/>
              <a:t>Sukai</a:t>
            </a:r>
          </a:p>
        </p:txBody>
      </p:sp>
      <p:sp>
        <p:nvSpPr>
          <p:cNvPr id="20" name="TextBox 19">
            <a:extLst>
              <a:ext uri="{FF2B5EF4-FFF2-40B4-BE49-F238E27FC236}">
                <a16:creationId xmlns:a16="http://schemas.microsoft.com/office/drawing/2014/main" id="{F7ECA942-27F5-C04F-AD07-435AD1ADB895}"/>
              </a:ext>
            </a:extLst>
          </p:cNvPr>
          <p:cNvSpPr txBox="1"/>
          <p:nvPr/>
        </p:nvSpPr>
        <p:spPr>
          <a:xfrm>
            <a:off x="21378716" y="18338258"/>
            <a:ext cx="3042046" cy="646331"/>
          </a:xfrm>
          <a:prstGeom prst="rect">
            <a:avLst/>
          </a:prstGeom>
          <a:noFill/>
          <a:ln>
            <a:noFill/>
          </a:ln>
        </p:spPr>
        <p:txBody>
          <a:bodyPr wrap="square" rtlCol="0">
            <a:spAutoFit/>
          </a:bodyPr>
          <a:lstStyle/>
          <a:p>
            <a:r>
              <a:rPr lang="en-US" sz="3600"/>
              <a:t>Holly</a:t>
            </a:r>
          </a:p>
        </p:txBody>
      </p:sp>
      <p:sp>
        <p:nvSpPr>
          <p:cNvPr id="21" name="TextBox 20">
            <a:extLst>
              <a:ext uri="{FF2B5EF4-FFF2-40B4-BE49-F238E27FC236}">
                <a16:creationId xmlns:a16="http://schemas.microsoft.com/office/drawing/2014/main" id="{8AFEE458-3FC9-6F49-B231-D093CADE26B2}"/>
              </a:ext>
            </a:extLst>
          </p:cNvPr>
          <p:cNvSpPr txBox="1"/>
          <p:nvPr/>
        </p:nvSpPr>
        <p:spPr>
          <a:xfrm>
            <a:off x="21378716" y="23529847"/>
            <a:ext cx="3042046" cy="646331"/>
          </a:xfrm>
          <a:prstGeom prst="rect">
            <a:avLst/>
          </a:prstGeom>
          <a:noFill/>
          <a:ln>
            <a:noFill/>
          </a:ln>
        </p:spPr>
        <p:txBody>
          <a:bodyPr wrap="square" rtlCol="0">
            <a:spAutoFit/>
          </a:bodyPr>
          <a:lstStyle/>
          <a:p>
            <a:r>
              <a:rPr lang="en-US" sz="3600"/>
              <a:t>Maggie</a:t>
            </a:r>
          </a:p>
        </p:txBody>
      </p:sp>
      <p:sp>
        <p:nvSpPr>
          <p:cNvPr id="23" name="TextBox 22">
            <a:extLst>
              <a:ext uri="{FF2B5EF4-FFF2-40B4-BE49-F238E27FC236}">
                <a16:creationId xmlns:a16="http://schemas.microsoft.com/office/drawing/2014/main" id="{54FF566C-70AC-C141-9248-CE917E2FA4E9}"/>
              </a:ext>
            </a:extLst>
          </p:cNvPr>
          <p:cNvSpPr txBox="1"/>
          <p:nvPr/>
        </p:nvSpPr>
        <p:spPr>
          <a:xfrm>
            <a:off x="34930896" y="17034330"/>
            <a:ext cx="3042046" cy="646331"/>
          </a:xfrm>
          <a:prstGeom prst="rect">
            <a:avLst/>
          </a:prstGeom>
          <a:noFill/>
          <a:ln>
            <a:noFill/>
          </a:ln>
        </p:spPr>
        <p:txBody>
          <a:bodyPr wrap="square" rtlCol="0">
            <a:spAutoFit/>
          </a:bodyPr>
          <a:lstStyle/>
          <a:p>
            <a:r>
              <a:rPr lang="en-US" sz="3600"/>
              <a:t>Holly</a:t>
            </a:r>
          </a:p>
        </p:txBody>
      </p:sp>
      <p:sp>
        <p:nvSpPr>
          <p:cNvPr id="24" name="TextBox 23">
            <a:extLst>
              <a:ext uri="{FF2B5EF4-FFF2-40B4-BE49-F238E27FC236}">
                <a16:creationId xmlns:a16="http://schemas.microsoft.com/office/drawing/2014/main" id="{AD44B474-81B8-F440-B6B6-201E4B8E9E93}"/>
              </a:ext>
            </a:extLst>
          </p:cNvPr>
          <p:cNvSpPr txBox="1"/>
          <p:nvPr/>
        </p:nvSpPr>
        <p:spPr>
          <a:xfrm>
            <a:off x="34930896" y="21708989"/>
            <a:ext cx="3042046" cy="646331"/>
          </a:xfrm>
          <a:prstGeom prst="rect">
            <a:avLst/>
          </a:prstGeom>
          <a:noFill/>
          <a:ln>
            <a:noFill/>
          </a:ln>
        </p:spPr>
        <p:txBody>
          <a:bodyPr wrap="square" rtlCol="0">
            <a:spAutoFit/>
          </a:bodyPr>
          <a:lstStyle/>
          <a:p>
            <a:r>
              <a:rPr lang="en-US" sz="3600"/>
              <a:t>Maggie</a:t>
            </a:r>
          </a:p>
        </p:txBody>
      </p:sp>
      <p:pic>
        <p:nvPicPr>
          <p:cNvPr id="28" name="Picture 27">
            <a:extLst>
              <a:ext uri="{FF2B5EF4-FFF2-40B4-BE49-F238E27FC236}">
                <a16:creationId xmlns:a16="http://schemas.microsoft.com/office/drawing/2014/main" id="{F35031A5-25D4-204C-9AEA-BC47225AA54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384812" y="29073144"/>
            <a:ext cx="11092168" cy="3034793"/>
          </a:xfrm>
          <a:prstGeom prst="rect">
            <a:avLst/>
          </a:prstGeom>
        </p:spPr>
      </p:pic>
    </p:spTree>
    <p:extLst>
      <p:ext uri="{BB962C8B-B14F-4D97-AF65-F5344CB8AC3E}">
        <p14:creationId xmlns:p14="http://schemas.microsoft.com/office/powerpoint/2010/main" val="234143108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2021-10-01T20:48:03Z</dcterms:created>
  <dcterms:modified xsi:type="dcterms:W3CDTF">2022-05-26T19:31:22Z</dcterms:modified>
</cp:coreProperties>
</file>