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7" r:id="rId2"/>
  </p:sldIdLst>
  <p:sldSz cx="43891200" cy="3291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5775F3C-1BE0-13CC-6C42-C730E84D2A81}" name="Dillard, Mary" initials="DM" userId="S::mary.dillard@ttu.edu::2bfeda22-67fe-46c6-847d-27eeadfe0a64" providerId="AD"/>
  <p188:author id="{F431F4D5-05E1-AB17-7ACA-F971962AE0F0}" name="Hamrick, Jennifer" initials="HJ" userId="S::jennifer.hamrick@ttu.edu::a8f6aadd-3df4-4278-89b5-5077fd04b219" providerId="AD"/>
  <p188:author id="{48B11BFE-80F0-35BB-1693-E557BA81774A}" name="Wheeler, Katy" initials="WK" userId="S::katy.wheeler@ttu.edu::3f8831cc-69e0-41c6-846a-91159fce25bf"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F2E15-4AB0-8859-4E75-3769FDE2EE4A}" v="2" dt="2023-01-20T15:14:57.394"/>
    <p1510:client id="{40385346-E0D4-354E-B919-982198E99D5C}" v="2" dt="2022-12-20T19:06:25.972"/>
    <p1510:client id="{540AF7A2-7ACD-0655-EDD5-887A8457ED5F}" v="3" dt="2023-01-05T20:20:40.480"/>
    <p1510:client id="{55C3A43F-122B-E7B0-7C54-22B224CDF9D1}" v="11" dt="2023-01-31T17:34:08.601"/>
    <p1510:client id="{6A425FAD-CFDD-FEDE-6067-01AF531D4608}" v="1" dt="2023-02-24T16:21:20.116"/>
    <p1510:client id="{7500CA08-664D-4A3E-B03C-97C7D212D0CF}" v="1" dt="2023-04-24T13:16:00.945"/>
    <p1510:client id="{AA06D7FD-8DC2-B5BA-29FD-B91ADC22CA57}" v="1" dt="2023-01-06T14:42:42.489"/>
    <p1510:client id="{B1CF25E7-8B99-C9CE-C357-56C34E599DBC}" v="2" dt="2023-04-21T18:43:35.385"/>
    <p1510:client id="{CFCCBF32-9E6E-2B11-3A2D-A2F3367E0F86}" v="38" dt="2023-01-25T17:24:48.721"/>
    <p1510:client id="{DF5093D6-85B7-7298-0629-5FB6972EF9CC}" v="98" dt="2023-01-26T16:21:55.808"/>
    <p1510:client id="{E2FCA6D7-9692-4088-9879-E63362D26AF3}" v="122" dt="2022-12-20T19:06:24.3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 d="100"/>
          <a:sy n="21" d="100"/>
        </p:scale>
        <p:origin x="5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oleObject" Target="https://texastechuniversity-my.sharepoint.com/personal/jennifer_hamrick_ttu_edu/Documents/Conference%20Presentations/2023%20TXABA/Dillard/Sexuality%20and%20Relationship%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1" Type="http://schemas.openxmlformats.org/officeDocument/2006/relationships/oleObject" Target="Sexuality%20and%20Relationships%20Social%20Validity%20%20(Respon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r>
              <a:rPr lang="en-US" sz="3200"/>
              <a:t>Reported Interest</a:t>
            </a:r>
            <a:r>
              <a:rPr lang="en-US" sz="3200" baseline="0"/>
              <a:t> in Friendships</a:t>
            </a:r>
            <a:endParaRPr lang="en-US" sz="3200"/>
          </a:p>
        </c:rich>
      </c:tx>
      <c:overlay val="0"/>
      <c:spPr>
        <a:noFill/>
        <a:ln>
          <a:noFill/>
        </a:ln>
        <a:effectLst/>
      </c:spPr>
      <c:txPr>
        <a:bodyPr rot="0" spcFirstLastPara="1" vertOverflow="ellipsis" vert="horz" wrap="square" anchor="ctr" anchorCtr="1"/>
        <a:lstStyle/>
        <a:p>
          <a:pPr>
            <a:defRPr sz="32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dPt>
            <c:idx val="0"/>
            <c:bubble3D val="0"/>
            <c:spPr>
              <a:solidFill>
                <a:schemeClr val="tx1"/>
              </a:solidFill>
              <a:ln w="19050">
                <a:solidFill>
                  <a:schemeClr val="lt1"/>
                </a:solidFill>
              </a:ln>
              <a:effectLst/>
            </c:spPr>
            <c:extLst>
              <c:ext xmlns:c16="http://schemas.microsoft.com/office/drawing/2014/chart" uri="{C3380CC4-5D6E-409C-BE32-E72D297353CC}">
                <c16:uniqueId val="{00000001-7633-174C-B7BC-A380502214A8}"/>
              </c:ext>
            </c:extLst>
          </c:dPt>
          <c:dPt>
            <c:idx val="1"/>
            <c:bubble3D val="0"/>
            <c:spPr>
              <a:solidFill>
                <a:srgbClr val="C00000"/>
              </a:solidFill>
              <a:ln w="19050">
                <a:solidFill>
                  <a:schemeClr val="lt1"/>
                </a:solidFill>
              </a:ln>
              <a:effectLst/>
            </c:spPr>
            <c:extLst>
              <c:ext xmlns:c16="http://schemas.microsoft.com/office/drawing/2014/chart" uri="{C3380CC4-5D6E-409C-BE32-E72D297353CC}">
                <c16:uniqueId val="{00000003-7633-174C-B7BC-A380502214A8}"/>
              </c:ext>
            </c:extLst>
          </c:dPt>
          <c:cat>
            <c:strRef>
              <c:f>Sheet1!$A$18:$A$19</c:f>
              <c:strCache>
                <c:ptCount val="2"/>
                <c:pt idx="0">
                  <c:v>Yes</c:v>
                </c:pt>
                <c:pt idx="1">
                  <c:v>No</c:v>
                </c:pt>
              </c:strCache>
            </c:strRef>
          </c:cat>
          <c:val>
            <c:numRef>
              <c:f>Sheet1!$B$18:$B$19</c:f>
              <c:numCache>
                <c:formatCode>General</c:formatCode>
                <c:ptCount val="2"/>
                <c:pt idx="0">
                  <c:v>92</c:v>
                </c:pt>
                <c:pt idx="1">
                  <c:v>8</c:v>
                </c:pt>
              </c:numCache>
            </c:numRef>
          </c:val>
          <c:extLst>
            <c:ext xmlns:c16="http://schemas.microsoft.com/office/drawing/2014/chart" uri="{C3380CC4-5D6E-409C-BE32-E72D297353CC}">
              <c16:uniqueId val="{00000004-7633-174C-B7BC-A380502214A8}"/>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lvl="0">
              <a:defRPr sz="4400" b="0">
                <a:solidFill>
                  <a:srgbClr val="757575"/>
                </a:solidFill>
                <a:latin typeface="Georgia"/>
              </a:defRPr>
            </a:pPr>
            <a:r>
              <a:rPr lang="en-US" sz="4400"/>
              <a:t>Perceived knowledge growth</a:t>
            </a:r>
          </a:p>
        </c:rich>
      </c:tx>
      <c:overlay val="0"/>
    </c:title>
    <c:autoTitleDeleted val="0"/>
    <c:plotArea>
      <c:layout/>
      <c:barChart>
        <c:barDir val="col"/>
        <c:grouping val="clustered"/>
        <c:varyColors val="1"/>
        <c:ser>
          <c:idx val="0"/>
          <c:order val="0"/>
          <c:tx>
            <c:v>Public v. Private</c:v>
          </c:tx>
          <c:spPr>
            <a:solidFill>
              <a:srgbClr val="434343"/>
            </a:solidFill>
            <a:ln cmpd="sng">
              <a:solidFill>
                <a:srgbClr val="000000"/>
              </a:solidFill>
            </a:ln>
          </c:spPr>
          <c:invertIfNegative val="1"/>
          <c:cat>
            <c:strRef>
              <c:f>'[Sexuality and Relationships Social Validity  (Responses).xlsx]Copy of Form Responses 1'!$A$24:$A$27</c:f>
              <c:strCache>
                <c:ptCount val="4"/>
                <c:pt idx="1">
                  <c:v>Did not improve</c:v>
                </c:pt>
                <c:pt idx="2">
                  <c:v>Improved</c:v>
                </c:pt>
                <c:pt idx="3">
                  <c:v>Greatly improved</c:v>
                </c:pt>
              </c:strCache>
            </c:strRef>
          </c:cat>
          <c:val>
            <c:numRef>
              <c:f>'[Sexuality and Relationships Social Validity  (Responses).xlsx]Copy of Form Responses 1'!$B$24:$B$27</c:f>
              <c:numCache>
                <c:formatCode>General</c:formatCode>
                <c:ptCount val="4"/>
                <c:pt idx="0">
                  <c:v>0</c:v>
                </c:pt>
                <c:pt idx="1">
                  <c:v>1</c:v>
                </c:pt>
                <c:pt idx="2">
                  <c:v>2</c:v>
                </c:pt>
                <c:pt idx="3">
                  <c:v>9</c:v>
                </c:pt>
              </c:numCache>
            </c:numRef>
          </c:val>
          <c:extLst>
            <c:ext xmlns:c14="http://schemas.microsoft.com/office/drawing/2007/8/2/chart" uri="{6F2FDCE9-48DA-4B69-8628-5D25D57E5C99}">
              <c14:invertSolidFillFmt>
                <c14:spPr xmlns:c14="http://schemas.microsoft.com/office/drawing/2007/8/2/chart">
                  <a:solidFill>
                    <a:srgbClr val="FFFFFF"/>
                  </a:solidFill>
                  <a:ln cmpd="sng">
                    <a:solidFill>
                      <a:srgbClr val="000000"/>
                    </a:solidFill>
                  </a:ln>
                </c14:spPr>
              </c14:invertSolidFillFmt>
            </c:ext>
            <c:ext xmlns:c16="http://schemas.microsoft.com/office/drawing/2014/chart" uri="{C3380CC4-5D6E-409C-BE32-E72D297353CC}">
              <c16:uniqueId val="{00000000-B724-4533-8D97-7034A4A63C03}"/>
            </c:ext>
          </c:extLst>
        </c:ser>
        <c:ser>
          <c:idx val="1"/>
          <c:order val="1"/>
          <c:tx>
            <c:v>Healthy Relationships </c:v>
          </c:tx>
          <c:spPr>
            <a:solidFill>
              <a:srgbClr val="EA4335"/>
            </a:solidFill>
            <a:ln cmpd="sng">
              <a:solidFill>
                <a:srgbClr val="000000"/>
              </a:solidFill>
            </a:ln>
          </c:spPr>
          <c:invertIfNegative val="1"/>
          <c:cat>
            <c:strRef>
              <c:f>'[Sexuality and Relationships Social Validity  (Responses).xlsx]Copy of Form Responses 1'!$A$24:$A$27</c:f>
              <c:strCache>
                <c:ptCount val="4"/>
                <c:pt idx="1">
                  <c:v>Did not improve</c:v>
                </c:pt>
                <c:pt idx="2">
                  <c:v>Improved</c:v>
                </c:pt>
                <c:pt idx="3">
                  <c:v>Greatly improved</c:v>
                </c:pt>
              </c:strCache>
            </c:strRef>
          </c:cat>
          <c:val>
            <c:numRef>
              <c:f>'[Sexuality and Relationships Social Validity  (Responses).xlsx]Copy of Form Responses 1'!$C$24:$C$27</c:f>
              <c:numCache>
                <c:formatCode>General</c:formatCode>
                <c:ptCount val="4"/>
                <c:pt idx="0">
                  <c:v>0</c:v>
                </c:pt>
                <c:pt idx="1">
                  <c:v>1</c:v>
                </c:pt>
                <c:pt idx="2">
                  <c:v>2</c:v>
                </c:pt>
                <c:pt idx="3">
                  <c:v>9</c:v>
                </c:pt>
              </c:numCache>
            </c:numRef>
          </c:val>
          <c:extLst>
            <c:ext xmlns:c14="http://schemas.microsoft.com/office/drawing/2007/8/2/chart" uri="{6F2FDCE9-48DA-4B69-8628-5D25D57E5C99}">
              <c14:invertSolidFillFmt>
                <c14:spPr xmlns:c14="http://schemas.microsoft.com/office/drawing/2007/8/2/chart">
                  <a:solidFill>
                    <a:srgbClr val="FFFFFF"/>
                  </a:solidFill>
                  <a:ln cmpd="sng">
                    <a:solidFill>
                      <a:srgbClr val="000000"/>
                    </a:solidFill>
                  </a:ln>
                </c14:spPr>
              </c14:invertSolidFillFmt>
            </c:ext>
            <c:ext xmlns:c16="http://schemas.microsoft.com/office/drawing/2014/chart" uri="{C3380CC4-5D6E-409C-BE32-E72D297353CC}">
              <c16:uniqueId val="{00000001-B724-4533-8D97-7034A4A63C03}"/>
            </c:ext>
          </c:extLst>
        </c:ser>
        <c:ser>
          <c:idx val="2"/>
          <c:order val="2"/>
          <c:tx>
            <c:v>Consent</c:v>
          </c:tx>
          <c:spPr>
            <a:solidFill>
              <a:srgbClr val="980000"/>
            </a:solidFill>
            <a:ln cmpd="sng">
              <a:solidFill>
                <a:srgbClr val="000000"/>
              </a:solidFill>
            </a:ln>
          </c:spPr>
          <c:invertIfNegative val="1"/>
          <c:dPt>
            <c:idx val="2"/>
            <c:invertIfNegative val="1"/>
            <c:bubble3D val="0"/>
            <c:extLst>
              <c:ext xmlns:c16="http://schemas.microsoft.com/office/drawing/2014/chart" uri="{C3380CC4-5D6E-409C-BE32-E72D297353CC}">
                <c16:uniqueId val="{00000002-B724-4533-8D97-7034A4A63C03}"/>
              </c:ext>
            </c:extLst>
          </c:dPt>
          <c:cat>
            <c:strRef>
              <c:f>'[Sexuality and Relationships Social Validity  (Responses).xlsx]Copy of Form Responses 1'!$A$24:$A$27</c:f>
              <c:strCache>
                <c:ptCount val="4"/>
                <c:pt idx="1">
                  <c:v>Did not improve</c:v>
                </c:pt>
                <c:pt idx="2">
                  <c:v>Improved</c:v>
                </c:pt>
                <c:pt idx="3">
                  <c:v>Greatly improved</c:v>
                </c:pt>
              </c:strCache>
            </c:strRef>
          </c:cat>
          <c:val>
            <c:numRef>
              <c:f>'[Sexuality and Relationships Social Validity  (Responses).xlsx]Copy of Form Responses 1'!$D$24:$D$27</c:f>
              <c:numCache>
                <c:formatCode>General</c:formatCode>
                <c:ptCount val="4"/>
                <c:pt idx="0">
                  <c:v>0</c:v>
                </c:pt>
                <c:pt idx="1">
                  <c:v>1</c:v>
                </c:pt>
                <c:pt idx="2">
                  <c:v>2</c:v>
                </c:pt>
                <c:pt idx="3">
                  <c:v>9</c:v>
                </c:pt>
              </c:numCache>
            </c:numRef>
          </c:val>
          <c:extLst>
            <c:ext xmlns:c14="http://schemas.microsoft.com/office/drawing/2007/8/2/chart" uri="{6F2FDCE9-48DA-4B69-8628-5D25D57E5C99}">
              <c14:invertSolidFillFmt>
                <c14:spPr xmlns:c14="http://schemas.microsoft.com/office/drawing/2007/8/2/chart">
                  <a:solidFill>
                    <a:srgbClr val="FFFFFF"/>
                  </a:solidFill>
                  <a:ln cmpd="sng">
                    <a:solidFill>
                      <a:srgbClr val="000000"/>
                    </a:solidFill>
                  </a:ln>
                </c14:spPr>
              </c14:invertSolidFillFmt>
            </c:ext>
            <c:ext xmlns:c16="http://schemas.microsoft.com/office/drawing/2014/chart" uri="{C3380CC4-5D6E-409C-BE32-E72D297353CC}">
              <c16:uniqueId val="{00000003-B724-4533-8D97-7034A4A63C03}"/>
            </c:ext>
          </c:extLst>
        </c:ser>
        <c:ser>
          <c:idx val="3"/>
          <c:order val="3"/>
          <c:tx>
            <c:v>Dating and Sexual Activity </c:v>
          </c:tx>
          <c:spPr>
            <a:solidFill>
              <a:srgbClr val="000000"/>
            </a:solidFill>
            <a:ln cmpd="sng">
              <a:solidFill>
                <a:srgbClr val="000000"/>
              </a:solidFill>
            </a:ln>
          </c:spPr>
          <c:invertIfNegative val="1"/>
          <c:cat>
            <c:strRef>
              <c:f>'[Sexuality and Relationships Social Validity  (Responses).xlsx]Copy of Form Responses 1'!$A$24:$A$27</c:f>
              <c:strCache>
                <c:ptCount val="4"/>
                <c:pt idx="1">
                  <c:v>Did not improve</c:v>
                </c:pt>
                <c:pt idx="2">
                  <c:v>Improved</c:v>
                </c:pt>
                <c:pt idx="3">
                  <c:v>Greatly improved</c:v>
                </c:pt>
              </c:strCache>
            </c:strRef>
          </c:cat>
          <c:val>
            <c:numRef>
              <c:f>'[Sexuality and Relationships Social Validity  (Responses).xlsx]Copy of Form Responses 1'!$E$24:$E$27</c:f>
              <c:numCache>
                <c:formatCode>General</c:formatCode>
                <c:ptCount val="4"/>
                <c:pt idx="0">
                  <c:v>0</c:v>
                </c:pt>
                <c:pt idx="1">
                  <c:v>1</c:v>
                </c:pt>
                <c:pt idx="2">
                  <c:v>4</c:v>
                </c:pt>
                <c:pt idx="3">
                  <c:v>7</c:v>
                </c:pt>
              </c:numCache>
            </c:numRef>
          </c:val>
          <c:extLst>
            <c:ext xmlns:c14="http://schemas.microsoft.com/office/drawing/2007/8/2/chart" uri="{6F2FDCE9-48DA-4B69-8628-5D25D57E5C99}">
              <c14:invertSolidFillFmt>
                <c14:spPr xmlns:c14="http://schemas.microsoft.com/office/drawing/2007/8/2/chart">
                  <a:solidFill>
                    <a:srgbClr val="FFFFFF"/>
                  </a:solidFill>
                  <a:ln cmpd="sng">
                    <a:solidFill>
                      <a:srgbClr val="000000"/>
                    </a:solidFill>
                  </a:ln>
                </c14:spPr>
              </c14:invertSolidFillFmt>
            </c:ext>
            <c:ext xmlns:c16="http://schemas.microsoft.com/office/drawing/2014/chart" uri="{C3380CC4-5D6E-409C-BE32-E72D297353CC}">
              <c16:uniqueId val="{00000004-B724-4533-8D97-7034A4A63C03}"/>
            </c:ext>
          </c:extLst>
        </c:ser>
        <c:ser>
          <c:idx val="4"/>
          <c:order val="4"/>
          <c:tx>
            <c:v>Online Safety </c:v>
          </c:tx>
          <c:spPr>
            <a:solidFill>
              <a:srgbClr val="FF0000"/>
            </a:solidFill>
            <a:ln cmpd="sng">
              <a:solidFill>
                <a:srgbClr val="000000"/>
              </a:solidFill>
            </a:ln>
          </c:spPr>
          <c:invertIfNegative val="1"/>
          <c:cat>
            <c:strRef>
              <c:f>'[Sexuality and Relationships Social Validity  (Responses).xlsx]Copy of Form Responses 1'!$A$24:$A$27</c:f>
              <c:strCache>
                <c:ptCount val="4"/>
                <c:pt idx="1">
                  <c:v>Did not improve</c:v>
                </c:pt>
                <c:pt idx="2">
                  <c:v>Improved</c:v>
                </c:pt>
                <c:pt idx="3">
                  <c:v>Greatly improved</c:v>
                </c:pt>
              </c:strCache>
            </c:strRef>
          </c:cat>
          <c:val>
            <c:numRef>
              <c:f>'[Sexuality and Relationships Social Validity  (Responses).xlsx]Copy of Form Responses 1'!$F$24:$F$27</c:f>
              <c:numCache>
                <c:formatCode>General</c:formatCode>
                <c:ptCount val="4"/>
                <c:pt idx="0">
                  <c:v>0</c:v>
                </c:pt>
                <c:pt idx="1">
                  <c:v>1</c:v>
                </c:pt>
                <c:pt idx="2">
                  <c:v>4</c:v>
                </c:pt>
                <c:pt idx="3">
                  <c:v>7</c:v>
                </c:pt>
              </c:numCache>
            </c:numRef>
          </c:val>
          <c:extLst>
            <c:ext xmlns:c14="http://schemas.microsoft.com/office/drawing/2007/8/2/chart" uri="{6F2FDCE9-48DA-4B69-8628-5D25D57E5C99}">
              <c14:invertSolidFillFmt>
                <c14:spPr xmlns:c14="http://schemas.microsoft.com/office/drawing/2007/8/2/chart">
                  <a:solidFill>
                    <a:srgbClr val="FFFFFF"/>
                  </a:solidFill>
                  <a:ln cmpd="sng">
                    <a:solidFill>
                      <a:srgbClr val="000000"/>
                    </a:solidFill>
                  </a:ln>
                </c14:spPr>
              </c14:invertSolidFillFmt>
            </c:ext>
            <c:ext xmlns:c16="http://schemas.microsoft.com/office/drawing/2014/chart" uri="{C3380CC4-5D6E-409C-BE32-E72D297353CC}">
              <c16:uniqueId val="{00000005-B724-4533-8D97-7034A4A63C03}"/>
            </c:ext>
          </c:extLst>
        </c:ser>
        <c:dLbls>
          <c:showLegendKey val="0"/>
          <c:showVal val="0"/>
          <c:showCatName val="0"/>
          <c:showSerName val="0"/>
          <c:showPercent val="0"/>
          <c:showBubbleSize val="0"/>
        </c:dLbls>
        <c:gapWidth val="150"/>
        <c:axId val="347096080"/>
        <c:axId val="2018487364"/>
      </c:barChart>
      <c:catAx>
        <c:axId val="347096080"/>
        <c:scaling>
          <c:orientation val="minMax"/>
        </c:scaling>
        <c:delete val="0"/>
        <c:axPos val="b"/>
        <c:title>
          <c:tx>
            <c:rich>
              <a:bodyPr/>
              <a:lstStyle/>
              <a:p>
                <a:pPr lvl="0">
                  <a:defRPr b="0">
                    <a:solidFill>
                      <a:srgbClr val="000000"/>
                    </a:solidFill>
                    <a:latin typeface="+mn-lt"/>
                  </a:defRPr>
                </a:pPr>
                <a:endParaRPr lang="en-US"/>
              </a:p>
            </c:rich>
          </c:tx>
          <c:overlay val="0"/>
        </c:title>
        <c:numFmt formatCode="General" sourceLinked="1"/>
        <c:majorTickMark val="none"/>
        <c:minorTickMark val="none"/>
        <c:tickLblPos val="nextTo"/>
        <c:txPr>
          <a:bodyPr/>
          <a:lstStyle/>
          <a:p>
            <a:pPr lvl="0">
              <a:defRPr sz="3200" b="0">
                <a:solidFill>
                  <a:srgbClr val="000000"/>
                </a:solidFill>
                <a:latin typeface="+mn-lt"/>
              </a:defRPr>
            </a:pPr>
            <a:endParaRPr lang="en-US"/>
          </a:p>
        </c:txPr>
        <c:crossAx val="2018487364"/>
        <c:crosses val="autoZero"/>
        <c:auto val="1"/>
        <c:lblAlgn val="ctr"/>
        <c:lblOffset val="100"/>
        <c:noMultiLvlLbl val="1"/>
      </c:catAx>
      <c:valAx>
        <c:axId val="2018487364"/>
        <c:scaling>
          <c:orientation val="minMax"/>
        </c:scaling>
        <c:delete val="0"/>
        <c:axPos val="l"/>
        <c:minorGridlines>
          <c:spPr>
            <a:ln>
              <a:solidFill>
                <a:srgbClr val="CCCCCC">
                  <a:alpha val="0"/>
                </a:srgbClr>
              </a:solidFill>
            </a:ln>
          </c:spPr>
        </c:minorGridlines>
        <c:title>
          <c:tx>
            <c:rich>
              <a:bodyPr/>
              <a:lstStyle/>
              <a:p>
                <a:pPr lvl="0">
                  <a:defRPr b="0">
                    <a:solidFill>
                      <a:srgbClr val="000000"/>
                    </a:solidFill>
                    <a:latin typeface="+mn-lt"/>
                  </a:defRPr>
                </a:pPr>
                <a:endParaRPr lang="en-US"/>
              </a:p>
            </c:rich>
          </c:tx>
          <c:overlay val="0"/>
        </c:title>
        <c:numFmt formatCode="General" sourceLinked="1"/>
        <c:majorTickMark val="none"/>
        <c:minorTickMark val="none"/>
        <c:tickLblPos val="nextTo"/>
        <c:spPr>
          <a:ln>
            <a:solidFill/>
          </a:ln>
        </c:spPr>
        <c:txPr>
          <a:bodyPr/>
          <a:lstStyle/>
          <a:p>
            <a:pPr lvl="0">
              <a:defRPr b="0">
                <a:solidFill>
                  <a:srgbClr val="000000"/>
                </a:solidFill>
                <a:latin typeface="+mn-lt"/>
              </a:defRPr>
            </a:pPr>
            <a:endParaRPr lang="en-US"/>
          </a:p>
        </c:txPr>
        <c:crossAx val="347096080"/>
        <c:crosses val="autoZero"/>
        <c:crossBetween val="between"/>
      </c:valAx>
    </c:plotArea>
    <c:legend>
      <c:legendPos val="b"/>
      <c:overlay val="0"/>
      <c:txPr>
        <a:bodyPr/>
        <a:lstStyle/>
        <a:p>
          <a:pPr lvl="0">
            <a:defRPr sz="1800" b="0">
              <a:solidFill>
                <a:srgbClr val="000000"/>
              </a:solidFill>
              <a:latin typeface="Georgia"/>
            </a:defRPr>
          </a:pPr>
          <a:endParaRPr lang="en-US"/>
        </a:p>
      </c:txPr>
    </c:legend>
    <c:plotVisOnly val="1"/>
    <c:dispBlanksAs val="zero"/>
    <c:showDLblsOverMax val="1"/>
  </c:chart>
  <c:externalData r:id="rId1">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CA4967-4387-4E1B-BC2D-78FD6C2F646F}" type="datetimeFigureOut">
              <a:rPr lang="en-US"/>
              <a:t>4/24/2023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F1210-C551-47E5-B0FD-29DA858B4891}" type="slidenum">
              <a:rPr lang="en-US"/>
              <a:t>‹#›</a:t>
            </a:fld>
            <a:endParaRPr lang="en-US"/>
          </a:p>
        </p:txBody>
      </p:sp>
    </p:spTree>
    <p:extLst>
      <p:ext uri="{BB962C8B-B14F-4D97-AF65-F5344CB8AC3E}">
        <p14:creationId xmlns:p14="http://schemas.microsoft.com/office/powerpoint/2010/main" val="1045952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cs typeface="Calibri"/>
            </a:endParaRPr>
          </a:p>
        </p:txBody>
      </p:sp>
      <p:sp>
        <p:nvSpPr>
          <p:cNvPr id="4" name="Slide Number Placeholder 3"/>
          <p:cNvSpPr>
            <a:spLocks noGrp="1"/>
          </p:cNvSpPr>
          <p:nvPr>
            <p:ph type="sldNum" sz="quarter" idx="5"/>
          </p:nvPr>
        </p:nvSpPr>
        <p:spPr/>
        <p:txBody>
          <a:bodyPr/>
          <a:lstStyle/>
          <a:p>
            <a:fld id="{7AAF6A0B-3F5C-4DE9-9894-E6CBE886A5EA}" type="slidenum">
              <a:rPr lang="en-US"/>
              <a:t>1</a:t>
            </a:fld>
            <a:endParaRPr lang="en-US"/>
          </a:p>
        </p:txBody>
      </p:sp>
    </p:spTree>
    <p:extLst>
      <p:ext uri="{BB962C8B-B14F-4D97-AF65-F5344CB8AC3E}">
        <p14:creationId xmlns:p14="http://schemas.microsoft.com/office/powerpoint/2010/main" val="1156863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8000"/>
            </a:lvl1pPr>
          </a:lstStyle>
          <a:p>
            <a:r>
              <a:rPr lang="en-US"/>
              <a:t>Click to edit Master title style</a:t>
            </a:r>
          </a:p>
        </p:txBody>
      </p:sp>
      <p:sp>
        <p:nvSpPr>
          <p:cNvPr id="3" name="Subtitle 2"/>
          <p:cNvSpPr>
            <a:spLocks noGrp="1"/>
          </p:cNvSpPr>
          <p:nvPr>
            <p:ph type="subTitle" idx="1"/>
          </p:nvPr>
        </p:nvSpPr>
        <p:spPr>
          <a:xfrm>
            <a:off x="5486400" y="17289782"/>
            <a:ext cx="32918400" cy="7947658"/>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73806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461152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003677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991121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8000"/>
            </a:lvl1pPr>
          </a:lstStyle>
          <a:p>
            <a:r>
              <a:rPr lang="en-US"/>
              <a:t>Click to edit Master title style</a:t>
            </a:r>
          </a:p>
        </p:txBody>
      </p:sp>
      <p:sp>
        <p:nvSpPr>
          <p:cNvPr id="3" name="Text Placeholder 2"/>
          <p:cNvSpPr>
            <a:spLocks noGrp="1"/>
          </p:cNvSpPr>
          <p:nvPr>
            <p:ph type="body" idx="1"/>
          </p:nvPr>
        </p:nvSpPr>
        <p:spPr>
          <a:xfrm>
            <a:off x="2994662" y="22029429"/>
            <a:ext cx="37856160" cy="7200898"/>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44499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539387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4/24/2023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39438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4/24/2023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21724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51689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Content Placeholder 2"/>
          <p:cNvSpPr>
            <a:spLocks noGrp="1"/>
          </p:cNvSpPr>
          <p:nvPr>
            <p:ph idx="1"/>
          </p:nvPr>
        </p:nvSpPr>
        <p:spPr>
          <a:xfrm>
            <a:off x="18659477" y="4739647"/>
            <a:ext cx="22219920" cy="23393400"/>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97887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4267"/>
            </a:lvl1pPr>
          </a:lstStyle>
          <a:p>
            <a:r>
              <a:rPr lang="en-US"/>
              <a:t>Click to edit Master title style</a:t>
            </a:r>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22109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1600">
                <a:solidFill>
                  <a:schemeClr val="tx1">
                    <a:tint val="75000"/>
                  </a:schemeClr>
                </a:solidFill>
              </a:defRPr>
            </a:lvl1pPr>
          </a:lstStyle>
          <a:p>
            <a:fld id="{C764DE79-268F-4C1A-8933-263129D2AF90}" type="datetimeFigureOut">
              <a:rPr lang="en-US" dirty="0"/>
              <a:t>4/24/2023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16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323014729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6D787E02-5AFA-4190-95A0-A75BC7861DD7}"/>
              </a:ext>
            </a:extLst>
          </p:cNvPr>
          <p:cNvSpPr/>
          <p:nvPr/>
        </p:nvSpPr>
        <p:spPr>
          <a:xfrm rot="5400000">
            <a:off x="-6786709" y="10512224"/>
            <a:ext cx="26914266" cy="127677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100">
              <a:solidFill>
                <a:schemeClr val="bg1">
                  <a:lumMod val="85000"/>
                </a:schemeClr>
              </a:solidFill>
              <a:latin typeface="Calibri"/>
              <a:cs typeface="Calibri"/>
            </a:endParaRPr>
          </a:p>
          <a:p>
            <a:pPr algn="ctr"/>
            <a:endParaRPr lang="en-US" sz="100">
              <a:solidFill>
                <a:schemeClr val="bg1">
                  <a:lumMod val="85000"/>
                </a:schemeClr>
              </a:solidFill>
              <a:latin typeface="Calibri"/>
              <a:cs typeface="Calibri"/>
            </a:endParaRPr>
          </a:p>
        </p:txBody>
      </p:sp>
      <p:sp>
        <p:nvSpPr>
          <p:cNvPr id="10" name="Rectangle 9">
            <a:extLst>
              <a:ext uri="{FF2B5EF4-FFF2-40B4-BE49-F238E27FC236}">
                <a16:creationId xmlns:a16="http://schemas.microsoft.com/office/drawing/2014/main" id="{0AF2FDA0-324E-42B8-87D4-007D09DC39F5}"/>
              </a:ext>
            </a:extLst>
          </p:cNvPr>
          <p:cNvSpPr/>
          <p:nvPr/>
        </p:nvSpPr>
        <p:spPr>
          <a:xfrm>
            <a:off x="13524367" y="3513557"/>
            <a:ext cx="29304805" cy="5604795"/>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300">
              <a:solidFill>
                <a:srgbClr val="C00000"/>
              </a:solidFill>
            </a:endParaRPr>
          </a:p>
        </p:txBody>
      </p:sp>
      <p:sp>
        <p:nvSpPr>
          <p:cNvPr id="5" name="Rectangle 4">
            <a:extLst>
              <a:ext uri="{FF2B5EF4-FFF2-40B4-BE49-F238E27FC236}">
                <a16:creationId xmlns:a16="http://schemas.microsoft.com/office/drawing/2014/main" id="{E0AB948F-58A5-41D8-ACAA-EB44EAF54761}"/>
              </a:ext>
            </a:extLst>
          </p:cNvPr>
          <p:cNvSpPr/>
          <p:nvPr/>
        </p:nvSpPr>
        <p:spPr>
          <a:xfrm>
            <a:off x="13528322" y="10060302"/>
            <a:ext cx="29304408" cy="193509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endParaRPr lang="en-US" sz="100">
              <a:solidFill>
                <a:schemeClr val="bg1">
                  <a:lumMod val="85000"/>
                </a:schemeClr>
              </a:solidFill>
              <a:latin typeface="Calibri"/>
              <a:cs typeface="Calibri"/>
            </a:endParaRPr>
          </a:p>
        </p:txBody>
      </p:sp>
      <p:sp>
        <p:nvSpPr>
          <p:cNvPr id="9" name="TextBox 8">
            <a:extLst>
              <a:ext uri="{FF2B5EF4-FFF2-40B4-BE49-F238E27FC236}">
                <a16:creationId xmlns:a16="http://schemas.microsoft.com/office/drawing/2014/main" id="{26ADD14E-C199-4760-AEC8-5A122DC933FE}"/>
              </a:ext>
            </a:extLst>
          </p:cNvPr>
          <p:cNvSpPr txBox="1"/>
          <p:nvPr/>
        </p:nvSpPr>
        <p:spPr>
          <a:xfrm>
            <a:off x="14226595" y="3866795"/>
            <a:ext cx="28150634" cy="4436555"/>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just"/>
            <a:r>
              <a:rPr lang="en-US" sz="7200">
                <a:solidFill>
                  <a:schemeClr val="bg1"/>
                </a:solidFill>
                <a:ea typeface="+mn-lt"/>
                <a:cs typeface="+mn-lt"/>
              </a:rPr>
              <a:t>Preliminary data indicates that direct instruction using a specifically tailored sexuality education curriculum yields positive gains in interpersonal relationship knowledge for young adults, as measured by the Assessment of Functional Living Skills. </a:t>
            </a:r>
            <a:endParaRPr lang="en-US" sz="7200">
              <a:solidFill>
                <a:schemeClr val="bg1"/>
              </a:solidFill>
              <a:latin typeface="Calibri" panose="020F0502020204030204"/>
              <a:cs typeface="Calibri"/>
            </a:endParaRPr>
          </a:p>
        </p:txBody>
      </p:sp>
      <p:sp>
        <p:nvSpPr>
          <p:cNvPr id="18" name="TextBox 17">
            <a:extLst>
              <a:ext uri="{FF2B5EF4-FFF2-40B4-BE49-F238E27FC236}">
                <a16:creationId xmlns:a16="http://schemas.microsoft.com/office/drawing/2014/main" id="{73E1EEA0-C816-434F-9E46-71E646368705}"/>
              </a:ext>
            </a:extLst>
          </p:cNvPr>
          <p:cNvSpPr txBox="1"/>
          <p:nvPr/>
        </p:nvSpPr>
        <p:spPr>
          <a:xfrm>
            <a:off x="1281210" y="1672700"/>
            <a:ext cx="41706242" cy="1851232"/>
          </a:xfrm>
          <a:prstGeom prst="rect">
            <a:avLst/>
          </a:prstGeom>
          <a:noFill/>
        </p:spPr>
        <p:txBody>
          <a:bodyPr wrap="square" lIns="4527" tIns="2264" rIns="4527" bIns="2264"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r>
              <a:rPr lang="en-US" sz="6000">
                <a:solidFill>
                  <a:schemeClr val="bg1"/>
                </a:solidFill>
                <a:latin typeface="Calibri"/>
                <a:cs typeface="Calibri"/>
              </a:rPr>
              <a:t>Katy Wheeler, M.Ed., BCBA, Mary Kathryn Dillard, M.A., BCBA (presenting author), </a:t>
            </a:r>
            <a:r>
              <a:rPr lang="en-US" sz="6000">
                <a:solidFill>
                  <a:schemeClr val="bg1"/>
                </a:solidFill>
                <a:ea typeface="+mn-lt"/>
                <a:cs typeface="+mn-lt"/>
              </a:rPr>
              <a:t>Alexis Favela, M.Ed., BCBA,</a:t>
            </a:r>
            <a:endParaRPr lang="en-US" sz="7250">
              <a:solidFill>
                <a:schemeClr val="bg1"/>
              </a:solidFill>
              <a:latin typeface="Calibri"/>
              <a:cs typeface="Calibri"/>
            </a:endParaRPr>
          </a:p>
          <a:p>
            <a:r>
              <a:rPr lang="en-US" sz="6000">
                <a:solidFill>
                  <a:schemeClr val="bg1"/>
                </a:solidFill>
                <a:latin typeface="Calibri"/>
                <a:cs typeface="Calibri"/>
              </a:rPr>
              <a:t>and Jennifer Hamrick, PhD, BCBA</a:t>
            </a:r>
            <a:endParaRPr lang="en-US" sz="7250">
              <a:solidFill>
                <a:schemeClr val="bg1"/>
              </a:solidFill>
              <a:latin typeface="Calibri"/>
              <a:cs typeface="Calibri"/>
            </a:endParaRPr>
          </a:p>
        </p:txBody>
      </p:sp>
      <p:sp>
        <p:nvSpPr>
          <p:cNvPr id="6" name="TextBox 5">
            <a:extLst>
              <a:ext uri="{FF2B5EF4-FFF2-40B4-BE49-F238E27FC236}">
                <a16:creationId xmlns:a16="http://schemas.microsoft.com/office/drawing/2014/main" id="{EA205426-3F0A-403B-BEAC-76463B427107}"/>
              </a:ext>
            </a:extLst>
          </p:cNvPr>
          <p:cNvSpPr txBox="1"/>
          <p:nvPr/>
        </p:nvSpPr>
        <p:spPr>
          <a:xfrm>
            <a:off x="1482425" y="545875"/>
            <a:ext cx="36907314" cy="1112568"/>
          </a:xfrm>
          <a:prstGeom prst="rect">
            <a:avLst/>
          </a:prstGeom>
          <a:noFill/>
        </p:spPr>
        <p:txBody>
          <a:bodyPr rot="0" spcFirstLastPara="0" vertOverflow="overflow" horzOverflow="overflow" vert="horz" wrap="square" lIns="4527" tIns="2264" rIns="4527" bIns="2264"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r>
              <a:rPr lang="en-US" sz="7200" b="1">
                <a:solidFill>
                  <a:srgbClr val="C00000"/>
                </a:solidFill>
                <a:ea typeface="+mn-lt"/>
                <a:cs typeface="+mn-lt"/>
              </a:rPr>
              <a:t>LET'S TALK ABOUT: SEXUALITY AND RELATIONSHIPS</a:t>
            </a:r>
          </a:p>
        </p:txBody>
      </p:sp>
      <p:pic>
        <p:nvPicPr>
          <p:cNvPr id="15" name="Picture 15">
            <a:extLst>
              <a:ext uri="{FF2B5EF4-FFF2-40B4-BE49-F238E27FC236}">
                <a16:creationId xmlns:a16="http://schemas.microsoft.com/office/drawing/2014/main" id="{16591465-5649-4014-9754-E7F991AC3E33}"/>
              </a:ext>
            </a:extLst>
          </p:cNvPr>
          <p:cNvPicPr>
            <a:picLocks noChangeAspect="1"/>
          </p:cNvPicPr>
          <p:nvPr/>
        </p:nvPicPr>
        <p:blipFill>
          <a:blip r:embed="rId3"/>
          <a:stretch>
            <a:fillRect/>
          </a:stretch>
        </p:blipFill>
        <p:spPr>
          <a:xfrm>
            <a:off x="15847248" y="29435429"/>
            <a:ext cx="8209680" cy="3252638"/>
          </a:xfrm>
          <a:prstGeom prst="rect">
            <a:avLst/>
          </a:prstGeom>
        </p:spPr>
      </p:pic>
      <p:sp>
        <p:nvSpPr>
          <p:cNvPr id="2" name="TextBox 1">
            <a:extLst>
              <a:ext uri="{FF2B5EF4-FFF2-40B4-BE49-F238E27FC236}">
                <a16:creationId xmlns:a16="http://schemas.microsoft.com/office/drawing/2014/main" id="{FF381636-3BA6-440C-B0AD-7FD6CB6EAA96}"/>
              </a:ext>
            </a:extLst>
          </p:cNvPr>
          <p:cNvSpPr txBox="1"/>
          <p:nvPr/>
        </p:nvSpPr>
        <p:spPr>
          <a:xfrm>
            <a:off x="271360" y="3496903"/>
            <a:ext cx="12777820" cy="2791533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r>
              <a:rPr lang="en-US" sz="4000" b="1" cap="small">
                <a:ea typeface="+mn-lt"/>
                <a:cs typeface="+mn-lt"/>
              </a:rPr>
              <a:t>Introduction</a:t>
            </a:r>
            <a:endParaRPr lang="en-US" sz="4000">
              <a:cs typeface="Calibri" panose="020F0502020204030204"/>
            </a:endParaRPr>
          </a:p>
          <a:p>
            <a:pPr algn="just"/>
            <a:r>
              <a:rPr lang="en-US" sz="3600">
                <a:ea typeface="+mn-lt"/>
                <a:cs typeface="+mn-lt"/>
              </a:rPr>
              <a:t>People often have an innate interest in both platonic and romantic relationships. In fact, feelings toward sexuality and sexuality education do not differ between various populations (Hannah and Stagg, 2016).  However, there are few sexuality education curricula that exist specifically tailored for individuals with developmental disabilities and many professionals have limited knowledge about how to present sexuality education content (Wolfe et al., 2019). The current project sought to investigate the benefits of a specially tailored socio-sexuality curriculum on the interpersonal relationship knowledge as measured by the Assessment of Functional Living Skills (Partington &amp; Mueller, 2015). </a:t>
            </a:r>
          </a:p>
          <a:p>
            <a:pPr algn="just"/>
            <a:r>
              <a:rPr lang="en-US" sz="4000" b="1" cap="small">
                <a:ea typeface="+mn-lt"/>
                <a:cs typeface="+mn-lt"/>
              </a:rPr>
              <a:t>Methods</a:t>
            </a:r>
            <a:endParaRPr lang="en-US" sz="4000" cap="small">
              <a:ea typeface="+mn-lt"/>
              <a:cs typeface="+mn-lt"/>
            </a:endParaRPr>
          </a:p>
          <a:p>
            <a:pPr algn="just"/>
            <a:r>
              <a:rPr lang="en-US" sz="3600" u="sng">
                <a:ea typeface="+mn-lt"/>
                <a:cs typeface="+mn-lt"/>
              </a:rPr>
              <a:t>Participants:</a:t>
            </a:r>
            <a:endParaRPr lang="en-US" sz="3600">
              <a:ea typeface="+mn-lt"/>
              <a:cs typeface="+mn-lt"/>
            </a:endParaRPr>
          </a:p>
          <a:p>
            <a:pPr algn="just"/>
            <a:r>
              <a:rPr lang="en-US" sz="3600">
                <a:ea typeface="+mn-lt"/>
                <a:cs typeface="+mn-lt"/>
              </a:rPr>
              <a:t>12, 18–30-year-old individuals with ASD. </a:t>
            </a:r>
            <a:endParaRPr lang="en-US" sz="3600">
              <a:cs typeface="Calibri" panose="020F0502020204030204"/>
            </a:endParaRPr>
          </a:p>
          <a:p>
            <a:pPr algn="just"/>
            <a:r>
              <a:rPr lang="en-US" sz="3600">
                <a:ea typeface="+mn-lt"/>
                <a:cs typeface="+mn-lt"/>
              </a:rPr>
              <a:t>Age M = 22.08, SD = 2.07</a:t>
            </a:r>
          </a:p>
          <a:p>
            <a:pPr algn="just"/>
            <a:r>
              <a:rPr lang="en-US" sz="3600">
                <a:ea typeface="+mn-lt"/>
                <a:cs typeface="+mn-lt"/>
              </a:rPr>
              <a:t>92% reported interest in adult friendships</a:t>
            </a:r>
          </a:p>
          <a:p>
            <a:pPr algn="just"/>
            <a:r>
              <a:rPr lang="en-US" sz="3600">
                <a:ea typeface="+mn-lt"/>
                <a:cs typeface="+mn-lt"/>
              </a:rPr>
              <a:t>75% reported interest in adult romantic relationships</a:t>
            </a:r>
          </a:p>
          <a:p>
            <a:pPr algn="just"/>
            <a:r>
              <a:rPr lang="en-US" sz="3600">
                <a:ea typeface="+mn-lt"/>
                <a:cs typeface="+mn-lt"/>
              </a:rPr>
              <a:t>33% reported previous sexuality education </a:t>
            </a:r>
          </a:p>
          <a:p>
            <a:pPr algn="just"/>
            <a:r>
              <a:rPr lang="en-US" sz="3600" u="sng">
                <a:ea typeface="+mn-lt"/>
                <a:cs typeface="+mn-lt"/>
              </a:rPr>
              <a:t>Measures:</a:t>
            </a:r>
            <a:endParaRPr lang="en-US" sz="3600">
              <a:ea typeface="+mn-lt"/>
              <a:cs typeface="+mn-lt"/>
            </a:endParaRPr>
          </a:p>
          <a:p>
            <a:pPr algn="just"/>
            <a:r>
              <a:rPr lang="en-US" sz="3600">
                <a:ea typeface="+mn-lt"/>
                <a:cs typeface="+mn-lt"/>
              </a:rPr>
              <a:t>Assessment of Functional Living Skills (AFLS) Independent Living Protocol</a:t>
            </a:r>
          </a:p>
          <a:p>
            <a:pPr marL="571500" indent="-571500" algn="just">
              <a:buFont typeface="Arial"/>
              <a:buChar char="•"/>
            </a:pPr>
            <a:r>
              <a:rPr lang="en-US" sz="3600">
                <a:ea typeface="+mn-lt"/>
                <a:cs typeface="+mn-lt"/>
              </a:rPr>
              <a:t>Interpersonal Relationships Domain</a:t>
            </a:r>
          </a:p>
          <a:p>
            <a:pPr marL="1028700" lvl="1" indent="-571500" algn="just">
              <a:buFont typeface="Arial"/>
              <a:buChar char="•"/>
            </a:pPr>
            <a:r>
              <a:rPr lang="en-US" sz="3600">
                <a:ea typeface="+mn-lt"/>
                <a:cs typeface="+mn-lt"/>
              </a:rPr>
              <a:t>33 questions totaling 74 points</a:t>
            </a:r>
          </a:p>
          <a:p>
            <a:pPr algn="just"/>
            <a:r>
              <a:rPr lang="en-US" sz="3600" u="sng">
                <a:ea typeface="+mn-lt"/>
                <a:cs typeface="+mn-lt"/>
              </a:rPr>
              <a:t>Intervention:</a:t>
            </a:r>
          </a:p>
          <a:p>
            <a:pPr algn="just"/>
            <a:r>
              <a:rPr lang="en-US" sz="3600">
                <a:ea typeface="+mn-lt"/>
                <a:cs typeface="+mn-lt"/>
              </a:rPr>
              <a:t>Direct instruction over OAR Sex-Ed Guide for Self-Advocates </a:t>
            </a:r>
          </a:p>
          <a:p>
            <a:pPr algn="just"/>
            <a:r>
              <a:rPr lang="en-US" sz="3600" u="sng">
                <a:ea typeface="+mn-lt"/>
                <a:cs typeface="+mn-lt"/>
              </a:rPr>
              <a:t>Data Analysis:</a:t>
            </a:r>
            <a:endParaRPr lang="en-US" sz="3600">
              <a:ea typeface="+mn-lt"/>
              <a:cs typeface="+mn-lt"/>
            </a:endParaRPr>
          </a:p>
          <a:p>
            <a:pPr marL="571500" indent="-571500" algn="just">
              <a:buFont typeface="Arial,Sans-Serif"/>
              <a:buChar char="•"/>
            </a:pPr>
            <a:r>
              <a:rPr lang="en-US" sz="3600">
                <a:ea typeface="+mn-lt"/>
                <a:cs typeface="+mn-lt"/>
              </a:rPr>
              <a:t>Paired and independent </a:t>
            </a:r>
            <a:r>
              <a:rPr lang="en-US" sz="3600" i="1">
                <a:ea typeface="+mn-lt"/>
                <a:cs typeface="+mn-lt"/>
              </a:rPr>
              <a:t>t-</a:t>
            </a:r>
            <a:r>
              <a:rPr lang="en-US" sz="3600">
                <a:ea typeface="+mn-lt"/>
                <a:cs typeface="+mn-lt"/>
              </a:rPr>
              <a:t>tests</a:t>
            </a:r>
            <a:endParaRPr lang="en-US" sz="3600">
              <a:cs typeface="Calibri" panose="020F0502020204030204"/>
            </a:endParaRPr>
          </a:p>
          <a:p>
            <a:pPr algn="just"/>
            <a:r>
              <a:rPr lang="en-US" sz="4000" b="1" cap="small">
                <a:ea typeface="+mn-lt"/>
                <a:cs typeface="+mn-lt"/>
              </a:rPr>
              <a:t>Results</a:t>
            </a:r>
            <a:endParaRPr lang="en-US" sz="4000" cap="small">
              <a:ea typeface="+mn-lt"/>
              <a:cs typeface="+mn-lt"/>
            </a:endParaRPr>
          </a:p>
          <a:p>
            <a:pPr marL="571500" indent="-571500" algn="just">
              <a:buFont typeface="Arial"/>
              <a:buChar char="•"/>
            </a:pPr>
            <a:r>
              <a:rPr lang="en-US" sz="3600">
                <a:ea typeface="+mn-lt"/>
                <a:cs typeface="+mn-lt"/>
              </a:rPr>
              <a:t>Baseline = </a:t>
            </a:r>
          </a:p>
          <a:p>
            <a:pPr marL="571500" indent="-571500" algn="just">
              <a:buFont typeface="Arial"/>
              <a:buChar char="•"/>
            </a:pPr>
            <a:r>
              <a:rPr lang="en-US" sz="3600">
                <a:ea typeface="+mn-lt"/>
                <a:cs typeface="+mn-lt"/>
              </a:rPr>
              <a:t>Group 1: M = 27.83, SD = 14.29; </a:t>
            </a:r>
          </a:p>
          <a:p>
            <a:pPr marL="1028700" lvl="1" indent="-571500" algn="just">
              <a:buFont typeface="Arial"/>
              <a:buChar char="•"/>
            </a:pPr>
            <a:r>
              <a:rPr lang="en-US" sz="3600">
                <a:ea typeface="+mn-lt"/>
                <a:cs typeface="+mn-lt"/>
              </a:rPr>
              <a:t>Group 2: M = 28.00, SD = 15.98; </a:t>
            </a:r>
            <a:endParaRPr lang="en-US">
              <a:ea typeface="+mn-lt"/>
              <a:cs typeface="+mn-lt"/>
            </a:endParaRPr>
          </a:p>
          <a:p>
            <a:pPr marL="1028700" lvl="1" indent="-571500" algn="just">
              <a:buFont typeface="Arial"/>
              <a:buChar char="•"/>
            </a:pPr>
            <a:r>
              <a:rPr lang="en-US" sz="3600" i="1">
                <a:ea typeface="+mn-lt"/>
                <a:cs typeface="+mn-lt"/>
              </a:rPr>
              <a:t>t</a:t>
            </a:r>
            <a:r>
              <a:rPr lang="en-US" sz="3600">
                <a:ea typeface="+mn-lt"/>
                <a:cs typeface="+mn-lt"/>
              </a:rPr>
              <a:t>(10) = -.019, </a:t>
            </a:r>
            <a:r>
              <a:rPr lang="en-US" sz="3600" i="1">
                <a:ea typeface="+mn-lt"/>
                <a:cs typeface="+mn-lt"/>
              </a:rPr>
              <a:t>p</a:t>
            </a:r>
            <a:r>
              <a:rPr lang="en-US" sz="3600">
                <a:ea typeface="+mn-lt"/>
                <a:cs typeface="+mn-lt"/>
              </a:rPr>
              <a:t> = .49</a:t>
            </a:r>
            <a:endParaRPr lang="en-US" sz="3600">
              <a:cs typeface="Calibri"/>
            </a:endParaRPr>
          </a:p>
          <a:p>
            <a:pPr marL="571500" indent="-571500" algn="just">
              <a:buFont typeface="Arial"/>
              <a:buChar char="•"/>
            </a:pPr>
            <a:r>
              <a:rPr lang="en-US" sz="3600">
                <a:ea typeface="+mn-lt"/>
                <a:cs typeface="+mn-lt"/>
              </a:rPr>
              <a:t>Independent-samples </a:t>
            </a:r>
            <a:r>
              <a:rPr lang="en-US" sz="3600" i="1">
                <a:ea typeface="+mn-lt"/>
                <a:cs typeface="+mn-lt"/>
              </a:rPr>
              <a:t>t</a:t>
            </a:r>
            <a:r>
              <a:rPr lang="en-US" sz="3600">
                <a:ea typeface="+mn-lt"/>
                <a:cs typeface="+mn-lt"/>
              </a:rPr>
              <a:t>-test @ Time 2: </a:t>
            </a:r>
          </a:p>
          <a:p>
            <a:pPr marL="1028700" lvl="1" indent="-571500" algn="just">
              <a:buFont typeface="Arial"/>
              <a:buChar char="•"/>
            </a:pPr>
            <a:r>
              <a:rPr lang="en-US" sz="3600">
                <a:ea typeface="+mn-lt"/>
                <a:cs typeface="+mn-lt"/>
              </a:rPr>
              <a:t>Group 1: M = 44.33, SD = 15.91 </a:t>
            </a:r>
          </a:p>
          <a:p>
            <a:pPr marL="1028700" lvl="1" indent="-571500" algn="just">
              <a:buFont typeface="Arial"/>
              <a:buChar char="•"/>
            </a:pPr>
            <a:r>
              <a:rPr lang="en-US" sz="3600">
                <a:ea typeface="+mn-lt"/>
                <a:cs typeface="+mn-lt"/>
              </a:rPr>
              <a:t>Group 2: M = 30.5, SD = 10.02; </a:t>
            </a:r>
          </a:p>
          <a:p>
            <a:pPr marL="1028700" lvl="1" indent="-571500" algn="just">
              <a:buFont typeface="Arial"/>
              <a:buChar char="•"/>
            </a:pPr>
            <a:r>
              <a:rPr lang="en-US" sz="3600" i="1">
                <a:ea typeface="+mn-lt"/>
                <a:cs typeface="+mn-lt"/>
              </a:rPr>
              <a:t>t</a:t>
            </a:r>
            <a:r>
              <a:rPr lang="en-US" sz="3600">
                <a:ea typeface="+mn-lt"/>
                <a:cs typeface="+mn-lt"/>
              </a:rPr>
              <a:t>(10) = 1.803, </a:t>
            </a:r>
            <a:r>
              <a:rPr lang="en-US" sz="3600" i="1">
                <a:ea typeface="+mn-lt"/>
                <a:cs typeface="+mn-lt"/>
              </a:rPr>
              <a:t>p</a:t>
            </a:r>
            <a:r>
              <a:rPr lang="en-US" sz="3600">
                <a:ea typeface="+mn-lt"/>
                <a:cs typeface="+mn-lt"/>
              </a:rPr>
              <a:t> = .05.</a:t>
            </a:r>
            <a:endParaRPr lang="en-US" sz="3600">
              <a:cs typeface="Calibri" panose="020F0502020204030204"/>
            </a:endParaRPr>
          </a:p>
          <a:p>
            <a:pPr marL="571500" indent="-571500" algn="just">
              <a:buFont typeface="Arial"/>
              <a:buChar char="•"/>
            </a:pPr>
            <a:r>
              <a:rPr lang="en-US" sz="3600">
                <a:ea typeface="+mn-lt"/>
                <a:cs typeface="+mn-lt"/>
              </a:rPr>
              <a:t>Paired samples t-test (pre-post): </a:t>
            </a:r>
          </a:p>
          <a:p>
            <a:pPr marL="1028700" lvl="1" indent="-571500" algn="just">
              <a:buFont typeface="Arial"/>
              <a:buChar char="•"/>
            </a:pPr>
            <a:r>
              <a:rPr lang="en-US" sz="3600">
                <a:ea typeface="+mn-lt"/>
                <a:cs typeface="+mn-lt"/>
              </a:rPr>
              <a:t>Group 1: </a:t>
            </a:r>
            <a:r>
              <a:rPr lang="en-US" sz="3600" i="1">
                <a:ea typeface="+mn-lt"/>
                <a:cs typeface="+mn-lt"/>
              </a:rPr>
              <a:t>t</a:t>
            </a:r>
            <a:r>
              <a:rPr lang="en-US" sz="3600">
                <a:ea typeface="+mn-lt"/>
                <a:cs typeface="+mn-lt"/>
              </a:rPr>
              <a:t>(5) = -3.06,</a:t>
            </a:r>
            <a:r>
              <a:rPr lang="en-US" sz="3600" i="1">
                <a:ea typeface="+mn-lt"/>
                <a:cs typeface="+mn-lt"/>
              </a:rPr>
              <a:t> p</a:t>
            </a:r>
            <a:r>
              <a:rPr lang="en-US" sz="3600">
                <a:ea typeface="+mn-lt"/>
                <a:cs typeface="+mn-lt"/>
              </a:rPr>
              <a:t> = .01 </a:t>
            </a:r>
            <a:endParaRPr lang="en-US">
              <a:cs typeface="Calibri" panose="020F0502020204030204"/>
            </a:endParaRPr>
          </a:p>
          <a:p>
            <a:pPr marL="1028700" lvl="1" indent="-571500" algn="just">
              <a:buFont typeface="Arial"/>
              <a:buChar char="•"/>
            </a:pPr>
            <a:r>
              <a:rPr lang="en-US" sz="3600">
                <a:ea typeface="+mn-lt"/>
                <a:cs typeface="+mn-lt"/>
              </a:rPr>
              <a:t>Group 2:  </a:t>
            </a:r>
            <a:r>
              <a:rPr lang="en-US" sz="3600" i="1">
                <a:ea typeface="+mn-lt"/>
                <a:cs typeface="+mn-lt"/>
              </a:rPr>
              <a:t>t</a:t>
            </a:r>
            <a:r>
              <a:rPr lang="en-US" sz="3600">
                <a:ea typeface="+mn-lt"/>
                <a:cs typeface="+mn-lt"/>
              </a:rPr>
              <a:t>(5) = -4.24, </a:t>
            </a:r>
            <a:r>
              <a:rPr lang="en-US" sz="3600" i="1">
                <a:ea typeface="+mn-lt"/>
                <a:cs typeface="+mn-lt"/>
              </a:rPr>
              <a:t>p </a:t>
            </a:r>
            <a:r>
              <a:rPr lang="en-US" sz="3600">
                <a:ea typeface="+mn-lt"/>
                <a:cs typeface="+mn-lt"/>
              </a:rPr>
              <a:t>= .004. </a:t>
            </a:r>
            <a:endParaRPr lang="en-US" sz="3600">
              <a:cs typeface="Calibri"/>
            </a:endParaRPr>
          </a:p>
          <a:p>
            <a:pPr algn="just"/>
            <a:r>
              <a:rPr lang="en-US" sz="4000" b="1" cap="small">
                <a:ea typeface="+mn-lt"/>
                <a:cs typeface="+mn-lt"/>
              </a:rPr>
              <a:t>Limitations/Future Research</a:t>
            </a:r>
            <a:endParaRPr lang="en-US" sz="4000">
              <a:ea typeface="+mn-lt"/>
              <a:cs typeface="+mn-lt"/>
            </a:endParaRPr>
          </a:p>
          <a:p>
            <a:pPr algn="just"/>
            <a:r>
              <a:rPr lang="en-US" sz="3600">
                <a:cs typeface="Calibri"/>
              </a:rPr>
              <a:t>Future research should consider replication of the direct instruction intervention to determine effects in a larger sample. Expansion of the curriculum to include opportunities for generalization of skills and knowledge should be considered. Limitations include lack of generalization of behavioral repertoires versus simply knowledge gains. Future research should consider opportunities to safely  implement opportunities for skill use. </a:t>
            </a:r>
          </a:p>
          <a:p>
            <a:pPr algn="just"/>
            <a:endParaRPr lang="en-US" sz="3200" b="1" cap="small">
              <a:ea typeface="+mn-lt"/>
              <a:cs typeface="+mn-lt"/>
            </a:endParaRPr>
          </a:p>
          <a:p>
            <a:pPr algn="just"/>
            <a:endParaRPr lang="en-US" sz="3200" b="1">
              <a:ea typeface="+mn-lt"/>
              <a:cs typeface="+mn-lt"/>
            </a:endParaRPr>
          </a:p>
        </p:txBody>
      </p:sp>
      <p:sp>
        <p:nvSpPr>
          <p:cNvPr id="23" name="TextBox 22">
            <a:extLst>
              <a:ext uri="{FF2B5EF4-FFF2-40B4-BE49-F238E27FC236}">
                <a16:creationId xmlns:a16="http://schemas.microsoft.com/office/drawing/2014/main" id="{03CE3A8D-811F-4C1F-86CB-5D7919075C63}"/>
              </a:ext>
            </a:extLst>
          </p:cNvPr>
          <p:cNvSpPr txBox="1"/>
          <p:nvPr/>
        </p:nvSpPr>
        <p:spPr>
          <a:xfrm>
            <a:off x="33483140" y="10394252"/>
            <a:ext cx="9052560" cy="10464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just"/>
            <a:endParaRPr lang="en-US" sz="4400">
              <a:cs typeface="Calibri" panose="020F0502020204030204"/>
            </a:endParaRPr>
          </a:p>
          <a:p>
            <a:pPr algn="l"/>
            <a:endParaRPr lang="en-US">
              <a:cs typeface="Calibri"/>
            </a:endParaRPr>
          </a:p>
        </p:txBody>
      </p:sp>
      <p:pic>
        <p:nvPicPr>
          <p:cNvPr id="8" name="Picture 10" descr="Qr code&#10;&#10;Description automatically generated">
            <a:extLst>
              <a:ext uri="{FF2B5EF4-FFF2-40B4-BE49-F238E27FC236}">
                <a16:creationId xmlns:a16="http://schemas.microsoft.com/office/drawing/2014/main" id="{F726A623-C410-03B9-3700-FBA0D60C1E55}"/>
              </a:ext>
            </a:extLst>
          </p:cNvPr>
          <p:cNvPicPr>
            <a:picLocks noChangeAspect="1"/>
          </p:cNvPicPr>
          <p:nvPr/>
        </p:nvPicPr>
        <p:blipFill>
          <a:blip r:embed="rId4"/>
          <a:stretch>
            <a:fillRect/>
          </a:stretch>
        </p:blipFill>
        <p:spPr>
          <a:xfrm>
            <a:off x="40435021" y="30075002"/>
            <a:ext cx="2861529" cy="2613065"/>
          </a:xfrm>
          <a:prstGeom prst="rect">
            <a:avLst/>
          </a:prstGeom>
        </p:spPr>
      </p:pic>
      <p:pic>
        <p:nvPicPr>
          <p:cNvPr id="1026" name="Picture 2">
            <a:extLst>
              <a:ext uri="{FF2B5EF4-FFF2-40B4-BE49-F238E27FC236}">
                <a16:creationId xmlns:a16="http://schemas.microsoft.com/office/drawing/2014/main" id="{47DFA080-8E59-56A8-41A3-76D1741FDD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527398" y="10060303"/>
            <a:ext cx="11407197" cy="684097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4778C707-AFC7-B515-A512-05D627EE4EB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59907" y="16485910"/>
            <a:ext cx="10542673" cy="644196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Chart 2">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2126707398"/>
              </p:ext>
            </p:extLst>
          </p:nvPr>
        </p:nvGraphicFramePr>
        <p:xfrm>
          <a:off x="17115198" y="22903725"/>
          <a:ext cx="8194132" cy="650846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3" name="Chart 12" title="Chart">
            <a:extLst>
              <a:ext uri="{FF2B5EF4-FFF2-40B4-BE49-F238E27FC236}">
                <a16:creationId xmlns:a16="http://schemas.microsoft.com/office/drawing/2014/main" id="{00000000-0008-0000-0100-000003000000}"/>
              </a:ext>
              <a:ext uri="{147F2762-F138-4A5C-976F-8EAC2B608ADB}">
                <a16:predDERef xmlns:a16="http://schemas.microsoft.com/office/drawing/2014/main" pred="{00000000-0008-0000-0100-000002000000}"/>
              </a:ext>
            </a:extLst>
          </p:cNvPr>
          <p:cNvGraphicFramePr>
            <a:graphicFrameLocks/>
          </p:cNvGraphicFramePr>
          <p:nvPr>
            <p:extLst>
              <p:ext uri="{D42A27DB-BD31-4B8C-83A1-F6EECF244321}">
                <p14:modId xmlns:p14="http://schemas.microsoft.com/office/powerpoint/2010/main" val="3083692576"/>
              </p:ext>
            </p:extLst>
          </p:nvPr>
        </p:nvGraphicFramePr>
        <p:xfrm>
          <a:off x="26038449" y="19762386"/>
          <a:ext cx="13444264" cy="9315820"/>
        </p:xfrm>
        <a:graphic>
          <a:graphicData uri="http://schemas.openxmlformats.org/drawingml/2006/chart">
            <c:chart xmlns:c="http://schemas.openxmlformats.org/drawingml/2006/chart" xmlns:r="http://schemas.openxmlformats.org/officeDocument/2006/relationships" r:id="rId8"/>
          </a:graphicData>
        </a:graphic>
      </p:graphicFrame>
      <p:pic>
        <p:nvPicPr>
          <p:cNvPr id="24" name="Picture 23" descr="Table&#10;&#10;Description automatically generated">
            <a:extLst>
              <a:ext uri="{FF2B5EF4-FFF2-40B4-BE49-F238E27FC236}">
                <a16:creationId xmlns:a16="http://schemas.microsoft.com/office/drawing/2014/main" id="{DC5B0B43-36B5-B9BB-3427-F46B1FA45C2A}"/>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27040114" y="9605261"/>
            <a:ext cx="15789058" cy="9589903"/>
          </a:xfrm>
          <a:prstGeom prst="rect">
            <a:avLst/>
          </a:prstGeom>
        </p:spPr>
      </p:pic>
    </p:spTree>
    <p:extLst>
      <p:ext uri="{BB962C8B-B14F-4D97-AF65-F5344CB8AC3E}">
        <p14:creationId xmlns:p14="http://schemas.microsoft.com/office/powerpoint/2010/main" val="23414310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450</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Arial,Sans-Serif</vt:lpstr>
      <vt:lpstr>Calibri</vt:lpstr>
      <vt:lpstr>Calibri Light</vt:lpstr>
      <vt:lpstr>Georgia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Kathryn Dillard</dc:creator>
  <cp:lastModifiedBy>Dillard, Mary</cp:lastModifiedBy>
  <cp:revision>1</cp:revision>
  <dcterms:created xsi:type="dcterms:W3CDTF">2021-10-01T20:48:03Z</dcterms:created>
  <dcterms:modified xsi:type="dcterms:W3CDTF">2023-04-24T13:16:00Z</dcterms:modified>
</cp:coreProperties>
</file>