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4" r:id="rId9"/>
    <p:sldId id="265" r:id="rId10"/>
    <p:sldId id="266" r:id="rId11"/>
    <p:sldId id="267" r:id="rId12"/>
    <p:sldId id="269" r:id="rId13"/>
    <p:sldId id="270" r:id="rId14"/>
    <p:sldId id="268"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3" d="100"/>
          <a:sy n="73" d="100"/>
        </p:scale>
        <p:origin x="61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8F2B59-5BC9-45C8-BC24-3DFEBF0718EA}" type="datetimeFigureOut">
              <a:rPr lang="en-US" smtClean="0"/>
              <a:t>10/23/2018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CD3272-FB8D-4B66-B0A1-AA44AD699309}" type="slidenum">
              <a:rPr lang="en-US" smtClean="0"/>
              <a:t>‹#›</a:t>
            </a:fld>
            <a:endParaRPr lang="en-US"/>
          </a:p>
        </p:txBody>
      </p:sp>
    </p:spTree>
    <p:extLst>
      <p:ext uri="{BB962C8B-B14F-4D97-AF65-F5344CB8AC3E}">
        <p14:creationId xmlns:p14="http://schemas.microsoft.com/office/powerpoint/2010/main" val="2692330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05C48B-72A0-467A-A3E2-B2CDFF21088B}" type="datetime1">
              <a:rPr lang="en-US" smtClean="0"/>
              <a:t>10/23/2018</a:t>
            </a:fld>
            <a:endParaRPr lang="en-US" dirty="0"/>
          </a:p>
        </p:txBody>
      </p:sp>
      <p:sp>
        <p:nvSpPr>
          <p:cNvPr id="5" name="Footer Placeholder 4"/>
          <p:cNvSpPr>
            <a:spLocks noGrp="1"/>
          </p:cNvSpPr>
          <p:nvPr>
            <p:ph type="ftr" sz="quarter" idx="11"/>
          </p:nvPr>
        </p:nvSpPr>
        <p:spPr/>
        <p:txBody>
          <a:bodyPr/>
          <a:lstStyle/>
          <a:p>
            <a:r>
              <a:rPr lang="en-US" smtClean="0"/>
              <a:t>Texas Tech University</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C746BF-D97D-40BB-83F9-9DD0D757202A}" type="datetime1">
              <a:rPr lang="en-US" smtClean="0"/>
              <a:t>10/23/2018</a:t>
            </a:fld>
            <a:endParaRPr lang="en-US" dirty="0"/>
          </a:p>
        </p:txBody>
      </p:sp>
      <p:sp>
        <p:nvSpPr>
          <p:cNvPr id="6" name="Footer Placeholder 5"/>
          <p:cNvSpPr>
            <a:spLocks noGrp="1"/>
          </p:cNvSpPr>
          <p:nvPr>
            <p:ph type="ftr" sz="quarter" idx="11"/>
          </p:nvPr>
        </p:nvSpPr>
        <p:spPr/>
        <p:txBody>
          <a:bodyPr/>
          <a:lstStyle/>
          <a:p>
            <a:r>
              <a:rPr lang="en-US" smtClean="0"/>
              <a:t>Texas Tech University</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7AA6E2-02E1-47A0-A87D-E1F26ECBFEAA}" type="datetime1">
              <a:rPr lang="en-US" smtClean="0"/>
              <a:t>10/23/2018</a:t>
            </a:fld>
            <a:endParaRPr lang="en-US" dirty="0"/>
          </a:p>
        </p:txBody>
      </p:sp>
      <p:sp>
        <p:nvSpPr>
          <p:cNvPr id="6" name="Footer Placeholder 5"/>
          <p:cNvSpPr>
            <a:spLocks noGrp="1"/>
          </p:cNvSpPr>
          <p:nvPr>
            <p:ph type="ftr" sz="quarter" idx="11"/>
          </p:nvPr>
        </p:nvSpPr>
        <p:spPr/>
        <p:txBody>
          <a:bodyPr/>
          <a:lstStyle/>
          <a:p>
            <a:r>
              <a:rPr lang="en-US" smtClean="0"/>
              <a:t>Texas Tech University</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640FE4-5C56-4FAE-93A7-0246DD913D02}" type="datetime1">
              <a:rPr lang="en-US" smtClean="0"/>
              <a:t>10/23/2018</a:t>
            </a:fld>
            <a:endParaRPr lang="en-US" dirty="0"/>
          </a:p>
        </p:txBody>
      </p:sp>
      <p:sp>
        <p:nvSpPr>
          <p:cNvPr id="6" name="Footer Placeholder 5"/>
          <p:cNvSpPr>
            <a:spLocks noGrp="1"/>
          </p:cNvSpPr>
          <p:nvPr>
            <p:ph type="ftr" sz="quarter" idx="11"/>
          </p:nvPr>
        </p:nvSpPr>
        <p:spPr/>
        <p:txBody>
          <a:bodyPr/>
          <a:lstStyle/>
          <a:p>
            <a:r>
              <a:rPr lang="en-US" smtClean="0"/>
              <a:t>Texas Tech University</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396323-05AD-47A9-8EC3-2F76C7DB9A93}" type="datetime1">
              <a:rPr lang="en-US" smtClean="0"/>
              <a:t>10/23/2018</a:t>
            </a:fld>
            <a:endParaRPr lang="en-US" dirty="0"/>
          </a:p>
        </p:txBody>
      </p:sp>
      <p:sp>
        <p:nvSpPr>
          <p:cNvPr id="6" name="Footer Placeholder 5"/>
          <p:cNvSpPr>
            <a:spLocks noGrp="1"/>
          </p:cNvSpPr>
          <p:nvPr>
            <p:ph type="ftr" sz="quarter" idx="11"/>
          </p:nvPr>
        </p:nvSpPr>
        <p:spPr/>
        <p:txBody>
          <a:bodyPr/>
          <a:lstStyle/>
          <a:p>
            <a:r>
              <a:rPr lang="en-US" smtClean="0"/>
              <a:t>Texas Tech University</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59AA0C3-AFF1-47B3-865A-811A09618DE9}" type="datetime1">
              <a:rPr lang="en-US" smtClean="0"/>
              <a:t>10/23/2018</a:t>
            </a:fld>
            <a:endParaRPr lang="en-US" dirty="0"/>
          </a:p>
        </p:txBody>
      </p:sp>
      <p:sp>
        <p:nvSpPr>
          <p:cNvPr id="4" name="Footer Placeholder 3"/>
          <p:cNvSpPr>
            <a:spLocks noGrp="1"/>
          </p:cNvSpPr>
          <p:nvPr>
            <p:ph type="ftr" sz="quarter" idx="11"/>
          </p:nvPr>
        </p:nvSpPr>
        <p:spPr/>
        <p:txBody>
          <a:bodyPr/>
          <a:lstStyle/>
          <a:p>
            <a:r>
              <a:rPr lang="en-US" smtClean="0"/>
              <a:t>Texas Tech University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C1B19AB-CE07-4368-B486-44D88CC7648B}" type="datetime1">
              <a:rPr lang="en-US" smtClean="0"/>
              <a:t>10/23/2018</a:t>
            </a:fld>
            <a:endParaRPr lang="en-US" dirty="0"/>
          </a:p>
        </p:txBody>
      </p:sp>
      <p:sp>
        <p:nvSpPr>
          <p:cNvPr id="4" name="Footer Placeholder 3"/>
          <p:cNvSpPr>
            <a:spLocks noGrp="1"/>
          </p:cNvSpPr>
          <p:nvPr>
            <p:ph type="ftr" sz="quarter" idx="11"/>
          </p:nvPr>
        </p:nvSpPr>
        <p:spPr/>
        <p:txBody>
          <a:bodyPr/>
          <a:lstStyle/>
          <a:p>
            <a:r>
              <a:rPr lang="en-US" smtClean="0"/>
              <a:t>Texas Tech University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80431-7E3F-4528-A61A-1E90D7B65A34}" type="datetime1">
              <a:rPr lang="en-US" smtClean="0"/>
              <a:t>10/23/2018</a:t>
            </a:fld>
            <a:endParaRPr lang="en-US" dirty="0"/>
          </a:p>
        </p:txBody>
      </p:sp>
      <p:sp>
        <p:nvSpPr>
          <p:cNvPr id="5" name="Footer Placeholder 4"/>
          <p:cNvSpPr>
            <a:spLocks noGrp="1"/>
          </p:cNvSpPr>
          <p:nvPr>
            <p:ph type="ftr" sz="quarter" idx="11"/>
          </p:nvPr>
        </p:nvSpPr>
        <p:spPr/>
        <p:txBody>
          <a:bodyPr/>
          <a:lstStyle/>
          <a:p>
            <a:r>
              <a:rPr lang="en-US" smtClean="0"/>
              <a:t>Texas Tech University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999AFA3-54AA-432D-997E-5FFDA0D135E2}" type="datetime1">
              <a:rPr lang="en-US" smtClean="0"/>
              <a:t>10/23/2018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smtClean="0"/>
              <a:t>Texas Tech University</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AE6115-7641-43AB-B9A8-5265933FBA2D}" type="datetime1">
              <a:rPr lang="en-US" smtClean="0"/>
              <a:t>10/23/2018</a:t>
            </a:fld>
            <a:endParaRPr lang="en-US" dirty="0"/>
          </a:p>
        </p:txBody>
      </p:sp>
      <p:sp>
        <p:nvSpPr>
          <p:cNvPr id="5" name="Footer Placeholder 4"/>
          <p:cNvSpPr>
            <a:spLocks noGrp="1"/>
          </p:cNvSpPr>
          <p:nvPr>
            <p:ph type="ftr" sz="quarter" idx="11"/>
          </p:nvPr>
        </p:nvSpPr>
        <p:spPr/>
        <p:txBody>
          <a:bodyPr/>
          <a:lstStyle/>
          <a:p>
            <a:r>
              <a:rPr lang="en-US" smtClean="0"/>
              <a:t>Texas Tech University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EE53CC-0DEE-4CB3-9DA5-C27CD2650A8C}" type="datetime1">
              <a:rPr lang="en-US" smtClean="0"/>
              <a:t>10/23/2018</a:t>
            </a:fld>
            <a:endParaRPr lang="en-US" dirty="0"/>
          </a:p>
        </p:txBody>
      </p:sp>
      <p:sp>
        <p:nvSpPr>
          <p:cNvPr id="5" name="Footer Placeholder 4"/>
          <p:cNvSpPr>
            <a:spLocks noGrp="1"/>
          </p:cNvSpPr>
          <p:nvPr>
            <p:ph type="ftr" sz="quarter" idx="11"/>
          </p:nvPr>
        </p:nvSpPr>
        <p:spPr/>
        <p:txBody>
          <a:bodyPr/>
          <a:lstStyle/>
          <a:p>
            <a:r>
              <a:rPr lang="en-US" smtClean="0"/>
              <a:t>Texas Tech University</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671B23-F52B-4D47-AECD-A72291AA92AD}" type="datetime1">
              <a:rPr lang="en-US" smtClean="0"/>
              <a:t>10/23/2018</a:t>
            </a:fld>
            <a:endParaRPr lang="en-US" dirty="0"/>
          </a:p>
        </p:txBody>
      </p:sp>
      <p:sp>
        <p:nvSpPr>
          <p:cNvPr id="6" name="Footer Placeholder 5"/>
          <p:cNvSpPr>
            <a:spLocks noGrp="1"/>
          </p:cNvSpPr>
          <p:nvPr>
            <p:ph type="ftr" sz="quarter" idx="11"/>
          </p:nvPr>
        </p:nvSpPr>
        <p:spPr/>
        <p:txBody>
          <a:bodyPr/>
          <a:lstStyle/>
          <a:p>
            <a:r>
              <a:rPr lang="en-US" smtClean="0"/>
              <a:t>Texas Tech University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D24787-D452-4ABE-8CD0-6D874982A1FB}" type="datetime1">
              <a:rPr lang="en-US" smtClean="0"/>
              <a:t>10/23/2018</a:t>
            </a:fld>
            <a:endParaRPr lang="en-US" dirty="0"/>
          </a:p>
        </p:txBody>
      </p:sp>
      <p:sp>
        <p:nvSpPr>
          <p:cNvPr id="8" name="Footer Placeholder 7"/>
          <p:cNvSpPr>
            <a:spLocks noGrp="1"/>
          </p:cNvSpPr>
          <p:nvPr>
            <p:ph type="ftr" sz="quarter" idx="11"/>
          </p:nvPr>
        </p:nvSpPr>
        <p:spPr/>
        <p:txBody>
          <a:bodyPr/>
          <a:lstStyle/>
          <a:p>
            <a:r>
              <a:rPr lang="en-US" smtClean="0"/>
              <a:t>Texas Tech University</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9D813F-F5A6-4177-9F8C-24F569E96407}" type="datetime1">
              <a:rPr lang="en-US" smtClean="0"/>
              <a:t>10/23/2018</a:t>
            </a:fld>
            <a:endParaRPr lang="en-US" dirty="0"/>
          </a:p>
        </p:txBody>
      </p:sp>
      <p:sp>
        <p:nvSpPr>
          <p:cNvPr id="4" name="Footer Placeholder 3"/>
          <p:cNvSpPr>
            <a:spLocks noGrp="1"/>
          </p:cNvSpPr>
          <p:nvPr>
            <p:ph type="ftr" sz="quarter" idx="11"/>
          </p:nvPr>
        </p:nvSpPr>
        <p:spPr/>
        <p:txBody>
          <a:bodyPr/>
          <a:lstStyle/>
          <a:p>
            <a:r>
              <a:rPr lang="en-US" smtClean="0"/>
              <a:t>Texas Tech University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C8B92DB-320F-40FF-B51A-AF5A157FDA1A}" type="datetime1">
              <a:rPr lang="en-US" smtClean="0"/>
              <a:t>10/23/2018</a:t>
            </a:fld>
            <a:endParaRPr lang="en-US" dirty="0"/>
          </a:p>
        </p:txBody>
      </p:sp>
      <p:sp>
        <p:nvSpPr>
          <p:cNvPr id="3" name="Footer Placeholder 2"/>
          <p:cNvSpPr>
            <a:spLocks noGrp="1"/>
          </p:cNvSpPr>
          <p:nvPr>
            <p:ph type="ftr" sz="quarter" idx="11"/>
          </p:nvPr>
        </p:nvSpPr>
        <p:spPr/>
        <p:txBody>
          <a:bodyPr/>
          <a:lstStyle/>
          <a:p>
            <a:r>
              <a:rPr lang="en-US" smtClean="0"/>
              <a:t>Texas Tech University</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1A9B6A-5027-4580-8F72-117CD59BBC55}" type="datetime1">
              <a:rPr lang="en-US" smtClean="0"/>
              <a:t>10/23/2018</a:t>
            </a:fld>
            <a:endParaRPr lang="en-US" dirty="0"/>
          </a:p>
        </p:txBody>
      </p:sp>
      <p:sp>
        <p:nvSpPr>
          <p:cNvPr id="6" name="Footer Placeholder 5"/>
          <p:cNvSpPr>
            <a:spLocks noGrp="1"/>
          </p:cNvSpPr>
          <p:nvPr>
            <p:ph type="ftr" sz="quarter" idx="11"/>
          </p:nvPr>
        </p:nvSpPr>
        <p:spPr/>
        <p:txBody>
          <a:bodyPr/>
          <a:lstStyle/>
          <a:p>
            <a:r>
              <a:rPr lang="en-US" smtClean="0"/>
              <a:t>Texas Tech University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2C8D4E-9997-4D65-AD19-59D251BED6E2}" type="datetime1">
              <a:rPr lang="en-US" smtClean="0"/>
              <a:t>10/23/2018</a:t>
            </a:fld>
            <a:endParaRPr lang="en-US" dirty="0"/>
          </a:p>
        </p:txBody>
      </p:sp>
      <p:sp>
        <p:nvSpPr>
          <p:cNvPr id="6" name="Footer Placeholder 5"/>
          <p:cNvSpPr>
            <a:spLocks noGrp="1"/>
          </p:cNvSpPr>
          <p:nvPr>
            <p:ph type="ftr" sz="quarter" idx="11"/>
          </p:nvPr>
        </p:nvSpPr>
        <p:spPr/>
        <p:txBody>
          <a:bodyPr/>
          <a:lstStyle/>
          <a:p>
            <a:r>
              <a:rPr lang="en-US" smtClean="0"/>
              <a:t>Texas Tech University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D7C4F3E-CB8C-49CA-BB4E-481F95FEBFAF}" type="datetime1">
              <a:rPr lang="en-US" smtClean="0"/>
              <a:t>10/23/2018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Texas Tech University</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 Flags Rule</a:t>
            </a:r>
            <a:endParaRPr lang="en-US" dirty="0"/>
          </a:p>
        </p:txBody>
      </p:sp>
      <p:sp>
        <p:nvSpPr>
          <p:cNvPr id="3" name="Subtitle 2"/>
          <p:cNvSpPr>
            <a:spLocks noGrp="1"/>
          </p:cNvSpPr>
          <p:nvPr>
            <p:ph type="subTitle" idx="1"/>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099" y="391885"/>
            <a:ext cx="4448151" cy="1201784"/>
          </a:xfrm>
          <a:prstGeom prst="rect">
            <a:avLst/>
          </a:prstGeom>
        </p:spPr>
      </p:pic>
    </p:spTree>
    <p:extLst>
      <p:ext uri="{BB962C8B-B14F-4D97-AF65-F5344CB8AC3E}">
        <p14:creationId xmlns:p14="http://schemas.microsoft.com/office/powerpoint/2010/main" val="775351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Suspicious Personal Information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Personal Identifying Information (PII) provided is inconsistent with PII that is on file, or when compared to external sources.  Examples would be:</a:t>
            </a:r>
          </a:p>
          <a:p>
            <a:pPr marL="0" indent="0">
              <a:buNone/>
            </a:pPr>
            <a:endParaRPr lang="en-US" sz="2800" dirty="0" smtClean="0"/>
          </a:p>
          <a:p>
            <a:pPr lvl="1"/>
            <a:r>
              <a:rPr lang="en-US" sz="2400" dirty="0" smtClean="0"/>
              <a:t>Identifying information presented does not match up to information on consumer report</a:t>
            </a:r>
          </a:p>
          <a:p>
            <a:pPr lvl="1"/>
            <a:r>
              <a:rPr lang="en-US" sz="2400" dirty="0" smtClean="0"/>
              <a:t>The SSN has not been issued or is listed on the Social Security Administration’s Death Master File</a:t>
            </a:r>
          </a:p>
          <a:p>
            <a:pPr lvl="1"/>
            <a:r>
              <a:rPr lang="en-US" sz="2400" dirty="0" smtClean="0"/>
              <a:t>There is a lack of correlation between the SSN range and the date of birth</a:t>
            </a:r>
            <a:endParaRPr lang="en-US" sz="2400"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7872" y="5936189"/>
            <a:ext cx="4258194" cy="914400"/>
          </a:xfrm>
          <a:prstGeom prst="rect">
            <a:avLst/>
          </a:prstGeom>
        </p:spPr>
      </p:pic>
    </p:spTree>
    <p:extLst>
      <p:ext uri="{BB962C8B-B14F-4D97-AF65-F5344CB8AC3E}">
        <p14:creationId xmlns:p14="http://schemas.microsoft.com/office/powerpoint/2010/main" val="1255952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Fraudulent Personal Information</a:t>
            </a:r>
            <a:endParaRPr lang="en-US" dirty="0"/>
          </a:p>
        </p:txBody>
      </p:sp>
      <p:sp>
        <p:nvSpPr>
          <p:cNvPr id="3" name="Content Placeholder 2"/>
          <p:cNvSpPr>
            <a:spLocks noGrp="1"/>
          </p:cNvSpPr>
          <p:nvPr>
            <p:ph idx="1"/>
          </p:nvPr>
        </p:nvSpPr>
        <p:spPr>
          <a:xfrm>
            <a:off x="680321" y="2336873"/>
            <a:ext cx="9613861" cy="3894110"/>
          </a:xfrm>
        </p:spPr>
        <p:txBody>
          <a:bodyPr>
            <a:noAutofit/>
          </a:bodyPr>
          <a:lstStyle/>
          <a:p>
            <a:pPr marL="0" indent="0">
              <a:buNone/>
            </a:pPr>
            <a:r>
              <a:rPr lang="en-US" sz="2800" dirty="0" smtClean="0"/>
              <a:t>Personally identifiable information provided is associated with known fraudulent activity, or is of a type commonly associated with fraudulent activity.  For example,</a:t>
            </a:r>
          </a:p>
          <a:p>
            <a:pPr lvl="1"/>
            <a:r>
              <a:rPr lang="en-US" sz="2400" dirty="0" smtClean="0"/>
              <a:t>The address on a document is the same as the address provided on a known fraudulent document</a:t>
            </a:r>
          </a:p>
          <a:p>
            <a:pPr lvl="1"/>
            <a:r>
              <a:rPr lang="en-US" sz="2400" dirty="0" smtClean="0"/>
              <a:t>The address on a document is fictitious, a mail drop, or a prison</a:t>
            </a:r>
          </a:p>
          <a:p>
            <a:pPr lvl="1"/>
            <a:r>
              <a:rPr lang="en-US" sz="2400" dirty="0" smtClean="0"/>
              <a:t>The phone number is invalid or associated with an answering service</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0926" y="5943600"/>
            <a:ext cx="4258194" cy="914400"/>
          </a:xfrm>
          <a:prstGeom prst="rect">
            <a:avLst/>
          </a:prstGeom>
        </p:spPr>
      </p:pic>
    </p:spTree>
    <p:extLst>
      <p:ext uri="{BB962C8B-B14F-4D97-AF65-F5344CB8AC3E}">
        <p14:creationId xmlns:p14="http://schemas.microsoft.com/office/powerpoint/2010/main" val="476067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Suspicious Account Activity</a:t>
            </a:r>
            <a:endParaRPr lang="en-US" dirty="0"/>
          </a:p>
        </p:txBody>
      </p:sp>
      <p:sp>
        <p:nvSpPr>
          <p:cNvPr id="3" name="Content Placeholder 2"/>
          <p:cNvSpPr>
            <a:spLocks noGrp="1"/>
          </p:cNvSpPr>
          <p:nvPr>
            <p:ph idx="1"/>
          </p:nvPr>
        </p:nvSpPr>
        <p:spPr/>
        <p:txBody>
          <a:bodyPr/>
          <a:lstStyle/>
          <a:p>
            <a:r>
              <a:rPr lang="en-US" sz="2800" dirty="0" smtClean="0"/>
              <a:t>Change of address on account followed by a request to change student’s/customer’s name</a:t>
            </a:r>
          </a:p>
          <a:p>
            <a:r>
              <a:rPr lang="en-US" sz="2800" dirty="0" smtClean="0"/>
              <a:t>Payments stop on an otherwise up-to-date account</a:t>
            </a:r>
          </a:p>
          <a:p>
            <a:r>
              <a:rPr lang="en-US" sz="2800" dirty="0" smtClean="0"/>
              <a:t>Mail sent to a student/customer is repeatedly undeliverable although there is account activity</a:t>
            </a:r>
          </a:p>
          <a:p>
            <a:r>
              <a:rPr lang="en-US" sz="2800" dirty="0" smtClean="0"/>
              <a:t>Notice to TTU that the account has unauthorized activity</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4809" y="5936189"/>
            <a:ext cx="4258194" cy="914400"/>
          </a:xfrm>
          <a:prstGeom prst="rect">
            <a:avLst/>
          </a:prstGeom>
        </p:spPr>
      </p:pic>
    </p:spTree>
    <p:extLst>
      <p:ext uri="{BB962C8B-B14F-4D97-AF65-F5344CB8AC3E}">
        <p14:creationId xmlns:p14="http://schemas.microsoft.com/office/powerpoint/2010/main" val="3440223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 Red Flags</a:t>
            </a:r>
            <a:endParaRPr lang="en-US" dirty="0"/>
          </a:p>
        </p:txBody>
      </p:sp>
      <p:sp>
        <p:nvSpPr>
          <p:cNvPr id="3" name="Content Placeholder 2"/>
          <p:cNvSpPr>
            <a:spLocks noGrp="1"/>
          </p:cNvSpPr>
          <p:nvPr>
            <p:ph idx="1"/>
          </p:nvPr>
        </p:nvSpPr>
        <p:spPr/>
        <p:txBody>
          <a:bodyPr/>
          <a:lstStyle/>
          <a:p>
            <a:pPr marL="0" indent="0">
              <a:buNone/>
            </a:pPr>
            <a:r>
              <a:rPr lang="en-US" dirty="0" smtClean="0"/>
              <a:t>Now that you know what a Red Flag looks like, you need to come up with procedures to detect Red Flags in your own area. Two areas of particular concern are:</a:t>
            </a:r>
          </a:p>
          <a:p>
            <a:pPr marL="457200" indent="-457200">
              <a:buFont typeface="+mj-lt"/>
              <a:buAutoNum type="arabicPeriod"/>
            </a:pPr>
            <a:r>
              <a:rPr lang="en-US" dirty="0" smtClean="0"/>
              <a:t>Obtaining identifying information about, and verifying the identity of a person opening/maintaining a covered account (</a:t>
            </a:r>
            <a:r>
              <a:rPr lang="en-US" sz="1800" dirty="0" smtClean="0"/>
              <a:t>This can be as simple as requesting a picture ID anytime a student transacts business with your department</a:t>
            </a:r>
            <a:r>
              <a:rPr lang="en-US" sz="1600" dirty="0" smtClean="0"/>
              <a:t>.)</a:t>
            </a:r>
          </a:p>
          <a:p>
            <a:pPr marL="457200" indent="-457200">
              <a:buFont typeface="+mj-lt"/>
              <a:buAutoNum type="arabicPeriod"/>
            </a:pPr>
            <a:r>
              <a:rPr lang="en-US" dirty="0" smtClean="0"/>
              <a:t>Authenticating customers </a:t>
            </a:r>
            <a:r>
              <a:rPr lang="en-US" sz="1600" dirty="0" smtClean="0"/>
              <a:t>(</a:t>
            </a:r>
            <a:r>
              <a:rPr lang="en-US" sz="1800" dirty="0" smtClean="0"/>
              <a:t>e.g. requiring a logon ID and password if online or verifying birthday by phone</a:t>
            </a:r>
            <a:r>
              <a:rPr lang="en-US" dirty="0" smtClean="0"/>
              <a:t>), monitoring transactions and verifying the validity of change of address requests</a:t>
            </a:r>
          </a:p>
          <a:p>
            <a:pPr marL="457200" indent="-457200">
              <a:buFont typeface="+mj-lt"/>
              <a:buAutoNum type="arabicPeriod"/>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5620" y="5936189"/>
            <a:ext cx="4258194" cy="914400"/>
          </a:xfrm>
          <a:prstGeom prst="rect">
            <a:avLst/>
          </a:prstGeom>
        </p:spPr>
      </p:pic>
    </p:spTree>
    <p:extLst>
      <p:ext uri="{BB962C8B-B14F-4D97-AF65-F5344CB8AC3E}">
        <p14:creationId xmlns:p14="http://schemas.microsoft.com/office/powerpoint/2010/main" val="3481450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Red Flags</a:t>
            </a:r>
            <a:endParaRPr lang="en-US" dirty="0"/>
          </a:p>
        </p:txBody>
      </p:sp>
      <p:sp>
        <p:nvSpPr>
          <p:cNvPr id="3" name="Content Placeholder 2"/>
          <p:cNvSpPr>
            <a:spLocks noGrp="1"/>
          </p:cNvSpPr>
          <p:nvPr>
            <p:ph idx="1"/>
          </p:nvPr>
        </p:nvSpPr>
        <p:spPr/>
        <p:txBody>
          <a:bodyPr/>
          <a:lstStyle/>
          <a:p>
            <a:pPr marL="0" indent="0">
              <a:buNone/>
            </a:pPr>
            <a:r>
              <a:rPr lang="en-US" dirty="0" smtClean="0"/>
              <a:t>Report known and suspected fraudulent activity immediately to protect the customer and the University from damages and loss:</a:t>
            </a:r>
          </a:p>
          <a:p>
            <a:pPr lvl="1"/>
            <a:r>
              <a:rPr lang="en-US" dirty="0" smtClean="0"/>
              <a:t>Take appropriate action.</a:t>
            </a:r>
          </a:p>
          <a:p>
            <a:pPr lvl="1"/>
            <a:r>
              <a:rPr lang="en-US" dirty="0" smtClean="0"/>
              <a:t>Gather all related documentation</a:t>
            </a:r>
          </a:p>
          <a:p>
            <a:pPr lvl="1"/>
            <a:r>
              <a:rPr lang="en-US" dirty="0" smtClean="0"/>
              <a:t>Complete an incident report with a complete description of the situation.</a:t>
            </a:r>
          </a:p>
          <a:p>
            <a:pPr lvl="1"/>
            <a:r>
              <a:rPr lang="en-US" dirty="0" smtClean="0"/>
              <a:t>Send the report to your supervisor.</a:t>
            </a:r>
          </a:p>
          <a:p>
            <a:pPr lvl="1"/>
            <a:r>
              <a:rPr lang="en-US" dirty="0" smtClean="0"/>
              <a:t>Add the incident to an incident log.</a:t>
            </a:r>
          </a:p>
          <a:p>
            <a:pPr lvl="1"/>
            <a:r>
              <a:rPr lang="en-US" dirty="0" smtClean="0"/>
              <a:t>Also…in certain situations additional cooperation and assistance may be required to notify appropriate law enforcement, determine the extent of liability, and notifying the customer.</a:t>
            </a:r>
          </a:p>
          <a:p>
            <a:pPr marL="457200" lvl="1"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3989" y="5936189"/>
            <a:ext cx="4258194" cy="914400"/>
          </a:xfrm>
          <a:prstGeom prst="rect">
            <a:avLst/>
          </a:prstGeom>
        </p:spPr>
      </p:pic>
    </p:spTree>
    <p:extLst>
      <p:ext uri="{BB962C8B-B14F-4D97-AF65-F5344CB8AC3E}">
        <p14:creationId xmlns:p14="http://schemas.microsoft.com/office/powerpoint/2010/main" val="3055718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 and Update</a:t>
            </a:r>
            <a:endParaRPr lang="en-US" dirty="0"/>
          </a:p>
        </p:txBody>
      </p:sp>
      <p:sp>
        <p:nvSpPr>
          <p:cNvPr id="3" name="Content Placeholder 2"/>
          <p:cNvSpPr>
            <a:spLocks noGrp="1"/>
          </p:cNvSpPr>
          <p:nvPr>
            <p:ph idx="1"/>
          </p:nvPr>
        </p:nvSpPr>
        <p:spPr/>
        <p:txBody>
          <a:bodyPr/>
          <a:lstStyle/>
          <a:p>
            <a:r>
              <a:rPr lang="en-US" dirty="0" smtClean="0"/>
              <a:t>Each department must assess the risks of identity theft associated with their covered activities at least annually.  This review should include an update to processes and procedures to reflect any changes in Red Flags, and risks to customers or to the University.</a:t>
            </a:r>
          </a:p>
          <a:p>
            <a:endParaRPr lang="en-US" dirty="0"/>
          </a:p>
          <a:p>
            <a:pPr marL="0" indent="0">
              <a:buNone/>
            </a:pPr>
            <a:r>
              <a:rPr lang="en-US" dirty="0" smtClean="0"/>
              <a:t>Know your environment.  Know your customers.  Know your risk.</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0935" y="5936189"/>
            <a:ext cx="4258194" cy="914400"/>
          </a:xfrm>
          <a:prstGeom prst="rect">
            <a:avLst/>
          </a:prstGeom>
        </p:spPr>
      </p:pic>
    </p:spTree>
    <p:extLst>
      <p:ext uri="{BB962C8B-B14F-4D97-AF65-F5344CB8AC3E}">
        <p14:creationId xmlns:p14="http://schemas.microsoft.com/office/powerpoint/2010/main" val="2565013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Flags Rule	</a:t>
            </a:r>
            <a:endParaRPr lang="en-US" dirty="0"/>
          </a:p>
        </p:txBody>
      </p:sp>
      <p:sp>
        <p:nvSpPr>
          <p:cNvPr id="3" name="Content Placeholder 2"/>
          <p:cNvSpPr>
            <a:spLocks noGrp="1"/>
          </p:cNvSpPr>
          <p:nvPr>
            <p:ph idx="1"/>
          </p:nvPr>
        </p:nvSpPr>
        <p:spPr/>
        <p:txBody>
          <a:bodyPr>
            <a:normAutofit/>
          </a:bodyPr>
          <a:lstStyle/>
          <a:p>
            <a:pPr marL="0" indent="0">
              <a:buNone/>
            </a:pPr>
            <a:endParaRPr lang="en-US" sz="4800" dirty="0" smtClean="0"/>
          </a:p>
          <a:p>
            <a:pPr marL="0" indent="0">
              <a:buNone/>
            </a:pPr>
            <a:r>
              <a:rPr lang="en-US" sz="4800" dirty="0" smtClean="0"/>
              <a:t>Detecting, Preventing, and Mitigating Identity Theft</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118" y="5936189"/>
            <a:ext cx="4258194" cy="914400"/>
          </a:xfrm>
          <a:prstGeom prst="rect">
            <a:avLst/>
          </a:prstGeom>
        </p:spPr>
      </p:pic>
    </p:spTree>
    <p:extLst>
      <p:ext uri="{BB962C8B-B14F-4D97-AF65-F5344CB8AC3E}">
        <p14:creationId xmlns:p14="http://schemas.microsoft.com/office/powerpoint/2010/main" val="3654035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Goals of This Training</a:t>
            </a:r>
            <a:endParaRPr lang="en-US" dirty="0"/>
          </a:p>
        </p:txBody>
      </p:sp>
      <p:sp>
        <p:nvSpPr>
          <p:cNvPr id="3" name="Content Placeholder 2"/>
          <p:cNvSpPr>
            <a:spLocks noGrp="1"/>
          </p:cNvSpPr>
          <p:nvPr>
            <p:ph idx="1"/>
          </p:nvPr>
        </p:nvSpPr>
        <p:spPr/>
        <p:txBody>
          <a:bodyPr/>
          <a:lstStyle/>
          <a:p>
            <a:r>
              <a:rPr lang="en-US" dirty="0" smtClean="0"/>
              <a:t>To define commonly used terms related to Identity Theft</a:t>
            </a:r>
          </a:p>
          <a:p>
            <a:r>
              <a:rPr lang="en-US" dirty="0" smtClean="0"/>
              <a:t>To explain the federal rules intended to detect, prevent and mitigate Identity Theft</a:t>
            </a:r>
          </a:p>
          <a:p>
            <a:r>
              <a:rPr lang="en-US" dirty="0" smtClean="0"/>
              <a:t>To help you identify if you must comply with one or more sections of the Red Flags Rule</a:t>
            </a:r>
          </a:p>
          <a:p>
            <a:r>
              <a:rPr lang="en-US" dirty="0" smtClean="0"/>
              <a:t>To assist you in creating unit-specific procedures that will comply with the Identity Theft Prevention Program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0935" y="5936189"/>
            <a:ext cx="4258194" cy="914400"/>
          </a:xfrm>
          <a:prstGeom prst="rect">
            <a:avLst/>
          </a:prstGeom>
        </p:spPr>
      </p:pic>
    </p:spTree>
    <p:extLst>
      <p:ext uri="{BB962C8B-B14F-4D97-AF65-F5344CB8AC3E}">
        <p14:creationId xmlns:p14="http://schemas.microsoft.com/office/powerpoint/2010/main" val="3120813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 Theft – Red Flag	</a:t>
            </a:r>
            <a:endParaRPr lang="en-US" dirty="0"/>
          </a:p>
        </p:txBody>
      </p:sp>
      <p:sp>
        <p:nvSpPr>
          <p:cNvPr id="3" name="Content Placeholder 2"/>
          <p:cNvSpPr>
            <a:spLocks noGrp="1"/>
          </p:cNvSpPr>
          <p:nvPr>
            <p:ph idx="1"/>
          </p:nvPr>
        </p:nvSpPr>
        <p:spPr/>
        <p:txBody>
          <a:bodyPr>
            <a:normAutofit/>
          </a:bodyPr>
          <a:lstStyle/>
          <a:p>
            <a:pPr marL="0" indent="0">
              <a:buNone/>
            </a:pPr>
            <a:endParaRPr lang="en-US" sz="3600" dirty="0" smtClean="0"/>
          </a:p>
          <a:p>
            <a:pPr marL="0" indent="0">
              <a:buNone/>
            </a:pPr>
            <a:r>
              <a:rPr lang="en-US" sz="3600" dirty="0" smtClean="0"/>
              <a:t>A pattern, practice, or specific activity that indicates the possible existence of identity theft.</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2557" y="5826034"/>
            <a:ext cx="4258194" cy="914400"/>
          </a:xfrm>
          <a:prstGeom prst="rect">
            <a:avLst/>
          </a:prstGeom>
        </p:spPr>
      </p:pic>
    </p:spTree>
    <p:extLst>
      <p:ext uri="{BB962C8B-B14F-4D97-AF65-F5344CB8AC3E}">
        <p14:creationId xmlns:p14="http://schemas.microsoft.com/office/powerpoint/2010/main" val="3941548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 Flags Rule</a:t>
            </a: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smtClean="0"/>
          </a:p>
          <a:p>
            <a:pPr marL="0" indent="0">
              <a:buNone/>
            </a:pPr>
            <a:r>
              <a:rPr lang="en-US" sz="3600" dirty="0" smtClean="0"/>
              <a:t>Applies to financial institutions and creditors that offer or maintain covered accounts.</a:t>
            </a:r>
          </a:p>
          <a:p>
            <a:pPr marL="0" indent="0">
              <a:buNone/>
            </a:pPr>
            <a:endParaRPr lang="en-US" sz="3200" dirty="0"/>
          </a:p>
          <a:p>
            <a:pPr marL="0" indent="0">
              <a:buNone/>
            </a:pP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7872" y="5863464"/>
            <a:ext cx="4258194" cy="914400"/>
          </a:xfrm>
          <a:prstGeom prst="rect">
            <a:avLst/>
          </a:prstGeom>
        </p:spPr>
      </p:pic>
    </p:spTree>
    <p:extLst>
      <p:ext uri="{BB962C8B-B14F-4D97-AF65-F5344CB8AC3E}">
        <p14:creationId xmlns:p14="http://schemas.microsoft.com/office/powerpoint/2010/main" val="3008762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Account</a:t>
            </a:r>
            <a:endParaRPr lang="en-US" dirty="0"/>
          </a:p>
        </p:txBody>
      </p:sp>
      <p:sp>
        <p:nvSpPr>
          <p:cNvPr id="3" name="Content Placeholder 2"/>
          <p:cNvSpPr>
            <a:spLocks noGrp="1"/>
          </p:cNvSpPr>
          <p:nvPr>
            <p:ph idx="1"/>
          </p:nvPr>
        </p:nvSpPr>
        <p:spPr/>
        <p:txBody>
          <a:bodyPr>
            <a:normAutofit/>
          </a:bodyPr>
          <a:lstStyle/>
          <a:p>
            <a:r>
              <a:rPr lang="en-US" sz="2800" dirty="0" smtClean="0"/>
              <a:t>An account that a creditor offers or maintains primarily for personal, family, or household purposes that involves or is designed to permit multiple payments or transactions (examples include student loans and tuition and fee payment plans)</a:t>
            </a:r>
          </a:p>
          <a:p>
            <a:r>
              <a:rPr lang="en-US" sz="2800" dirty="0" smtClean="0"/>
              <a:t>Any other account maintained for which there is a reasonable foreseeable risk of identity theft</a:t>
            </a: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4809" y="5936189"/>
            <a:ext cx="4258194" cy="914400"/>
          </a:xfrm>
          <a:prstGeom prst="rect">
            <a:avLst/>
          </a:prstGeom>
        </p:spPr>
      </p:pic>
    </p:spTree>
    <p:extLst>
      <p:ext uri="{BB962C8B-B14F-4D97-AF65-F5344CB8AC3E}">
        <p14:creationId xmlns:p14="http://schemas.microsoft.com/office/powerpoint/2010/main" val="2066902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Red Flags</a:t>
            </a:r>
            <a:endParaRPr lang="en-US" dirty="0"/>
          </a:p>
        </p:txBody>
      </p:sp>
      <p:sp>
        <p:nvSpPr>
          <p:cNvPr id="3" name="Content Placeholder 2"/>
          <p:cNvSpPr>
            <a:spLocks noGrp="1"/>
          </p:cNvSpPr>
          <p:nvPr>
            <p:ph idx="1"/>
          </p:nvPr>
        </p:nvSpPr>
        <p:spPr/>
        <p:txBody>
          <a:bodyPr/>
          <a:lstStyle/>
          <a:p>
            <a:pPr marL="0" indent="0">
              <a:buNone/>
            </a:pPr>
            <a:r>
              <a:rPr lang="en-US" sz="2800" dirty="0" smtClean="0"/>
              <a:t> Potential indications of fraud include:</a:t>
            </a:r>
          </a:p>
          <a:p>
            <a:pPr lvl="1"/>
            <a:r>
              <a:rPr lang="en-US" sz="2800" dirty="0" smtClean="0"/>
              <a:t>Alerts, notifications, or other warnings from credit agencies</a:t>
            </a:r>
          </a:p>
          <a:p>
            <a:pPr lvl="1"/>
            <a:r>
              <a:rPr lang="en-US" sz="2800" dirty="0" smtClean="0"/>
              <a:t>Suspicious documents or personal identifying information</a:t>
            </a:r>
          </a:p>
          <a:p>
            <a:pPr lvl="1"/>
            <a:r>
              <a:rPr lang="en-US" sz="2800" dirty="0" smtClean="0"/>
              <a:t>Suspicious or Unusual account activities</a:t>
            </a:r>
          </a:p>
          <a:p>
            <a:pPr lvl="1"/>
            <a:r>
              <a:rPr lang="en-US" sz="2800" dirty="0" smtClean="0"/>
              <a:t>Notices from customers, victims of identity theft, law enforcement authorities, or others</a:t>
            </a:r>
            <a:r>
              <a:rPr lang="en-US" dirty="0"/>
              <a:t>	</a:t>
            </a: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8866" y="5682343"/>
            <a:ext cx="4258194" cy="914400"/>
          </a:xfrm>
          <a:prstGeom prst="rect">
            <a:avLst/>
          </a:prstGeom>
        </p:spPr>
      </p:pic>
    </p:spTree>
    <p:extLst>
      <p:ext uri="{BB962C8B-B14F-4D97-AF65-F5344CB8AC3E}">
        <p14:creationId xmlns:p14="http://schemas.microsoft.com/office/powerpoint/2010/main" val="1704768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Alerts, Notifications, and Warnings</a:t>
            </a:r>
            <a:endParaRPr lang="en-US" dirty="0"/>
          </a:p>
        </p:txBody>
      </p:sp>
      <p:sp>
        <p:nvSpPr>
          <p:cNvPr id="3" name="Content Placeholder 2"/>
          <p:cNvSpPr>
            <a:spLocks noGrp="1"/>
          </p:cNvSpPr>
          <p:nvPr>
            <p:ph idx="1"/>
          </p:nvPr>
        </p:nvSpPr>
        <p:spPr/>
        <p:txBody>
          <a:bodyPr/>
          <a:lstStyle/>
          <a:p>
            <a:pPr marL="0" indent="0">
              <a:buNone/>
            </a:pPr>
            <a:r>
              <a:rPr lang="en-US" sz="2800" dirty="0" smtClean="0"/>
              <a:t>Watch for these notices from consumer reporting agencies, service providers, or fraud detection services:</a:t>
            </a:r>
          </a:p>
          <a:p>
            <a:pPr marL="0" indent="0">
              <a:buNone/>
            </a:pPr>
            <a:endParaRPr lang="en-US" sz="2800" dirty="0" smtClean="0"/>
          </a:p>
          <a:p>
            <a:pPr lvl="1"/>
            <a:r>
              <a:rPr lang="en-US" sz="2800" dirty="0" smtClean="0"/>
              <a:t>A notice of address discrepancy</a:t>
            </a:r>
          </a:p>
          <a:p>
            <a:pPr lvl="1"/>
            <a:r>
              <a:rPr lang="en-US" sz="2800" dirty="0" smtClean="0"/>
              <a:t>An active duty alert or a fraud alert included with a consumer report</a:t>
            </a:r>
          </a:p>
          <a:p>
            <a:pPr lvl="1"/>
            <a:r>
              <a:rPr lang="en-US" sz="2800" dirty="0" smtClean="0"/>
              <a:t>A notice of credit freeze in response to a request for a consumer report </a:t>
            </a: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8683" y="5936189"/>
            <a:ext cx="4258194" cy="914400"/>
          </a:xfrm>
          <a:prstGeom prst="rect">
            <a:avLst/>
          </a:prstGeom>
        </p:spPr>
      </p:pic>
    </p:spTree>
    <p:extLst>
      <p:ext uri="{BB962C8B-B14F-4D97-AF65-F5344CB8AC3E}">
        <p14:creationId xmlns:p14="http://schemas.microsoft.com/office/powerpoint/2010/main" val="2502483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Suspicious Documents</a:t>
            </a:r>
            <a:endParaRPr lang="en-US" dirty="0"/>
          </a:p>
        </p:txBody>
      </p:sp>
      <p:sp>
        <p:nvSpPr>
          <p:cNvPr id="3" name="Content Placeholder 2"/>
          <p:cNvSpPr>
            <a:spLocks noGrp="1"/>
          </p:cNvSpPr>
          <p:nvPr>
            <p:ph idx="1"/>
          </p:nvPr>
        </p:nvSpPr>
        <p:spPr/>
        <p:txBody>
          <a:bodyPr/>
          <a:lstStyle/>
          <a:p>
            <a:r>
              <a:rPr lang="en-US" dirty="0" smtClean="0"/>
              <a:t>Identification documents that appear to have been altered or forged</a:t>
            </a:r>
          </a:p>
          <a:p>
            <a:r>
              <a:rPr lang="en-US" dirty="0" smtClean="0"/>
              <a:t>The photograph or physical description on an ID that doesn’t match the customer presenting it</a:t>
            </a:r>
          </a:p>
          <a:p>
            <a:r>
              <a:rPr lang="en-US" dirty="0" smtClean="0"/>
              <a:t>Information on the identification that is inconsistent with other information provided or readily accessible, such as a signature card or recent check</a:t>
            </a:r>
          </a:p>
          <a:p>
            <a:r>
              <a:rPr lang="en-US" dirty="0" smtClean="0"/>
              <a:t>An application or document that appears to have been destroyed and reassembled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7243" y="5936189"/>
            <a:ext cx="4258194" cy="914400"/>
          </a:xfrm>
          <a:prstGeom prst="rect">
            <a:avLst/>
          </a:prstGeom>
        </p:spPr>
      </p:pic>
    </p:spTree>
    <p:extLst>
      <p:ext uri="{BB962C8B-B14F-4D97-AF65-F5344CB8AC3E}">
        <p14:creationId xmlns:p14="http://schemas.microsoft.com/office/powerpoint/2010/main" val="3552611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253</TotalTime>
  <Words>774</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Trebuchet MS</vt:lpstr>
      <vt:lpstr>Berlin</vt:lpstr>
      <vt:lpstr>Red Flags Rule</vt:lpstr>
      <vt:lpstr>Red Flags Rule </vt:lpstr>
      <vt:lpstr>The Goals of This Training</vt:lpstr>
      <vt:lpstr>Identity Theft – Red Flag </vt:lpstr>
      <vt:lpstr>The Red Flags Rule</vt:lpstr>
      <vt:lpstr>Covered Account</vt:lpstr>
      <vt:lpstr>Identifying Red Flags</vt:lpstr>
      <vt:lpstr>Alerts, Notifications, and Warnings</vt:lpstr>
      <vt:lpstr>Suspicious Documents</vt:lpstr>
      <vt:lpstr>Suspicious Personal Information</vt:lpstr>
      <vt:lpstr>Fraudulent Personal Information</vt:lpstr>
      <vt:lpstr>Suspicious Account Activity</vt:lpstr>
      <vt:lpstr>Detect Red Flags</vt:lpstr>
      <vt:lpstr>Responding to Red Flags</vt:lpstr>
      <vt:lpstr>Program Review and Update</vt:lpstr>
    </vt:vector>
  </TitlesOfParts>
  <Company>Texas Tech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Flags Rule</dc:title>
  <dc:creator>Smith, Steph</dc:creator>
  <cp:lastModifiedBy>Smith, Steph</cp:lastModifiedBy>
  <cp:revision>12</cp:revision>
  <dcterms:created xsi:type="dcterms:W3CDTF">2018-10-23T16:22:57Z</dcterms:created>
  <dcterms:modified xsi:type="dcterms:W3CDTF">2018-10-23T20:35:58Z</dcterms:modified>
</cp:coreProperties>
</file>