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9" r:id="rId3"/>
    <p:sldId id="257" r:id="rId4"/>
    <p:sldId id="258" r:id="rId5"/>
    <p:sldId id="259" r:id="rId6"/>
    <p:sldId id="264" r:id="rId7"/>
    <p:sldId id="263" r:id="rId8"/>
    <p:sldId id="262" r:id="rId9"/>
    <p:sldId id="261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DA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F9101-0BD4-4AF8-BA52-47753679128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58C20-4368-41C1-8063-1E6099CB2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06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49212-2C13-4595-9E33-71AE3C5E82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D53F73-B809-4331-8229-671949500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5DF67-9364-43C5-B818-2D15CF09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5F5B-DE4B-47A8-BE49-ED1D1D02639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C813B-5D6C-4548-8795-12658EDE7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883E7-68FB-401D-9723-A1ACEF023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09B4-676A-4BBC-9604-37126AF33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9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5B365-F252-4470-BDCC-EA15D3821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183F1F-F3F7-48CD-BA2C-B5BD9E6F41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406C3-9B43-4782-86FA-48327E5E7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5F5B-DE4B-47A8-BE49-ED1D1D02639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C0334-DCBE-412C-A853-B04003386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67F16-BC54-4276-B6FC-AC1D7CA5F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09B4-676A-4BBC-9604-37126AF33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15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9E3C01-6973-447B-A1E8-D757983BE3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ECC3EB-F638-48C8-8B06-9C23983884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F0B7D-CCED-4861-920F-5B97E942C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5F5B-DE4B-47A8-BE49-ED1D1D02639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32E7EF-C7AC-4785-917F-EF2AF2D1D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AA490-6AB8-4F33-8153-7FA0F0D67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09B4-676A-4BBC-9604-37126AF33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7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2F1DB-2BCF-4B35-A2DE-1AD78BC00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713B8-6FD5-45E7-9186-4AC83E2CA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7D4F3-8F47-4278-9C6D-5CD1D873A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5F5B-DE4B-47A8-BE49-ED1D1D02639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3E217-DFCA-4768-8997-5B2CF4EC3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4CCCE-645D-4666-93F6-EE0D15A7F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09B4-676A-4BBC-9604-37126AF33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3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80C32-E3F3-4BAB-9235-EBC25FC32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7C4F7D-D585-46C9-8050-E50575448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89AC6-5CFB-4612-9CEA-C6B4840EE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5F5B-DE4B-47A8-BE49-ED1D1D02639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EAFA7-E2DA-4441-9A08-606D866ED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0F68C-87D7-4C11-B974-35A4FAEB2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09B4-676A-4BBC-9604-37126AF33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8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40AC3-A49B-4E4B-9965-6085C732D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7462C-CB68-40B6-86BA-7BF3808CE4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B7305B-54C9-49BA-8858-A282C540C2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BFBD9E-E9FF-484A-B76E-C580BC4CA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5F5B-DE4B-47A8-BE49-ED1D1D02639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40C458-D7F0-4576-9DE0-E69DCA81F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FBE6BC-1D50-4D5B-837D-FE2E40323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09B4-676A-4BBC-9604-37126AF33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27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6131B-B4F0-4661-9A86-20C1865A5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1A69D8-A9E9-443B-885C-A4F34A961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4B9CC0-31D7-4A62-97A6-A0EFCADF8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FFBC87-01F1-4849-9A20-24DFF6FAE6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A68E1D-1E6E-43E3-A9D5-212C62E59D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6C04A5-8681-4BFD-BA89-7527B6D8A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5F5B-DE4B-47A8-BE49-ED1D1D02639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760268-62C3-4907-808F-0EB204321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958A6C-9E1E-49A4-9BEE-FF474AA7D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09B4-676A-4BBC-9604-37126AF33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72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5148F-92C4-42D5-A0FA-F11DBFA39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571A66-C9E4-45B7-B582-ACCC7E0DD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5F5B-DE4B-47A8-BE49-ED1D1D02639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60F4C3-BC1A-4EDA-BB82-FC1639823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4DC14C-96FE-4792-9A6C-BE45FC251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09B4-676A-4BBC-9604-37126AF33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22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722906-7932-47E3-81D5-62D363601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5F5B-DE4B-47A8-BE49-ED1D1D02639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AFFA1B-31D3-4B8F-863C-D07CEBE56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4F43E2-7F8D-4FE2-8DBD-C78A03713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09B4-676A-4BBC-9604-37126AF33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445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6A05C-FD8D-4829-9256-A57D445C7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CF90A-515F-4FD5-880E-CDD462A53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627EB-17A6-409A-9246-67890684A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4E5C13-F4C9-4EA4-8EE2-8904EFFCE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5F5B-DE4B-47A8-BE49-ED1D1D02639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ADAE0-E9D6-40A8-AD86-729967032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49241A-6310-4FBF-B8C2-021F5469F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09B4-676A-4BBC-9604-37126AF33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6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E81AD-F1C1-4581-B3B4-614F4A018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9010A9-0594-4DBC-8DE7-B126523A31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E9A72F-17B9-4845-8B39-6F865F51E4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04CED5-5B4A-44CD-86FA-2F3C531E5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5F5B-DE4B-47A8-BE49-ED1D1D02639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A74F66-0B7E-4BEA-A108-AF5CB323E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DFCDD-44DB-4ED4-B362-0EAF88DC6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09B4-676A-4BBC-9604-37126AF33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10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4E11CF-5E77-468B-984B-89AA73A15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A5A44D-2431-49AB-A034-07B663809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C78A0-5298-452E-BD0A-4319EB4FF3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55F5B-DE4B-47A8-BE49-ED1D1D02639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EB77E-7D50-4C1F-8F69-9F1C0B33AE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44977-9B91-4660-9254-6364E9E7A9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E09B4-676A-4BBC-9604-37126AF33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64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cisecuritystandards.org/documents/SAQ-InstrGuidelines-v3_2.pdf" TargetMode="External"/><Relationship Id="rId2" Type="http://schemas.openxmlformats.org/officeDocument/2006/relationships/hyperlink" Target="mailto:cash.credit.services@ttu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cisecuritystandards.org/assessors_and_solutions/point_to_point_encryption_solutions?agree=tru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A1590-3C83-4460-8273-250662F78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C2DACF">
              <a:alpha val="40000"/>
            </a:srgbClr>
          </a:solidFill>
        </p:spPr>
        <p:txBody>
          <a:bodyPr/>
          <a:lstStyle/>
          <a:p>
            <a:r>
              <a:rPr lang="en-US" dirty="0"/>
              <a:t>Self-Assessment Questionnaire (SAQ)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994ED3-F814-4016-AFC8-D97B1C7DBC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800" dirty="0">
                <a:solidFill>
                  <a:srgbClr val="FF0000"/>
                </a:solidFill>
              </a:rPr>
              <a:t>Which one is right for my environment?</a:t>
            </a:r>
          </a:p>
        </p:txBody>
      </p:sp>
    </p:spTree>
    <p:extLst>
      <p:ext uri="{BB962C8B-B14F-4D97-AF65-F5344CB8AC3E}">
        <p14:creationId xmlns:p14="http://schemas.microsoft.com/office/powerpoint/2010/main" val="1678600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990EE-69D9-44AC-B0E0-C74D11388CC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2DACF">
              <a:alpha val="40000"/>
            </a:srgbClr>
          </a:solidFill>
        </p:spPr>
        <p:txBody>
          <a:bodyPr/>
          <a:lstStyle/>
          <a:p>
            <a:pPr algn="ctr"/>
            <a:r>
              <a:rPr lang="en-US" dirty="0"/>
              <a:t>E-commerce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2098FC4-674D-48FF-8DA3-71FA876245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713" y="2966936"/>
            <a:ext cx="11506478" cy="2237362"/>
          </a:xfrm>
        </p:spPr>
      </p:pic>
    </p:spTree>
    <p:extLst>
      <p:ext uri="{BB962C8B-B14F-4D97-AF65-F5344CB8AC3E}">
        <p14:creationId xmlns:p14="http://schemas.microsoft.com/office/powerpoint/2010/main" val="1425491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DD87D-157D-480C-B854-313F6D2BAB5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2DACF">
              <a:alpha val="40000"/>
            </a:srgbClr>
          </a:solidFill>
        </p:spPr>
        <p:txBody>
          <a:bodyPr/>
          <a:lstStyle/>
          <a:p>
            <a:pPr algn="ctr"/>
            <a:r>
              <a:rPr lang="en-US" dirty="0"/>
              <a:t>E-commerce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FD9CA-9D40-4624-87F1-62ADE741B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SAQ A:  </a:t>
            </a:r>
            <a:r>
              <a:rPr lang="en-US" dirty="0"/>
              <a:t>Card-Not-Present merchants that have fully outsourced all cardholder data functions to PCI DSS validated third-party service providers, with no electronic storage, processing, or transmission of any cardholder data on the merchant’s systems or premises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Not applicable to face-to-face channels</a:t>
            </a:r>
          </a:p>
        </p:txBody>
      </p:sp>
    </p:spTree>
    <p:extLst>
      <p:ext uri="{BB962C8B-B14F-4D97-AF65-F5344CB8AC3E}">
        <p14:creationId xmlns:p14="http://schemas.microsoft.com/office/powerpoint/2010/main" val="356464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DD87D-157D-480C-B854-313F6D2BAB5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2DACF">
              <a:alpha val="40000"/>
            </a:srgbClr>
          </a:solidFill>
        </p:spPr>
        <p:txBody>
          <a:bodyPr/>
          <a:lstStyle/>
          <a:p>
            <a:pPr algn="ctr"/>
            <a:r>
              <a:rPr lang="en-US" dirty="0"/>
              <a:t>E-commerce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FD9CA-9D40-4624-87F1-62ADE741B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olidFill>
                  <a:srgbClr val="FF0000"/>
                </a:solidFill>
              </a:rPr>
              <a:t>SAQ A-EP:  </a:t>
            </a:r>
            <a:r>
              <a:rPr lang="en-US" dirty="0"/>
              <a:t>E-commerce merchants who outsource all payment processing to PCI DSS validated third parties, and who have a website(s) that doesn’t directly receive cardholder data but that can impact the security of the payment transaction.  No electronic storage, processing, or </a:t>
            </a:r>
            <a:r>
              <a:rPr lang="en-US"/>
              <a:t>transmission of </a:t>
            </a:r>
            <a:r>
              <a:rPr lang="en-US" dirty="0"/>
              <a:t>any cardholder data on the merchant’s systems or premises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Applicable only to e-commerce channels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dirty="0">
                <a:solidFill>
                  <a:srgbClr val="FF0000"/>
                </a:solidFill>
              </a:rPr>
              <a:t>SAQ D:  </a:t>
            </a:r>
            <a:r>
              <a:rPr lang="en-US" dirty="0"/>
              <a:t>All merchants not included in descriptions for the above SAQ types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3761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E667B-AF23-4A03-923A-B24D0A5DDA0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2DACF">
              <a:alpha val="40000"/>
            </a:srgbClr>
          </a:solidFill>
        </p:spPr>
        <p:txBody>
          <a:bodyPr/>
          <a:lstStyle/>
          <a:p>
            <a:pPr algn="ctr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9789B-0045-42C5-BC72-31BC42255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If you have any questions or need assistance verifying the appropriate SAQ(s) for your payment card environment, please contact Cash and Credit Management Services (CCMS).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Phone:  806-742-3271</a:t>
            </a:r>
          </a:p>
          <a:p>
            <a:pPr marL="0" indent="0" algn="ctr">
              <a:buNone/>
            </a:pPr>
            <a:r>
              <a:rPr lang="en-US" dirty="0"/>
              <a:t>Email:  </a:t>
            </a:r>
            <a:r>
              <a:rPr lang="en-US" dirty="0">
                <a:hlinkClick r:id="rId2"/>
              </a:rPr>
              <a:t>cash.credit.services@ttu.edu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1200" dirty="0"/>
              <a:t>Information obtained from PCI DSS Self Assessment Questionnaire Instructions and Guidelines, v3.2 </a:t>
            </a:r>
            <a:r>
              <a:rPr lang="en-US" sz="1200" dirty="0">
                <a:hlinkClick r:id="rId3"/>
              </a:rPr>
              <a:t>SAQ-InstrGuidelines-v3_2.pdf (pcisecuritystandards.org)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42954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1E31E-3495-44A9-AE6B-36813EF038D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2DACF">
              <a:alpha val="40000"/>
            </a:srgbClr>
          </a:solidFill>
        </p:spPr>
        <p:txBody>
          <a:bodyPr/>
          <a:lstStyle/>
          <a:p>
            <a:pPr algn="ctr"/>
            <a:r>
              <a:rPr lang="en-US" dirty="0"/>
              <a:t>Which SAQ??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EFDE6BD-C780-48E3-8513-6A3D8E5292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3053" y="1825624"/>
            <a:ext cx="9352547" cy="5032376"/>
          </a:xfrm>
        </p:spPr>
      </p:pic>
    </p:spTree>
    <p:extLst>
      <p:ext uri="{BB962C8B-B14F-4D97-AF65-F5344CB8AC3E}">
        <p14:creationId xmlns:p14="http://schemas.microsoft.com/office/powerpoint/2010/main" val="826930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62A64-7C80-4764-A6B0-30FF7BB68A0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2DACF">
              <a:alpha val="40000"/>
            </a:srgbClr>
          </a:solidFill>
        </p:spPr>
        <p:txBody>
          <a:bodyPr/>
          <a:lstStyle/>
          <a:p>
            <a:pPr algn="ctr"/>
            <a:r>
              <a:rPr lang="en-US" dirty="0"/>
              <a:t>Point-to-Point Encrypted (P2PE)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FB0D932-73FD-4CBE-9779-AA49A970AA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1579" y="1983497"/>
            <a:ext cx="9332996" cy="1749936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7B46977-8058-49AE-ACAA-17576020BB85}"/>
              </a:ext>
            </a:extLst>
          </p:cNvPr>
          <p:cNvSpPr txBox="1"/>
          <p:nvPr/>
        </p:nvSpPr>
        <p:spPr>
          <a:xfrm>
            <a:off x="1019175" y="4095750"/>
            <a:ext cx="96583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P2PE:  </a:t>
            </a:r>
            <a:r>
              <a:rPr lang="en-US" dirty="0"/>
              <a:t>Merchants using only hardware payment terminals that are included in and managed via a validated, PCI SSC-listed P2PE solution, with no electronic cardholder data storage</a:t>
            </a:r>
          </a:p>
          <a:p>
            <a:r>
              <a:rPr lang="en-US" dirty="0"/>
              <a:t>	</a:t>
            </a:r>
          </a:p>
          <a:p>
            <a:r>
              <a:rPr lang="en-US" i="1" dirty="0"/>
              <a:t>	Not applicable to e-commerce channels</a:t>
            </a:r>
          </a:p>
          <a:p>
            <a:endParaRPr lang="en-US" i="1" dirty="0"/>
          </a:p>
          <a:p>
            <a:r>
              <a:rPr lang="en-US" dirty="0"/>
              <a:t>Find PCI DSS validated Point-to-Point Encryption Solutions at </a:t>
            </a:r>
            <a:r>
              <a:rPr lang="en-US" dirty="0">
                <a:hlinkClick r:id="rId3"/>
              </a:rPr>
              <a:t>www.pcisecuritystandards.org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         </a:t>
            </a:r>
          </a:p>
        </p:txBody>
      </p:sp>
    </p:spTree>
    <p:extLst>
      <p:ext uri="{BB962C8B-B14F-4D97-AF65-F5344CB8AC3E}">
        <p14:creationId xmlns:p14="http://schemas.microsoft.com/office/powerpoint/2010/main" val="179192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990EE-69D9-44AC-B0E0-C74D11388CC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2DACF">
              <a:alpha val="40000"/>
            </a:srgbClr>
          </a:solidFill>
        </p:spPr>
        <p:txBody>
          <a:bodyPr/>
          <a:lstStyle/>
          <a:p>
            <a:pPr algn="ctr"/>
            <a:r>
              <a:rPr lang="en-US" dirty="0"/>
              <a:t>Card Present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5E3CAA3-4283-4230-AC71-ACFFA0A26D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5168" y="2608045"/>
            <a:ext cx="10515600" cy="2232312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5D090F2-CD97-4A0F-97E5-DF7BB2BFD37B}"/>
              </a:ext>
            </a:extLst>
          </p:cNvPr>
          <p:cNvSpPr/>
          <p:nvPr/>
        </p:nvSpPr>
        <p:spPr>
          <a:xfrm>
            <a:off x="3962400" y="4195011"/>
            <a:ext cx="1187116" cy="6497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376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DD87D-157D-480C-B854-313F6D2BAB5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2DACF">
              <a:alpha val="40000"/>
            </a:srgbClr>
          </a:solidFill>
        </p:spPr>
        <p:txBody>
          <a:bodyPr/>
          <a:lstStyle/>
          <a:p>
            <a:pPr algn="ctr"/>
            <a:r>
              <a:rPr lang="en-US" dirty="0"/>
              <a:t>Card Present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FD9CA-9D40-4624-87F1-62ADE741B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SAQ B:  </a:t>
            </a:r>
            <a:r>
              <a:rPr lang="en-US" dirty="0"/>
              <a:t>Standalone dial out terminals with no electronic cardholder data storage (NO INTERNET)</a:t>
            </a:r>
          </a:p>
          <a:p>
            <a:pPr marL="0" indent="0">
              <a:buNone/>
            </a:pPr>
            <a:r>
              <a:rPr lang="en-US" dirty="0"/>
              <a:t> 	</a:t>
            </a:r>
            <a:r>
              <a:rPr lang="en-US" i="1" dirty="0"/>
              <a:t>Not applicable to e-commerce channels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dirty="0">
                <a:solidFill>
                  <a:srgbClr val="FF0000"/>
                </a:solidFill>
              </a:rPr>
              <a:t>SAQ B-IP:  </a:t>
            </a:r>
            <a:r>
              <a:rPr lang="en-US" dirty="0"/>
              <a:t>Merchants using only standalone, PTS-approved payment terminals with an IP connection to the payment processor, with no electronic cardholder data storage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Not applicable to e-commerce channels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70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DD87D-157D-480C-B854-313F6D2BAB5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2DACF">
              <a:alpha val="40000"/>
            </a:srgbClr>
          </a:solidFill>
        </p:spPr>
        <p:txBody>
          <a:bodyPr/>
          <a:lstStyle/>
          <a:p>
            <a:pPr algn="ctr"/>
            <a:r>
              <a:rPr lang="en-US" dirty="0"/>
              <a:t>Card Present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FD9CA-9D40-4624-87F1-62ADE741B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SAQ C:  </a:t>
            </a:r>
            <a:r>
              <a:rPr lang="en-US" dirty="0"/>
              <a:t>Merchants with payment application systems connected to the Internet, no electronic cardholder data storage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Not applicable to e-commerce channels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dirty="0">
                <a:solidFill>
                  <a:srgbClr val="FF0000"/>
                </a:solidFill>
              </a:rPr>
              <a:t>SAQ C-VT:  </a:t>
            </a:r>
            <a:r>
              <a:rPr lang="en-US" dirty="0"/>
              <a:t>Merchants who manually enter a single transaction at a time via a keyboard into an Internet-based virtual terminal solution that is provided and hosted by a PCI-DSS validated third-party service provider, no electronic cardholder data storage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Not applicable to e-commerce channels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32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990EE-69D9-44AC-B0E0-C74D11388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9900"/>
            <a:ext cx="10515600" cy="1325563"/>
          </a:xfrm>
          <a:solidFill>
            <a:srgbClr val="C2DACF">
              <a:alpha val="40000"/>
            </a:srgbClr>
          </a:solidFill>
        </p:spPr>
        <p:txBody>
          <a:bodyPr/>
          <a:lstStyle/>
          <a:p>
            <a:pPr algn="ctr"/>
            <a:r>
              <a:rPr lang="en-US" dirty="0"/>
              <a:t>Mail/Telephone Order (MOTO)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8B80F0C-A7DA-4E92-BA82-C4235CA4E4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5774" y="2776390"/>
            <a:ext cx="10515600" cy="1999892"/>
          </a:xfrm>
        </p:spPr>
      </p:pic>
    </p:spTree>
    <p:extLst>
      <p:ext uri="{BB962C8B-B14F-4D97-AF65-F5344CB8AC3E}">
        <p14:creationId xmlns:p14="http://schemas.microsoft.com/office/powerpoint/2010/main" val="2338985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DD87D-157D-480C-B854-313F6D2BAB5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2DACF">
              <a:alpha val="40000"/>
            </a:srgbClr>
          </a:solidFill>
        </p:spPr>
        <p:txBody>
          <a:bodyPr/>
          <a:lstStyle/>
          <a:p>
            <a:pPr algn="ctr"/>
            <a:r>
              <a:rPr lang="en-US" dirty="0"/>
              <a:t>Mail/Telephone Order (MOTO)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FD9CA-9D40-4624-87F1-62ADE741B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SAQ A:  </a:t>
            </a:r>
            <a:r>
              <a:rPr lang="en-US" dirty="0"/>
              <a:t>Card-Not-Present merchants that have fully outsourced all cardholder data functions to PCI DSS validated third-party service providers, with no electronic storage, processing, or transmission of any cardholder data on the merchant’s systems or premises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Not applicable to face-to-face channels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dirty="0">
                <a:solidFill>
                  <a:srgbClr val="FF0000"/>
                </a:solidFill>
              </a:rPr>
              <a:t>SAQ B:  </a:t>
            </a:r>
            <a:r>
              <a:rPr lang="en-US" dirty="0"/>
              <a:t>Standalone dial out terminals with no electronic cardholder data storage (NO INTERNET)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Not applicable to e-commerce channels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6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DD87D-157D-480C-B854-313F6D2BAB5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2DACF">
              <a:alpha val="40000"/>
            </a:srgbClr>
          </a:solidFill>
        </p:spPr>
        <p:txBody>
          <a:bodyPr/>
          <a:lstStyle/>
          <a:p>
            <a:pPr algn="ctr"/>
            <a:r>
              <a:rPr lang="en-US" dirty="0"/>
              <a:t>Mail/Telephone Order (MOTO)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FD9CA-9D40-4624-87F1-62ADE741B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SAQ C:  </a:t>
            </a:r>
            <a:r>
              <a:rPr lang="en-US" dirty="0"/>
              <a:t>Merchants with payment application systems connected to the Internet, no electronic cardholder data storage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Not applicable to e-commerce channels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dirty="0">
                <a:solidFill>
                  <a:srgbClr val="FF0000"/>
                </a:solidFill>
              </a:rPr>
              <a:t>SAQ C-VT:  </a:t>
            </a:r>
            <a:r>
              <a:rPr lang="en-US" dirty="0"/>
              <a:t>Merchants who manually enter a single transaction at a time via a keyboard into an Internet-based virtual terminal solution that is provided and hosted by a PCI-DSS validated third-party service provider, no electronic cardholder data storage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Not applicable to e-commerce channels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95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10334</TotalTime>
  <Words>560</Words>
  <Application>Microsoft Office PowerPoint</Application>
  <PresentationFormat>Widescreen</PresentationFormat>
  <Paragraphs>58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Self-Assessment Questionnaire (SAQ)</vt:lpstr>
      <vt:lpstr>Which SAQ??</vt:lpstr>
      <vt:lpstr>Point-to-Point Encrypted (P2PE)</vt:lpstr>
      <vt:lpstr>Card Present </vt:lpstr>
      <vt:lpstr>Card Present</vt:lpstr>
      <vt:lpstr>Card Present</vt:lpstr>
      <vt:lpstr>Mail/Telephone Order (MOTO)</vt:lpstr>
      <vt:lpstr>Mail/Telephone Order (MOTO)</vt:lpstr>
      <vt:lpstr>Mail/Telephone Order (MOTO)</vt:lpstr>
      <vt:lpstr>E-commerce</vt:lpstr>
      <vt:lpstr>E-commerce</vt:lpstr>
      <vt:lpstr>E-commerce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Self-Assessment Questionaire (SAQ)</dc:title>
  <dc:creator>Smith, Steph</dc:creator>
  <cp:lastModifiedBy>Smith, Steph</cp:lastModifiedBy>
  <cp:revision>11</cp:revision>
  <dcterms:created xsi:type="dcterms:W3CDTF">2022-02-24T16:38:40Z</dcterms:created>
  <dcterms:modified xsi:type="dcterms:W3CDTF">2022-03-03T21:25:48Z</dcterms:modified>
</cp:coreProperties>
</file>