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95" r:id="rId6"/>
    <p:sldId id="499" r:id="rId7"/>
    <p:sldId id="495" r:id="rId8"/>
    <p:sldId id="496" r:id="rId9"/>
    <p:sldId id="260" r:id="rId10"/>
    <p:sldId id="261" r:id="rId11"/>
    <p:sldId id="303" r:id="rId12"/>
    <p:sldId id="299" r:id="rId13"/>
    <p:sldId id="302" r:id="rId14"/>
    <p:sldId id="301" r:id="rId15"/>
    <p:sldId id="300" r:id="rId16"/>
    <p:sldId id="262" r:id="rId17"/>
    <p:sldId id="296" r:id="rId18"/>
    <p:sldId id="266" r:id="rId19"/>
    <p:sldId id="297" r:id="rId20"/>
    <p:sldId id="270" r:id="rId21"/>
    <p:sldId id="269" r:id="rId22"/>
    <p:sldId id="298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Fira Sans Light" panose="020B0604020202020204" charset="0"/>
      <p:regular r:id="rId29"/>
      <p:bold r:id="rId30"/>
      <p:italic r:id="rId31"/>
      <p:boldItalic r:id="rId32"/>
    </p:embeddedFont>
    <p:embeddedFont>
      <p:font typeface="Fira Sans Medium" panose="020B0604020202020204" charset="0"/>
      <p:regular r:id="rId33"/>
      <p:bold r:id="rId34"/>
      <p:italic r:id="rId35"/>
      <p:boldItalic r:id="rId36"/>
    </p:embeddedFont>
    <p:embeddedFont>
      <p:font typeface="Fira Sans SemiBold" panose="020B060402020202020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00860D-6354-4378-A09D-8DFCC888E2C9}">
  <a:tblStyle styleId="{9800860D-6354-4378-A09D-8DFCC888E2C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F3F8801-1707-46FC-A2A7-8ED0A2465BA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12" d="100"/>
          <a:sy n="112" d="100"/>
        </p:scale>
        <p:origin x="7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0502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4252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8345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5786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8939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5904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9366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842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gradFill>
          <a:gsLst>
            <a:gs pos="0">
              <a:schemeClr val="accent1"/>
            </a:gs>
            <a:gs pos="100000">
              <a:schemeClr val="dk1"/>
            </a:gs>
          </a:gsLst>
          <a:lin ang="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745725" y="0"/>
            <a:ext cx="4406366" cy="5143500"/>
          </a:xfrm>
          <a:custGeom>
            <a:avLst/>
            <a:gdLst/>
            <a:ahLst/>
            <a:cxnLst/>
            <a:rect l="l" t="t" r="r" b="b"/>
            <a:pathLst>
              <a:path w="6228079" h="6858000" extrusionOk="0">
                <a:moveTo>
                  <a:pt x="0" y="0"/>
                </a:moveTo>
                <a:cubicBezTo>
                  <a:pt x="1192022" y="1180275"/>
                  <a:pt x="1930400" y="2817749"/>
                  <a:pt x="1930400" y="4627690"/>
                </a:cubicBezTo>
                <a:cubicBezTo>
                  <a:pt x="1931225" y="5388331"/>
                  <a:pt x="1798574" y="6143219"/>
                  <a:pt x="1538478" y="6858000"/>
                </a:cubicBezTo>
                <a:lnTo>
                  <a:pt x="6228080" y="6858000"/>
                </a:lnTo>
                <a:lnTo>
                  <a:pt x="622808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72000">
                <a:schemeClr val="accent3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4907910" y="0"/>
            <a:ext cx="4243868" cy="5143500"/>
          </a:xfrm>
          <a:custGeom>
            <a:avLst/>
            <a:gdLst/>
            <a:ahLst/>
            <a:cxnLst/>
            <a:rect l="l" t="t" r="r" b="b"/>
            <a:pathLst>
              <a:path w="5998400" h="6858000" extrusionOk="0">
                <a:moveTo>
                  <a:pt x="2752407" y="0"/>
                </a:moveTo>
                <a:cubicBezTo>
                  <a:pt x="2856294" y="466997"/>
                  <a:pt x="2908554" y="943991"/>
                  <a:pt x="2908300" y="1422400"/>
                </a:cubicBezTo>
                <a:cubicBezTo>
                  <a:pt x="2908300" y="3686239"/>
                  <a:pt x="1753171" y="5680139"/>
                  <a:pt x="0" y="6847206"/>
                </a:cubicBezTo>
                <a:lnTo>
                  <a:pt x="0" y="6858000"/>
                </a:lnTo>
                <a:lnTo>
                  <a:pt x="5998401" y="6858000"/>
                </a:lnTo>
                <a:lnTo>
                  <a:pt x="5998401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571500" dist="19050" dir="10800000" algn="bl" rotWithShape="0">
              <a:schemeClr val="dk1">
                <a:alpha val="3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451122" y="0"/>
            <a:ext cx="2697686" cy="3605879"/>
          </a:xfrm>
          <a:custGeom>
            <a:avLst/>
            <a:gdLst/>
            <a:ahLst/>
            <a:cxnLst/>
            <a:rect l="l" t="t" r="r" b="b"/>
            <a:pathLst>
              <a:path w="3812984" h="4807839" extrusionOk="0">
                <a:moveTo>
                  <a:pt x="3812984" y="4807839"/>
                </a:moveTo>
                <a:lnTo>
                  <a:pt x="3812984" y="0"/>
                </a:lnTo>
                <a:lnTo>
                  <a:pt x="0" y="0"/>
                </a:lnTo>
                <a:cubicBezTo>
                  <a:pt x="1961959" y="853313"/>
                  <a:pt x="3421634" y="2644648"/>
                  <a:pt x="3812984" y="4807839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571500" dist="19050" dir="108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779100" y="1991825"/>
            <a:ext cx="55776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chemeClr val="accent4"/>
            </a:gs>
            <a:gs pos="100000">
              <a:schemeClr val="accent2"/>
            </a:gs>
          </a:gsLst>
          <a:lin ang="0" scaled="0"/>
        </a:gra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4745725" y="0"/>
            <a:ext cx="4406366" cy="5143500"/>
          </a:xfrm>
          <a:custGeom>
            <a:avLst/>
            <a:gdLst/>
            <a:ahLst/>
            <a:cxnLst/>
            <a:rect l="l" t="t" r="r" b="b"/>
            <a:pathLst>
              <a:path w="6228079" h="6858000" extrusionOk="0">
                <a:moveTo>
                  <a:pt x="0" y="0"/>
                </a:moveTo>
                <a:cubicBezTo>
                  <a:pt x="1192022" y="1180275"/>
                  <a:pt x="1930400" y="2817749"/>
                  <a:pt x="1930400" y="4627690"/>
                </a:cubicBezTo>
                <a:cubicBezTo>
                  <a:pt x="1931225" y="5388331"/>
                  <a:pt x="1798574" y="6143219"/>
                  <a:pt x="1538478" y="6858000"/>
                </a:cubicBezTo>
                <a:lnTo>
                  <a:pt x="6228080" y="6858000"/>
                </a:lnTo>
                <a:lnTo>
                  <a:pt x="622808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  <a:effectLst>
            <a:outerShdw blurRad="571500" dist="19050" dir="10800000" algn="bl" rotWithShape="0">
              <a:schemeClr val="dk1">
                <a:alpha val="3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4907910" y="0"/>
            <a:ext cx="4243868" cy="5143500"/>
          </a:xfrm>
          <a:custGeom>
            <a:avLst/>
            <a:gdLst/>
            <a:ahLst/>
            <a:cxnLst/>
            <a:rect l="l" t="t" r="r" b="b"/>
            <a:pathLst>
              <a:path w="5998400" h="6858000" extrusionOk="0">
                <a:moveTo>
                  <a:pt x="2752407" y="0"/>
                </a:moveTo>
                <a:cubicBezTo>
                  <a:pt x="2856294" y="466997"/>
                  <a:pt x="2908554" y="943991"/>
                  <a:pt x="2908300" y="1422400"/>
                </a:cubicBezTo>
                <a:cubicBezTo>
                  <a:pt x="2908300" y="3686239"/>
                  <a:pt x="1753171" y="5680139"/>
                  <a:pt x="0" y="6847206"/>
                </a:cubicBezTo>
                <a:lnTo>
                  <a:pt x="0" y="6858000"/>
                </a:lnTo>
                <a:lnTo>
                  <a:pt x="5998401" y="6858000"/>
                </a:lnTo>
                <a:lnTo>
                  <a:pt x="5998401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571500" dist="19050" dir="108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6451122" y="0"/>
            <a:ext cx="2697686" cy="3605879"/>
          </a:xfrm>
          <a:custGeom>
            <a:avLst/>
            <a:gdLst/>
            <a:ahLst/>
            <a:cxnLst/>
            <a:rect l="l" t="t" r="r" b="b"/>
            <a:pathLst>
              <a:path w="3812984" h="4807839" extrusionOk="0">
                <a:moveTo>
                  <a:pt x="3812984" y="4807839"/>
                </a:moveTo>
                <a:lnTo>
                  <a:pt x="3812984" y="0"/>
                </a:lnTo>
                <a:lnTo>
                  <a:pt x="0" y="0"/>
                </a:lnTo>
                <a:cubicBezTo>
                  <a:pt x="1961959" y="853313"/>
                  <a:pt x="3421634" y="2644648"/>
                  <a:pt x="3812984" y="4807839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  <a:effectLst>
            <a:outerShdw blurRad="571500" dist="19050" dir="108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779100" y="1984688"/>
            <a:ext cx="5040600" cy="632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779100" y="2713913"/>
            <a:ext cx="5040600" cy="44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3pPr>
            <a:lvl4pPr lvl="3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800"/>
              </a:spcBef>
              <a:spcAft>
                <a:spcPts val="8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1777400" y="2161800"/>
            <a:ext cx="55893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Font typeface="Fira Sans Medium"/>
              <a:buChar char="●"/>
              <a:defRPr sz="2800">
                <a:latin typeface="Fira Sans Medium"/>
                <a:ea typeface="Fira Sans Medium"/>
                <a:cs typeface="Fira Sans Medium"/>
                <a:sym typeface="Fira Sans Medium"/>
              </a:defRPr>
            </a:lvl1pPr>
            <a:lvl2pPr marL="914400" lvl="1" indent="-406400" algn="ctr" rtl="0">
              <a:spcBef>
                <a:spcPts val="800"/>
              </a:spcBef>
              <a:spcAft>
                <a:spcPts val="0"/>
              </a:spcAft>
              <a:buSzPts val="2800"/>
              <a:buFont typeface="Fira Sans Medium"/>
              <a:buChar char="○"/>
              <a:defRPr sz="2800">
                <a:latin typeface="Fira Sans Medium"/>
                <a:ea typeface="Fira Sans Medium"/>
                <a:cs typeface="Fira Sans Medium"/>
                <a:sym typeface="Fira Sans Medium"/>
              </a:defRPr>
            </a:lvl2pPr>
            <a:lvl3pPr marL="1371600" lvl="2" indent="-406400" algn="ctr" rtl="0">
              <a:spcBef>
                <a:spcPts val="800"/>
              </a:spcBef>
              <a:spcAft>
                <a:spcPts val="0"/>
              </a:spcAft>
              <a:buSzPts val="2800"/>
              <a:buFont typeface="Fira Sans Medium"/>
              <a:buChar char="■"/>
              <a:defRPr sz="2800">
                <a:latin typeface="Fira Sans Medium"/>
                <a:ea typeface="Fira Sans Medium"/>
                <a:cs typeface="Fira Sans Medium"/>
                <a:sym typeface="Fira Sans Medium"/>
              </a:defRPr>
            </a:lvl3pPr>
            <a:lvl4pPr marL="1828800" lvl="3" indent="-406400" algn="ctr" rtl="0">
              <a:spcBef>
                <a:spcPts val="800"/>
              </a:spcBef>
              <a:spcAft>
                <a:spcPts val="0"/>
              </a:spcAft>
              <a:buSzPts val="2800"/>
              <a:buFont typeface="Fira Sans Medium"/>
              <a:buChar char="●"/>
              <a:defRPr sz="2800">
                <a:latin typeface="Fira Sans Medium"/>
                <a:ea typeface="Fira Sans Medium"/>
                <a:cs typeface="Fira Sans Medium"/>
                <a:sym typeface="Fira Sans Medium"/>
              </a:defRPr>
            </a:lvl4pPr>
            <a:lvl5pPr marL="2286000" lvl="4" indent="-406400" algn="ctr" rtl="0">
              <a:spcBef>
                <a:spcPts val="800"/>
              </a:spcBef>
              <a:spcAft>
                <a:spcPts val="0"/>
              </a:spcAft>
              <a:buSzPts val="2800"/>
              <a:buFont typeface="Fira Sans Medium"/>
              <a:buChar char="○"/>
              <a:defRPr sz="2800">
                <a:latin typeface="Fira Sans Medium"/>
                <a:ea typeface="Fira Sans Medium"/>
                <a:cs typeface="Fira Sans Medium"/>
                <a:sym typeface="Fira Sans Medium"/>
              </a:defRPr>
            </a:lvl5pPr>
            <a:lvl6pPr marL="2743200" lvl="5" indent="-406400" algn="ctr" rtl="0">
              <a:spcBef>
                <a:spcPts val="800"/>
              </a:spcBef>
              <a:spcAft>
                <a:spcPts val="0"/>
              </a:spcAft>
              <a:buSzPts val="2800"/>
              <a:buFont typeface="Fira Sans Medium"/>
              <a:buChar char="■"/>
              <a:defRPr sz="2800">
                <a:latin typeface="Fira Sans Medium"/>
                <a:ea typeface="Fira Sans Medium"/>
                <a:cs typeface="Fira Sans Medium"/>
                <a:sym typeface="Fira Sans Medium"/>
              </a:defRPr>
            </a:lvl6pPr>
            <a:lvl7pPr marL="3200400" lvl="6" indent="-406400" algn="ctr" rtl="0">
              <a:spcBef>
                <a:spcPts val="800"/>
              </a:spcBef>
              <a:spcAft>
                <a:spcPts val="0"/>
              </a:spcAft>
              <a:buSzPts val="2800"/>
              <a:buFont typeface="Fira Sans Medium"/>
              <a:buChar char="●"/>
              <a:defRPr sz="2800">
                <a:latin typeface="Fira Sans Medium"/>
                <a:ea typeface="Fira Sans Medium"/>
                <a:cs typeface="Fira Sans Medium"/>
                <a:sym typeface="Fira Sans Medium"/>
              </a:defRPr>
            </a:lvl7pPr>
            <a:lvl8pPr marL="3657600" lvl="7" indent="-406400" algn="ctr" rtl="0">
              <a:spcBef>
                <a:spcPts val="800"/>
              </a:spcBef>
              <a:spcAft>
                <a:spcPts val="0"/>
              </a:spcAft>
              <a:buSzPts val="2800"/>
              <a:buFont typeface="Fira Sans Medium"/>
              <a:buChar char="○"/>
              <a:defRPr sz="2800">
                <a:latin typeface="Fira Sans Medium"/>
                <a:ea typeface="Fira Sans Medium"/>
                <a:cs typeface="Fira Sans Medium"/>
                <a:sym typeface="Fira Sans Medium"/>
              </a:defRPr>
            </a:lvl8pPr>
            <a:lvl9pPr marL="4114800" lvl="8" indent="-406400" algn="ctr" rtl="0">
              <a:spcBef>
                <a:spcPts val="800"/>
              </a:spcBef>
              <a:spcAft>
                <a:spcPts val="800"/>
              </a:spcAft>
              <a:buSzPts val="2800"/>
              <a:buFont typeface="Fira Sans Medium"/>
              <a:buChar char="■"/>
              <a:defRPr sz="2800">
                <a:latin typeface="Fira Sans Medium"/>
                <a:ea typeface="Fira Sans Medium"/>
                <a:cs typeface="Fira Sans Medium"/>
                <a:sym typeface="Fira Sans Medium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721700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72000">
                <a:schemeClr val="accent3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  <a:effectLst>
            <a:outerShdw blurRad="214313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4"/>
          <p:cNvSpPr/>
          <p:nvPr/>
        </p:nvSpPr>
        <p:spPr>
          <a:xfrm>
            <a:off x="7366595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14313" algn="bl" rotWithShape="0">
              <a:schemeClr val="dk1">
                <a:alpha val="3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7765453" y="0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214313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4"/>
          <p:cNvSpPr/>
          <p:nvPr/>
        </p:nvSpPr>
        <p:spPr>
          <a:xfrm rot="10800000">
            <a:off x="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72000">
                <a:schemeClr val="accent3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  <a:effectLst>
            <a:outerShdw blurRad="214313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"/>
          <p:cNvSpPr/>
          <p:nvPr/>
        </p:nvSpPr>
        <p:spPr>
          <a:xfrm rot="10800000">
            <a:off x="7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14313" algn="bl" rotWithShape="0">
              <a:schemeClr val="dk1">
                <a:alpha val="3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4"/>
          <p:cNvSpPr/>
          <p:nvPr/>
        </p:nvSpPr>
        <p:spPr>
          <a:xfrm rot="10800000">
            <a:off x="9" y="3749421"/>
            <a:ext cx="1378553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214313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721700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72000">
                <a:schemeClr val="accent3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  <a:effectLst>
            <a:outerShdw blurRad="214313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5"/>
          <p:cNvSpPr/>
          <p:nvPr/>
        </p:nvSpPr>
        <p:spPr>
          <a:xfrm>
            <a:off x="7366595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14313" algn="bl" rotWithShape="0">
              <a:schemeClr val="dk1">
                <a:alpha val="3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5"/>
          <p:cNvSpPr/>
          <p:nvPr/>
        </p:nvSpPr>
        <p:spPr>
          <a:xfrm>
            <a:off x="7765453" y="0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214313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962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779100" y="1492425"/>
            <a:ext cx="6962100" cy="289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/>
          <p:nvPr/>
        </p:nvSpPr>
        <p:spPr>
          <a:xfrm>
            <a:off x="721700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72000">
                <a:schemeClr val="accent3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  <a:effectLst>
            <a:outerShdw blurRad="214313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6"/>
          <p:cNvSpPr/>
          <p:nvPr/>
        </p:nvSpPr>
        <p:spPr>
          <a:xfrm>
            <a:off x="7366595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14313" algn="bl" rotWithShape="0">
              <a:schemeClr val="dk1">
                <a:alpha val="3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6"/>
          <p:cNvSpPr/>
          <p:nvPr/>
        </p:nvSpPr>
        <p:spPr>
          <a:xfrm>
            <a:off x="7765453" y="0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214313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9621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779100" y="1492425"/>
            <a:ext cx="3252900" cy="292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488203" y="1492425"/>
            <a:ext cx="3252900" cy="292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/>
        </p:nvSpPr>
        <p:spPr>
          <a:xfrm>
            <a:off x="721700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72000">
                <a:schemeClr val="accent3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  <a:effectLst>
            <a:outerShdw blurRad="214313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0"/>
          <p:cNvSpPr/>
          <p:nvPr/>
        </p:nvSpPr>
        <p:spPr>
          <a:xfrm>
            <a:off x="7366595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14313" algn="bl" rotWithShape="0">
              <a:schemeClr val="dk1">
                <a:alpha val="3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0"/>
          <p:cNvSpPr/>
          <p:nvPr/>
        </p:nvSpPr>
        <p:spPr>
          <a:xfrm>
            <a:off x="7765453" y="0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214313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10"/>
          <p:cNvSpPr/>
          <p:nvPr/>
        </p:nvSpPr>
        <p:spPr>
          <a:xfrm rot="10800000">
            <a:off x="9" y="3749421"/>
            <a:ext cx="1378553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_1">
    <p:bg>
      <p:bgPr>
        <a:gradFill>
          <a:gsLst>
            <a:gs pos="0">
              <a:schemeClr val="accent2"/>
            </a:gs>
            <a:gs pos="72000">
              <a:schemeClr val="accent3"/>
            </a:gs>
            <a:gs pos="100000">
              <a:schemeClr val="accent3"/>
            </a:gs>
          </a:gsLst>
          <a:lin ang="5400700" scaled="0"/>
        </a:gra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" name="Google Shape;74;p11"/>
          <p:cNvSpPr/>
          <p:nvPr/>
        </p:nvSpPr>
        <p:spPr>
          <a:xfrm>
            <a:off x="721700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1"/>
          <p:cNvSpPr/>
          <p:nvPr/>
        </p:nvSpPr>
        <p:spPr>
          <a:xfrm>
            <a:off x="7366595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1"/>
          <p:cNvSpPr/>
          <p:nvPr/>
        </p:nvSpPr>
        <p:spPr>
          <a:xfrm>
            <a:off x="7765453" y="0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1"/>
          <p:cNvSpPr/>
          <p:nvPr/>
        </p:nvSpPr>
        <p:spPr>
          <a:xfrm rot="10800000">
            <a:off x="6" y="0"/>
            <a:ext cx="1927002" cy="51435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1"/>
          <p:cNvSpPr/>
          <p:nvPr/>
        </p:nvSpPr>
        <p:spPr>
          <a:xfrm rot="10800000">
            <a:off x="7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1"/>
          <p:cNvSpPr/>
          <p:nvPr/>
        </p:nvSpPr>
        <p:spPr>
          <a:xfrm rot="10800000">
            <a:off x="9" y="3749421"/>
            <a:ext cx="1378553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0E843-4C8B-2C4F-9173-000B3A8C31D9}" type="datetime1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1279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9621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79100" y="1492425"/>
            <a:ext cx="6962100" cy="28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ira Sans Light"/>
              <a:buChar char="●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Fira Sans Light"/>
              <a:buChar char="○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Fira Sans Light"/>
              <a:buChar char="■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●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○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■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●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○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Fira Sans Light"/>
              <a:buChar char="■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  <a:lvl2pPr lvl="1" algn="r" rtl="0">
              <a:buNone/>
              <a:defRPr sz="13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2pPr>
            <a:lvl3pPr lvl="2" algn="r" rtl="0">
              <a:buNone/>
              <a:defRPr sz="13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3pPr>
            <a:lvl4pPr lvl="3" algn="r" rtl="0">
              <a:buNone/>
              <a:defRPr sz="13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4pPr>
            <a:lvl5pPr lvl="4" algn="r" rtl="0">
              <a:buNone/>
              <a:defRPr sz="13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5pPr>
            <a:lvl6pPr lvl="5" algn="r" rtl="0">
              <a:buNone/>
              <a:defRPr sz="13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6pPr>
            <a:lvl7pPr lvl="6" algn="r" rtl="0">
              <a:buNone/>
              <a:defRPr sz="13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7pPr>
            <a:lvl8pPr lvl="7" algn="r" rtl="0">
              <a:buNone/>
              <a:defRPr sz="13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8pPr>
            <a:lvl9pPr lvl="8" algn="r" rtl="0">
              <a:buNone/>
              <a:defRPr sz="13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6" r:id="rId6"/>
    <p:sldLayoutId id="2147483657" r:id="rId7"/>
    <p:sldLayoutId id="2147483659" r:id="rId8"/>
  </p:sldLayoutIdLst>
  <p:transition spd="slow">
    <p:push dir="u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27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5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2.jpe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24" Type="http://schemas.openxmlformats.org/officeDocument/2006/relationships/image" Target="../media/image30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23" Type="http://schemas.openxmlformats.org/officeDocument/2006/relationships/image" Target="../media/image29.emf"/><Relationship Id="rId10" Type="http://schemas.openxmlformats.org/officeDocument/2006/relationships/image" Target="../media/image16.jpeg"/><Relationship Id="rId19" Type="http://schemas.openxmlformats.org/officeDocument/2006/relationships/image" Target="../media/image25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Relationship Id="rId22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pts.ttu.edu/library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epts.ttu.edu/che/safetyplan.php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pts.ttu.edu/che/grad/documents/GraduateHandbook_May_2021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>
            <a:spLocks noGrp="1"/>
          </p:cNvSpPr>
          <p:nvPr>
            <p:ph type="ctrTitle"/>
          </p:nvPr>
        </p:nvSpPr>
        <p:spPr>
          <a:xfrm>
            <a:off x="307648" y="1080276"/>
            <a:ext cx="5416601" cy="160483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rgbClr val="C00000"/>
                </a:solidFill>
              </a:rPr>
              <a:t>Graduate Orientation</a:t>
            </a:r>
            <a:endParaRPr sz="66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027BC3-C6F3-4AF2-B210-95E5E86E8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99" y="4065931"/>
            <a:ext cx="4896740" cy="793272"/>
          </a:xfrm>
          <a:prstGeom prst="rect">
            <a:avLst/>
          </a:prstGeom>
        </p:spPr>
      </p:pic>
      <p:sp>
        <p:nvSpPr>
          <p:cNvPr id="6" name="Google Shape;84;p12">
            <a:extLst>
              <a:ext uri="{FF2B5EF4-FFF2-40B4-BE49-F238E27FC236}">
                <a16:creationId xmlns:a16="http://schemas.microsoft.com/office/drawing/2014/main" id="{65833B8A-DA1A-4DD5-AE60-17B051E5A0F5}"/>
              </a:ext>
            </a:extLst>
          </p:cNvPr>
          <p:cNvSpPr txBox="1">
            <a:spLocks/>
          </p:cNvSpPr>
          <p:nvPr/>
        </p:nvSpPr>
        <p:spPr>
          <a:xfrm>
            <a:off x="307648" y="2821847"/>
            <a:ext cx="1761858" cy="468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SemiBold"/>
              <a:buNone/>
              <a:defRPr sz="6000" b="0" i="0" u="none" strike="noStrike" cap="none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SemiBold"/>
              <a:buNone/>
              <a:defRPr sz="6000" b="0" i="0" u="none" strike="noStrike" cap="none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SemiBold"/>
              <a:buNone/>
              <a:defRPr sz="6000" b="0" i="0" u="none" strike="noStrike" cap="none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SemiBold"/>
              <a:buNone/>
              <a:defRPr sz="6000" b="0" i="0" u="none" strike="noStrike" cap="none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SemiBold"/>
              <a:buNone/>
              <a:defRPr sz="6000" b="0" i="0" u="none" strike="noStrike" cap="none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SemiBold"/>
              <a:buNone/>
              <a:defRPr sz="6000" b="0" i="0" u="none" strike="noStrike" cap="none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SemiBold"/>
              <a:buNone/>
              <a:defRPr sz="6000" b="0" i="0" u="none" strike="noStrike" cap="none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SemiBold"/>
              <a:buNone/>
              <a:defRPr sz="6000" b="0" i="0" u="none" strike="noStrike" cap="none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SemiBold"/>
              <a:buNone/>
              <a:defRPr sz="6000" b="0" i="0" u="none" strike="noStrike" cap="none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9pPr>
          </a:lstStyle>
          <a:p>
            <a:r>
              <a:rPr lang="en-US" sz="2800" i="1" dirty="0">
                <a:solidFill>
                  <a:schemeClr val="tx1"/>
                </a:solidFill>
                <a:latin typeface="Fira Sans Light" panose="020B0604020202020204" charset="0"/>
              </a:rPr>
              <a:t>-Fall 2021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7" name="Google Shape;84;p12">
            <a:extLst>
              <a:ext uri="{FF2B5EF4-FFF2-40B4-BE49-F238E27FC236}">
                <a16:creationId xmlns:a16="http://schemas.microsoft.com/office/drawing/2014/main" id="{7AB459A7-139E-415D-8C51-81D7E1334C81}"/>
              </a:ext>
            </a:extLst>
          </p:cNvPr>
          <p:cNvSpPr txBox="1">
            <a:spLocks/>
          </p:cNvSpPr>
          <p:nvPr/>
        </p:nvSpPr>
        <p:spPr>
          <a:xfrm>
            <a:off x="625276" y="649481"/>
            <a:ext cx="6185722" cy="1078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9pPr>
          </a:lstStyle>
          <a:p>
            <a:r>
              <a:rPr lang="en-US" sz="6600" dirty="0">
                <a:solidFill>
                  <a:schemeClr val="tx1"/>
                </a:solidFill>
              </a:rPr>
              <a:t>Departmental Expectations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780C57-9925-45A8-9AFE-7E00F7C1D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47" y="2180913"/>
            <a:ext cx="6400780" cy="26839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39352-BF94-DA4E-9535-507618473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67C77C-9297-554E-9308-6B74DF4C8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are you attending graduate school?</a:t>
            </a:r>
          </a:p>
          <a:p>
            <a:r>
              <a:rPr lang="en-US" dirty="0"/>
              <a:t>What is the difference between undergraduate and graduate education?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D27807-2F87-BA4A-B838-0C07AA4D87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2108533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7" name="Google Shape;84;p12">
            <a:extLst>
              <a:ext uri="{FF2B5EF4-FFF2-40B4-BE49-F238E27FC236}">
                <a16:creationId xmlns:a16="http://schemas.microsoft.com/office/drawing/2014/main" id="{7AB459A7-139E-415D-8C51-81D7E1334C81}"/>
              </a:ext>
            </a:extLst>
          </p:cNvPr>
          <p:cNvSpPr txBox="1">
            <a:spLocks/>
          </p:cNvSpPr>
          <p:nvPr/>
        </p:nvSpPr>
        <p:spPr>
          <a:xfrm>
            <a:off x="625276" y="649481"/>
            <a:ext cx="6185722" cy="1078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9pPr>
          </a:lstStyle>
          <a:p>
            <a:r>
              <a:rPr lang="en-US" sz="6600" dirty="0">
                <a:solidFill>
                  <a:schemeClr val="tx1"/>
                </a:solidFill>
              </a:rPr>
              <a:t>Departmental Expectations</a:t>
            </a:r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4A616A4F-424C-40B5-9127-806E7DEC5012}"/>
              </a:ext>
            </a:extLst>
          </p:cNvPr>
          <p:cNvSpPr txBox="1">
            <a:spLocks/>
          </p:cNvSpPr>
          <p:nvPr/>
        </p:nvSpPr>
        <p:spPr>
          <a:xfrm>
            <a:off x="625276" y="2727379"/>
            <a:ext cx="6185722" cy="913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ira Sans Light"/>
              <a:buChar char="●"/>
              <a:defRPr sz="2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Fira Sans Light"/>
              <a:buChar char="○"/>
              <a:defRPr sz="2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Fira Sans Light"/>
              <a:buChar char="■"/>
              <a:defRPr sz="2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●"/>
              <a:defRPr sz="2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○"/>
              <a:defRPr sz="2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■"/>
              <a:defRPr sz="2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●"/>
              <a:defRPr sz="2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○"/>
              <a:defRPr sz="2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Fira Sans Light"/>
              <a:buChar char="■"/>
              <a:defRPr sz="2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pPr marL="0" indent="0">
              <a:buNone/>
              <a:defRPr/>
            </a:pPr>
            <a:r>
              <a:rPr lang="en-US" altLang="en-US" sz="1600" b="1" dirty="0"/>
              <a:t>Educate, conduct pioneering research, and disseminate ChE knowledge and innovation through internationally recognized programs for the benefit of society</a:t>
            </a:r>
          </a:p>
        </p:txBody>
      </p:sp>
      <p:sp>
        <p:nvSpPr>
          <p:cNvPr id="9" name="Google Shape;84;p12">
            <a:extLst>
              <a:ext uri="{FF2B5EF4-FFF2-40B4-BE49-F238E27FC236}">
                <a16:creationId xmlns:a16="http://schemas.microsoft.com/office/drawing/2014/main" id="{97C67B74-1E4B-41AB-B711-0ECBAF9CAB51}"/>
              </a:ext>
            </a:extLst>
          </p:cNvPr>
          <p:cNvSpPr txBox="1">
            <a:spLocks/>
          </p:cNvSpPr>
          <p:nvPr/>
        </p:nvSpPr>
        <p:spPr>
          <a:xfrm>
            <a:off x="625276" y="2281036"/>
            <a:ext cx="6185722" cy="530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9pPr>
          </a:lstStyle>
          <a:p>
            <a:r>
              <a:rPr lang="en-US" sz="3600" dirty="0">
                <a:solidFill>
                  <a:srgbClr val="C00000"/>
                </a:solidFill>
              </a:rPr>
              <a:t>Mission</a:t>
            </a: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4CE0860F-FBB4-4334-80DB-8EA511DA6F25}"/>
              </a:ext>
            </a:extLst>
          </p:cNvPr>
          <p:cNvSpPr txBox="1">
            <a:spLocks/>
          </p:cNvSpPr>
          <p:nvPr/>
        </p:nvSpPr>
        <p:spPr>
          <a:xfrm>
            <a:off x="625276" y="4197949"/>
            <a:ext cx="6185722" cy="913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ira Sans Light"/>
              <a:buChar char="●"/>
              <a:defRPr sz="2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Fira Sans Light"/>
              <a:buChar char="○"/>
              <a:defRPr sz="2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Fira Sans Light"/>
              <a:buChar char="■"/>
              <a:defRPr sz="2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●"/>
              <a:defRPr sz="2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○"/>
              <a:defRPr sz="2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■"/>
              <a:defRPr sz="2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●"/>
              <a:defRPr sz="2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○"/>
              <a:defRPr sz="2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Fira Sans Light"/>
              <a:buChar char="■"/>
              <a:defRPr sz="2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pPr marL="0" indent="0">
              <a:buNone/>
              <a:defRPr/>
            </a:pPr>
            <a:r>
              <a:rPr lang="en-US" altLang="en-US" sz="1600" b="1" dirty="0"/>
              <a:t>Be globally renown for our excellence in engineering, discovery, and innovation</a:t>
            </a:r>
          </a:p>
        </p:txBody>
      </p:sp>
      <p:sp>
        <p:nvSpPr>
          <p:cNvPr id="11" name="Google Shape;84;p12">
            <a:extLst>
              <a:ext uri="{FF2B5EF4-FFF2-40B4-BE49-F238E27FC236}">
                <a16:creationId xmlns:a16="http://schemas.microsoft.com/office/drawing/2014/main" id="{918BCC42-1E6F-4CED-BA6B-DCC38B812CCF}"/>
              </a:ext>
            </a:extLst>
          </p:cNvPr>
          <p:cNvSpPr txBox="1">
            <a:spLocks/>
          </p:cNvSpPr>
          <p:nvPr/>
        </p:nvSpPr>
        <p:spPr>
          <a:xfrm>
            <a:off x="625276" y="3751606"/>
            <a:ext cx="6185722" cy="530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9pPr>
          </a:lstStyle>
          <a:p>
            <a:r>
              <a:rPr lang="en-US" sz="3600" dirty="0">
                <a:solidFill>
                  <a:srgbClr val="C00000"/>
                </a:solidFill>
              </a:rPr>
              <a:t>Vision</a:t>
            </a:r>
          </a:p>
        </p:txBody>
      </p:sp>
      <p:pic>
        <p:nvPicPr>
          <p:cNvPr id="1026" name="Picture 2" descr="82,700 We Need You Stock Photos, Pictures &amp; Royalty-Free Images - iStock">
            <a:extLst>
              <a:ext uri="{FF2B5EF4-FFF2-40B4-BE49-F238E27FC236}">
                <a16:creationId xmlns:a16="http://schemas.microsoft.com/office/drawing/2014/main" id="{2EE0BCB5-74C8-F442-AD36-9CF7B0962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998" y="3886324"/>
            <a:ext cx="1580007" cy="121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475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7" name="Google Shape;84;p12">
            <a:extLst>
              <a:ext uri="{FF2B5EF4-FFF2-40B4-BE49-F238E27FC236}">
                <a16:creationId xmlns:a16="http://schemas.microsoft.com/office/drawing/2014/main" id="{7AB459A7-139E-415D-8C51-81D7E1334C81}"/>
              </a:ext>
            </a:extLst>
          </p:cNvPr>
          <p:cNvSpPr txBox="1">
            <a:spLocks/>
          </p:cNvSpPr>
          <p:nvPr/>
        </p:nvSpPr>
        <p:spPr>
          <a:xfrm>
            <a:off x="625276" y="649481"/>
            <a:ext cx="6185722" cy="1078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9pPr>
          </a:lstStyle>
          <a:p>
            <a:r>
              <a:rPr lang="en-US" sz="6600" dirty="0">
                <a:solidFill>
                  <a:schemeClr val="tx1"/>
                </a:solidFill>
              </a:rPr>
              <a:t>Departmental Expectations</a:t>
            </a:r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4A616A4F-424C-40B5-9127-806E7DEC5012}"/>
              </a:ext>
            </a:extLst>
          </p:cNvPr>
          <p:cNvSpPr txBox="1">
            <a:spLocks/>
          </p:cNvSpPr>
          <p:nvPr/>
        </p:nvSpPr>
        <p:spPr>
          <a:xfrm>
            <a:off x="625276" y="2384478"/>
            <a:ext cx="7057393" cy="2109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ira Sans Light"/>
              <a:buChar char="●"/>
              <a:defRPr sz="2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Fira Sans Light"/>
              <a:buChar char="○"/>
              <a:defRPr sz="2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Fira Sans Light"/>
              <a:buChar char="■"/>
              <a:defRPr sz="2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●"/>
              <a:defRPr sz="2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○"/>
              <a:defRPr sz="2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■"/>
              <a:defRPr sz="2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●"/>
              <a:defRPr sz="2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○"/>
              <a:defRPr sz="2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Fira Sans Light"/>
              <a:buChar char="■"/>
              <a:defRPr sz="2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pPr marL="285750" indent="-285750">
              <a:defRPr/>
            </a:pPr>
            <a:r>
              <a:rPr lang="en-US" altLang="en-US" sz="2000" b="1" dirty="0"/>
              <a:t>Papers &amp; Presentations</a:t>
            </a:r>
          </a:p>
          <a:p>
            <a:pPr marL="285750" indent="-285750">
              <a:defRPr/>
            </a:pPr>
            <a:r>
              <a:rPr lang="en-US" altLang="en-US" sz="2000" b="1" dirty="0"/>
              <a:t>Graduate Commitment to Research</a:t>
            </a:r>
          </a:p>
          <a:p>
            <a:pPr marL="285750" indent="-285750">
              <a:defRPr/>
            </a:pPr>
            <a:r>
              <a:rPr lang="en-US" altLang="en-US" sz="2000" b="1" dirty="0"/>
              <a:t>TA Commitment &amp; Expectations</a:t>
            </a:r>
          </a:p>
          <a:p>
            <a:pPr marL="285750" indent="-285750">
              <a:defRPr/>
            </a:pPr>
            <a:r>
              <a:rPr lang="en-US" altLang="en-US" sz="2000" b="1" dirty="0"/>
              <a:t>Leadership</a:t>
            </a:r>
          </a:p>
          <a:p>
            <a:pPr marL="285750" indent="-285750">
              <a:defRPr/>
            </a:pPr>
            <a:r>
              <a:rPr lang="en-US" altLang="en-US" sz="2000" b="1" dirty="0"/>
              <a:t>Community of Scholars</a:t>
            </a:r>
          </a:p>
        </p:txBody>
      </p:sp>
    </p:spTree>
    <p:extLst>
      <p:ext uri="{BB962C8B-B14F-4D97-AF65-F5344CB8AC3E}">
        <p14:creationId xmlns:p14="http://schemas.microsoft.com/office/powerpoint/2010/main" val="276884815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7" name="Google Shape;84;p12">
            <a:extLst>
              <a:ext uri="{FF2B5EF4-FFF2-40B4-BE49-F238E27FC236}">
                <a16:creationId xmlns:a16="http://schemas.microsoft.com/office/drawing/2014/main" id="{7AB459A7-139E-415D-8C51-81D7E1334C81}"/>
              </a:ext>
            </a:extLst>
          </p:cNvPr>
          <p:cNvSpPr txBox="1">
            <a:spLocks/>
          </p:cNvSpPr>
          <p:nvPr/>
        </p:nvSpPr>
        <p:spPr>
          <a:xfrm>
            <a:off x="264246" y="197268"/>
            <a:ext cx="7454855" cy="1078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9pPr>
          </a:lstStyle>
          <a:p>
            <a:r>
              <a:rPr lang="en-US" sz="6600" dirty="0">
                <a:solidFill>
                  <a:schemeClr val="tx1"/>
                </a:solidFill>
              </a:rPr>
              <a:t>F.R.A.L.S.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B0EA55-5A33-4AA6-916C-531E707355DA}"/>
              </a:ext>
            </a:extLst>
          </p:cNvPr>
          <p:cNvSpPr txBox="1"/>
          <p:nvPr/>
        </p:nvSpPr>
        <p:spPr>
          <a:xfrm>
            <a:off x="184944" y="2090256"/>
            <a:ext cx="8295640" cy="625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15000"/>
              </a:lnSpc>
              <a:buClr>
                <a:schemeClr val="accent4"/>
              </a:buClr>
              <a:buSzPts val="2400"/>
              <a:buFont typeface="Arial"/>
              <a:buNone/>
              <a:defRPr/>
            </a:pPr>
            <a:r>
              <a:rPr lang="en-US" sz="3200" b="1" dirty="0">
                <a:solidFill>
                  <a:schemeClr val="dk1"/>
                </a:solidFill>
                <a:latin typeface="Fira Sans Light"/>
              </a:rPr>
              <a:t>R</a:t>
            </a:r>
            <a:r>
              <a:rPr lang="en-US" sz="1800" b="1" dirty="0">
                <a:solidFill>
                  <a:schemeClr val="dk1"/>
                </a:solidFill>
                <a:latin typeface="Fira Sans Light"/>
              </a:rPr>
              <a:t>esearch, academics, entrepreneurship and innovation seamless integrated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7385E0-A6CD-4F42-AE65-761DDE426E25}"/>
              </a:ext>
            </a:extLst>
          </p:cNvPr>
          <p:cNvSpPr txBox="1"/>
          <p:nvPr/>
        </p:nvSpPr>
        <p:spPr>
          <a:xfrm>
            <a:off x="205098" y="2787620"/>
            <a:ext cx="7933561" cy="625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15000"/>
              </a:lnSpc>
              <a:buClr>
                <a:schemeClr val="accent4"/>
              </a:buClr>
              <a:buSzPts val="2400"/>
              <a:defRPr/>
            </a:pPr>
            <a:r>
              <a:rPr lang="en-US" sz="3200" b="1" dirty="0">
                <a:solidFill>
                  <a:schemeClr val="dk1"/>
                </a:solidFill>
                <a:latin typeface="Fira Sans Light"/>
              </a:rPr>
              <a:t>A</a:t>
            </a:r>
            <a:r>
              <a:rPr lang="en-US" sz="1800" b="1" dirty="0">
                <a:solidFill>
                  <a:schemeClr val="dk1"/>
                </a:solidFill>
                <a:latin typeface="Fira Sans Light"/>
              </a:rPr>
              <a:t>cademics, creating a learning environment for sustainable education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CA6F740-BDFE-4509-AE16-06E15338034F}"/>
              </a:ext>
            </a:extLst>
          </p:cNvPr>
          <p:cNvSpPr txBox="1"/>
          <p:nvPr/>
        </p:nvSpPr>
        <p:spPr>
          <a:xfrm>
            <a:off x="184944" y="3484985"/>
            <a:ext cx="7318263" cy="625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15000"/>
              </a:lnSpc>
              <a:buClr>
                <a:schemeClr val="accent4"/>
              </a:buClr>
              <a:buSzPts val="2400"/>
              <a:buFont typeface="Arial"/>
              <a:buNone/>
              <a:defRPr/>
            </a:pPr>
            <a:r>
              <a:rPr lang="en-US" sz="3200" b="1" dirty="0">
                <a:solidFill>
                  <a:schemeClr val="dk1"/>
                </a:solidFill>
                <a:latin typeface="Fira Sans Light"/>
              </a:rPr>
              <a:t>L</a:t>
            </a:r>
            <a:r>
              <a:rPr lang="en-US" sz="1800" b="1" dirty="0">
                <a:solidFill>
                  <a:schemeClr val="dk1"/>
                </a:solidFill>
                <a:latin typeface="Fira Sans Light"/>
              </a:rPr>
              <a:t>eadership,  empowering activities to evolve as global leaders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5A38F3-37A2-4E7E-8B58-736481EDD104}"/>
              </a:ext>
            </a:extLst>
          </p:cNvPr>
          <p:cNvSpPr txBox="1"/>
          <p:nvPr/>
        </p:nvSpPr>
        <p:spPr>
          <a:xfrm>
            <a:off x="184944" y="4110797"/>
            <a:ext cx="5054457" cy="625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15000"/>
              </a:lnSpc>
              <a:buClr>
                <a:schemeClr val="accent4"/>
              </a:buClr>
              <a:buSzPts val="2400"/>
              <a:defRPr/>
            </a:pPr>
            <a:r>
              <a:rPr lang="en-US" sz="3200" b="1" dirty="0">
                <a:solidFill>
                  <a:schemeClr val="dk1"/>
                </a:solidFill>
                <a:latin typeface="Fira Sans Light"/>
              </a:rPr>
              <a:t>S</a:t>
            </a:r>
            <a:r>
              <a:rPr lang="en-US" sz="1800" b="1" dirty="0">
                <a:solidFill>
                  <a:schemeClr val="dk1"/>
                </a:solidFill>
                <a:latin typeface="Fira Sans Light"/>
              </a:rPr>
              <a:t>afety an integral part of our culture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16496D-D971-44D1-9F56-40C1361C8136}"/>
              </a:ext>
            </a:extLst>
          </p:cNvPr>
          <p:cNvSpPr txBox="1"/>
          <p:nvPr/>
        </p:nvSpPr>
        <p:spPr>
          <a:xfrm>
            <a:off x="184944" y="1148744"/>
            <a:ext cx="6814062" cy="958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15000"/>
              </a:lnSpc>
              <a:buClr>
                <a:schemeClr val="accent4"/>
              </a:buClr>
              <a:buSzPts val="2400"/>
              <a:defRPr/>
            </a:pPr>
            <a:r>
              <a:rPr lang="en-US" sz="3200" b="1" dirty="0">
                <a:solidFill>
                  <a:schemeClr val="dk1"/>
                </a:solidFill>
                <a:latin typeface="Fira Sans Light"/>
                <a:sym typeface="Fira Sans Light"/>
              </a:rPr>
              <a:t>F</a:t>
            </a:r>
            <a:r>
              <a:rPr lang="en-US" sz="1800" b="1" dirty="0">
                <a:solidFill>
                  <a:schemeClr val="dk1"/>
                </a:solidFill>
                <a:latin typeface="Fira Sans Light"/>
                <a:sym typeface="Fira Sans Light"/>
              </a:rPr>
              <a:t>amily, the Red Raiders working together side by side to solve major problems in the world</a:t>
            </a:r>
          </a:p>
        </p:txBody>
      </p:sp>
    </p:spTree>
    <p:extLst>
      <p:ext uri="{BB962C8B-B14F-4D97-AF65-F5344CB8AC3E}">
        <p14:creationId xmlns:p14="http://schemas.microsoft.com/office/powerpoint/2010/main" val="419518267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7" name="Google Shape;84;p12">
            <a:extLst>
              <a:ext uri="{FF2B5EF4-FFF2-40B4-BE49-F238E27FC236}">
                <a16:creationId xmlns:a16="http://schemas.microsoft.com/office/drawing/2014/main" id="{7AB459A7-139E-415D-8C51-81D7E1334C81}"/>
              </a:ext>
            </a:extLst>
          </p:cNvPr>
          <p:cNvSpPr txBox="1">
            <a:spLocks/>
          </p:cNvSpPr>
          <p:nvPr/>
        </p:nvSpPr>
        <p:spPr>
          <a:xfrm>
            <a:off x="295169" y="359626"/>
            <a:ext cx="7454855" cy="1078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9pPr>
          </a:lstStyle>
          <a:p>
            <a:r>
              <a:rPr lang="en-US" sz="6600" dirty="0">
                <a:solidFill>
                  <a:schemeClr val="tx1"/>
                </a:solidFill>
              </a:rPr>
              <a:t>CHE Faculty &amp; Staff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872F778-0E91-4B81-A212-F0325211F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9" r="8188"/>
          <a:stretch/>
        </p:blipFill>
        <p:spPr bwMode="auto">
          <a:xfrm>
            <a:off x="5495644" y="1563899"/>
            <a:ext cx="708593" cy="98185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au-Chyun Chen">
            <a:extLst>
              <a:ext uri="{FF2B5EF4-FFF2-40B4-BE49-F238E27FC236}">
                <a16:creationId xmlns:a16="http://schemas.microsoft.com/office/drawing/2014/main" id="{314C9027-A79F-4427-A11C-8F79BC4D3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10" y="1541544"/>
            <a:ext cx="736390" cy="98185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arvinder Singh Gill">
            <a:extLst>
              <a:ext uri="{FF2B5EF4-FFF2-40B4-BE49-F238E27FC236}">
                <a16:creationId xmlns:a16="http://schemas.microsoft.com/office/drawing/2014/main" id="{6D3ED7B0-B30D-477F-A9EB-F282E8685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39" y="1548907"/>
            <a:ext cx="736390" cy="98185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Josh Howe">
            <a:extLst>
              <a:ext uri="{FF2B5EF4-FFF2-40B4-BE49-F238E27FC236}">
                <a16:creationId xmlns:a16="http://schemas.microsoft.com/office/drawing/2014/main" id="{AE4707E0-2C4E-4C4D-A7DF-D29443CD4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468" y="1550309"/>
            <a:ext cx="736388" cy="98921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heima Jatib Khatib">
            <a:extLst>
              <a:ext uri="{FF2B5EF4-FFF2-40B4-BE49-F238E27FC236}">
                <a16:creationId xmlns:a16="http://schemas.microsoft.com/office/drawing/2014/main" id="{7E98D5B0-6562-49ED-8056-46AFC4C2C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495" y="1563899"/>
            <a:ext cx="731719" cy="97562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Rajesh Khare">
            <a:extLst>
              <a:ext uri="{FF2B5EF4-FFF2-40B4-BE49-F238E27FC236}">
                <a16:creationId xmlns:a16="http://schemas.microsoft.com/office/drawing/2014/main" id="{1E20EEB3-28FF-4CA2-B499-592F0D788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101" y="1554106"/>
            <a:ext cx="728591" cy="9714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Wei Li">
            <a:extLst>
              <a:ext uri="{FF2B5EF4-FFF2-40B4-BE49-F238E27FC236}">
                <a16:creationId xmlns:a16="http://schemas.microsoft.com/office/drawing/2014/main" id="{75E028D6-DEBB-4AB2-B7C4-CFD51A0C5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579" y="1563913"/>
            <a:ext cx="736390" cy="98185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Mahdi Malmali">
            <a:extLst>
              <a:ext uri="{FF2B5EF4-FFF2-40B4-BE49-F238E27FC236}">
                <a16:creationId xmlns:a16="http://schemas.microsoft.com/office/drawing/2014/main" id="{B32B7AF3-3F42-4E3A-8C7A-1DCF947DB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912" y="1563899"/>
            <a:ext cx="672501" cy="98185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Jeremy Marston">
            <a:extLst>
              <a:ext uri="{FF2B5EF4-FFF2-40B4-BE49-F238E27FC236}">
                <a16:creationId xmlns:a16="http://schemas.microsoft.com/office/drawing/2014/main" id="{34BFE3B9-CD05-412F-AF0A-1149D5359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19" y="2634194"/>
            <a:ext cx="725781" cy="96770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Al Sacco Jr.">
            <a:extLst>
              <a:ext uri="{FF2B5EF4-FFF2-40B4-BE49-F238E27FC236}">
                <a16:creationId xmlns:a16="http://schemas.microsoft.com/office/drawing/2014/main" id="{7FDF3412-43F1-4D4B-8372-18E28D55B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39" y="2641640"/>
            <a:ext cx="720197" cy="96026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8" descr="Siva A. Vanapalli">
            <a:extLst>
              <a:ext uri="{FF2B5EF4-FFF2-40B4-BE49-F238E27FC236}">
                <a16:creationId xmlns:a16="http://schemas.microsoft.com/office/drawing/2014/main" id="{0D7D3C90-4AF2-4217-813D-9896D99E3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14" y="2646111"/>
            <a:ext cx="716844" cy="95579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0" descr="Mark W. Vaughn">
            <a:extLst>
              <a:ext uri="{FF2B5EF4-FFF2-40B4-BE49-F238E27FC236}">
                <a16:creationId xmlns:a16="http://schemas.microsoft.com/office/drawing/2014/main" id="{C161B9BE-7F32-4F90-A98B-C49037CB8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836" y="2634194"/>
            <a:ext cx="716844" cy="95579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2" descr="Brandon Weeks">
            <a:extLst>
              <a:ext uri="{FF2B5EF4-FFF2-40B4-BE49-F238E27FC236}">
                <a16:creationId xmlns:a16="http://schemas.microsoft.com/office/drawing/2014/main" id="{3631A7FE-3483-4237-9ED4-E1F213078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858" y="2630959"/>
            <a:ext cx="721696" cy="96226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4" descr="Theodore F. Wiesner">
            <a:extLst>
              <a:ext uri="{FF2B5EF4-FFF2-40B4-BE49-F238E27FC236}">
                <a16:creationId xmlns:a16="http://schemas.microsoft.com/office/drawing/2014/main" id="{28A76A14-6426-4D7D-8794-B3F0D08FA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880" y="2641640"/>
            <a:ext cx="721696" cy="96226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6" descr="Gerri Botte">
            <a:extLst>
              <a:ext uri="{FF2B5EF4-FFF2-40B4-BE49-F238E27FC236}">
                <a16:creationId xmlns:a16="http://schemas.microsoft.com/office/drawing/2014/main" id="{489A7528-9D8C-41A6-B0E7-DE7247DCC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652" y="3723868"/>
            <a:ext cx="635685" cy="96147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8">
            <a:extLst>
              <a:ext uri="{FF2B5EF4-FFF2-40B4-BE49-F238E27FC236}">
                <a16:creationId xmlns:a16="http://schemas.microsoft.com/office/drawing/2014/main" id="{D44CD0A8-8C2D-4703-884D-AE28F01A9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9019" y="3712700"/>
            <a:ext cx="915486" cy="97586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0" descr="Kristina Thompson">
            <a:extLst>
              <a:ext uri="{FF2B5EF4-FFF2-40B4-BE49-F238E27FC236}">
                <a16:creationId xmlns:a16="http://schemas.microsoft.com/office/drawing/2014/main" id="{6D83137C-440B-46AA-87AB-FFDB393C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129" y="3723868"/>
            <a:ext cx="635685" cy="95352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2" descr="Jeff_Rammage">
            <a:extLst>
              <a:ext uri="{FF2B5EF4-FFF2-40B4-BE49-F238E27FC236}">
                <a16:creationId xmlns:a16="http://schemas.microsoft.com/office/drawing/2014/main" id="{B26E7982-E0F9-4BF7-8CB1-4F5892CC0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800" y="3723868"/>
            <a:ext cx="589404" cy="95579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Priya Gill">
            <a:extLst>
              <a:ext uri="{FF2B5EF4-FFF2-40B4-BE49-F238E27FC236}">
                <a16:creationId xmlns:a16="http://schemas.microsoft.com/office/drawing/2014/main" id="{F375996F-DF13-49A1-B6CD-0397D2FB4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644" y="2652022"/>
            <a:ext cx="720196" cy="97586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hijuan Hu">
            <a:extLst>
              <a:ext uri="{FF2B5EF4-FFF2-40B4-BE49-F238E27FC236}">
                <a16:creationId xmlns:a16="http://schemas.microsoft.com/office/drawing/2014/main" id="{5C8792D3-D421-4A45-8076-C8DFF4A47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789" y="2641640"/>
            <a:ext cx="720197" cy="96026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7FE62A7-5B83-4866-A3FE-46760456C867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1210" r="17823"/>
          <a:stretch/>
        </p:blipFill>
        <p:spPr>
          <a:xfrm>
            <a:off x="2227438" y="3723868"/>
            <a:ext cx="693914" cy="95770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26" name="Picture 2" descr="Joseph Gauthier">
            <a:extLst>
              <a:ext uri="{FF2B5EF4-FFF2-40B4-BE49-F238E27FC236}">
                <a16:creationId xmlns:a16="http://schemas.microsoft.com/office/drawing/2014/main" id="{5C0960E9-D657-452A-ACEB-8272F2AF7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088" y="1568070"/>
            <a:ext cx="647936" cy="97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BD4B119B-ACCF-442F-8CB3-7EA7405FED19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7700" r="4814"/>
          <a:stretch/>
        </p:blipFill>
        <p:spPr>
          <a:xfrm>
            <a:off x="7093308" y="2639641"/>
            <a:ext cx="841837" cy="962261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D9A82E0-9110-4721-A146-870A104AD56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524692" y="3849438"/>
            <a:ext cx="2759862" cy="82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8899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700" scaled="0"/>
        </a:gra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>
            <a:spLocks noGrp="1"/>
          </p:cNvSpPr>
          <p:nvPr>
            <p:ph type="ctrTitle" idx="4294967295"/>
          </p:nvPr>
        </p:nvSpPr>
        <p:spPr>
          <a:xfrm>
            <a:off x="1398300" y="2140963"/>
            <a:ext cx="63474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lt1"/>
                </a:solidFill>
              </a:rPr>
              <a:t>Library Resources</a:t>
            </a:r>
            <a:endParaRPr sz="6000" dirty="0">
              <a:solidFill>
                <a:schemeClr val="lt1"/>
              </a:solidFill>
            </a:endParaRPr>
          </a:p>
        </p:txBody>
      </p:sp>
      <p:sp>
        <p:nvSpPr>
          <p:cNvPr id="129" name="Google Shape;129;p18"/>
          <p:cNvSpPr txBox="1">
            <a:spLocks noGrp="1"/>
          </p:cNvSpPr>
          <p:nvPr>
            <p:ph type="subTitle" idx="4294967295"/>
          </p:nvPr>
        </p:nvSpPr>
        <p:spPr>
          <a:xfrm>
            <a:off x="1398375" y="3411550"/>
            <a:ext cx="63474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solidFill>
                  <a:schemeClr val="lt1"/>
                </a:solidFill>
                <a:hlinkClick r:id="rId3"/>
              </a:rPr>
              <a:t>https://www.depts.ttu.edu/library/</a:t>
            </a:r>
            <a:r>
              <a:rPr lang="en-US" dirty="0">
                <a:solidFill>
                  <a:schemeClr val="lt1"/>
                </a:solidFill>
              </a:rPr>
              <a:t>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43" name="Google Shape;143;p1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F094270-8C55-4A84-882D-08ADB96AF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29" y="947150"/>
            <a:ext cx="5590758" cy="134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7" name="Google Shape;84;p12">
            <a:extLst>
              <a:ext uri="{FF2B5EF4-FFF2-40B4-BE49-F238E27FC236}">
                <a16:creationId xmlns:a16="http://schemas.microsoft.com/office/drawing/2014/main" id="{7AB459A7-139E-415D-8C51-81D7E1334C81}"/>
              </a:ext>
            </a:extLst>
          </p:cNvPr>
          <p:cNvSpPr txBox="1">
            <a:spLocks/>
          </p:cNvSpPr>
          <p:nvPr/>
        </p:nvSpPr>
        <p:spPr>
          <a:xfrm>
            <a:off x="582548" y="487111"/>
            <a:ext cx="7262492" cy="1078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9pPr>
          </a:lstStyle>
          <a:p>
            <a:r>
              <a:rPr lang="en-US" sz="6600" dirty="0">
                <a:solidFill>
                  <a:schemeClr val="tx1"/>
                </a:solidFill>
              </a:rPr>
              <a:t>Library Resources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78F7DFD-C78B-4797-9034-05EF7C199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48" y="1565617"/>
            <a:ext cx="6748251" cy="341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8906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69123B-7F88-4533-AB27-98FEAB9F7248}"/>
              </a:ext>
            </a:extLst>
          </p:cNvPr>
          <p:cNvSpPr/>
          <p:nvPr/>
        </p:nvSpPr>
        <p:spPr>
          <a:xfrm>
            <a:off x="0" y="3230311"/>
            <a:ext cx="9143999" cy="1913140"/>
          </a:xfrm>
          <a:prstGeom prst="rect">
            <a:avLst/>
          </a:prstGeom>
          <a:gradFill>
            <a:gsLst>
              <a:gs pos="37000">
                <a:srgbClr val="C00000"/>
              </a:gs>
              <a:gs pos="74000">
                <a:srgbClr val="FF0000"/>
              </a:gs>
              <a:gs pos="100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Google Shape;175;p22"/>
          <p:cNvSpPr txBox="1">
            <a:spLocks noGrp="1"/>
          </p:cNvSpPr>
          <p:nvPr>
            <p:ph type="title" idx="4294967295"/>
          </p:nvPr>
        </p:nvSpPr>
        <p:spPr>
          <a:xfrm>
            <a:off x="1384417" y="3516875"/>
            <a:ext cx="6375163" cy="1626576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dirty="0">
                <a:solidFill>
                  <a:schemeClr val="lt1"/>
                </a:solidFill>
              </a:rPr>
              <a:t>Safety Overview</a:t>
            </a:r>
            <a:br>
              <a:rPr lang="en-US" sz="6000" b="0" dirty="0">
                <a:solidFill>
                  <a:schemeClr val="lt1"/>
                </a:solidFill>
              </a:rPr>
            </a:br>
            <a:r>
              <a:rPr lang="en-US" sz="1800" b="0" dirty="0">
                <a:solidFill>
                  <a:schemeClr val="lt1"/>
                </a:solidFill>
                <a:hlinkClick r:id="rId4"/>
              </a:rPr>
              <a:t>https://www.depts.ttu.edu/che/safetyplan.php</a:t>
            </a:r>
            <a:r>
              <a:rPr lang="en-US" sz="1800" b="0" dirty="0">
                <a:solidFill>
                  <a:schemeClr val="lt1"/>
                </a:solidFill>
              </a:rPr>
              <a:t> </a:t>
            </a:r>
            <a:endParaRPr sz="6000" dirty="0">
              <a:solidFill>
                <a:schemeClr val="lt1"/>
              </a:solidFill>
            </a:endParaRPr>
          </a:p>
        </p:txBody>
      </p:sp>
      <p:sp>
        <p:nvSpPr>
          <p:cNvPr id="176" name="Google Shape;176;p2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7" name="Google Shape;84;p12">
            <a:extLst>
              <a:ext uri="{FF2B5EF4-FFF2-40B4-BE49-F238E27FC236}">
                <a16:creationId xmlns:a16="http://schemas.microsoft.com/office/drawing/2014/main" id="{7AB459A7-139E-415D-8C51-81D7E1334C81}"/>
              </a:ext>
            </a:extLst>
          </p:cNvPr>
          <p:cNvSpPr txBox="1">
            <a:spLocks/>
          </p:cNvSpPr>
          <p:nvPr/>
        </p:nvSpPr>
        <p:spPr>
          <a:xfrm>
            <a:off x="591094" y="348415"/>
            <a:ext cx="7262492" cy="1078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9pPr>
          </a:lstStyle>
          <a:p>
            <a:r>
              <a:rPr lang="en-US" sz="6600" dirty="0">
                <a:solidFill>
                  <a:schemeClr val="tx1"/>
                </a:solidFill>
              </a:rPr>
              <a:t>Safety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661CE-D113-43CC-87CA-7EF0B9035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01" y="1426921"/>
            <a:ext cx="6484795" cy="351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981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9" name="Google Shape;84;p12">
            <a:extLst>
              <a:ext uri="{FF2B5EF4-FFF2-40B4-BE49-F238E27FC236}">
                <a16:creationId xmlns:a16="http://schemas.microsoft.com/office/drawing/2014/main" id="{9A1A9E1D-9459-4026-8E32-026857F00DF1}"/>
              </a:ext>
            </a:extLst>
          </p:cNvPr>
          <p:cNvSpPr txBox="1">
            <a:spLocks/>
          </p:cNvSpPr>
          <p:nvPr/>
        </p:nvSpPr>
        <p:spPr>
          <a:xfrm>
            <a:off x="779100" y="333286"/>
            <a:ext cx="3050849" cy="1078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9pPr>
          </a:lstStyle>
          <a:p>
            <a:r>
              <a:rPr lang="en-US" sz="6600" dirty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8EEF18-E6D9-4447-8E50-198E74C4D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2706" y="1411792"/>
            <a:ext cx="7714703" cy="2921700"/>
          </a:xfrm>
        </p:spPr>
        <p:txBody>
          <a:bodyPr/>
          <a:lstStyle/>
          <a:p>
            <a:r>
              <a:rPr lang="en-US" sz="1800" dirty="0"/>
              <a:t>Welcome &amp; Introductions	Dr. Botte &amp; Dr. Chen	8:45-9:00</a:t>
            </a:r>
          </a:p>
          <a:p>
            <a:r>
              <a:rPr lang="en-US" sz="1800" dirty="0"/>
              <a:t>Graduate Handbook		Dr. Chen			9:00-9:45</a:t>
            </a:r>
          </a:p>
          <a:p>
            <a:r>
              <a:rPr lang="en-US" sz="1800" dirty="0"/>
              <a:t>Break (picture)					9:45-10:00</a:t>
            </a:r>
          </a:p>
          <a:p>
            <a:r>
              <a:rPr lang="en-US" sz="1800" dirty="0"/>
              <a:t>Departmental Expectations	Dr. Botte		10:00-10:30</a:t>
            </a:r>
          </a:p>
          <a:p>
            <a:r>
              <a:rPr lang="en-US" sz="1800" dirty="0"/>
              <a:t>Library Resources		Erin Burns		10:30-11:00</a:t>
            </a:r>
          </a:p>
          <a:p>
            <a:r>
              <a:rPr lang="en-US" sz="1800" dirty="0"/>
              <a:t>Safety Overview		Prof. Chijuan Hu		11:00-11:30</a:t>
            </a:r>
          </a:p>
          <a:p>
            <a:r>
              <a:rPr lang="en-US" sz="1800" dirty="0"/>
              <a:t>Grad. Student Discussion	Graduate Students	11:30-11:45</a:t>
            </a:r>
          </a:p>
          <a:p>
            <a:r>
              <a:rPr lang="en-US" sz="1800" dirty="0"/>
              <a:t>Q&amp;A			Graduate Students	11:45-12:00</a:t>
            </a:r>
          </a:p>
          <a:p>
            <a:r>
              <a:rPr lang="en-US" sz="1800" dirty="0"/>
              <a:t>Meet &amp; Greet		CHEGSA			12:00-1:00</a:t>
            </a:r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700" scaled="0"/>
        </a:gra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6"/>
          <p:cNvSpPr txBox="1">
            <a:spLocks noGrp="1"/>
          </p:cNvSpPr>
          <p:nvPr>
            <p:ph type="ctrTitle" idx="4294967295"/>
          </p:nvPr>
        </p:nvSpPr>
        <p:spPr>
          <a:xfrm>
            <a:off x="855300" y="350378"/>
            <a:ext cx="7433400" cy="4180906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lt1"/>
                </a:solidFill>
              </a:rPr>
              <a:t>Graduate</a:t>
            </a:r>
            <a:br>
              <a:rPr lang="en" sz="9600" dirty="0">
                <a:solidFill>
                  <a:schemeClr val="lt1"/>
                </a:solidFill>
              </a:rPr>
            </a:br>
            <a:r>
              <a:rPr lang="en" sz="9600" dirty="0">
                <a:solidFill>
                  <a:schemeClr val="lt1"/>
                </a:solidFill>
              </a:rPr>
              <a:t>Student</a:t>
            </a:r>
            <a:br>
              <a:rPr lang="en" sz="9600" dirty="0">
                <a:solidFill>
                  <a:schemeClr val="lt1"/>
                </a:solidFill>
              </a:rPr>
            </a:br>
            <a:r>
              <a:rPr lang="en" sz="9600" dirty="0">
                <a:solidFill>
                  <a:schemeClr val="lt1"/>
                </a:solidFill>
              </a:rPr>
              <a:t>Discussion</a:t>
            </a:r>
            <a:endParaRPr sz="9600" dirty="0">
              <a:solidFill>
                <a:schemeClr val="lt1"/>
              </a:solidFill>
            </a:endParaRPr>
          </a:p>
        </p:txBody>
      </p:sp>
      <p:sp>
        <p:nvSpPr>
          <p:cNvPr id="224" name="Google Shape;224;p2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 txBox="1">
            <a:spLocks noGrp="1"/>
          </p:cNvSpPr>
          <p:nvPr>
            <p:ph type="title" idx="4294967295"/>
          </p:nvPr>
        </p:nvSpPr>
        <p:spPr>
          <a:xfrm>
            <a:off x="1090950" y="589659"/>
            <a:ext cx="6962100" cy="118601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lt1"/>
                </a:solidFill>
              </a:rPr>
              <a:t>Questions?</a:t>
            </a:r>
            <a:endParaRPr sz="6600" dirty="0">
              <a:solidFill>
                <a:schemeClr val="lt1"/>
              </a:solidFill>
            </a:endParaRPr>
          </a:p>
        </p:txBody>
      </p:sp>
      <p:sp>
        <p:nvSpPr>
          <p:cNvPr id="210" name="Google Shape;210;p2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4098" name="Picture 2" descr="Texas Tech Raider Red Sticker by Texas Tech Red Raiders">
            <a:extLst>
              <a:ext uri="{FF2B5EF4-FFF2-40B4-BE49-F238E27FC236}">
                <a16:creationId xmlns:a16="http://schemas.microsoft.com/office/drawing/2014/main" id="{BAC8FACA-B458-41BF-B157-02A30E671C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306" y="1866180"/>
            <a:ext cx="2661388" cy="288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 txBox="1">
            <a:spLocks noGrp="1"/>
          </p:cNvSpPr>
          <p:nvPr>
            <p:ph type="title" idx="4294967295"/>
          </p:nvPr>
        </p:nvSpPr>
        <p:spPr>
          <a:xfrm>
            <a:off x="1090949" y="752029"/>
            <a:ext cx="6962100" cy="118601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lt1"/>
                </a:solidFill>
              </a:rPr>
              <a:t>Thank you!</a:t>
            </a:r>
            <a:br>
              <a:rPr lang="en" sz="6600" dirty="0">
                <a:solidFill>
                  <a:schemeClr val="lt1"/>
                </a:solidFill>
              </a:rPr>
            </a:br>
            <a:r>
              <a:rPr lang="en" sz="2800" dirty="0">
                <a:solidFill>
                  <a:schemeClr val="lt1"/>
                </a:solidFill>
              </a:rPr>
              <a:t>Let’s go eat!</a:t>
            </a:r>
            <a:endParaRPr sz="6600" dirty="0">
              <a:solidFill>
                <a:schemeClr val="lt1"/>
              </a:solidFill>
            </a:endParaRPr>
          </a:p>
        </p:txBody>
      </p:sp>
      <p:sp>
        <p:nvSpPr>
          <p:cNvPr id="210" name="Google Shape;210;p2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5122" name="Picture 2" descr="college football sport GIF by Texas Tech Football">
            <a:extLst>
              <a:ext uri="{FF2B5EF4-FFF2-40B4-BE49-F238E27FC236}">
                <a16:creationId xmlns:a16="http://schemas.microsoft.com/office/drawing/2014/main" id="{4CA979F8-C8CF-4E19-B8A9-B00D4C4215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267" y="2190386"/>
            <a:ext cx="2559465" cy="255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41309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/>
          <p:nvPr/>
        </p:nvSpPr>
        <p:spPr>
          <a:xfrm>
            <a:off x="7366595" y="0"/>
            <a:ext cx="1777412" cy="51435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14313" algn="bl" rotWithShape="0">
              <a:schemeClr val="dk1">
                <a:alpha val="3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7765453" y="0"/>
            <a:ext cx="1378552" cy="1394079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214313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 txBox="1">
            <a:spLocks noGrp="1"/>
          </p:cNvSpPr>
          <p:nvPr>
            <p:ph type="ctrTitle" idx="4294967295"/>
          </p:nvPr>
        </p:nvSpPr>
        <p:spPr>
          <a:xfrm>
            <a:off x="292368" y="448579"/>
            <a:ext cx="5426579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accent3"/>
                </a:solidFill>
              </a:rPr>
              <a:t>Welcome!</a:t>
            </a:r>
            <a:endParaRPr sz="9600" dirty="0">
              <a:solidFill>
                <a:schemeClr val="accent3"/>
              </a:solidFill>
            </a:endParaRPr>
          </a:p>
        </p:txBody>
      </p:sp>
      <p:sp>
        <p:nvSpPr>
          <p:cNvPr id="102" name="Google Shape;102;p14"/>
          <p:cNvSpPr txBox="1">
            <a:spLocks noGrp="1"/>
          </p:cNvSpPr>
          <p:nvPr>
            <p:ph type="subTitle" idx="4294967295"/>
          </p:nvPr>
        </p:nvSpPr>
        <p:spPr>
          <a:xfrm>
            <a:off x="481090" y="1872822"/>
            <a:ext cx="5049133" cy="166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We are pleased to welcome you to Texas Tech University and the Chemical Engineering family!</a:t>
            </a:r>
            <a:endParaRPr sz="2800" b="1" dirty="0"/>
          </a:p>
        </p:txBody>
      </p:sp>
      <p:sp>
        <p:nvSpPr>
          <p:cNvPr id="103" name="Google Shape;103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1026" name="Picture 2" descr="Ask Raider Red | Student Business Services | TTU">
            <a:extLst>
              <a:ext uri="{FF2B5EF4-FFF2-40B4-BE49-F238E27FC236}">
                <a16:creationId xmlns:a16="http://schemas.microsoft.com/office/drawing/2014/main" id="{C3BD0144-8627-41AA-8588-4110428F3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942" y="-581726"/>
            <a:ext cx="3521148" cy="1005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ctrTitle"/>
          </p:nvPr>
        </p:nvSpPr>
        <p:spPr>
          <a:xfrm>
            <a:off x="398095" y="749187"/>
            <a:ext cx="5040600" cy="1830575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Graduate Handbook</a:t>
            </a:r>
            <a:endParaRPr sz="7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2523DA-4F32-4DDB-9A59-30E2D24AC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828" y="2571750"/>
            <a:ext cx="5341135" cy="761111"/>
          </a:xfrm>
        </p:spPr>
        <p:txBody>
          <a:bodyPr/>
          <a:lstStyle/>
          <a:p>
            <a:r>
              <a:rPr lang="en-US" sz="2000" dirty="0">
                <a:hlinkClick r:id="rId3"/>
              </a:rPr>
              <a:t>https://www.depts.ttu.edu/che/grad/documents/GraduateHandbook_May_2021.pdf</a:t>
            </a:r>
            <a:endParaRPr lang="en-US" sz="2000" dirty="0"/>
          </a:p>
          <a:p>
            <a:endParaRPr lang="en-US" sz="2000" dirty="0"/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7" name="Google Shape;84;p12">
            <a:extLst>
              <a:ext uri="{FF2B5EF4-FFF2-40B4-BE49-F238E27FC236}">
                <a16:creationId xmlns:a16="http://schemas.microsoft.com/office/drawing/2014/main" id="{7AB459A7-139E-415D-8C51-81D7E1334C81}"/>
              </a:ext>
            </a:extLst>
          </p:cNvPr>
          <p:cNvSpPr txBox="1">
            <a:spLocks/>
          </p:cNvSpPr>
          <p:nvPr/>
        </p:nvSpPr>
        <p:spPr>
          <a:xfrm>
            <a:off x="625276" y="649481"/>
            <a:ext cx="6185722" cy="1078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 b="0" i="0" u="none" strike="noStrike" cap="none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9pPr>
          </a:lstStyle>
          <a:p>
            <a:r>
              <a:rPr lang="en-US" sz="6600" dirty="0">
                <a:solidFill>
                  <a:schemeClr val="tx1"/>
                </a:solidFill>
              </a:rPr>
              <a:t>Graduate Handbook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D560FDF-78FF-473C-88EA-FB94C7B68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76" y="1994191"/>
            <a:ext cx="5776957" cy="301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2865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1314450" y="514351"/>
            <a:ext cx="6000750" cy="1190"/>
          </a:xfrm>
          <a:prstGeom prst="line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257300" y="57150"/>
            <a:ext cx="44037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Calibri" pitchFamily="32" charset="0"/>
              </a:rPr>
              <a:t>Vacation policy for Ph.D. students</a:t>
            </a: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1314450" y="628651"/>
            <a:ext cx="7313220" cy="2074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450"/>
              </a:spcAft>
              <a:buFont typeface="Wingdings" pitchFamily="31" charset="2"/>
              <a:buChar char="q"/>
            </a:pPr>
            <a:r>
              <a:rPr lang="en-US" sz="1800" dirty="0">
                <a:solidFill>
                  <a:srgbClr val="0000FF"/>
                </a:solidFill>
              </a:rPr>
              <a:t> Ph.D. students are eligible for vacation days listed on</a:t>
            </a:r>
          </a:p>
          <a:p>
            <a:pPr>
              <a:spcAft>
                <a:spcPts val="450"/>
              </a:spcAft>
            </a:pPr>
            <a:r>
              <a:rPr lang="en-US" sz="1800" dirty="0">
                <a:solidFill>
                  <a:srgbClr val="0000FF"/>
                </a:solidFill>
              </a:rPr>
              <a:t> TTU Holiday schedule</a:t>
            </a:r>
          </a:p>
          <a:p>
            <a:pPr marL="600075" lvl="1" indent="-257175">
              <a:spcAft>
                <a:spcPts val="450"/>
              </a:spcAft>
              <a:buFont typeface="Arial"/>
              <a:buChar char="•"/>
            </a:pPr>
            <a:r>
              <a:rPr lang="en-US" sz="1800" dirty="0"/>
              <a:t>Additional vacation days require written permission from</a:t>
            </a:r>
          </a:p>
          <a:p>
            <a:pPr lvl="1">
              <a:spcAft>
                <a:spcPts val="450"/>
              </a:spcAft>
            </a:pPr>
            <a:r>
              <a:rPr lang="en-US" sz="1800" dirty="0"/>
              <a:t>     advisor (via email)</a:t>
            </a:r>
          </a:p>
          <a:p>
            <a:pPr marL="600075" lvl="1" indent="-257175">
              <a:spcAft>
                <a:spcPts val="450"/>
              </a:spcAft>
              <a:buFont typeface="Arial"/>
              <a:buChar char="•"/>
            </a:pPr>
            <a:r>
              <a:rPr lang="en-US" sz="1800" dirty="0"/>
              <a:t>Failure to obtain written permission </a:t>
            </a:r>
            <a:r>
              <a:rPr lang="en-US" sz="1800" dirty="0">
                <a:sym typeface="Wingdings"/>
              </a:rPr>
              <a:t> salary loss or suspension</a:t>
            </a:r>
          </a:p>
          <a:p>
            <a:pPr lvl="1">
              <a:spcAft>
                <a:spcPts val="450"/>
              </a:spcAft>
            </a:pPr>
            <a:r>
              <a:rPr lang="en-US" sz="1800" dirty="0">
                <a:sym typeface="Wingdings"/>
              </a:rPr>
              <a:t>     from graduate program</a:t>
            </a:r>
            <a:endParaRPr lang="en-US" sz="18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057900" y="4252913"/>
            <a:ext cx="16002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1314450" y="3327738"/>
            <a:ext cx="6000750" cy="1190"/>
          </a:xfrm>
          <a:prstGeom prst="line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257300" y="2870538"/>
            <a:ext cx="3425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Calibri" pitchFamily="32" charset="0"/>
              </a:rPr>
              <a:t>Advisor – Student Conflict</a:t>
            </a:r>
          </a:p>
        </p:txBody>
      </p:sp>
      <p:sp>
        <p:nvSpPr>
          <p:cNvPr id="40" name="TextBox 4"/>
          <p:cNvSpPr txBox="1">
            <a:spLocks noChangeArrowheads="1"/>
          </p:cNvSpPr>
          <p:nvPr/>
        </p:nvSpPr>
        <p:spPr bwMode="auto">
          <a:xfrm>
            <a:off x="1314450" y="3442037"/>
            <a:ext cx="6019597" cy="105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450"/>
              </a:spcAft>
              <a:buFont typeface="Wingdings" pitchFamily="31" charset="2"/>
              <a:buChar char="q"/>
            </a:pPr>
            <a:r>
              <a:rPr lang="en-US" sz="1800" dirty="0">
                <a:solidFill>
                  <a:srgbClr val="0000FF"/>
                </a:solidFill>
              </a:rPr>
              <a:t> Discuss with Graduate Advisor</a:t>
            </a:r>
          </a:p>
          <a:p>
            <a:pPr>
              <a:spcAft>
                <a:spcPts val="450"/>
              </a:spcAft>
            </a:pPr>
            <a:endParaRPr lang="en-US" sz="1800" dirty="0">
              <a:solidFill>
                <a:srgbClr val="0000FF"/>
              </a:solidFill>
            </a:endParaRPr>
          </a:p>
          <a:p>
            <a:pPr>
              <a:spcAft>
                <a:spcPts val="450"/>
              </a:spcAft>
              <a:buFont typeface="Wingdings" pitchFamily="31" charset="2"/>
              <a:buChar char="q"/>
            </a:pPr>
            <a:r>
              <a:rPr lang="en-US" sz="1800" dirty="0">
                <a:solidFill>
                  <a:srgbClr val="0000FF"/>
                </a:solidFill>
              </a:rPr>
              <a:t> Students of Graduate Advisor discuss with Dept. Chair</a:t>
            </a:r>
          </a:p>
        </p:txBody>
      </p:sp>
    </p:spTree>
    <p:extLst>
      <p:ext uri="{BB962C8B-B14F-4D97-AF65-F5344CB8AC3E}">
        <p14:creationId xmlns:p14="http://schemas.microsoft.com/office/powerpoint/2010/main" val="321878597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1314450" y="514351"/>
            <a:ext cx="6000750" cy="1190"/>
          </a:xfrm>
          <a:prstGeom prst="line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257300" y="57150"/>
            <a:ext cx="50497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Calibri" pitchFamily="32" charset="0"/>
              </a:rPr>
              <a:t>Work schedule, professionalism, ethics</a:t>
            </a: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1314450" y="628650"/>
            <a:ext cx="26084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450"/>
              </a:spcAft>
              <a:buFont typeface="Wingdings" pitchFamily="31" charset="2"/>
              <a:buChar char="q"/>
            </a:pPr>
            <a:r>
              <a:rPr lang="en-US" sz="1800" dirty="0">
                <a:solidFill>
                  <a:srgbClr val="0000FF"/>
                </a:solidFill>
              </a:rPr>
              <a:t> Work hard and smart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057900" y="4252913"/>
            <a:ext cx="16002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5" name="TextBox 4"/>
          <p:cNvSpPr txBox="1">
            <a:spLocks noChangeArrowheads="1"/>
          </p:cNvSpPr>
          <p:nvPr/>
        </p:nvSpPr>
        <p:spPr bwMode="auto">
          <a:xfrm>
            <a:off x="1314451" y="1058123"/>
            <a:ext cx="7327647" cy="265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1350"/>
              </a:spcAft>
              <a:buFont typeface="Wingdings" pitchFamily="31" charset="2"/>
              <a:buChar char="q"/>
            </a:pPr>
            <a:r>
              <a:rPr lang="en-US" sz="1800" dirty="0">
                <a:solidFill>
                  <a:srgbClr val="0000FF"/>
                </a:solidFill>
              </a:rPr>
              <a:t> Communicate well (do not assume)</a:t>
            </a:r>
          </a:p>
          <a:p>
            <a:pPr>
              <a:spcAft>
                <a:spcPts val="1350"/>
              </a:spcAft>
              <a:buFont typeface="Wingdings" pitchFamily="31" charset="2"/>
              <a:buChar char="q"/>
            </a:pPr>
            <a:r>
              <a:rPr lang="en-US" sz="1800" dirty="0">
                <a:solidFill>
                  <a:srgbClr val="0000FF"/>
                </a:solidFill>
              </a:rPr>
              <a:t> Be collegial to fellow students, faculty and staff</a:t>
            </a:r>
          </a:p>
          <a:p>
            <a:pPr>
              <a:spcAft>
                <a:spcPts val="1350"/>
              </a:spcAft>
              <a:buFont typeface="Wingdings" pitchFamily="31" charset="2"/>
              <a:buChar char="q"/>
            </a:pPr>
            <a:r>
              <a:rPr lang="en-US" sz="1800" dirty="0">
                <a:solidFill>
                  <a:srgbClr val="0000FF"/>
                </a:solidFill>
              </a:rPr>
              <a:t> Respond to emails (even if you do not know the answer!)</a:t>
            </a:r>
          </a:p>
          <a:p>
            <a:pPr>
              <a:spcAft>
                <a:spcPts val="1350"/>
              </a:spcAft>
              <a:buFont typeface="Wingdings" pitchFamily="31" charset="2"/>
              <a:buChar char="q"/>
            </a:pPr>
            <a:r>
              <a:rPr lang="en-US" sz="1800" dirty="0">
                <a:solidFill>
                  <a:srgbClr val="0000FF"/>
                </a:solidFill>
              </a:rPr>
              <a:t> Acquire, Analyze, Report and Present data truthfully (do not fudge!)</a:t>
            </a:r>
          </a:p>
          <a:p>
            <a:pPr>
              <a:spcAft>
                <a:spcPts val="1350"/>
              </a:spcAft>
              <a:buFont typeface="Wingdings" pitchFamily="31" charset="2"/>
              <a:buChar char="q"/>
            </a:pPr>
            <a:r>
              <a:rPr lang="en-US" sz="1800" dirty="0">
                <a:solidFill>
                  <a:srgbClr val="0000FF"/>
                </a:solidFill>
              </a:rPr>
              <a:t> Challenge yourself and the thesis advisor!</a:t>
            </a:r>
          </a:p>
          <a:p>
            <a:pPr>
              <a:spcAft>
                <a:spcPts val="1350"/>
              </a:spcAft>
              <a:buFont typeface="Wingdings" pitchFamily="31" charset="2"/>
              <a:buChar char="q"/>
            </a:pPr>
            <a:r>
              <a:rPr lang="en-US" sz="1800" dirty="0">
                <a:solidFill>
                  <a:srgbClr val="0000FF"/>
                </a:solidFill>
              </a:rPr>
              <a:t> Get to know </a:t>
            </a:r>
            <a:r>
              <a:rPr lang="en-US" sz="1800">
                <a:solidFill>
                  <a:srgbClr val="0000FF"/>
                </a:solidFill>
              </a:rPr>
              <a:t>Student Wellness Center</a:t>
            </a:r>
            <a:endParaRPr lang="en-US" sz="1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1314450" y="514351"/>
            <a:ext cx="6000750" cy="1190"/>
          </a:xfrm>
          <a:prstGeom prst="line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257300" y="57150"/>
            <a:ext cx="29963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Calibri" pitchFamily="32" charset="0"/>
              </a:rPr>
              <a:t>Department resources</a:t>
            </a: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1200150" y="628650"/>
            <a:ext cx="7904728" cy="3098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450"/>
              </a:spcAft>
              <a:buFont typeface="Wingdings" pitchFamily="31" charset="2"/>
              <a:buChar char="q"/>
            </a:pPr>
            <a:r>
              <a:rPr lang="en-US" sz="1800" dirty="0">
                <a:solidFill>
                  <a:srgbClr val="0000FF"/>
                </a:solidFill>
              </a:rPr>
              <a:t> Office staff</a:t>
            </a:r>
          </a:p>
          <a:p>
            <a:pPr lvl="1">
              <a:spcAft>
                <a:spcPts val="450"/>
              </a:spcAft>
              <a:buFont typeface="Wingdings" charset="2"/>
              <a:buChar char="§"/>
            </a:pPr>
            <a:r>
              <a:rPr lang="en-US" sz="1800" dirty="0"/>
              <a:t> Jeffrey Rammage – keys, travel reimbursement, credit-card</a:t>
            </a:r>
          </a:p>
          <a:p>
            <a:pPr lvl="1">
              <a:spcAft>
                <a:spcPts val="450"/>
              </a:spcAft>
            </a:pPr>
            <a:r>
              <a:rPr lang="en-US" sz="1800" dirty="0"/>
              <a:t>			            purchases, reserving conference rooms  </a:t>
            </a:r>
          </a:p>
          <a:p>
            <a:pPr lvl="1">
              <a:spcAft>
                <a:spcPts val="450"/>
              </a:spcAft>
              <a:buFont typeface="Wingdings" charset="2"/>
              <a:buChar char="§"/>
            </a:pPr>
            <a:r>
              <a:rPr lang="en-US" sz="1800" dirty="0"/>
              <a:t> Patricia </a:t>
            </a:r>
            <a:r>
              <a:rPr lang="en-US" sz="1800" dirty="0" err="1"/>
              <a:t>Mccaleb</a:t>
            </a:r>
            <a:r>
              <a:rPr lang="en-US" sz="1800" dirty="0"/>
              <a:t> – Tuition waivers, stipend, </a:t>
            </a:r>
            <a:r>
              <a:rPr lang="en-US" sz="1800" dirty="0" err="1"/>
              <a:t>techbuy</a:t>
            </a:r>
            <a:r>
              <a:rPr lang="en-US" sz="1800" dirty="0"/>
              <a:t> issues</a:t>
            </a:r>
          </a:p>
          <a:p>
            <a:pPr lvl="1">
              <a:spcAft>
                <a:spcPts val="450"/>
              </a:spcAft>
              <a:buFont typeface="Wingdings" charset="2"/>
              <a:buChar char="§"/>
            </a:pPr>
            <a:r>
              <a:rPr lang="en-US" sz="1800" dirty="0"/>
              <a:t> Kristina Thompson – Course work &amp; PhD program related issues</a:t>
            </a:r>
          </a:p>
          <a:p>
            <a:pPr lvl="3">
              <a:spcAft>
                <a:spcPts val="450"/>
              </a:spcAft>
            </a:pPr>
            <a:r>
              <a:rPr lang="en-US" sz="1800" dirty="0"/>
              <a:t>		       add/drop course, update grades, graduation</a:t>
            </a:r>
          </a:p>
          <a:p>
            <a:pPr lvl="3">
              <a:spcAft>
                <a:spcPts val="450"/>
              </a:spcAft>
            </a:pPr>
            <a:r>
              <a:rPr lang="en-US" sz="1800" dirty="0"/>
              <a:t> </a:t>
            </a:r>
          </a:p>
          <a:p>
            <a:pPr lvl="2">
              <a:spcAft>
                <a:spcPts val="450"/>
              </a:spcAft>
            </a:pPr>
            <a:endParaRPr lang="en-US" sz="1800" dirty="0"/>
          </a:p>
          <a:p>
            <a:pPr lvl="2">
              <a:spcAft>
                <a:spcPts val="450"/>
              </a:spcAft>
            </a:pPr>
            <a:endParaRPr lang="en-US" sz="18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057900" y="4252913"/>
            <a:ext cx="16002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257300" y="2686050"/>
            <a:ext cx="4339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1350"/>
              </a:spcAft>
              <a:buFont typeface="Wingdings" pitchFamily="31" charset="2"/>
              <a:buChar char="q"/>
            </a:pPr>
            <a:r>
              <a:rPr lang="en-US" sz="1800" dirty="0">
                <a:solidFill>
                  <a:srgbClr val="0000FF"/>
                </a:solidFill>
              </a:rPr>
              <a:t> Printing – dept printer only for TA duty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257301" y="3121834"/>
            <a:ext cx="6515100" cy="825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350"/>
              </a:spcAft>
              <a:buFont typeface="Wingdings" pitchFamily="31" charset="2"/>
              <a:buChar char="q"/>
            </a:pPr>
            <a:r>
              <a:rPr lang="en-US" sz="1800" dirty="0">
                <a:solidFill>
                  <a:srgbClr val="0000FF"/>
                </a:solidFill>
              </a:rPr>
              <a:t> Grad student kitchen – microwave, fridge etc. (IMSE_200A)</a:t>
            </a:r>
          </a:p>
          <a:p>
            <a:pPr>
              <a:spcAft>
                <a:spcPts val="450"/>
              </a:spcAft>
              <a:buFont typeface="Wingdings" pitchFamily="31" charset="2"/>
              <a:buChar char="q"/>
            </a:pPr>
            <a:r>
              <a:rPr lang="en-US" sz="1800" dirty="0">
                <a:solidFill>
                  <a:srgbClr val="0000FF"/>
                </a:solidFill>
              </a:rPr>
              <a:t> Grad Student Association (</a:t>
            </a:r>
            <a:r>
              <a:rPr lang="en-US" sz="1800" dirty="0" err="1">
                <a:solidFill>
                  <a:srgbClr val="0000FF"/>
                </a:solidFill>
              </a:rPr>
              <a:t>ChEGSA</a:t>
            </a:r>
            <a:r>
              <a:rPr lang="en-US" sz="1800" dirty="0">
                <a:solidFill>
                  <a:srgbClr val="0000FF"/>
                </a:solidFill>
              </a:rPr>
              <a:t>) </a:t>
            </a:r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>
            <a:spLocks noGrp="1"/>
          </p:cNvSpPr>
          <p:nvPr>
            <p:ph type="body" idx="1"/>
          </p:nvPr>
        </p:nvSpPr>
        <p:spPr>
          <a:xfrm>
            <a:off x="1777349" y="683377"/>
            <a:ext cx="55893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7200" dirty="0"/>
              <a:t>Break!</a:t>
            </a:r>
            <a:endParaRPr sz="7200" dirty="0"/>
          </a:p>
        </p:txBody>
      </p:sp>
      <p:sp>
        <p:nvSpPr>
          <p:cNvPr id="116" name="Google Shape;116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2050" name="Picture 2" descr="Texas Tech Ncaa GIF by Texas Tech Baseball">
            <a:extLst>
              <a:ext uri="{FF2B5EF4-FFF2-40B4-BE49-F238E27FC236}">
                <a16:creationId xmlns:a16="http://schemas.microsoft.com/office/drawing/2014/main" id="{7C5816BA-9591-43F5-B9E0-FB467680B1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264" y="1806654"/>
            <a:ext cx="2653469" cy="26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FF6DD9-472C-8242-91C5-5E5A07923C98}"/>
              </a:ext>
            </a:extLst>
          </p:cNvPr>
          <p:cNvSpPr txBox="1"/>
          <p:nvPr/>
        </p:nvSpPr>
        <p:spPr>
          <a:xfrm>
            <a:off x="2615979" y="4540195"/>
            <a:ext cx="3554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Let’s take a picture of the 2021 ChE Graduate Student Class</a:t>
            </a:r>
          </a:p>
        </p:txBody>
      </p:sp>
      <p:pic>
        <p:nvPicPr>
          <p:cNvPr id="4" name="Graphic 3" descr="Camera with solid fill">
            <a:extLst>
              <a:ext uri="{FF2B5EF4-FFF2-40B4-BE49-F238E27FC236}">
                <a16:creationId xmlns:a16="http://schemas.microsoft.com/office/drawing/2014/main" id="{88C42E87-D4FF-3540-BA61-0F601E7BD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10998" y="3988817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Alonso template">
  <a:themeElements>
    <a:clrScheme name="Custom 29">
      <a:dk1>
        <a:srgbClr val="1A1613"/>
      </a:dk1>
      <a:lt1>
        <a:srgbClr val="FFFFFF"/>
      </a:lt1>
      <a:dk2>
        <a:srgbClr val="9C9194"/>
      </a:dk2>
      <a:lt2>
        <a:srgbClr val="EBE7E4"/>
      </a:lt2>
      <a:accent1>
        <a:srgbClr val="FFFFFF"/>
      </a:accent1>
      <a:accent2>
        <a:srgbClr val="1A1613"/>
      </a:accent2>
      <a:accent3>
        <a:srgbClr val="C00000"/>
      </a:accent3>
      <a:accent4>
        <a:srgbClr val="FF0000"/>
      </a:accent4>
      <a:accent5>
        <a:srgbClr val="847162"/>
      </a:accent5>
      <a:accent6>
        <a:srgbClr val="1A1613"/>
      </a:accent6>
      <a:hlink>
        <a:srgbClr val="1A1613"/>
      </a:hlink>
      <a:folHlink>
        <a:srgbClr val="0070C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601</Words>
  <Application>Microsoft Office PowerPoint</Application>
  <PresentationFormat>On-screen Show (16:9)</PresentationFormat>
  <Paragraphs>99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Calibri</vt:lpstr>
      <vt:lpstr>Fira Sans SemiBold</vt:lpstr>
      <vt:lpstr>Fira Sans Light</vt:lpstr>
      <vt:lpstr>Arial</vt:lpstr>
      <vt:lpstr>Fira Sans Medium</vt:lpstr>
      <vt:lpstr>Wingdings</vt:lpstr>
      <vt:lpstr>Alonso template</vt:lpstr>
      <vt:lpstr>Graduate Orientation</vt:lpstr>
      <vt:lpstr>PowerPoint Presentation</vt:lpstr>
      <vt:lpstr>Welcome!</vt:lpstr>
      <vt:lpstr>Graduate Handbook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</vt:lpstr>
      <vt:lpstr>PowerPoint Presentation</vt:lpstr>
      <vt:lpstr>PowerPoint Presentation</vt:lpstr>
      <vt:lpstr>PowerPoint Presentation</vt:lpstr>
      <vt:lpstr>PowerPoint Presentation</vt:lpstr>
      <vt:lpstr>Library Resources</vt:lpstr>
      <vt:lpstr>PowerPoint Presentation</vt:lpstr>
      <vt:lpstr>Safety Overview https://www.depts.ttu.edu/che/safetyplan.php </vt:lpstr>
      <vt:lpstr>PowerPoint Presentation</vt:lpstr>
      <vt:lpstr>Graduate Student Discussion</vt:lpstr>
      <vt:lpstr>Questions?</vt:lpstr>
      <vt:lpstr>Thank you! Let’s go eat!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Graduate Orientation</dc:title>
  <dc:creator>Rammage, Jeffrey</dc:creator>
  <cp:lastModifiedBy>Rammage, Jeffrey</cp:lastModifiedBy>
  <cp:revision>4</cp:revision>
  <dcterms:modified xsi:type="dcterms:W3CDTF">2021-08-20T13:07:34Z</dcterms:modified>
</cp:coreProperties>
</file>