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AEF3"/>
    <a:srgbClr val="8918A8"/>
    <a:srgbClr val="9FC7D9"/>
    <a:srgbClr val="316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771" autoAdjust="0"/>
    <p:restoredTop sz="94660"/>
  </p:normalViewPr>
  <p:slideViewPr>
    <p:cSldViewPr snapToGrid="0">
      <p:cViewPr varScale="1">
        <p:scale>
          <a:sx n="61" d="100"/>
          <a:sy n="61" d="100"/>
        </p:scale>
        <p:origin x="248" y="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0EEF8-51B3-E70F-CB96-26AF3E422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519F61-AFF6-AA2A-B0C2-302B38EFFE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714A2-9D34-86E0-303A-9CEC4D26D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36C86-195D-44BD-9D7F-1A66D57C3A69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50F5A-0034-5734-C635-066404989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28A0C-6BEF-E2FD-D175-F475BAC53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CCF8-99D9-4285-A556-76DD5061B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2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759DB-F7F8-74DA-B8F4-4E3D4DE37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441FB5-E4BC-C2CF-48F1-34FC423381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A0BD4-5D3F-2222-121B-355E84AC6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36C86-195D-44BD-9D7F-1A66D57C3A69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75462-3D6C-EAC5-3F3D-A463802AC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14D05-FF88-2CA1-9C7A-FF9A6EB36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CCF8-99D9-4285-A556-76DD5061B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2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FF13EB-B4BC-E4F5-7C9D-644D4C92F8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03B334-3CFF-7CB1-4880-3133EC4E0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D3D01-48D8-04DB-D9FD-B98431BC3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36C86-195D-44BD-9D7F-1A66D57C3A69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2730DD-95B0-C00A-15AF-52CEDE29F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3F7D0-359D-62DA-69C4-3BB946E43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CCF8-99D9-4285-A556-76DD5061B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8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05ACB-9C1E-B5F0-7712-F3F4DA284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DB536-CEC3-B741-6557-10EAFCFD9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BCE5F-CF46-5E34-0035-42F8237A2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36C86-195D-44BD-9D7F-1A66D57C3A69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087B8-6725-DA0D-4F06-59D9940FC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F92DA-F11F-215C-A1B8-A283BBC52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CCF8-99D9-4285-A556-76DD5061B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F4A41-81BC-F510-2865-78662F785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BCA27A-3BD1-DAC2-C710-FBC636F04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FAB0F-D67F-A260-DD83-A81FC47CE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36C86-195D-44BD-9D7F-1A66D57C3A69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2A256-8692-E98E-4CDC-6B82DD1CF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B2D79-CEEF-8DC9-062F-4D831A834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CCF8-99D9-4285-A556-76DD5061B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5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A6DCC-01F6-7B41-3317-C94142FBD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A18BD-09D5-59E8-1344-F253337CDB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DDCD2E-5491-9608-4018-C9FF98438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6188B-5D2B-4F96-C6B3-F4E6BD712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36C86-195D-44BD-9D7F-1A66D57C3A69}" type="datetimeFigureOut">
              <a:rPr lang="en-US" smtClean="0"/>
              <a:t>2/21/23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0E8BB-2C3F-6866-5330-F1FA792BF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1CD1A5-37F5-97D4-99A4-C917F52E8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CCF8-99D9-4285-A556-76DD5061B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6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DB9B1-3E88-91DA-1F6D-DD6A80544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410FEF-0952-6D12-D2DA-4EA8C6E54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F7E26D-1D86-2920-1F22-B4D1AF64A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07A8E0-9207-EA13-1DE8-D52F052A63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67512E-9DCD-A631-B3A9-D2592226D4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83E0E1-BF9E-A9F2-EC74-8A310669F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36C86-195D-44BD-9D7F-1A66D57C3A69}" type="datetimeFigureOut">
              <a:rPr lang="en-US" smtClean="0"/>
              <a:t>2/21/23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30FB97-86B6-0AB1-78BC-E1BDA8704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64EEB2-7036-656F-4F65-E589F4DD9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CCF8-99D9-4285-A556-76DD5061B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0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82D1B-77E4-8959-A838-FC5072D16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18EACD-A83C-1D02-548F-43F70AAB1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36C86-195D-44BD-9D7F-1A66D57C3A69}" type="datetimeFigureOut">
              <a:rPr lang="en-US" smtClean="0"/>
              <a:t>2/21/23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CC5ED7-5D9F-8E97-D804-45D00522D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C3A6DA-5A1B-6BF3-5FCE-684765544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CCF8-99D9-4285-A556-76DD5061B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9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B28FD8-B157-6BD9-38F7-CFF6502BE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36C86-195D-44BD-9D7F-1A66D57C3A69}" type="datetimeFigureOut">
              <a:rPr lang="en-US" smtClean="0"/>
              <a:t>2/21/23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579E9B-2F2C-BCE0-CEB7-6C8FD2ECE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EF3AC-3B09-E9B4-232E-D8DB8E42C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CCF8-99D9-4285-A556-76DD5061B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7B4FF-FE93-2E63-8D77-9477AFF29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D4DED-9F36-5E90-C36A-52083A9E8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341FB2-DB2C-9D5C-4BF8-E6CE31299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DFF7FA-26B5-6271-82D2-8213C6F17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36C86-195D-44BD-9D7F-1A66D57C3A69}" type="datetimeFigureOut">
              <a:rPr lang="en-US" smtClean="0"/>
              <a:t>2/21/23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7DEE8A-B422-BEA7-EE4C-E513CDD8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71484D-4C67-7D7B-858C-CD31AADB4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CCF8-99D9-4285-A556-76DD5061B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1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1CED9-4AAB-FBA8-2A90-C264C6641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FCFF03-D800-B5F1-6AE9-935CF890F6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3FF010-D863-1D9C-9C9D-4A9B44C144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1B1213-0C5B-F6D3-5A0D-3523E8F92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36C86-195D-44BD-9D7F-1A66D57C3A69}" type="datetimeFigureOut">
              <a:rPr lang="en-US" smtClean="0"/>
              <a:t>2/21/23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8E6D48-9FEA-E95A-2C67-DE9730BAB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E479F0-4F6E-FDD4-63D5-D18338FE7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CCF8-99D9-4285-A556-76DD5061B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3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F9B403-7EBE-20A8-822E-EB35488DE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C8CBE-C70F-D0D3-555F-9E5338DD2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E488F-6B26-B446-18BD-74824BC067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36C86-195D-44BD-9D7F-1A66D57C3A69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12368-B9AB-0015-2AF6-84FA167F8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2661C-2314-5027-E079-1A9D50F129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9CCF8-99D9-4285-A556-76DD5061B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5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3B228F-D944-B7E2-7E3B-C19F28DE913E}"/>
              </a:ext>
            </a:extLst>
          </p:cNvPr>
          <p:cNvSpPr/>
          <p:nvPr/>
        </p:nvSpPr>
        <p:spPr>
          <a:xfrm>
            <a:off x="3165650" y="890535"/>
            <a:ext cx="1652954" cy="90267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Math/Stat Course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4B55C7-8B53-9F82-A40B-4121C30A9DCE}"/>
              </a:ext>
            </a:extLst>
          </p:cNvPr>
          <p:cNvSpPr/>
          <p:nvPr/>
        </p:nvSpPr>
        <p:spPr>
          <a:xfrm>
            <a:off x="5099958" y="890535"/>
            <a:ext cx="1652954" cy="902677"/>
          </a:xfrm>
          <a:prstGeom prst="rect">
            <a:avLst/>
          </a:prstGeom>
          <a:solidFill>
            <a:schemeClr val="accent6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Core 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28D1B5-836C-257C-B85E-F5306650B886}"/>
              </a:ext>
            </a:extLst>
          </p:cNvPr>
          <p:cNvSpPr/>
          <p:nvPr/>
        </p:nvSpPr>
        <p:spPr>
          <a:xfrm>
            <a:off x="7192527" y="890535"/>
            <a:ext cx="1652954" cy="902677"/>
          </a:xfrm>
          <a:prstGeom prst="rect">
            <a:avLst/>
          </a:prstGeom>
          <a:solidFill>
            <a:schemeClr val="accent6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Core 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405011-A770-FBE0-893D-51A31152FB2A}"/>
              </a:ext>
            </a:extLst>
          </p:cNvPr>
          <p:cNvSpPr/>
          <p:nvPr/>
        </p:nvSpPr>
        <p:spPr>
          <a:xfrm>
            <a:off x="3165650" y="2251249"/>
            <a:ext cx="1652954" cy="902677"/>
          </a:xfrm>
          <a:prstGeom prst="rect">
            <a:avLst/>
          </a:prstGeom>
          <a:solidFill>
            <a:schemeClr val="accent6">
              <a:alpha val="50203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Core 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8B75F1-F2B1-2C73-EDC0-3DD2F185277B}"/>
              </a:ext>
            </a:extLst>
          </p:cNvPr>
          <p:cNvSpPr/>
          <p:nvPr/>
        </p:nvSpPr>
        <p:spPr>
          <a:xfrm>
            <a:off x="5180765" y="2251248"/>
            <a:ext cx="1652954" cy="9026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Elective 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889822-DA31-B047-B656-D165379C5BC2}"/>
              </a:ext>
            </a:extLst>
          </p:cNvPr>
          <p:cNvSpPr/>
          <p:nvPr/>
        </p:nvSpPr>
        <p:spPr>
          <a:xfrm>
            <a:off x="7192527" y="2251247"/>
            <a:ext cx="1652954" cy="9026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Elective 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2893D0-B73C-18E9-41E6-2B1B9DC19B8E}"/>
              </a:ext>
            </a:extLst>
          </p:cNvPr>
          <p:cNvSpPr/>
          <p:nvPr/>
        </p:nvSpPr>
        <p:spPr>
          <a:xfrm>
            <a:off x="3165650" y="3611963"/>
            <a:ext cx="1652954" cy="9026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Elective 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39DE9D-905F-851A-DD6A-81B3ADE9FC0D}"/>
              </a:ext>
            </a:extLst>
          </p:cNvPr>
          <p:cNvSpPr/>
          <p:nvPr/>
        </p:nvSpPr>
        <p:spPr>
          <a:xfrm>
            <a:off x="5180765" y="3611963"/>
            <a:ext cx="1652954" cy="9026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Elective 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3BE714-CAB0-E575-1C0E-F690C51F695A}"/>
              </a:ext>
            </a:extLst>
          </p:cNvPr>
          <p:cNvSpPr/>
          <p:nvPr/>
        </p:nvSpPr>
        <p:spPr>
          <a:xfrm>
            <a:off x="7192527" y="3611959"/>
            <a:ext cx="1652954" cy="902677"/>
          </a:xfrm>
          <a:prstGeom prst="rect">
            <a:avLst/>
          </a:prstGeom>
          <a:solidFill>
            <a:srgbClr val="C00000">
              <a:alpha val="4988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Thesis 3 credit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B83F9A-82A3-904F-466F-AF4D17BEEC64}"/>
              </a:ext>
            </a:extLst>
          </p:cNvPr>
          <p:cNvSpPr/>
          <p:nvPr/>
        </p:nvSpPr>
        <p:spPr>
          <a:xfrm>
            <a:off x="3165650" y="4970168"/>
            <a:ext cx="1652954" cy="902677"/>
          </a:xfrm>
          <a:prstGeom prst="rect">
            <a:avLst/>
          </a:prstGeom>
          <a:solidFill>
            <a:srgbClr val="C00000">
              <a:alpha val="4988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Thesis 3 credit</a:t>
            </a:r>
          </a:p>
        </p:txBody>
      </p:sp>
      <p:sp>
        <p:nvSpPr>
          <p:cNvPr id="14" name="Pentagon 13">
            <a:extLst>
              <a:ext uri="{FF2B5EF4-FFF2-40B4-BE49-F238E27FC236}">
                <a16:creationId xmlns:a16="http://schemas.microsoft.com/office/drawing/2014/main" id="{5C544D88-14A1-D78E-1F4D-2B1EFDC3CA38}"/>
              </a:ext>
            </a:extLst>
          </p:cNvPr>
          <p:cNvSpPr/>
          <p:nvPr/>
        </p:nvSpPr>
        <p:spPr>
          <a:xfrm>
            <a:off x="791727" y="1124050"/>
            <a:ext cx="1652954" cy="435646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Semester 1</a:t>
            </a:r>
          </a:p>
        </p:txBody>
      </p:sp>
      <p:sp>
        <p:nvSpPr>
          <p:cNvPr id="15" name="Pentagon 14">
            <a:extLst>
              <a:ext uri="{FF2B5EF4-FFF2-40B4-BE49-F238E27FC236}">
                <a16:creationId xmlns:a16="http://schemas.microsoft.com/office/drawing/2014/main" id="{541D2ACF-181B-4F59-8299-7163919A5B07}"/>
              </a:ext>
            </a:extLst>
          </p:cNvPr>
          <p:cNvSpPr/>
          <p:nvPr/>
        </p:nvSpPr>
        <p:spPr>
          <a:xfrm>
            <a:off x="791727" y="2484762"/>
            <a:ext cx="1652954" cy="435646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Semester 2</a:t>
            </a:r>
          </a:p>
        </p:txBody>
      </p:sp>
      <p:sp>
        <p:nvSpPr>
          <p:cNvPr id="16" name="Pentagon 15">
            <a:extLst>
              <a:ext uri="{FF2B5EF4-FFF2-40B4-BE49-F238E27FC236}">
                <a16:creationId xmlns:a16="http://schemas.microsoft.com/office/drawing/2014/main" id="{8C47E47D-6473-C510-D94F-065D706BD7A2}"/>
              </a:ext>
            </a:extLst>
          </p:cNvPr>
          <p:cNvSpPr/>
          <p:nvPr/>
        </p:nvSpPr>
        <p:spPr>
          <a:xfrm>
            <a:off x="791727" y="3845474"/>
            <a:ext cx="1652954" cy="435646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Semester 3</a:t>
            </a:r>
          </a:p>
        </p:txBody>
      </p:sp>
      <p:sp>
        <p:nvSpPr>
          <p:cNvPr id="17" name="Pentagon 16">
            <a:extLst>
              <a:ext uri="{FF2B5EF4-FFF2-40B4-BE49-F238E27FC236}">
                <a16:creationId xmlns:a16="http://schemas.microsoft.com/office/drawing/2014/main" id="{0D0F6664-679B-FE4B-1422-319D5C2A81B3}"/>
              </a:ext>
            </a:extLst>
          </p:cNvPr>
          <p:cNvSpPr/>
          <p:nvPr/>
        </p:nvSpPr>
        <p:spPr>
          <a:xfrm>
            <a:off x="791727" y="5203683"/>
            <a:ext cx="1652954" cy="435646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Semester 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F6B92A-70C8-704D-98F7-EB556013EB30}"/>
              </a:ext>
            </a:extLst>
          </p:cNvPr>
          <p:cNvSpPr txBox="1"/>
          <p:nvPr/>
        </p:nvSpPr>
        <p:spPr>
          <a:xfrm>
            <a:off x="3323844" y="124720"/>
            <a:ext cx="5366795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MS in Bioengineering Flowchart (Thesis option) 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A typical course sequence that you will follow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23892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FA3CBF9-3FA6-1465-1D41-674FD16F0F92}"/>
              </a:ext>
            </a:extLst>
          </p:cNvPr>
          <p:cNvGrpSpPr/>
          <p:nvPr/>
        </p:nvGrpSpPr>
        <p:grpSpPr>
          <a:xfrm>
            <a:off x="791727" y="124720"/>
            <a:ext cx="8101100" cy="5748125"/>
            <a:chOff x="791727" y="124720"/>
            <a:chExt cx="8101100" cy="574812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63B228F-D944-B7E2-7E3B-C19F28DE913E}"/>
                </a:ext>
              </a:extLst>
            </p:cNvPr>
            <p:cNvSpPr/>
            <p:nvPr/>
          </p:nvSpPr>
          <p:spPr>
            <a:xfrm>
              <a:off x="3165650" y="890535"/>
              <a:ext cx="1652954" cy="90267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Math/Stat Course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14B55C7-8B53-9F82-A40B-4121C30A9DCE}"/>
                </a:ext>
              </a:extLst>
            </p:cNvPr>
            <p:cNvSpPr/>
            <p:nvPr/>
          </p:nvSpPr>
          <p:spPr>
            <a:xfrm>
              <a:off x="5099958" y="890535"/>
              <a:ext cx="1652954" cy="90267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Core 1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028D1B5-836C-257C-B85E-F5306650B886}"/>
                </a:ext>
              </a:extLst>
            </p:cNvPr>
            <p:cNvSpPr/>
            <p:nvPr/>
          </p:nvSpPr>
          <p:spPr>
            <a:xfrm>
              <a:off x="7192527" y="890535"/>
              <a:ext cx="1652954" cy="90267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Core 2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6405011-A770-FBE0-893D-51A31152FB2A}"/>
                </a:ext>
              </a:extLst>
            </p:cNvPr>
            <p:cNvSpPr/>
            <p:nvPr/>
          </p:nvSpPr>
          <p:spPr>
            <a:xfrm>
              <a:off x="3165650" y="2251249"/>
              <a:ext cx="1652954" cy="902677"/>
            </a:xfrm>
            <a:prstGeom prst="rect">
              <a:avLst/>
            </a:prstGeom>
            <a:solidFill>
              <a:schemeClr val="accent6">
                <a:alpha val="50203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Core 3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A8B75F1-F2B1-2C73-EDC0-3DD2F185277B}"/>
                </a:ext>
              </a:extLst>
            </p:cNvPr>
            <p:cNvSpPr/>
            <p:nvPr/>
          </p:nvSpPr>
          <p:spPr>
            <a:xfrm>
              <a:off x="5180765" y="2251248"/>
              <a:ext cx="1652954" cy="90267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Elective 1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3889822-DA31-B047-B656-D165379C5BC2}"/>
                </a:ext>
              </a:extLst>
            </p:cNvPr>
            <p:cNvSpPr/>
            <p:nvPr/>
          </p:nvSpPr>
          <p:spPr>
            <a:xfrm>
              <a:off x="7192527" y="2251247"/>
              <a:ext cx="1652954" cy="90267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Elective 2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72893D0-B73C-18E9-41E6-2B1B9DC19B8E}"/>
                </a:ext>
              </a:extLst>
            </p:cNvPr>
            <p:cNvSpPr/>
            <p:nvPr/>
          </p:nvSpPr>
          <p:spPr>
            <a:xfrm>
              <a:off x="3165650" y="3611963"/>
              <a:ext cx="1652954" cy="90267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Elective 3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939DE9D-905F-851A-DD6A-81B3ADE9FC0D}"/>
                </a:ext>
              </a:extLst>
            </p:cNvPr>
            <p:cNvSpPr/>
            <p:nvPr/>
          </p:nvSpPr>
          <p:spPr>
            <a:xfrm>
              <a:off x="5180765" y="3611963"/>
              <a:ext cx="1652954" cy="90267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Elective 4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DB83F9A-82A3-904F-466F-AF4D17BEEC64}"/>
                </a:ext>
              </a:extLst>
            </p:cNvPr>
            <p:cNvSpPr/>
            <p:nvPr/>
          </p:nvSpPr>
          <p:spPr>
            <a:xfrm>
              <a:off x="3165650" y="4970168"/>
              <a:ext cx="1652954" cy="902677"/>
            </a:xfrm>
            <a:prstGeom prst="rect">
              <a:avLst/>
            </a:prstGeom>
            <a:solidFill>
              <a:srgbClr val="FF0000">
                <a:alpha val="49888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ENGR 6330 Project Course</a:t>
              </a:r>
            </a:p>
          </p:txBody>
        </p:sp>
        <p:sp>
          <p:nvSpPr>
            <p:cNvPr id="14" name="Pentagon 13">
              <a:extLst>
                <a:ext uri="{FF2B5EF4-FFF2-40B4-BE49-F238E27FC236}">
                  <a16:creationId xmlns:a16="http://schemas.microsoft.com/office/drawing/2014/main" id="{5C544D88-14A1-D78E-1F4D-2B1EFDC3CA38}"/>
                </a:ext>
              </a:extLst>
            </p:cNvPr>
            <p:cNvSpPr/>
            <p:nvPr/>
          </p:nvSpPr>
          <p:spPr>
            <a:xfrm>
              <a:off x="791727" y="1124050"/>
              <a:ext cx="1652954" cy="435646"/>
            </a:xfrm>
            <a:prstGeom prst="homePlat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Semester 1</a:t>
              </a:r>
            </a:p>
          </p:txBody>
        </p:sp>
        <p:sp>
          <p:nvSpPr>
            <p:cNvPr id="15" name="Pentagon 14">
              <a:extLst>
                <a:ext uri="{FF2B5EF4-FFF2-40B4-BE49-F238E27FC236}">
                  <a16:creationId xmlns:a16="http://schemas.microsoft.com/office/drawing/2014/main" id="{541D2ACF-181B-4F59-8299-7163919A5B07}"/>
                </a:ext>
              </a:extLst>
            </p:cNvPr>
            <p:cNvSpPr/>
            <p:nvPr/>
          </p:nvSpPr>
          <p:spPr>
            <a:xfrm>
              <a:off x="791727" y="2484762"/>
              <a:ext cx="1652954" cy="435646"/>
            </a:xfrm>
            <a:prstGeom prst="homePlat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Semester 2</a:t>
              </a:r>
            </a:p>
          </p:txBody>
        </p:sp>
        <p:sp>
          <p:nvSpPr>
            <p:cNvPr id="16" name="Pentagon 15">
              <a:extLst>
                <a:ext uri="{FF2B5EF4-FFF2-40B4-BE49-F238E27FC236}">
                  <a16:creationId xmlns:a16="http://schemas.microsoft.com/office/drawing/2014/main" id="{8C47E47D-6473-C510-D94F-065D706BD7A2}"/>
                </a:ext>
              </a:extLst>
            </p:cNvPr>
            <p:cNvSpPr/>
            <p:nvPr/>
          </p:nvSpPr>
          <p:spPr>
            <a:xfrm>
              <a:off x="791727" y="3845474"/>
              <a:ext cx="1652954" cy="435646"/>
            </a:xfrm>
            <a:prstGeom prst="homePlat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Semester 3</a:t>
              </a:r>
            </a:p>
          </p:txBody>
        </p:sp>
        <p:sp>
          <p:nvSpPr>
            <p:cNvPr id="17" name="Pentagon 16">
              <a:extLst>
                <a:ext uri="{FF2B5EF4-FFF2-40B4-BE49-F238E27FC236}">
                  <a16:creationId xmlns:a16="http://schemas.microsoft.com/office/drawing/2014/main" id="{0D0F6664-679B-FE4B-1422-319D5C2A81B3}"/>
                </a:ext>
              </a:extLst>
            </p:cNvPr>
            <p:cNvSpPr/>
            <p:nvPr/>
          </p:nvSpPr>
          <p:spPr>
            <a:xfrm>
              <a:off x="791727" y="5203683"/>
              <a:ext cx="1652954" cy="435646"/>
            </a:xfrm>
            <a:prstGeom prst="homePlat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Semester 4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AF6B92A-70C8-704D-98F7-EB556013EB30}"/>
                </a:ext>
              </a:extLst>
            </p:cNvPr>
            <p:cNvSpPr txBox="1"/>
            <p:nvPr/>
          </p:nvSpPr>
          <p:spPr>
            <a:xfrm>
              <a:off x="3121657" y="124720"/>
              <a:ext cx="5771170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b="1" i="0" u="none" strike="noStrike" baseline="0" dirty="0">
                  <a:solidFill>
                    <a:srgbClr val="000000"/>
                  </a:solidFill>
                  <a:latin typeface="Cambria" panose="02040503050406030204" pitchFamily="18" charset="0"/>
                </a:rPr>
                <a:t>MS in Bioengineering Flowchart (Non-Thesis option) </a:t>
              </a:r>
              <a:r>
                <a:rPr lang="en-US" sz="1600" b="1" i="0" u="none" strike="noStrike" baseline="0" dirty="0">
                  <a:solidFill>
                    <a:srgbClr val="000000"/>
                  </a:solidFill>
                  <a:latin typeface="Cambria" panose="02040503050406030204" pitchFamily="18" charset="0"/>
                </a:rPr>
                <a:t> A typical course sequence that you will follow</a:t>
              </a:r>
              <a:endParaRPr lang="en-US" sz="1600" dirty="0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5504849-9A20-0EA9-AB3B-81DC53444A00}"/>
                </a:ext>
              </a:extLst>
            </p:cNvPr>
            <p:cNvSpPr/>
            <p:nvPr/>
          </p:nvSpPr>
          <p:spPr>
            <a:xfrm>
              <a:off x="7192527" y="3611963"/>
              <a:ext cx="1652954" cy="90267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Elective 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9130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3B228F-D944-B7E2-7E3B-C19F28DE913E}"/>
              </a:ext>
            </a:extLst>
          </p:cNvPr>
          <p:cNvSpPr/>
          <p:nvPr/>
        </p:nvSpPr>
        <p:spPr>
          <a:xfrm>
            <a:off x="4059239" y="1711571"/>
            <a:ext cx="1652954" cy="90267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Math/Stat Course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4B55C7-8B53-9F82-A40B-4121C30A9DCE}"/>
              </a:ext>
            </a:extLst>
          </p:cNvPr>
          <p:cNvSpPr/>
          <p:nvPr/>
        </p:nvSpPr>
        <p:spPr>
          <a:xfrm>
            <a:off x="5993547" y="1711571"/>
            <a:ext cx="1652954" cy="902677"/>
          </a:xfrm>
          <a:prstGeom prst="rect">
            <a:avLst/>
          </a:prstGeom>
          <a:solidFill>
            <a:schemeClr val="accent6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Core 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28D1B5-836C-257C-B85E-F5306650B886}"/>
              </a:ext>
            </a:extLst>
          </p:cNvPr>
          <p:cNvSpPr/>
          <p:nvPr/>
        </p:nvSpPr>
        <p:spPr>
          <a:xfrm>
            <a:off x="8086116" y="1711571"/>
            <a:ext cx="1652954" cy="902677"/>
          </a:xfrm>
          <a:prstGeom prst="rect">
            <a:avLst/>
          </a:prstGeom>
          <a:solidFill>
            <a:schemeClr val="accent6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Core 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405011-A770-FBE0-893D-51A31152FB2A}"/>
              </a:ext>
            </a:extLst>
          </p:cNvPr>
          <p:cNvSpPr/>
          <p:nvPr/>
        </p:nvSpPr>
        <p:spPr>
          <a:xfrm>
            <a:off x="4059239" y="3072285"/>
            <a:ext cx="1652954" cy="902677"/>
          </a:xfrm>
          <a:prstGeom prst="rect">
            <a:avLst/>
          </a:prstGeom>
          <a:solidFill>
            <a:schemeClr val="accent6">
              <a:alpha val="50203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Core 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8B75F1-F2B1-2C73-EDC0-3DD2F185277B}"/>
              </a:ext>
            </a:extLst>
          </p:cNvPr>
          <p:cNvSpPr/>
          <p:nvPr/>
        </p:nvSpPr>
        <p:spPr>
          <a:xfrm>
            <a:off x="6074354" y="3072284"/>
            <a:ext cx="1652954" cy="9026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Elective 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889822-DA31-B047-B656-D165379C5BC2}"/>
              </a:ext>
            </a:extLst>
          </p:cNvPr>
          <p:cNvSpPr/>
          <p:nvPr/>
        </p:nvSpPr>
        <p:spPr>
          <a:xfrm>
            <a:off x="8086116" y="3072283"/>
            <a:ext cx="1652954" cy="9026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Elective 2</a:t>
            </a:r>
          </a:p>
        </p:txBody>
      </p:sp>
      <p:sp>
        <p:nvSpPr>
          <p:cNvPr id="14" name="Pentagon 13">
            <a:extLst>
              <a:ext uri="{FF2B5EF4-FFF2-40B4-BE49-F238E27FC236}">
                <a16:creationId xmlns:a16="http://schemas.microsoft.com/office/drawing/2014/main" id="{5C544D88-14A1-D78E-1F4D-2B1EFDC3CA38}"/>
              </a:ext>
            </a:extLst>
          </p:cNvPr>
          <p:cNvSpPr/>
          <p:nvPr/>
        </p:nvSpPr>
        <p:spPr>
          <a:xfrm>
            <a:off x="1685316" y="1945086"/>
            <a:ext cx="1652954" cy="669162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Summer Semester 1 </a:t>
            </a:r>
          </a:p>
        </p:txBody>
      </p:sp>
      <p:sp>
        <p:nvSpPr>
          <p:cNvPr id="15" name="Pentagon 14">
            <a:extLst>
              <a:ext uri="{FF2B5EF4-FFF2-40B4-BE49-F238E27FC236}">
                <a16:creationId xmlns:a16="http://schemas.microsoft.com/office/drawing/2014/main" id="{541D2ACF-181B-4F59-8299-7163919A5B07}"/>
              </a:ext>
            </a:extLst>
          </p:cNvPr>
          <p:cNvSpPr/>
          <p:nvPr/>
        </p:nvSpPr>
        <p:spPr>
          <a:xfrm>
            <a:off x="1685316" y="3202230"/>
            <a:ext cx="1652954" cy="669161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Summer Semester 2</a:t>
            </a:r>
          </a:p>
        </p:txBody>
      </p:sp>
      <p:sp>
        <p:nvSpPr>
          <p:cNvPr id="16" name="Pentagon 15">
            <a:extLst>
              <a:ext uri="{FF2B5EF4-FFF2-40B4-BE49-F238E27FC236}">
                <a16:creationId xmlns:a16="http://schemas.microsoft.com/office/drawing/2014/main" id="{8C47E47D-6473-C510-D94F-065D706BD7A2}"/>
              </a:ext>
            </a:extLst>
          </p:cNvPr>
          <p:cNvSpPr/>
          <p:nvPr/>
        </p:nvSpPr>
        <p:spPr>
          <a:xfrm>
            <a:off x="1686347" y="4459373"/>
            <a:ext cx="1792253" cy="858372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Regular/ Summer Semester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F6B92A-70C8-704D-98F7-EB556013EB30}"/>
              </a:ext>
            </a:extLst>
          </p:cNvPr>
          <p:cNvSpPr txBox="1"/>
          <p:nvPr/>
        </p:nvSpPr>
        <p:spPr>
          <a:xfrm>
            <a:off x="1130158" y="124720"/>
            <a:ext cx="92261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MD/E Flowchart (Thesis option) 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A typical course sequence that you will follow</a:t>
            </a:r>
            <a:endParaRPr lang="en-US" sz="1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4D6310E-0F0C-C136-5DAC-C6C94FF3716B}"/>
              </a:ext>
            </a:extLst>
          </p:cNvPr>
          <p:cNvSpPr/>
          <p:nvPr/>
        </p:nvSpPr>
        <p:spPr>
          <a:xfrm>
            <a:off x="4059238" y="667901"/>
            <a:ext cx="5679831" cy="615553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 credits jointly counted (transferred)</a:t>
            </a:r>
          </a:p>
        </p:txBody>
      </p:sp>
      <p:sp>
        <p:nvSpPr>
          <p:cNvPr id="19" name="Pentagon 18">
            <a:extLst>
              <a:ext uri="{FF2B5EF4-FFF2-40B4-BE49-F238E27FC236}">
                <a16:creationId xmlns:a16="http://schemas.microsoft.com/office/drawing/2014/main" id="{2A1C9684-1FC2-6890-3372-1FDEE1F254A6}"/>
              </a:ext>
            </a:extLst>
          </p:cNvPr>
          <p:cNvSpPr/>
          <p:nvPr/>
        </p:nvSpPr>
        <p:spPr>
          <a:xfrm>
            <a:off x="1685316" y="676876"/>
            <a:ext cx="1845965" cy="606578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MD Courses TTUHSC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A275D90-9177-2058-341C-B5C6D347ABDE}"/>
              </a:ext>
            </a:extLst>
          </p:cNvPr>
          <p:cNvSpPr/>
          <p:nvPr/>
        </p:nvSpPr>
        <p:spPr>
          <a:xfrm>
            <a:off x="1436669" y="1449877"/>
            <a:ext cx="10228858" cy="4283103"/>
          </a:xfrm>
          <a:prstGeom prst="rect">
            <a:avLst/>
          </a:prstGeom>
          <a:noFill/>
          <a:ln w="666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16586909-34FA-DAA9-DA8A-83AAAE2C9F4A}"/>
              </a:ext>
            </a:extLst>
          </p:cNvPr>
          <p:cNvSpPr/>
          <p:nvPr/>
        </p:nvSpPr>
        <p:spPr>
          <a:xfrm rot="16200000">
            <a:off x="5800217" y="-83119"/>
            <a:ext cx="3696553" cy="7285929"/>
          </a:xfrm>
          <a:prstGeom prst="corner">
            <a:avLst>
              <a:gd name="adj1" fmla="val 32321"/>
              <a:gd name="adj2" fmla="val 33681"/>
            </a:avLst>
          </a:prstGeom>
          <a:solidFill>
            <a:srgbClr val="C00000">
              <a:alpha val="4970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944CA5-60C2-1648-4FB4-E1EC4721A1F7}"/>
              </a:ext>
            </a:extLst>
          </p:cNvPr>
          <p:cNvSpPr txBox="1"/>
          <p:nvPr/>
        </p:nvSpPr>
        <p:spPr>
          <a:xfrm>
            <a:off x="4309577" y="4561453"/>
            <a:ext cx="6835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Take 6 Thesis Credits. It can be in one semester or spread over multiple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2D98ECE-9A6E-2B51-9744-99FB7AF8473E}"/>
              </a:ext>
            </a:extLst>
          </p:cNvPr>
          <p:cNvSpPr txBox="1"/>
          <p:nvPr/>
        </p:nvSpPr>
        <p:spPr>
          <a:xfrm>
            <a:off x="620689" y="2887617"/>
            <a:ext cx="559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TTU</a:t>
            </a:r>
          </a:p>
        </p:txBody>
      </p:sp>
    </p:spTree>
    <p:extLst>
      <p:ext uri="{BB962C8B-B14F-4D97-AF65-F5344CB8AC3E}">
        <p14:creationId xmlns:p14="http://schemas.microsoft.com/office/powerpoint/2010/main" val="334651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3B228F-D944-B7E2-7E3B-C19F28DE913E}"/>
              </a:ext>
            </a:extLst>
          </p:cNvPr>
          <p:cNvSpPr/>
          <p:nvPr/>
        </p:nvSpPr>
        <p:spPr>
          <a:xfrm>
            <a:off x="4059239" y="1711571"/>
            <a:ext cx="1652954" cy="90267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Math/Stat Course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4B55C7-8B53-9F82-A40B-4121C30A9DCE}"/>
              </a:ext>
            </a:extLst>
          </p:cNvPr>
          <p:cNvSpPr/>
          <p:nvPr/>
        </p:nvSpPr>
        <p:spPr>
          <a:xfrm>
            <a:off x="5993547" y="1711571"/>
            <a:ext cx="1652954" cy="902677"/>
          </a:xfrm>
          <a:prstGeom prst="rect">
            <a:avLst/>
          </a:prstGeom>
          <a:solidFill>
            <a:schemeClr val="accent6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Core 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28D1B5-836C-257C-B85E-F5306650B886}"/>
              </a:ext>
            </a:extLst>
          </p:cNvPr>
          <p:cNvSpPr/>
          <p:nvPr/>
        </p:nvSpPr>
        <p:spPr>
          <a:xfrm>
            <a:off x="8086116" y="1711571"/>
            <a:ext cx="1652954" cy="902677"/>
          </a:xfrm>
          <a:prstGeom prst="rect">
            <a:avLst/>
          </a:prstGeom>
          <a:solidFill>
            <a:schemeClr val="accent6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Core 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405011-A770-FBE0-893D-51A31152FB2A}"/>
              </a:ext>
            </a:extLst>
          </p:cNvPr>
          <p:cNvSpPr/>
          <p:nvPr/>
        </p:nvSpPr>
        <p:spPr>
          <a:xfrm>
            <a:off x="4059239" y="3072285"/>
            <a:ext cx="1652954" cy="902677"/>
          </a:xfrm>
          <a:prstGeom prst="rect">
            <a:avLst/>
          </a:prstGeom>
          <a:solidFill>
            <a:schemeClr val="accent6">
              <a:alpha val="50203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Core 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8B75F1-F2B1-2C73-EDC0-3DD2F185277B}"/>
              </a:ext>
            </a:extLst>
          </p:cNvPr>
          <p:cNvSpPr/>
          <p:nvPr/>
        </p:nvSpPr>
        <p:spPr>
          <a:xfrm>
            <a:off x="6074354" y="3072284"/>
            <a:ext cx="1652954" cy="9026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Elective 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889822-DA31-B047-B656-D165379C5BC2}"/>
              </a:ext>
            </a:extLst>
          </p:cNvPr>
          <p:cNvSpPr/>
          <p:nvPr/>
        </p:nvSpPr>
        <p:spPr>
          <a:xfrm>
            <a:off x="8086116" y="3072283"/>
            <a:ext cx="1652954" cy="9026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Elective 2</a:t>
            </a:r>
          </a:p>
        </p:txBody>
      </p:sp>
      <p:sp>
        <p:nvSpPr>
          <p:cNvPr id="14" name="Pentagon 13">
            <a:extLst>
              <a:ext uri="{FF2B5EF4-FFF2-40B4-BE49-F238E27FC236}">
                <a16:creationId xmlns:a16="http://schemas.microsoft.com/office/drawing/2014/main" id="{5C544D88-14A1-D78E-1F4D-2B1EFDC3CA38}"/>
              </a:ext>
            </a:extLst>
          </p:cNvPr>
          <p:cNvSpPr/>
          <p:nvPr/>
        </p:nvSpPr>
        <p:spPr>
          <a:xfrm>
            <a:off x="1685316" y="1945086"/>
            <a:ext cx="1652954" cy="669162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Summer Semester 1 </a:t>
            </a:r>
          </a:p>
        </p:txBody>
      </p:sp>
      <p:sp>
        <p:nvSpPr>
          <p:cNvPr id="15" name="Pentagon 14">
            <a:extLst>
              <a:ext uri="{FF2B5EF4-FFF2-40B4-BE49-F238E27FC236}">
                <a16:creationId xmlns:a16="http://schemas.microsoft.com/office/drawing/2014/main" id="{541D2ACF-181B-4F59-8299-7163919A5B07}"/>
              </a:ext>
            </a:extLst>
          </p:cNvPr>
          <p:cNvSpPr/>
          <p:nvPr/>
        </p:nvSpPr>
        <p:spPr>
          <a:xfrm>
            <a:off x="1685316" y="3202230"/>
            <a:ext cx="1652954" cy="669161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Summer Semester 2</a:t>
            </a:r>
          </a:p>
        </p:txBody>
      </p:sp>
      <p:sp>
        <p:nvSpPr>
          <p:cNvPr id="16" name="Pentagon 15">
            <a:extLst>
              <a:ext uri="{FF2B5EF4-FFF2-40B4-BE49-F238E27FC236}">
                <a16:creationId xmlns:a16="http://schemas.microsoft.com/office/drawing/2014/main" id="{8C47E47D-6473-C510-D94F-065D706BD7A2}"/>
              </a:ext>
            </a:extLst>
          </p:cNvPr>
          <p:cNvSpPr/>
          <p:nvPr/>
        </p:nvSpPr>
        <p:spPr>
          <a:xfrm>
            <a:off x="1686347" y="4459373"/>
            <a:ext cx="1792253" cy="858372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Regular/ Summer Semester 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F6B92A-70C8-704D-98F7-EB556013EB30}"/>
              </a:ext>
            </a:extLst>
          </p:cNvPr>
          <p:cNvSpPr txBox="1"/>
          <p:nvPr/>
        </p:nvSpPr>
        <p:spPr>
          <a:xfrm>
            <a:off x="1130158" y="124720"/>
            <a:ext cx="92261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MD/E Flowchart (Non- Thesis option) 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A typical course sequence that you will follow</a:t>
            </a:r>
            <a:endParaRPr lang="en-US" sz="1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4D6310E-0F0C-C136-5DAC-C6C94FF3716B}"/>
              </a:ext>
            </a:extLst>
          </p:cNvPr>
          <p:cNvSpPr/>
          <p:nvPr/>
        </p:nvSpPr>
        <p:spPr>
          <a:xfrm>
            <a:off x="4059238" y="667901"/>
            <a:ext cx="5679831" cy="615553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 credits jointly counted (transferred)</a:t>
            </a:r>
          </a:p>
        </p:txBody>
      </p:sp>
      <p:sp>
        <p:nvSpPr>
          <p:cNvPr id="19" name="Pentagon 18">
            <a:extLst>
              <a:ext uri="{FF2B5EF4-FFF2-40B4-BE49-F238E27FC236}">
                <a16:creationId xmlns:a16="http://schemas.microsoft.com/office/drawing/2014/main" id="{2A1C9684-1FC2-6890-3372-1FDEE1F254A6}"/>
              </a:ext>
            </a:extLst>
          </p:cNvPr>
          <p:cNvSpPr/>
          <p:nvPr/>
        </p:nvSpPr>
        <p:spPr>
          <a:xfrm>
            <a:off x="1685316" y="676876"/>
            <a:ext cx="1845965" cy="606578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MD Courses TTUHSC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A275D90-9177-2058-341C-B5C6D347ABDE}"/>
              </a:ext>
            </a:extLst>
          </p:cNvPr>
          <p:cNvSpPr/>
          <p:nvPr/>
        </p:nvSpPr>
        <p:spPr>
          <a:xfrm>
            <a:off x="1436669" y="1449877"/>
            <a:ext cx="10228858" cy="4283103"/>
          </a:xfrm>
          <a:prstGeom prst="rect">
            <a:avLst/>
          </a:prstGeom>
          <a:noFill/>
          <a:ln w="666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2D98ECE-9A6E-2B51-9744-99FB7AF8473E}"/>
              </a:ext>
            </a:extLst>
          </p:cNvPr>
          <p:cNvSpPr txBox="1"/>
          <p:nvPr/>
        </p:nvSpPr>
        <p:spPr>
          <a:xfrm>
            <a:off x="620689" y="2887617"/>
            <a:ext cx="559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TTU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91AB9D-7EA3-FB3D-D152-B7474E106B80}"/>
              </a:ext>
            </a:extLst>
          </p:cNvPr>
          <p:cNvSpPr/>
          <p:nvPr/>
        </p:nvSpPr>
        <p:spPr>
          <a:xfrm>
            <a:off x="4090301" y="4402632"/>
            <a:ext cx="1652954" cy="9026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Elective 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08F423-FD19-F100-DB5A-F3D0BA3210DE}"/>
              </a:ext>
            </a:extLst>
          </p:cNvPr>
          <p:cNvSpPr/>
          <p:nvPr/>
        </p:nvSpPr>
        <p:spPr>
          <a:xfrm>
            <a:off x="6096000" y="4402631"/>
            <a:ext cx="1652954" cy="902677"/>
          </a:xfrm>
          <a:prstGeom prst="rect">
            <a:avLst/>
          </a:prstGeom>
          <a:solidFill>
            <a:srgbClr val="FF0000">
              <a:alpha val="4988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ENGR 6330 Project Course</a:t>
            </a:r>
          </a:p>
        </p:txBody>
      </p:sp>
    </p:spTree>
    <p:extLst>
      <p:ext uri="{BB962C8B-B14F-4D97-AF65-F5344CB8AC3E}">
        <p14:creationId xmlns:p14="http://schemas.microsoft.com/office/powerpoint/2010/main" val="1721161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FA3CBF9-3FA6-1465-1D41-674FD16F0F92}"/>
              </a:ext>
            </a:extLst>
          </p:cNvPr>
          <p:cNvGrpSpPr/>
          <p:nvPr/>
        </p:nvGrpSpPr>
        <p:grpSpPr>
          <a:xfrm>
            <a:off x="169427" y="554938"/>
            <a:ext cx="7786285" cy="5748123"/>
            <a:chOff x="1106542" y="124720"/>
            <a:chExt cx="7786285" cy="574812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14B55C7-8B53-9F82-A40B-4121C30A9DCE}"/>
                </a:ext>
              </a:extLst>
            </p:cNvPr>
            <p:cNvSpPr/>
            <p:nvPr/>
          </p:nvSpPr>
          <p:spPr>
            <a:xfrm>
              <a:off x="3165650" y="890535"/>
              <a:ext cx="1652954" cy="90267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Course 1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028D1B5-836C-257C-B85E-F5306650B886}"/>
                </a:ext>
              </a:extLst>
            </p:cNvPr>
            <p:cNvSpPr/>
            <p:nvPr/>
          </p:nvSpPr>
          <p:spPr>
            <a:xfrm>
              <a:off x="5180765" y="890535"/>
              <a:ext cx="1652954" cy="90267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Course 2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6405011-A770-FBE0-893D-51A31152FB2A}"/>
                </a:ext>
              </a:extLst>
            </p:cNvPr>
            <p:cNvSpPr/>
            <p:nvPr/>
          </p:nvSpPr>
          <p:spPr>
            <a:xfrm>
              <a:off x="7239873" y="890535"/>
              <a:ext cx="1652954" cy="902677"/>
            </a:xfrm>
            <a:prstGeom prst="rect">
              <a:avLst/>
            </a:prstGeom>
            <a:solidFill>
              <a:schemeClr val="accent6">
                <a:alpha val="50203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Course 3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DB83F9A-82A3-904F-466F-AF4D17BEEC64}"/>
                </a:ext>
              </a:extLst>
            </p:cNvPr>
            <p:cNvSpPr/>
            <p:nvPr/>
          </p:nvSpPr>
          <p:spPr>
            <a:xfrm>
              <a:off x="7239873" y="4970166"/>
              <a:ext cx="1652954" cy="902677"/>
            </a:xfrm>
            <a:prstGeom prst="rect">
              <a:avLst/>
            </a:prstGeom>
            <a:solidFill>
              <a:srgbClr val="FF0000">
                <a:alpha val="49888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ENGR 6330 Project Course</a:t>
              </a:r>
            </a:p>
          </p:txBody>
        </p:sp>
        <p:sp>
          <p:nvSpPr>
            <p:cNvPr id="14" name="Pentagon 13">
              <a:extLst>
                <a:ext uri="{FF2B5EF4-FFF2-40B4-BE49-F238E27FC236}">
                  <a16:creationId xmlns:a16="http://schemas.microsoft.com/office/drawing/2014/main" id="{5C544D88-14A1-D78E-1F4D-2B1EFDC3CA38}"/>
                </a:ext>
              </a:extLst>
            </p:cNvPr>
            <p:cNvSpPr/>
            <p:nvPr/>
          </p:nvSpPr>
          <p:spPr>
            <a:xfrm>
              <a:off x="1106542" y="1124050"/>
              <a:ext cx="1652954" cy="435646"/>
            </a:xfrm>
            <a:prstGeom prst="homePlat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Semester 1</a:t>
              </a:r>
            </a:p>
          </p:txBody>
        </p:sp>
        <p:sp>
          <p:nvSpPr>
            <p:cNvPr id="15" name="Pentagon 14">
              <a:extLst>
                <a:ext uri="{FF2B5EF4-FFF2-40B4-BE49-F238E27FC236}">
                  <a16:creationId xmlns:a16="http://schemas.microsoft.com/office/drawing/2014/main" id="{541D2ACF-181B-4F59-8299-7163919A5B07}"/>
                </a:ext>
              </a:extLst>
            </p:cNvPr>
            <p:cNvSpPr/>
            <p:nvPr/>
          </p:nvSpPr>
          <p:spPr>
            <a:xfrm>
              <a:off x="1159420" y="2482259"/>
              <a:ext cx="1652954" cy="435646"/>
            </a:xfrm>
            <a:prstGeom prst="homePlat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Semester 2</a:t>
              </a:r>
            </a:p>
          </p:txBody>
        </p:sp>
        <p:sp>
          <p:nvSpPr>
            <p:cNvPr id="16" name="Pentagon 15">
              <a:extLst>
                <a:ext uri="{FF2B5EF4-FFF2-40B4-BE49-F238E27FC236}">
                  <a16:creationId xmlns:a16="http://schemas.microsoft.com/office/drawing/2014/main" id="{8C47E47D-6473-C510-D94F-065D706BD7A2}"/>
                </a:ext>
              </a:extLst>
            </p:cNvPr>
            <p:cNvSpPr/>
            <p:nvPr/>
          </p:nvSpPr>
          <p:spPr>
            <a:xfrm>
              <a:off x="1159420" y="3801245"/>
              <a:ext cx="1652954" cy="435646"/>
            </a:xfrm>
            <a:prstGeom prst="homePlat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Semester 3</a:t>
              </a:r>
            </a:p>
          </p:txBody>
        </p:sp>
        <p:sp>
          <p:nvSpPr>
            <p:cNvPr id="17" name="Pentagon 16">
              <a:extLst>
                <a:ext uri="{FF2B5EF4-FFF2-40B4-BE49-F238E27FC236}">
                  <a16:creationId xmlns:a16="http://schemas.microsoft.com/office/drawing/2014/main" id="{0D0F6664-679B-FE4B-1422-319D5C2A81B3}"/>
                </a:ext>
              </a:extLst>
            </p:cNvPr>
            <p:cNvSpPr/>
            <p:nvPr/>
          </p:nvSpPr>
          <p:spPr>
            <a:xfrm>
              <a:off x="1173907" y="5143041"/>
              <a:ext cx="1652954" cy="435646"/>
            </a:xfrm>
            <a:prstGeom prst="homePlat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Semester 4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AF6B92A-70C8-704D-98F7-EB556013EB30}"/>
                </a:ext>
              </a:extLst>
            </p:cNvPr>
            <p:cNvSpPr txBox="1"/>
            <p:nvPr/>
          </p:nvSpPr>
          <p:spPr>
            <a:xfrm>
              <a:off x="3121657" y="124720"/>
              <a:ext cx="5771170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b="1" i="0" u="none" strike="noStrike" baseline="0" dirty="0">
                  <a:solidFill>
                    <a:srgbClr val="000000"/>
                  </a:solidFill>
                  <a:latin typeface="Cambria" panose="02040503050406030204" pitchFamily="18" charset="0"/>
                </a:rPr>
                <a:t>Master of Engineering</a:t>
              </a:r>
            </a:p>
            <a:p>
              <a:pPr algn="ctr"/>
              <a:r>
                <a:rPr lang="en-US" sz="1600" b="1" i="0" u="none" strike="noStrike" baseline="0" dirty="0">
                  <a:solidFill>
                    <a:srgbClr val="000000"/>
                  </a:solidFill>
                  <a:latin typeface="Cambria" panose="02040503050406030204" pitchFamily="18" charset="0"/>
                </a:rPr>
                <a:t>A typical course sequence that you will follow</a:t>
              </a:r>
              <a:endParaRPr lang="en-US" sz="1600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E03452CA-65CD-56BE-9EBB-280DDB3BD337}"/>
              </a:ext>
            </a:extLst>
          </p:cNvPr>
          <p:cNvSpPr/>
          <p:nvPr/>
        </p:nvSpPr>
        <p:spPr>
          <a:xfrm>
            <a:off x="2228535" y="2749975"/>
            <a:ext cx="1652954" cy="902677"/>
          </a:xfrm>
          <a:prstGeom prst="rect">
            <a:avLst/>
          </a:prstGeom>
          <a:solidFill>
            <a:schemeClr val="accent6">
              <a:alpha val="50203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Course 4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E69DC4-1A83-FB59-5478-865787656FFF}"/>
              </a:ext>
            </a:extLst>
          </p:cNvPr>
          <p:cNvSpPr/>
          <p:nvPr/>
        </p:nvSpPr>
        <p:spPr>
          <a:xfrm>
            <a:off x="6302758" y="2730038"/>
            <a:ext cx="1652954" cy="902677"/>
          </a:xfrm>
          <a:prstGeom prst="rect">
            <a:avLst/>
          </a:prstGeom>
          <a:solidFill>
            <a:schemeClr val="accent1">
              <a:alpha val="50203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Course 6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48D7E8F-3B79-115E-863D-2323E507F84D}"/>
              </a:ext>
            </a:extLst>
          </p:cNvPr>
          <p:cNvSpPr/>
          <p:nvPr/>
        </p:nvSpPr>
        <p:spPr>
          <a:xfrm>
            <a:off x="4265646" y="2749975"/>
            <a:ext cx="1652954" cy="902677"/>
          </a:xfrm>
          <a:prstGeom prst="rect">
            <a:avLst/>
          </a:prstGeom>
          <a:solidFill>
            <a:schemeClr val="accent6">
              <a:alpha val="50203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Course 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27F1D6C-BEC5-2105-8D71-85CFCDAED124}"/>
              </a:ext>
            </a:extLst>
          </p:cNvPr>
          <p:cNvSpPr/>
          <p:nvPr/>
        </p:nvSpPr>
        <p:spPr>
          <a:xfrm>
            <a:off x="2228535" y="4110687"/>
            <a:ext cx="1652954" cy="902677"/>
          </a:xfrm>
          <a:prstGeom prst="rect">
            <a:avLst/>
          </a:prstGeom>
          <a:solidFill>
            <a:schemeClr val="accent1">
              <a:alpha val="50203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Course 7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36588A8-A20E-1AFC-BB22-E212660C4AF7}"/>
              </a:ext>
            </a:extLst>
          </p:cNvPr>
          <p:cNvSpPr/>
          <p:nvPr/>
        </p:nvSpPr>
        <p:spPr>
          <a:xfrm>
            <a:off x="4265646" y="4075180"/>
            <a:ext cx="1652954" cy="902677"/>
          </a:xfrm>
          <a:prstGeom prst="rect">
            <a:avLst/>
          </a:prstGeom>
          <a:solidFill>
            <a:schemeClr val="accent1">
              <a:alpha val="50203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Course 8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480274-A6CC-D2B1-CFD1-BA3481BDA095}"/>
              </a:ext>
            </a:extLst>
          </p:cNvPr>
          <p:cNvSpPr/>
          <p:nvPr/>
        </p:nvSpPr>
        <p:spPr>
          <a:xfrm>
            <a:off x="6302758" y="4070812"/>
            <a:ext cx="1652954" cy="902677"/>
          </a:xfrm>
          <a:prstGeom prst="rect">
            <a:avLst/>
          </a:prstGeom>
          <a:solidFill>
            <a:schemeClr val="accent1">
              <a:alpha val="50203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Course 9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B4601E9-9293-B4E8-60DD-F7754AEEDB93}"/>
              </a:ext>
            </a:extLst>
          </p:cNvPr>
          <p:cNvSpPr/>
          <p:nvPr/>
        </p:nvSpPr>
        <p:spPr>
          <a:xfrm>
            <a:off x="2252208" y="5400383"/>
            <a:ext cx="1652954" cy="902677"/>
          </a:xfrm>
          <a:prstGeom prst="rect">
            <a:avLst/>
          </a:prstGeom>
          <a:solidFill>
            <a:schemeClr val="accent1">
              <a:alpha val="50203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Course 10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ED9FE9-54F3-D177-1A62-8B87881A0F5C}"/>
              </a:ext>
            </a:extLst>
          </p:cNvPr>
          <p:cNvSpPr/>
          <p:nvPr/>
        </p:nvSpPr>
        <p:spPr>
          <a:xfrm>
            <a:off x="4277483" y="5400385"/>
            <a:ext cx="1652954" cy="902677"/>
          </a:xfrm>
          <a:prstGeom prst="rect">
            <a:avLst/>
          </a:prstGeom>
          <a:solidFill>
            <a:schemeClr val="accent4">
              <a:alpha val="50203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Course 11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C11D47A-C6D6-A641-8EB4-03DD191A164D}"/>
              </a:ext>
            </a:extLst>
          </p:cNvPr>
          <p:cNvSpPr txBox="1"/>
          <p:nvPr/>
        </p:nvSpPr>
        <p:spPr>
          <a:xfrm>
            <a:off x="8123274" y="2730038"/>
            <a:ext cx="38464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Maximum 5 courses from one department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Maximum 2 courses can be taken from outside WCOE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Maximum 3 courses can be transferred from another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556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290</Words>
  <Application>Microsoft Macintosh PowerPoint</Application>
  <PresentationFormat>Widescreen</PresentationFormat>
  <Paragraphs>82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Gomez, Jenifer</dc:creator>
  <cp:lastModifiedBy>Ranadip Pal</cp:lastModifiedBy>
  <cp:revision>28</cp:revision>
  <dcterms:created xsi:type="dcterms:W3CDTF">2023-02-05T15:51:07Z</dcterms:created>
  <dcterms:modified xsi:type="dcterms:W3CDTF">2023-02-22T01:48:10Z</dcterms:modified>
</cp:coreProperties>
</file>