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51"/>
  </p:notesMasterIdLst>
  <p:handoutMasterIdLst>
    <p:handoutMasterId r:id="rId52"/>
  </p:handoutMasterIdLst>
  <p:sldIdLst>
    <p:sldId id="314" r:id="rId2"/>
    <p:sldId id="315" r:id="rId3"/>
    <p:sldId id="316" r:id="rId4"/>
    <p:sldId id="317" r:id="rId5"/>
    <p:sldId id="318" r:id="rId6"/>
    <p:sldId id="319" r:id="rId7"/>
    <p:sldId id="320" r:id="rId8"/>
    <p:sldId id="321" r:id="rId9"/>
    <p:sldId id="331" r:id="rId10"/>
    <p:sldId id="322" r:id="rId11"/>
    <p:sldId id="323" r:id="rId12"/>
    <p:sldId id="324" r:id="rId13"/>
    <p:sldId id="325" r:id="rId14"/>
    <p:sldId id="326" r:id="rId15"/>
    <p:sldId id="327" r:id="rId16"/>
    <p:sldId id="330" r:id="rId17"/>
    <p:sldId id="263" r:id="rId18"/>
    <p:sldId id="264" r:id="rId19"/>
    <p:sldId id="265" r:id="rId20"/>
    <p:sldId id="266" r:id="rId21"/>
    <p:sldId id="267" r:id="rId22"/>
    <p:sldId id="268" r:id="rId23"/>
    <p:sldId id="269" r:id="rId24"/>
    <p:sldId id="270" r:id="rId25"/>
    <p:sldId id="281" r:id="rId26"/>
    <p:sldId id="282" r:id="rId27"/>
    <p:sldId id="283" r:id="rId28"/>
    <p:sldId id="284" r:id="rId29"/>
    <p:sldId id="257" r:id="rId30"/>
    <p:sldId id="262" r:id="rId31"/>
    <p:sldId id="271" r:id="rId32"/>
    <p:sldId id="285" r:id="rId33"/>
    <p:sldId id="291" r:id="rId34"/>
    <p:sldId id="289" r:id="rId35"/>
    <p:sldId id="308" r:id="rId36"/>
    <p:sldId id="309" r:id="rId37"/>
    <p:sldId id="272" r:id="rId38"/>
    <p:sldId id="312" r:id="rId39"/>
    <p:sldId id="310" r:id="rId40"/>
    <p:sldId id="288" r:id="rId41"/>
    <p:sldId id="328" r:id="rId42"/>
    <p:sldId id="286" r:id="rId43"/>
    <p:sldId id="329" r:id="rId44"/>
    <p:sldId id="275" r:id="rId45"/>
    <p:sldId id="279" r:id="rId46"/>
    <p:sldId id="277" r:id="rId47"/>
    <p:sldId id="307" r:id="rId48"/>
    <p:sldId id="280" r:id="rId49"/>
    <p:sldId id="313" r:id="rId5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E9B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03" autoAdjust="0"/>
    <p:restoredTop sz="94713" autoAdjust="0"/>
  </p:normalViewPr>
  <p:slideViewPr>
    <p:cSldViewPr>
      <p:cViewPr varScale="1">
        <p:scale>
          <a:sx n="107" d="100"/>
          <a:sy n="107" d="100"/>
        </p:scale>
        <p:origin x="-1650" y="-84"/>
      </p:cViewPr>
      <p:guideLst>
        <p:guide orient="horz" pos="2160"/>
        <p:guide pos="2880"/>
      </p:guideLst>
    </p:cSldViewPr>
  </p:slideViewPr>
  <p:notesTextViewPr>
    <p:cViewPr>
      <p:scale>
        <a:sx n="1" d="1"/>
        <a:sy n="1" d="1"/>
      </p:scale>
      <p:origin x="0" y="0"/>
    </p:cViewPr>
  </p:notesTextViewPr>
  <p:sorterViewPr>
    <p:cViewPr>
      <p:scale>
        <a:sx n="100" d="100"/>
        <a:sy n="100" d="100"/>
      </p:scale>
      <p:origin x="0" y="952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dirty="0" smtClean="0"/>
              <a:t>Purpose</a:t>
            </a:r>
            <a:endParaRPr lang="en-US" sz="2400" dirty="0"/>
          </a:p>
        </c:rich>
      </c:tx>
      <c:overlay val="0"/>
    </c:title>
    <c:autoTitleDeleted val="0"/>
    <c:plotArea>
      <c:layout/>
      <c:lineChart>
        <c:grouping val="stacked"/>
        <c:varyColors val="0"/>
        <c:ser>
          <c:idx val="0"/>
          <c:order val="0"/>
          <c:tx>
            <c:strRef>
              <c:f>Sheet1!$B$1</c:f>
              <c:strCache>
                <c:ptCount val="1"/>
                <c:pt idx="0">
                  <c:v>Series 1</c:v>
                </c:pt>
              </c:strCache>
            </c:strRef>
          </c:tx>
          <c:marker>
            <c:symbol val="none"/>
          </c:marker>
          <c:cat>
            <c:numRef>
              <c:f>Sheet1!$A$2:$A$5</c:f>
              <c:numCache>
                <c:formatCode>General</c:formatCode>
                <c:ptCount val="4"/>
                <c:pt idx="0">
                  <c:v>1</c:v>
                </c:pt>
                <c:pt idx="1">
                  <c:v>4</c:v>
                </c:pt>
                <c:pt idx="2">
                  <c:v>8</c:v>
                </c:pt>
                <c:pt idx="3">
                  <c:v>12</c:v>
                </c:pt>
              </c:numCache>
            </c:numRef>
          </c:cat>
          <c:val>
            <c:numRef>
              <c:f>Sheet1!$B$2:$B$5</c:f>
              <c:numCache>
                <c:formatCode>General</c:formatCode>
                <c:ptCount val="4"/>
                <c:pt idx="0">
                  <c:v>1</c:v>
                </c:pt>
                <c:pt idx="1">
                  <c:v>4</c:v>
                </c:pt>
                <c:pt idx="2">
                  <c:v>8</c:v>
                </c:pt>
                <c:pt idx="3">
                  <c:v>12</c:v>
                </c:pt>
              </c:numCache>
            </c:numRef>
          </c:val>
          <c:smooth val="0"/>
        </c:ser>
        <c:dLbls>
          <c:showLegendKey val="0"/>
          <c:showVal val="0"/>
          <c:showCatName val="0"/>
          <c:showSerName val="0"/>
          <c:showPercent val="0"/>
          <c:showBubbleSize val="0"/>
        </c:dLbls>
        <c:marker val="1"/>
        <c:smooth val="0"/>
        <c:axId val="52263424"/>
        <c:axId val="113210432"/>
      </c:lineChart>
      <c:catAx>
        <c:axId val="52263424"/>
        <c:scaling>
          <c:orientation val="minMax"/>
        </c:scaling>
        <c:delete val="0"/>
        <c:axPos val="b"/>
        <c:numFmt formatCode="General" sourceLinked="1"/>
        <c:majorTickMark val="out"/>
        <c:minorTickMark val="none"/>
        <c:tickLblPos val="nextTo"/>
        <c:crossAx val="113210432"/>
        <c:crosses val="autoZero"/>
        <c:auto val="1"/>
        <c:lblAlgn val="ctr"/>
        <c:lblOffset val="100"/>
        <c:noMultiLvlLbl val="0"/>
      </c:catAx>
      <c:valAx>
        <c:axId val="113210432"/>
        <c:scaling>
          <c:orientation val="minMax"/>
        </c:scaling>
        <c:delete val="1"/>
        <c:axPos val="l"/>
        <c:majorGridlines/>
        <c:numFmt formatCode="General" sourceLinked="1"/>
        <c:majorTickMark val="out"/>
        <c:minorTickMark val="none"/>
        <c:tickLblPos val="none"/>
        <c:crossAx val="52263424"/>
        <c:crosses val="autoZero"/>
        <c:crossBetween val="between"/>
      </c:valAx>
    </c:plotArea>
    <c:legend>
      <c:legendPos val="r"/>
      <c:legendEntry>
        <c:idx val="0"/>
        <c:delete val="1"/>
      </c:legendEntry>
      <c:overlay val="0"/>
    </c:legend>
    <c:plotVisOnly val="1"/>
    <c:dispBlanksAs val="zero"/>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D45E77-9E02-42E8-A423-2C48BA2520A5}" type="doc">
      <dgm:prSet loTypeId="urn:microsoft.com/office/officeart/2005/8/layout/arrow2" loCatId="process" qsTypeId="urn:microsoft.com/office/officeart/2005/8/quickstyle/simple1" qsCatId="simple" csTypeId="urn:microsoft.com/office/officeart/2005/8/colors/accent1_3" csCatId="accent1" phldr="1"/>
      <dgm:spPr/>
    </dgm:pt>
    <dgm:pt modelId="{D42D11B0-2DF2-4EFA-A80D-BE3D2584E183}">
      <dgm:prSet phldrT="[Text]" custT="1"/>
      <dgm:spPr/>
      <dgm:t>
        <a:bodyPr/>
        <a:lstStyle/>
        <a:p>
          <a:r>
            <a:rPr lang="en-US" sz="3600" b="1" dirty="0" smtClean="0"/>
            <a:t>Collect</a:t>
          </a:r>
          <a:endParaRPr lang="en-US" sz="3600" b="1" dirty="0"/>
        </a:p>
      </dgm:t>
    </dgm:pt>
    <dgm:pt modelId="{0FF6FDB2-FFDA-4E57-B819-2EC623E3BC70}" type="parTrans" cxnId="{32C51998-3D2E-4E77-AE3E-B10E179845A2}">
      <dgm:prSet/>
      <dgm:spPr/>
      <dgm:t>
        <a:bodyPr/>
        <a:lstStyle/>
        <a:p>
          <a:endParaRPr lang="en-US"/>
        </a:p>
      </dgm:t>
    </dgm:pt>
    <dgm:pt modelId="{4CD4E0EA-BBE2-4F2E-8FB6-D307EF917717}" type="sibTrans" cxnId="{32C51998-3D2E-4E77-AE3E-B10E179845A2}">
      <dgm:prSet/>
      <dgm:spPr/>
      <dgm:t>
        <a:bodyPr/>
        <a:lstStyle/>
        <a:p>
          <a:endParaRPr lang="en-US"/>
        </a:p>
      </dgm:t>
    </dgm:pt>
    <dgm:pt modelId="{166ED5BF-2B09-442A-ABEF-CCA2D6C141B3}">
      <dgm:prSet phldrT="[Text]" custT="1"/>
      <dgm:spPr/>
      <dgm:t>
        <a:bodyPr/>
        <a:lstStyle/>
        <a:p>
          <a:r>
            <a:rPr lang="en-US" sz="3600" b="1" dirty="0" smtClean="0"/>
            <a:t>Select</a:t>
          </a:r>
          <a:endParaRPr lang="en-US" sz="3600" b="1" dirty="0"/>
        </a:p>
      </dgm:t>
    </dgm:pt>
    <dgm:pt modelId="{12B42AEF-3659-4764-AF16-2B185B49634C}" type="parTrans" cxnId="{7ADA7013-5C9B-4CEC-BA5F-55B038B8FD45}">
      <dgm:prSet/>
      <dgm:spPr/>
      <dgm:t>
        <a:bodyPr/>
        <a:lstStyle/>
        <a:p>
          <a:endParaRPr lang="en-US"/>
        </a:p>
      </dgm:t>
    </dgm:pt>
    <dgm:pt modelId="{278A6233-B593-4F67-8D2B-4125BF787EC5}" type="sibTrans" cxnId="{7ADA7013-5C9B-4CEC-BA5F-55B038B8FD45}">
      <dgm:prSet/>
      <dgm:spPr/>
      <dgm:t>
        <a:bodyPr/>
        <a:lstStyle/>
        <a:p>
          <a:endParaRPr lang="en-US"/>
        </a:p>
      </dgm:t>
    </dgm:pt>
    <dgm:pt modelId="{CCA024D5-B95E-440D-8E33-E8265AB1EEBC}">
      <dgm:prSet phldrT="[Text]" custT="1"/>
      <dgm:spPr/>
      <dgm:t>
        <a:bodyPr/>
        <a:lstStyle/>
        <a:p>
          <a:r>
            <a:rPr lang="en-US" sz="3600" b="1" dirty="0" smtClean="0"/>
            <a:t>Reflect</a:t>
          </a:r>
          <a:endParaRPr lang="en-US" sz="3600" b="1" dirty="0"/>
        </a:p>
      </dgm:t>
    </dgm:pt>
    <dgm:pt modelId="{1909CF02-7A03-46B7-8A8B-0413B61AE94E}" type="parTrans" cxnId="{FC53C407-444A-420E-9246-8C09A4E9272C}">
      <dgm:prSet/>
      <dgm:spPr/>
      <dgm:t>
        <a:bodyPr/>
        <a:lstStyle/>
        <a:p>
          <a:endParaRPr lang="en-US"/>
        </a:p>
      </dgm:t>
    </dgm:pt>
    <dgm:pt modelId="{6D54A14D-818F-4009-B41F-02B2E33D011B}" type="sibTrans" cxnId="{FC53C407-444A-420E-9246-8C09A4E9272C}">
      <dgm:prSet/>
      <dgm:spPr/>
      <dgm:t>
        <a:bodyPr/>
        <a:lstStyle/>
        <a:p>
          <a:endParaRPr lang="en-US"/>
        </a:p>
      </dgm:t>
    </dgm:pt>
    <dgm:pt modelId="{ABB16709-63CC-4ED9-8AA2-360E9EE2DB6B}">
      <dgm:prSet phldrT="[Text]" custT="1"/>
      <dgm:spPr/>
      <dgm:t>
        <a:bodyPr/>
        <a:lstStyle/>
        <a:p>
          <a:r>
            <a:rPr lang="en-US" sz="3600" b="1" dirty="0" smtClean="0"/>
            <a:t>Present</a:t>
          </a:r>
          <a:endParaRPr lang="en-US" sz="3600" b="1" dirty="0"/>
        </a:p>
      </dgm:t>
    </dgm:pt>
    <dgm:pt modelId="{9B3F1030-85D3-4380-A01B-FEF5A2DE6D80}" type="parTrans" cxnId="{AB3E8140-A5D3-406D-B394-E0D16EF671FE}">
      <dgm:prSet/>
      <dgm:spPr/>
      <dgm:t>
        <a:bodyPr/>
        <a:lstStyle/>
        <a:p>
          <a:endParaRPr lang="en-US"/>
        </a:p>
      </dgm:t>
    </dgm:pt>
    <dgm:pt modelId="{CD5E5DCF-1E38-442B-BD1E-F10466192108}" type="sibTrans" cxnId="{AB3E8140-A5D3-406D-B394-E0D16EF671FE}">
      <dgm:prSet/>
      <dgm:spPr/>
      <dgm:t>
        <a:bodyPr/>
        <a:lstStyle/>
        <a:p>
          <a:endParaRPr lang="en-US"/>
        </a:p>
      </dgm:t>
    </dgm:pt>
    <dgm:pt modelId="{1653332F-862F-4D3A-ACDB-076F4D2C4402}" type="pres">
      <dgm:prSet presAssocID="{A4D45E77-9E02-42E8-A423-2C48BA2520A5}" presName="arrowDiagram" presStyleCnt="0">
        <dgm:presLayoutVars>
          <dgm:chMax val="5"/>
          <dgm:dir/>
          <dgm:resizeHandles val="exact"/>
        </dgm:presLayoutVars>
      </dgm:prSet>
      <dgm:spPr/>
    </dgm:pt>
    <dgm:pt modelId="{6D918754-A5FC-46C6-A78E-884D5344C26F}" type="pres">
      <dgm:prSet presAssocID="{A4D45E77-9E02-42E8-A423-2C48BA2520A5}" presName="arrow" presStyleLbl="bgShp" presStyleIdx="0" presStyleCnt="1" custLinFactNeighborY="-1654"/>
      <dgm:spPr/>
    </dgm:pt>
    <dgm:pt modelId="{EAA047AE-8AB6-44BF-A993-5182DB805824}" type="pres">
      <dgm:prSet presAssocID="{A4D45E77-9E02-42E8-A423-2C48BA2520A5}" presName="arrowDiagram4" presStyleCnt="0"/>
      <dgm:spPr/>
    </dgm:pt>
    <dgm:pt modelId="{47D14678-D55A-4A72-8460-605D7F95A256}" type="pres">
      <dgm:prSet presAssocID="{D42D11B0-2DF2-4EFA-A80D-BE3D2584E183}" presName="bullet4a" presStyleLbl="node1" presStyleIdx="0" presStyleCnt="4"/>
      <dgm:spPr/>
    </dgm:pt>
    <dgm:pt modelId="{E71537A6-9A5A-4A87-BC63-E1FF6DD7ADFB}" type="pres">
      <dgm:prSet presAssocID="{D42D11B0-2DF2-4EFA-A80D-BE3D2584E183}" presName="textBox4a" presStyleLbl="revTx" presStyleIdx="0" presStyleCnt="4" custScaleX="132490" custLinFactNeighborX="12089">
        <dgm:presLayoutVars>
          <dgm:bulletEnabled val="1"/>
        </dgm:presLayoutVars>
      </dgm:prSet>
      <dgm:spPr/>
      <dgm:t>
        <a:bodyPr/>
        <a:lstStyle/>
        <a:p>
          <a:endParaRPr lang="en-US"/>
        </a:p>
      </dgm:t>
    </dgm:pt>
    <dgm:pt modelId="{0555B867-ED85-4AD4-B21A-4D6BD40F43D7}" type="pres">
      <dgm:prSet presAssocID="{166ED5BF-2B09-442A-ABEF-CCA2D6C141B3}" presName="bullet4b" presStyleLbl="node1" presStyleIdx="1" presStyleCnt="4"/>
      <dgm:spPr/>
    </dgm:pt>
    <dgm:pt modelId="{B6E9B483-F7AD-48FE-88C6-453CAE55BCD2}" type="pres">
      <dgm:prSet presAssocID="{166ED5BF-2B09-442A-ABEF-CCA2D6C141B3}" presName="textBox4b" presStyleLbl="revTx" presStyleIdx="1" presStyleCnt="4">
        <dgm:presLayoutVars>
          <dgm:bulletEnabled val="1"/>
        </dgm:presLayoutVars>
      </dgm:prSet>
      <dgm:spPr/>
      <dgm:t>
        <a:bodyPr/>
        <a:lstStyle/>
        <a:p>
          <a:endParaRPr lang="en-US"/>
        </a:p>
      </dgm:t>
    </dgm:pt>
    <dgm:pt modelId="{089C7070-4C0D-46E1-B8DA-1060F1FE617F}" type="pres">
      <dgm:prSet presAssocID="{CCA024D5-B95E-440D-8E33-E8265AB1EEBC}" presName="bullet4c" presStyleLbl="node1" presStyleIdx="2" presStyleCnt="4"/>
      <dgm:spPr/>
    </dgm:pt>
    <dgm:pt modelId="{FF1005DA-407A-4A08-98F4-4CA30D744F8E}" type="pres">
      <dgm:prSet presAssocID="{CCA024D5-B95E-440D-8E33-E8265AB1EEBC}" presName="textBox4c" presStyleLbl="revTx" presStyleIdx="2" presStyleCnt="4">
        <dgm:presLayoutVars>
          <dgm:bulletEnabled val="1"/>
        </dgm:presLayoutVars>
      </dgm:prSet>
      <dgm:spPr/>
      <dgm:t>
        <a:bodyPr/>
        <a:lstStyle/>
        <a:p>
          <a:endParaRPr lang="en-US"/>
        </a:p>
      </dgm:t>
    </dgm:pt>
    <dgm:pt modelId="{3B2E67BE-29C1-4236-8647-79D95234A08E}" type="pres">
      <dgm:prSet presAssocID="{ABB16709-63CC-4ED9-8AA2-360E9EE2DB6B}" presName="bullet4d" presStyleLbl="node1" presStyleIdx="3" presStyleCnt="4"/>
      <dgm:spPr/>
    </dgm:pt>
    <dgm:pt modelId="{FC82CAE8-A2FE-402B-9D91-F41D35EC6C0D}" type="pres">
      <dgm:prSet presAssocID="{ABB16709-63CC-4ED9-8AA2-360E9EE2DB6B}" presName="textBox4d" presStyleLbl="revTx" presStyleIdx="3" presStyleCnt="4" custScaleX="138702" custLinFactNeighborX="20573">
        <dgm:presLayoutVars>
          <dgm:bulletEnabled val="1"/>
        </dgm:presLayoutVars>
      </dgm:prSet>
      <dgm:spPr/>
      <dgm:t>
        <a:bodyPr/>
        <a:lstStyle/>
        <a:p>
          <a:endParaRPr lang="en-US"/>
        </a:p>
      </dgm:t>
    </dgm:pt>
  </dgm:ptLst>
  <dgm:cxnLst>
    <dgm:cxn modelId="{8D4FBC5C-EDED-4F1B-A500-28634DB3B5F5}" type="presOf" srcId="{A4D45E77-9E02-42E8-A423-2C48BA2520A5}" destId="{1653332F-862F-4D3A-ACDB-076F4D2C4402}" srcOrd="0" destOrd="0" presId="urn:microsoft.com/office/officeart/2005/8/layout/arrow2"/>
    <dgm:cxn modelId="{32C51998-3D2E-4E77-AE3E-B10E179845A2}" srcId="{A4D45E77-9E02-42E8-A423-2C48BA2520A5}" destId="{D42D11B0-2DF2-4EFA-A80D-BE3D2584E183}" srcOrd="0" destOrd="0" parTransId="{0FF6FDB2-FFDA-4E57-B819-2EC623E3BC70}" sibTransId="{4CD4E0EA-BBE2-4F2E-8FB6-D307EF917717}"/>
    <dgm:cxn modelId="{6BCC5A3E-AEE0-4B64-9048-75D37907E310}" type="presOf" srcId="{ABB16709-63CC-4ED9-8AA2-360E9EE2DB6B}" destId="{FC82CAE8-A2FE-402B-9D91-F41D35EC6C0D}" srcOrd="0" destOrd="0" presId="urn:microsoft.com/office/officeart/2005/8/layout/arrow2"/>
    <dgm:cxn modelId="{AB3E8140-A5D3-406D-B394-E0D16EF671FE}" srcId="{A4D45E77-9E02-42E8-A423-2C48BA2520A5}" destId="{ABB16709-63CC-4ED9-8AA2-360E9EE2DB6B}" srcOrd="3" destOrd="0" parTransId="{9B3F1030-85D3-4380-A01B-FEF5A2DE6D80}" sibTransId="{CD5E5DCF-1E38-442B-BD1E-F10466192108}"/>
    <dgm:cxn modelId="{A3B8F2EA-F884-4379-9BD3-C6D9390413F5}" type="presOf" srcId="{D42D11B0-2DF2-4EFA-A80D-BE3D2584E183}" destId="{E71537A6-9A5A-4A87-BC63-E1FF6DD7ADFB}" srcOrd="0" destOrd="0" presId="urn:microsoft.com/office/officeart/2005/8/layout/arrow2"/>
    <dgm:cxn modelId="{81B70A0C-C3AF-4583-9316-66EF096520F9}" type="presOf" srcId="{CCA024D5-B95E-440D-8E33-E8265AB1EEBC}" destId="{FF1005DA-407A-4A08-98F4-4CA30D744F8E}" srcOrd="0" destOrd="0" presId="urn:microsoft.com/office/officeart/2005/8/layout/arrow2"/>
    <dgm:cxn modelId="{7ADA7013-5C9B-4CEC-BA5F-55B038B8FD45}" srcId="{A4D45E77-9E02-42E8-A423-2C48BA2520A5}" destId="{166ED5BF-2B09-442A-ABEF-CCA2D6C141B3}" srcOrd="1" destOrd="0" parTransId="{12B42AEF-3659-4764-AF16-2B185B49634C}" sibTransId="{278A6233-B593-4F67-8D2B-4125BF787EC5}"/>
    <dgm:cxn modelId="{FC53C407-444A-420E-9246-8C09A4E9272C}" srcId="{A4D45E77-9E02-42E8-A423-2C48BA2520A5}" destId="{CCA024D5-B95E-440D-8E33-E8265AB1EEBC}" srcOrd="2" destOrd="0" parTransId="{1909CF02-7A03-46B7-8A8B-0413B61AE94E}" sibTransId="{6D54A14D-818F-4009-B41F-02B2E33D011B}"/>
    <dgm:cxn modelId="{5A6B5339-ABF7-4A80-B416-5E74E7868F7D}" type="presOf" srcId="{166ED5BF-2B09-442A-ABEF-CCA2D6C141B3}" destId="{B6E9B483-F7AD-48FE-88C6-453CAE55BCD2}" srcOrd="0" destOrd="0" presId="urn:microsoft.com/office/officeart/2005/8/layout/arrow2"/>
    <dgm:cxn modelId="{3DB08211-7237-4C9F-8991-0CD1FFB917FE}" type="presParOf" srcId="{1653332F-862F-4D3A-ACDB-076F4D2C4402}" destId="{6D918754-A5FC-46C6-A78E-884D5344C26F}" srcOrd="0" destOrd="0" presId="urn:microsoft.com/office/officeart/2005/8/layout/arrow2"/>
    <dgm:cxn modelId="{FBB9C7F9-249A-4E80-B0B6-2B2397A25F9C}" type="presParOf" srcId="{1653332F-862F-4D3A-ACDB-076F4D2C4402}" destId="{EAA047AE-8AB6-44BF-A993-5182DB805824}" srcOrd="1" destOrd="0" presId="urn:microsoft.com/office/officeart/2005/8/layout/arrow2"/>
    <dgm:cxn modelId="{D218883B-2EA2-426A-81D0-771ED691A898}" type="presParOf" srcId="{EAA047AE-8AB6-44BF-A993-5182DB805824}" destId="{47D14678-D55A-4A72-8460-605D7F95A256}" srcOrd="0" destOrd="0" presId="urn:microsoft.com/office/officeart/2005/8/layout/arrow2"/>
    <dgm:cxn modelId="{637B1352-16F6-40E3-A283-9DA1EC8252F3}" type="presParOf" srcId="{EAA047AE-8AB6-44BF-A993-5182DB805824}" destId="{E71537A6-9A5A-4A87-BC63-E1FF6DD7ADFB}" srcOrd="1" destOrd="0" presId="urn:microsoft.com/office/officeart/2005/8/layout/arrow2"/>
    <dgm:cxn modelId="{50E4AF5B-1DD9-4093-A350-66D4F41078F1}" type="presParOf" srcId="{EAA047AE-8AB6-44BF-A993-5182DB805824}" destId="{0555B867-ED85-4AD4-B21A-4D6BD40F43D7}" srcOrd="2" destOrd="0" presId="urn:microsoft.com/office/officeart/2005/8/layout/arrow2"/>
    <dgm:cxn modelId="{529069E3-7609-4A4C-B5CB-3F1B735A05EF}" type="presParOf" srcId="{EAA047AE-8AB6-44BF-A993-5182DB805824}" destId="{B6E9B483-F7AD-48FE-88C6-453CAE55BCD2}" srcOrd="3" destOrd="0" presId="urn:microsoft.com/office/officeart/2005/8/layout/arrow2"/>
    <dgm:cxn modelId="{2C3D5E5A-81AC-4E94-9B80-18AF6615C89E}" type="presParOf" srcId="{EAA047AE-8AB6-44BF-A993-5182DB805824}" destId="{089C7070-4C0D-46E1-B8DA-1060F1FE617F}" srcOrd="4" destOrd="0" presId="urn:microsoft.com/office/officeart/2005/8/layout/arrow2"/>
    <dgm:cxn modelId="{EBDEE3F8-B925-483C-AB77-783CC3E073A6}" type="presParOf" srcId="{EAA047AE-8AB6-44BF-A993-5182DB805824}" destId="{FF1005DA-407A-4A08-98F4-4CA30D744F8E}" srcOrd="5" destOrd="0" presId="urn:microsoft.com/office/officeart/2005/8/layout/arrow2"/>
    <dgm:cxn modelId="{E7CA0AAA-8999-4B3F-9E44-6DD008609184}" type="presParOf" srcId="{EAA047AE-8AB6-44BF-A993-5182DB805824}" destId="{3B2E67BE-29C1-4236-8647-79D95234A08E}" srcOrd="6" destOrd="0" presId="urn:microsoft.com/office/officeart/2005/8/layout/arrow2"/>
    <dgm:cxn modelId="{524367B9-A0FF-41DF-B103-001DC48901C0}" type="presParOf" srcId="{EAA047AE-8AB6-44BF-A993-5182DB805824}" destId="{FC82CAE8-A2FE-402B-9D91-F41D35EC6C0D}" srcOrd="7" destOrd="0" presId="urn:microsoft.com/office/officeart/2005/8/layout/arrow2"/>
  </dgm:cxnLst>
  <dgm:bg/>
  <dgm:whole>
    <a:ln w="127000">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EFB35A3-7C69-4A1A-B954-CA611967A261}" type="datetimeFigureOut">
              <a:rPr lang="en-US" smtClean="0"/>
              <a:pPr/>
              <a:t>7/27/2012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CA15D99-1AD6-4D38-8A25-68761FA3609C}" type="slidenum">
              <a:rPr lang="en-US" smtClean="0"/>
              <a:pPr/>
              <a:t>‹#›</a:t>
            </a:fld>
            <a:endParaRPr lang="en-US"/>
          </a:p>
        </p:txBody>
      </p:sp>
    </p:spTree>
    <p:extLst>
      <p:ext uri="{BB962C8B-B14F-4D97-AF65-F5344CB8AC3E}">
        <p14:creationId xmlns:p14="http://schemas.microsoft.com/office/powerpoint/2010/main" val="4222234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B2AA52B-AB4E-4302-9ED9-848656AC4512}" type="datetimeFigureOut">
              <a:rPr lang="en-US" smtClean="0"/>
              <a:pPr/>
              <a:t>7/27/2012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EAB9F76-2A33-470C-B92F-D8C4BA476C34}" type="slidenum">
              <a:rPr lang="en-US" smtClean="0"/>
              <a:pPr/>
              <a:t>‹#›</a:t>
            </a:fld>
            <a:endParaRPr lang="en-US"/>
          </a:p>
        </p:txBody>
      </p:sp>
    </p:spTree>
    <p:extLst>
      <p:ext uri="{BB962C8B-B14F-4D97-AF65-F5344CB8AC3E}">
        <p14:creationId xmlns:p14="http://schemas.microsoft.com/office/powerpoint/2010/main" val="166326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http://www.youtube.com/watch?v=w6rGe-XBi9w </a:t>
            </a:r>
          </a:p>
          <a:p>
            <a:endParaRPr lang="en-US" dirty="0"/>
          </a:p>
        </p:txBody>
      </p:sp>
      <p:sp>
        <p:nvSpPr>
          <p:cNvPr id="4" name="Slide Number Placeholder 3"/>
          <p:cNvSpPr>
            <a:spLocks noGrp="1"/>
          </p:cNvSpPr>
          <p:nvPr>
            <p:ph type="sldNum" sz="quarter" idx="10"/>
          </p:nvPr>
        </p:nvSpPr>
        <p:spPr/>
        <p:txBody>
          <a:bodyPr/>
          <a:lstStyle/>
          <a:p>
            <a:fld id="{6EAB9F76-2A33-470C-B92F-D8C4BA476C34}"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926375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33F600-FA6D-4E41-9F55-73C9FFB90259}" type="slidenum">
              <a:rPr lang="en-US" smtClean="0">
                <a:solidFill>
                  <a:prstClr val="black"/>
                </a:solidFill>
              </a:rPr>
              <a:pPr/>
              <a:t>29</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33F600-FA6D-4E41-9F55-73C9FFB90259}" type="slidenum">
              <a:rPr lang="en-US" smtClean="0">
                <a:solidFill>
                  <a:prstClr val="black"/>
                </a:solidFill>
              </a:rPr>
              <a:pPr/>
              <a:t>30</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33F600-FA6D-4E41-9F55-73C9FFB90259}" type="slidenum">
              <a:rPr lang="en-US" smtClean="0">
                <a:solidFill>
                  <a:prstClr val="black"/>
                </a:solidFill>
              </a:rPr>
              <a:pPr/>
              <a:t>31</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33F600-FA6D-4E41-9F55-73C9FFB90259}" type="slidenum">
              <a:rPr lang="en-US" smtClean="0">
                <a:solidFill>
                  <a:prstClr val="black"/>
                </a:solidFill>
              </a:rPr>
              <a:pPr/>
              <a:t>37</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33F600-FA6D-4E41-9F55-73C9FFB90259}" type="slidenum">
              <a:rPr lang="en-US" smtClean="0">
                <a:solidFill>
                  <a:prstClr val="black"/>
                </a:solidFill>
              </a:rPr>
              <a:pPr/>
              <a:t>44</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33F600-FA6D-4E41-9F55-73C9FFB90259}" type="slidenum">
              <a:rPr lang="en-US" smtClean="0">
                <a:solidFill>
                  <a:prstClr val="black"/>
                </a:solidFill>
              </a:rPr>
              <a:pPr/>
              <a:t>45</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33F600-FA6D-4E41-9F55-73C9FFB90259}" type="slidenum">
              <a:rPr lang="en-US" smtClean="0">
                <a:solidFill>
                  <a:prstClr val="black"/>
                </a:solidFill>
              </a:rPr>
              <a:pPr/>
              <a:t>46</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33F600-FA6D-4E41-9F55-73C9FFB90259}" type="slidenum">
              <a:rPr lang="en-US" smtClean="0">
                <a:solidFill>
                  <a:prstClr val="black"/>
                </a:solidFill>
              </a:rPr>
              <a:pPr/>
              <a:t>48</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33F600-FA6D-4E41-9F55-73C9FFB90259}" type="slidenum">
              <a:rPr lang="en-US" smtClean="0">
                <a:solidFill>
                  <a:prstClr val="black"/>
                </a:solidFill>
              </a:rPr>
              <a:pPr/>
              <a:t>17</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33F600-FA6D-4E41-9F55-73C9FFB90259}" type="slidenum">
              <a:rPr lang="en-US" smtClean="0">
                <a:solidFill>
                  <a:prstClr val="black"/>
                </a:solidFill>
              </a:rPr>
              <a:pPr/>
              <a:t>18</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33F600-FA6D-4E41-9F55-73C9FFB90259}" type="slidenum">
              <a:rPr lang="en-US" smtClean="0">
                <a:solidFill>
                  <a:prstClr val="black"/>
                </a:solidFill>
              </a:rPr>
              <a:pPr/>
              <a:t>19</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33F600-FA6D-4E41-9F55-73C9FFB90259}" type="slidenum">
              <a:rPr lang="en-US" smtClean="0">
                <a:solidFill>
                  <a:prstClr val="black"/>
                </a:solidFill>
              </a:rPr>
              <a:pPr/>
              <a:t>20</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33F600-FA6D-4E41-9F55-73C9FFB90259}" type="slidenum">
              <a:rPr lang="en-US" smtClean="0">
                <a:solidFill>
                  <a:prstClr val="black"/>
                </a:solidFill>
              </a:rPr>
              <a:pPr/>
              <a:t>21</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33F600-FA6D-4E41-9F55-73C9FFB90259}" type="slidenum">
              <a:rPr lang="en-US" smtClean="0">
                <a:solidFill>
                  <a:prstClr val="black"/>
                </a:solidFill>
              </a:rPr>
              <a:pPr/>
              <a:t>22</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33F600-FA6D-4E41-9F55-73C9FFB90259}" type="slidenum">
              <a:rPr lang="en-US" smtClean="0">
                <a:solidFill>
                  <a:prstClr val="black"/>
                </a:solidFill>
              </a:rPr>
              <a:pPr/>
              <a:t>23</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33F600-FA6D-4E41-9F55-73C9FFB90259}" type="slidenum">
              <a:rPr lang="en-US" smtClean="0">
                <a:solidFill>
                  <a:prstClr val="black"/>
                </a:solidFill>
              </a:rPr>
              <a:pPr/>
              <a:t>24</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5877ACD-7667-46C3-A904-AF0C760D1662}" type="datetimeFigureOut">
              <a:rPr lang="en-US" smtClean="0">
                <a:solidFill>
                  <a:prstClr val="black">
                    <a:tint val="75000"/>
                  </a:prstClr>
                </a:solidFill>
              </a:rPr>
              <a:pPr/>
              <a:t>7/27/2012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2A3871-6A49-4B1B-93B8-88EED925387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877ACD-7667-46C3-A904-AF0C760D1662}" type="datetimeFigureOut">
              <a:rPr lang="en-US" smtClean="0">
                <a:solidFill>
                  <a:prstClr val="black">
                    <a:tint val="75000"/>
                  </a:prstClr>
                </a:solidFill>
              </a:rPr>
              <a:pPr/>
              <a:t>7/27/2012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2A3871-6A49-4B1B-93B8-88EED925387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877ACD-7667-46C3-A904-AF0C760D1662}" type="datetimeFigureOut">
              <a:rPr lang="en-US" smtClean="0">
                <a:solidFill>
                  <a:prstClr val="black">
                    <a:tint val="75000"/>
                  </a:prstClr>
                </a:solidFill>
              </a:rPr>
              <a:pPr/>
              <a:t>7/27/2012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2A3871-6A49-4B1B-93B8-88EED925387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877ACD-7667-46C3-A904-AF0C760D1662}" type="datetimeFigureOut">
              <a:rPr lang="en-US" smtClean="0">
                <a:solidFill>
                  <a:prstClr val="black">
                    <a:tint val="75000"/>
                  </a:prstClr>
                </a:solidFill>
              </a:rPr>
              <a:pPr/>
              <a:t>7/27/2012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2A3871-6A49-4B1B-93B8-88EED925387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877ACD-7667-46C3-A904-AF0C760D1662}" type="datetimeFigureOut">
              <a:rPr lang="en-US" smtClean="0">
                <a:solidFill>
                  <a:prstClr val="black">
                    <a:tint val="75000"/>
                  </a:prstClr>
                </a:solidFill>
              </a:rPr>
              <a:pPr/>
              <a:t>7/27/2012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2A3871-6A49-4B1B-93B8-88EED925387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877ACD-7667-46C3-A904-AF0C760D1662}" type="datetimeFigureOut">
              <a:rPr lang="en-US" smtClean="0">
                <a:solidFill>
                  <a:prstClr val="black">
                    <a:tint val="75000"/>
                  </a:prstClr>
                </a:solidFill>
              </a:rPr>
              <a:pPr/>
              <a:t>7/27/2012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2A3871-6A49-4B1B-93B8-88EED925387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877ACD-7667-46C3-A904-AF0C760D1662}" type="datetimeFigureOut">
              <a:rPr lang="en-US" smtClean="0">
                <a:solidFill>
                  <a:prstClr val="black">
                    <a:tint val="75000"/>
                  </a:prstClr>
                </a:solidFill>
              </a:rPr>
              <a:pPr/>
              <a:t>7/27/2012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42A3871-6A49-4B1B-93B8-88EED925387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877ACD-7667-46C3-A904-AF0C760D1662}" type="datetimeFigureOut">
              <a:rPr lang="en-US" smtClean="0">
                <a:solidFill>
                  <a:prstClr val="black">
                    <a:tint val="75000"/>
                  </a:prstClr>
                </a:solidFill>
              </a:rPr>
              <a:pPr/>
              <a:t>7/27/2012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2A3871-6A49-4B1B-93B8-88EED925387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877ACD-7667-46C3-A904-AF0C760D1662}" type="datetimeFigureOut">
              <a:rPr lang="en-US" smtClean="0">
                <a:solidFill>
                  <a:prstClr val="black">
                    <a:tint val="75000"/>
                  </a:prstClr>
                </a:solidFill>
              </a:rPr>
              <a:pPr/>
              <a:t>7/27/2012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2A3871-6A49-4B1B-93B8-88EED925387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877ACD-7667-46C3-A904-AF0C760D1662}" type="datetimeFigureOut">
              <a:rPr lang="en-US" smtClean="0">
                <a:solidFill>
                  <a:prstClr val="black">
                    <a:tint val="75000"/>
                  </a:prstClr>
                </a:solidFill>
              </a:rPr>
              <a:pPr/>
              <a:t>7/27/2012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2A3871-6A49-4B1B-93B8-88EED9253877}" type="slidenum">
              <a:rPr lang="en-US" smtClean="0">
                <a:solidFill>
                  <a:prstClr val="black">
                    <a:tint val="75000"/>
                  </a:prstClr>
                </a:solidFill>
              </a:rPr>
              <a:pPr/>
              <a:t>‹#›</a:t>
            </a:fld>
            <a:endParaRPr lang="en-US">
              <a:solidFill>
                <a:prstClr val="black">
                  <a:tint val="75000"/>
                </a:prstClr>
              </a:solidFill>
            </a:endParaRP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65877ACD-7667-46C3-A904-AF0C760D1662}" type="datetimeFigureOut">
              <a:rPr lang="en-US" smtClean="0">
                <a:solidFill>
                  <a:prstClr val="black">
                    <a:tint val="75000"/>
                  </a:prstClr>
                </a:solidFill>
              </a:rPr>
              <a:pPr/>
              <a:t>7/27/2012</a:t>
            </a:fld>
            <a:endParaRPr lang="en-US">
              <a:solidFill>
                <a:prstClr val="black">
                  <a:tint val="75000"/>
                </a:prstClr>
              </a:solidFill>
            </a:endParaRPr>
          </a:p>
        </p:txBody>
      </p:sp>
      <p:sp>
        <p:nvSpPr>
          <p:cNvPr id="9" name="Slide Number Placeholder 8"/>
          <p:cNvSpPr>
            <a:spLocks noGrp="1"/>
          </p:cNvSpPr>
          <p:nvPr>
            <p:ph type="sldNum" sz="quarter" idx="11"/>
          </p:nvPr>
        </p:nvSpPr>
        <p:spPr/>
        <p:txBody>
          <a:bodyPr/>
          <a:lstStyle/>
          <a:p>
            <a:fld id="{242A3871-6A49-4B1B-93B8-88EED9253877}" type="slidenum">
              <a:rPr lang="en-US" smtClean="0">
                <a:solidFill>
                  <a:prstClr val="black">
                    <a:tint val="75000"/>
                  </a:prstClr>
                </a:solidFill>
              </a:rPr>
              <a:pPr/>
              <a:t>‹#›</a:t>
            </a:fld>
            <a:endParaRPr lang="en-US">
              <a:solidFill>
                <a:prstClr val="black">
                  <a:tint val="75000"/>
                </a:prstClr>
              </a:solidFill>
            </a:endParaRPr>
          </a:p>
        </p:txBody>
      </p:sp>
      <p:sp>
        <p:nvSpPr>
          <p:cNvPr id="10" name="Footer Placeholder 9"/>
          <p:cNvSpPr>
            <a:spLocks noGrp="1"/>
          </p:cNvSpPr>
          <p:nvPr>
            <p:ph type="ftr" sz="quarter" idx="12"/>
          </p:nvPr>
        </p:nvSpPr>
        <p:spPr/>
        <p:txBody>
          <a:bodyPr/>
          <a:lstStyle/>
          <a:p>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242A3871-6A49-4B1B-93B8-88EED9253877}" type="slidenum">
              <a:rPr lang="en-US" smtClean="0">
                <a:solidFill>
                  <a:prstClr val="black">
                    <a:tint val="75000"/>
                  </a:prstClr>
                </a:solidFill>
              </a:rPr>
              <a:pPr/>
              <a:t>‹#›</a:t>
            </a:fld>
            <a:endParaRPr lang="en-US">
              <a:solidFill>
                <a:prstClr val="black">
                  <a:tint val="75000"/>
                </a:prstClr>
              </a:solidFill>
            </a:endParaRP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solidFill>
                <a:prstClr val="black">
                  <a:tint val="75000"/>
                </a:prstClr>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65877ACD-7667-46C3-A904-AF0C760D1662}" type="datetimeFigureOut">
              <a:rPr lang="en-US" smtClean="0">
                <a:solidFill>
                  <a:prstClr val="black">
                    <a:tint val="75000"/>
                  </a:prstClr>
                </a:solidFill>
              </a:rPr>
              <a:pPr/>
              <a:t>7/27/2012</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w6rGe-XBi9w"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9.emf"/></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2.gi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ccfcs.pbworks.com/w/page/55716385/Home:%20e-portfolio"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freenuts.com/top-10-free-online-qr-code-generator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036638"/>
            <a:ext cx="7543800" cy="2593975"/>
          </a:xfrm>
        </p:spPr>
        <p:txBody>
          <a:bodyPr>
            <a:normAutofit/>
          </a:bodyPr>
          <a:lstStyle/>
          <a:p>
            <a:r>
              <a:rPr lang="en-US" sz="5400" dirty="0" smtClean="0"/>
              <a:t>Electrify Your Career Courses with E-Portfolios and Social Media</a:t>
            </a:r>
            <a:endParaRPr lang="en-US" sz="5400" dirty="0"/>
          </a:p>
        </p:txBody>
      </p:sp>
      <p:sp>
        <p:nvSpPr>
          <p:cNvPr id="5" name="Subtitle 4"/>
          <p:cNvSpPr>
            <a:spLocks noGrp="1"/>
          </p:cNvSpPr>
          <p:nvPr>
            <p:ph type="subTitle" idx="1"/>
          </p:nvPr>
        </p:nvSpPr>
        <p:spPr>
          <a:xfrm>
            <a:off x="771847" y="5488020"/>
            <a:ext cx="5324153" cy="1066800"/>
          </a:xfrm>
        </p:spPr>
        <p:txBody>
          <a:bodyPr>
            <a:normAutofit fontScale="92500" lnSpcReduction="10000"/>
          </a:bodyPr>
          <a:lstStyle/>
          <a:p>
            <a:r>
              <a:rPr lang="en-US" dirty="0" smtClean="0">
                <a:solidFill>
                  <a:schemeClr val="tx1"/>
                </a:solidFill>
              </a:rPr>
              <a:t>Presenters:</a:t>
            </a:r>
          </a:p>
          <a:p>
            <a:r>
              <a:rPr lang="en-US" dirty="0">
                <a:solidFill>
                  <a:schemeClr val="tx1"/>
                </a:solidFill>
              </a:rPr>
              <a:t>Heather Blount, Curriculum Specialist, CCFCS</a:t>
            </a:r>
          </a:p>
          <a:p>
            <a:r>
              <a:rPr lang="en-US" dirty="0" smtClean="0">
                <a:solidFill>
                  <a:schemeClr val="tx1"/>
                </a:solidFill>
              </a:rPr>
              <a:t>Arlene Spearman, Associate Director, CCFCS</a:t>
            </a:r>
          </a:p>
        </p:txBody>
      </p:sp>
      <p:sp>
        <p:nvSpPr>
          <p:cNvPr id="8" name="Subtitle 4"/>
          <p:cNvSpPr txBox="1">
            <a:spLocks/>
          </p:cNvSpPr>
          <p:nvPr/>
        </p:nvSpPr>
        <p:spPr>
          <a:xfrm>
            <a:off x="765811" y="3962400"/>
            <a:ext cx="6461760" cy="1066800"/>
          </a:xfrm>
          <a:prstGeom prst="rect">
            <a:avLst/>
          </a:prstGeom>
        </p:spPr>
        <p:txBody>
          <a:bodyPr vert="horz" lIns="91440" tIns="45720" rIns="91440" bIns="45720" rtlCol="0" anchor="t">
            <a:normAutofit lnSpcReduction="10000"/>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buClr>
                <a:srgbClr val="94C600"/>
              </a:buClr>
            </a:pPr>
            <a:r>
              <a:rPr lang="en-US" dirty="0" smtClean="0">
                <a:solidFill>
                  <a:prstClr val="black">
                    <a:tint val="75000"/>
                  </a:prstClr>
                </a:solidFill>
              </a:rPr>
              <a:t>2012 FCSTAT Summer Professional Development Conference</a:t>
            </a:r>
          </a:p>
          <a:p>
            <a:pPr>
              <a:buClr>
                <a:srgbClr val="94C600"/>
              </a:buClr>
            </a:pPr>
            <a:r>
              <a:rPr lang="en-US" dirty="0" smtClean="0">
                <a:solidFill>
                  <a:prstClr val="black">
                    <a:tint val="75000"/>
                  </a:prstClr>
                </a:solidFill>
              </a:rPr>
              <a:t>July 29 – August 3, 2012</a:t>
            </a:r>
          </a:p>
          <a:p>
            <a:pPr>
              <a:buClr>
                <a:srgbClr val="94C600"/>
              </a:buClr>
            </a:pPr>
            <a:r>
              <a:rPr lang="en-US" dirty="0" smtClean="0">
                <a:solidFill>
                  <a:prstClr val="black">
                    <a:tint val="75000"/>
                  </a:prstClr>
                </a:solidFill>
              </a:rPr>
              <a:t>Dallas, Texas</a:t>
            </a:r>
            <a:endParaRPr lang="en-US" dirty="0">
              <a:solidFill>
                <a:prstClr val="black">
                  <a:tint val="75000"/>
                </a:prstClr>
              </a:solidFill>
            </a:endParaRPr>
          </a:p>
        </p:txBody>
      </p:sp>
    </p:spTree>
    <p:extLst>
      <p:ext uri="{BB962C8B-B14F-4D97-AF65-F5344CB8AC3E}">
        <p14:creationId xmlns:p14="http://schemas.microsoft.com/office/powerpoint/2010/main" val="7806900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a:t>
            </a:r>
            <a:endParaRPr lang="en-US" dirty="0"/>
          </a:p>
        </p:txBody>
      </p:sp>
      <p:sp>
        <p:nvSpPr>
          <p:cNvPr id="3" name="Content Placeholder 2"/>
          <p:cNvSpPr>
            <a:spLocks noGrp="1"/>
          </p:cNvSpPr>
          <p:nvPr>
            <p:ph idx="1"/>
          </p:nvPr>
        </p:nvSpPr>
        <p:spPr/>
        <p:txBody>
          <a:bodyPr>
            <a:normAutofit/>
          </a:bodyPr>
          <a:lstStyle/>
          <a:p>
            <a:pPr marL="0" indent="0">
              <a:buNone/>
            </a:pPr>
            <a:r>
              <a:rPr lang="en-US" sz="2800" b="1" dirty="0" err="1" smtClean="0">
                <a:solidFill>
                  <a:schemeClr val="tx2">
                    <a:lumMod val="75000"/>
                  </a:schemeClr>
                </a:solidFill>
                <a:cs typeface="Arial" pitchFamily="34" charset="0"/>
              </a:rPr>
              <a:t>Linkedin</a:t>
            </a:r>
            <a:endParaRPr lang="en-US" sz="2800" b="1" dirty="0" smtClean="0">
              <a:solidFill>
                <a:schemeClr val="tx2">
                  <a:lumMod val="75000"/>
                </a:schemeClr>
              </a:solidFill>
              <a:cs typeface="Arial" pitchFamily="34" charset="0"/>
            </a:endParaRPr>
          </a:p>
          <a:p>
            <a:r>
              <a:rPr lang="en-US" sz="2800" dirty="0" smtClean="0">
                <a:solidFill>
                  <a:schemeClr val="tx2">
                    <a:lumMod val="75000"/>
                  </a:schemeClr>
                </a:solidFill>
                <a:cs typeface="Arial" pitchFamily="34" charset="0"/>
              </a:rPr>
              <a:t>59% of users women; 41% men</a:t>
            </a:r>
          </a:p>
          <a:p>
            <a:r>
              <a:rPr lang="en-US" sz="2800" dirty="0" smtClean="0">
                <a:solidFill>
                  <a:schemeClr val="tx2">
                    <a:lumMod val="75000"/>
                  </a:schemeClr>
                </a:solidFill>
                <a:cs typeface="Arial" pitchFamily="34" charset="0"/>
              </a:rPr>
              <a:t>100 million users</a:t>
            </a:r>
          </a:p>
          <a:p>
            <a:r>
              <a:rPr lang="en-US" sz="2800" dirty="0">
                <a:solidFill>
                  <a:schemeClr val="tx2">
                    <a:lumMod val="75000"/>
                  </a:schemeClr>
                </a:solidFill>
                <a:cs typeface="Arial" pitchFamily="34" charset="0"/>
              </a:rPr>
              <a:t>As of March 31, 2012, LinkedIn operates the world’s largest professional network on the Internet with 161 million members in over 200 countries and </a:t>
            </a:r>
            <a:r>
              <a:rPr lang="en-US" sz="2800" dirty="0" smtClean="0">
                <a:solidFill>
                  <a:schemeClr val="tx2">
                    <a:lumMod val="75000"/>
                  </a:schemeClr>
                </a:solidFill>
                <a:cs typeface="Arial" pitchFamily="34" charset="0"/>
              </a:rPr>
              <a:t>territories.</a:t>
            </a:r>
          </a:p>
          <a:p>
            <a:r>
              <a:rPr lang="en-US" sz="2800" dirty="0" smtClean="0">
                <a:solidFill>
                  <a:schemeClr val="tx2">
                    <a:lumMod val="75000"/>
                  </a:schemeClr>
                </a:solidFill>
                <a:cs typeface="Arial" pitchFamily="34" charset="0"/>
              </a:rPr>
              <a:t>Create a profile and network with other professionals</a:t>
            </a:r>
          </a:p>
        </p:txBody>
      </p:sp>
      <p:pic>
        <p:nvPicPr>
          <p:cNvPr id="6146" name="Picture 2" descr="http://www.wordtracker.com/attachments/LinkedIn-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5638800"/>
            <a:ext cx="3448050" cy="972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7182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667000"/>
            <a:ext cx="7620000" cy="1143000"/>
          </a:xfrm>
        </p:spPr>
        <p:txBody>
          <a:bodyPr>
            <a:noAutofit/>
          </a:bodyPr>
          <a:lstStyle/>
          <a:p>
            <a:pPr algn="ctr"/>
            <a:r>
              <a:rPr lang="en-US" sz="6600" dirty="0" smtClean="0">
                <a:solidFill>
                  <a:schemeClr val="accent1">
                    <a:lumMod val="60000"/>
                    <a:lumOff val="40000"/>
                  </a:schemeClr>
                </a:solidFill>
                <a:hlinkClick r:id="rId3"/>
              </a:rPr>
              <a:t>Social Media Is Changing Recruitment</a:t>
            </a:r>
            <a:endParaRPr lang="en-US" sz="6600" dirty="0">
              <a:solidFill>
                <a:schemeClr val="accent1">
                  <a:lumMod val="60000"/>
                  <a:lumOff val="40000"/>
                </a:schemeClr>
              </a:solidFill>
            </a:endParaRPr>
          </a:p>
        </p:txBody>
      </p:sp>
    </p:spTree>
    <p:extLst>
      <p:ext uri="{BB962C8B-B14F-4D97-AF65-F5344CB8AC3E}">
        <p14:creationId xmlns:p14="http://schemas.microsoft.com/office/powerpoint/2010/main" val="18648990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1143000"/>
          </a:xfrm>
        </p:spPr>
        <p:txBody>
          <a:bodyPr/>
          <a:lstStyle/>
          <a:p>
            <a:r>
              <a:rPr lang="en-US" dirty="0" smtClean="0"/>
              <a:t>Social Media and the Job Search</a:t>
            </a:r>
            <a:endParaRPr lang="en-US" dirty="0"/>
          </a:p>
        </p:txBody>
      </p:sp>
      <p:sp>
        <p:nvSpPr>
          <p:cNvPr id="3" name="Content Placeholder 2"/>
          <p:cNvSpPr>
            <a:spLocks noGrp="1"/>
          </p:cNvSpPr>
          <p:nvPr>
            <p:ph idx="1"/>
          </p:nvPr>
        </p:nvSpPr>
        <p:spPr>
          <a:xfrm>
            <a:off x="457200" y="1981200"/>
            <a:ext cx="7620000" cy="4419600"/>
          </a:xfrm>
        </p:spPr>
        <p:txBody>
          <a:bodyPr/>
          <a:lstStyle/>
          <a:p>
            <a:pPr marL="0" indent="0">
              <a:buNone/>
            </a:pPr>
            <a:r>
              <a:rPr lang="en-US" sz="4000" b="1" dirty="0" smtClean="0">
                <a:solidFill>
                  <a:schemeClr val="tx2">
                    <a:lumMod val="75000"/>
                  </a:schemeClr>
                </a:solidFill>
                <a:cs typeface="Arial" pitchFamily="34" charset="0"/>
              </a:rPr>
              <a:t>Employers are…</a:t>
            </a:r>
          </a:p>
          <a:p>
            <a:r>
              <a:rPr lang="en-US" sz="3600" dirty="0" smtClean="0">
                <a:solidFill>
                  <a:schemeClr val="tx2">
                    <a:lumMod val="75000"/>
                  </a:schemeClr>
                </a:solidFill>
                <a:cs typeface="Arial" pitchFamily="34" charset="0"/>
              </a:rPr>
              <a:t>Posting job openings</a:t>
            </a:r>
          </a:p>
          <a:p>
            <a:r>
              <a:rPr lang="en-US" sz="3600" dirty="0" smtClean="0">
                <a:solidFill>
                  <a:schemeClr val="tx2">
                    <a:lumMod val="75000"/>
                  </a:schemeClr>
                </a:solidFill>
                <a:cs typeface="Arial" pitchFamily="34" charset="0"/>
              </a:rPr>
              <a:t>Looking for potential job candidates</a:t>
            </a:r>
          </a:p>
          <a:p>
            <a:r>
              <a:rPr lang="en-US" sz="3600" dirty="0" smtClean="0">
                <a:solidFill>
                  <a:schemeClr val="tx2">
                    <a:lumMod val="75000"/>
                  </a:schemeClr>
                </a:solidFill>
                <a:cs typeface="Arial" pitchFamily="34" charset="0"/>
              </a:rPr>
              <a:t>Screening potential job candidates</a:t>
            </a:r>
          </a:p>
          <a:p>
            <a:endParaRPr lang="en-US" dirty="0"/>
          </a:p>
        </p:txBody>
      </p:sp>
    </p:spTree>
    <p:extLst>
      <p:ext uri="{BB962C8B-B14F-4D97-AF65-F5344CB8AC3E}">
        <p14:creationId xmlns:p14="http://schemas.microsoft.com/office/powerpoint/2010/main" val="17028684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1143000"/>
          </a:xfrm>
        </p:spPr>
        <p:txBody>
          <a:bodyPr/>
          <a:lstStyle/>
          <a:p>
            <a:r>
              <a:rPr lang="en-US" dirty="0" smtClean="0"/>
              <a:t>Social Media and the Job Search</a:t>
            </a:r>
            <a:endParaRPr lang="en-US" dirty="0"/>
          </a:p>
        </p:txBody>
      </p:sp>
      <p:sp>
        <p:nvSpPr>
          <p:cNvPr id="3" name="Content Placeholder 2"/>
          <p:cNvSpPr>
            <a:spLocks noGrp="1"/>
          </p:cNvSpPr>
          <p:nvPr>
            <p:ph idx="1"/>
          </p:nvPr>
        </p:nvSpPr>
        <p:spPr/>
        <p:txBody>
          <a:bodyPr>
            <a:normAutofit/>
          </a:bodyPr>
          <a:lstStyle/>
          <a:p>
            <a:pPr marL="0" indent="0">
              <a:buNone/>
            </a:pPr>
            <a:r>
              <a:rPr lang="en-US" sz="4000" b="1" dirty="0" smtClean="0">
                <a:solidFill>
                  <a:schemeClr val="tx2">
                    <a:lumMod val="75000"/>
                  </a:schemeClr>
                </a:solidFill>
                <a:cs typeface="Arial" pitchFamily="34" charset="0"/>
              </a:rPr>
              <a:t>Do…</a:t>
            </a:r>
          </a:p>
          <a:p>
            <a:r>
              <a:rPr lang="en-US" sz="3600" dirty="0" smtClean="0">
                <a:solidFill>
                  <a:schemeClr val="tx2">
                    <a:lumMod val="75000"/>
                  </a:schemeClr>
                </a:solidFill>
                <a:cs typeface="Arial" pitchFamily="34" charset="0"/>
              </a:rPr>
              <a:t>create an online presence/profile that is relevant</a:t>
            </a:r>
          </a:p>
          <a:p>
            <a:r>
              <a:rPr lang="en-US" sz="3600" dirty="0" smtClean="0">
                <a:solidFill>
                  <a:schemeClr val="tx2">
                    <a:lumMod val="75000"/>
                  </a:schemeClr>
                </a:solidFill>
                <a:cs typeface="Arial" pitchFamily="34" charset="0"/>
              </a:rPr>
              <a:t>check your profile on a regular basis</a:t>
            </a:r>
          </a:p>
          <a:p>
            <a:r>
              <a:rPr lang="en-US" sz="3600" dirty="0" smtClean="0">
                <a:solidFill>
                  <a:schemeClr val="tx2">
                    <a:lumMod val="75000"/>
                  </a:schemeClr>
                </a:solidFill>
                <a:cs typeface="Arial" pitchFamily="34" charset="0"/>
              </a:rPr>
              <a:t>be consistent</a:t>
            </a:r>
          </a:p>
          <a:p>
            <a:r>
              <a:rPr lang="en-US" sz="3600" dirty="0" smtClean="0">
                <a:solidFill>
                  <a:schemeClr val="tx2">
                    <a:lumMod val="75000"/>
                  </a:schemeClr>
                </a:solidFill>
                <a:cs typeface="Arial" pitchFamily="34" charset="0"/>
              </a:rPr>
              <a:t>Google yourself</a:t>
            </a:r>
          </a:p>
          <a:p>
            <a:r>
              <a:rPr lang="en-US" sz="3600" dirty="0" smtClean="0">
                <a:solidFill>
                  <a:schemeClr val="tx2">
                    <a:lumMod val="75000"/>
                  </a:schemeClr>
                </a:solidFill>
                <a:cs typeface="Arial" pitchFamily="34" charset="0"/>
              </a:rPr>
              <a:t>be careful what you tweet</a:t>
            </a:r>
          </a:p>
          <a:p>
            <a:pPr marL="0" indent="0">
              <a:buNone/>
            </a:pPr>
            <a:endParaRPr lang="en-US" b="1" dirty="0" smtClean="0"/>
          </a:p>
          <a:p>
            <a:endParaRPr lang="en-US" dirty="0"/>
          </a:p>
        </p:txBody>
      </p:sp>
      <p:sp>
        <p:nvSpPr>
          <p:cNvPr id="4" name="TextBox 3"/>
          <p:cNvSpPr txBox="1"/>
          <p:nvPr/>
        </p:nvSpPr>
        <p:spPr>
          <a:xfrm>
            <a:off x="76200" y="6457890"/>
            <a:ext cx="8686800" cy="400110"/>
          </a:xfrm>
          <a:prstGeom prst="rect">
            <a:avLst/>
          </a:prstGeom>
          <a:noFill/>
        </p:spPr>
        <p:txBody>
          <a:bodyPr wrap="square" rtlCol="0">
            <a:spAutoFit/>
          </a:bodyPr>
          <a:lstStyle/>
          <a:p>
            <a:r>
              <a:rPr lang="en-US" sz="1000" dirty="0" smtClean="0">
                <a:solidFill>
                  <a:schemeClr val="tx1">
                    <a:lumMod val="65000"/>
                    <a:lumOff val="35000"/>
                  </a:schemeClr>
                </a:solidFill>
              </a:rPr>
              <a:t>Sources: Brad </a:t>
            </a:r>
            <a:r>
              <a:rPr lang="en-US" sz="1000" dirty="0" err="1" smtClean="0">
                <a:solidFill>
                  <a:schemeClr val="tx1">
                    <a:lumMod val="65000"/>
                    <a:lumOff val="35000"/>
                  </a:schemeClr>
                </a:solidFill>
              </a:rPr>
              <a:t>Schepp</a:t>
            </a:r>
            <a:r>
              <a:rPr lang="en-US" sz="1000" dirty="0" smtClean="0">
                <a:solidFill>
                  <a:schemeClr val="tx1">
                    <a:lumMod val="65000"/>
                    <a:lumOff val="35000"/>
                  </a:schemeClr>
                </a:solidFill>
              </a:rPr>
              <a:t>, 7 Tips for Landing A Job Using Social Media www.forbes.com/pictures/efkk45hifm/7-tips-for-landing-a-job-using-social-media/</a:t>
            </a:r>
          </a:p>
          <a:p>
            <a:r>
              <a:rPr lang="en-US" sz="1000" dirty="0" smtClean="0">
                <a:solidFill>
                  <a:schemeClr val="tx1">
                    <a:lumMod val="65000"/>
                    <a:lumOff val="35000"/>
                  </a:schemeClr>
                </a:solidFill>
              </a:rPr>
              <a:t>Alison Doyle, Top 10 </a:t>
            </a:r>
            <a:r>
              <a:rPr lang="en-US" sz="1000" dirty="0">
                <a:solidFill>
                  <a:schemeClr val="tx1">
                    <a:lumMod val="65000"/>
                    <a:lumOff val="35000"/>
                  </a:schemeClr>
                </a:solidFill>
              </a:rPr>
              <a:t>Social Media Do’s and Don’ts, http://</a:t>
            </a:r>
            <a:r>
              <a:rPr lang="en-US" sz="1000" dirty="0" smtClean="0">
                <a:solidFill>
                  <a:schemeClr val="tx1">
                    <a:lumMod val="65000"/>
                    <a:lumOff val="35000"/>
                  </a:schemeClr>
                </a:solidFill>
              </a:rPr>
              <a:t>jobsearch.about.com/od/onlinecareernetworking/tp/socialmediajobsearch.htm</a:t>
            </a:r>
            <a:endParaRPr lang="en-US" sz="1000" dirty="0">
              <a:solidFill>
                <a:schemeClr val="tx1">
                  <a:lumMod val="65000"/>
                  <a:lumOff val="35000"/>
                </a:schemeClr>
              </a:solidFill>
            </a:endParaRPr>
          </a:p>
        </p:txBody>
      </p:sp>
    </p:spTree>
    <p:extLst>
      <p:ext uri="{BB962C8B-B14F-4D97-AF65-F5344CB8AC3E}">
        <p14:creationId xmlns:p14="http://schemas.microsoft.com/office/powerpoint/2010/main" val="23382388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1143000"/>
          </a:xfrm>
        </p:spPr>
        <p:txBody>
          <a:bodyPr/>
          <a:lstStyle/>
          <a:p>
            <a:r>
              <a:rPr lang="en-US" dirty="0" smtClean="0"/>
              <a:t>Social Media and the Job Search</a:t>
            </a:r>
            <a:endParaRPr lang="en-US" dirty="0"/>
          </a:p>
        </p:txBody>
      </p:sp>
      <p:sp>
        <p:nvSpPr>
          <p:cNvPr id="3" name="Content Placeholder 2"/>
          <p:cNvSpPr>
            <a:spLocks noGrp="1"/>
          </p:cNvSpPr>
          <p:nvPr>
            <p:ph idx="1"/>
          </p:nvPr>
        </p:nvSpPr>
        <p:spPr/>
        <p:txBody>
          <a:bodyPr>
            <a:normAutofit/>
          </a:bodyPr>
          <a:lstStyle/>
          <a:p>
            <a:pPr marL="0" indent="0">
              <a:buNone/>
            </a:pPr>
            <a:r>
              <a:rPr lang="en-US" sz="4000" b="1" dirty="0" smtClean="0">
                <a:solidFill>
                  <a:schemeClr val="tx2">
                    <a:lumMod val="75000"/>
                  </a:schemeClr>
                </a:solidFill>
                <a:cs typeface="Arial" pitchFamily="34" charset="0"/>
              </a:rPr>
              <a:t>Do…</a:t>
            </a:r>
          </a:p>
          <a:p>
            <a:r>
              <a:rPr lang="en-US" sz="3600" dirty="0" smtClean="0">
                <a:solidFill>
                  <a:schemeClr val="tx2">
                    <a:lumMod val="75000"/>
                  </a:schemeClr>
                </a:solidFill>
                <a:cs typeface="Arial" pitchFamily="34" charset="0"/>
              </a:rPr>
              <a:t> give to get – be a resource for others</a:t>
            </a:r>
          </a:p>
          <a:p>
            <a:r>
              <a:rPr lang="en-US" sz="3600" dirty="0" smtClean="0">
                <a:solidFill>
                  <a:schemeClr val="tx2">
                    <a:lumMod val="75000"/>
                  </a:schemeClr>
                </a:solidFill>
                <a:cs typeface="Arial" pitchFamily="34" charset="0"/>
              </a:rPr>
              <a:t>build a network (in advance)</a:t>
            </a:r>
          </a:p>
          <a:p>
            <a:r>
              <a:rPr lang="en-US" sz="3600" dirty="0" smtClean="0">
                <a:solidFill>
                  <a:schemeClr val="tx2">
                    <a:lumMod val="75000"/>
                  </a:schemeClr>
                </a:solidFill>
                <a:cs typeface="Arial" pitchFamily="34" charset="0"/>
              </a:rPr>
              <a:t>follow company Facebook pages and Twitter feeds</a:t>
            </a:r>
          </a:p>
          <a:p>
            <a:r>
              <a:rPr lang="en-US" sz="3600" dirty="0" smtClean="0">
                <a:solidFill>
                  <a:schemeClr val="tx2">
                    <a:lumMod val="75000"/>
                  </a:schemeClr>
                </a:solidFill>
                <a:cs typeface="Arial" pitchFamily="34" charset="0"/>
              </a:rPr>
              <a:t>visit job search sites – </a:t>
            </a:r>
            <a:r>
              <a:rPr lang="en-US" sz="3600" dirty="0" err="1" smtClean="0">
                <a:solidFill>
                  <a:schemeClr val="tx2">
                    <a:lumMod val="75000"/>
                  </a:schemeClr>
                </a:solidFill>
                <a:cs typeface="Arial" pitchFamily="34" charset="0"/>
              </a:rPr>
              <a:t>SimplyHired</a:t>
            </a:r>
            <a:r>
              <a:rPr lang="en-US" sz="3600" dirty="0" smtClean="0">
                <a:solidFill>
                  <a:schemeClr val="tx2">
                    <a:lumMod val="75000"/>
                  </a:schemeClr>
                </a:solidFill>
                <a:cs typeface="Arial" pitchFamily="34" charset="0"/>
              </a:rPr>
              <a:t>, CareerBuilder, Monster, Indeed, etc.</a:t>
            </a:r>
          </a:p>
          <a:p>
            <a:endParaRPr lang="en-US" b="1" dirty="0" smtClean="0"/>
          </a:p>
          <a:p>
            <a:endParaRPr lang="en-US" dirty="0"/>
          </a:p>
        </p:txBody>
      </p:sp>
      <p:sp>
        <p:nvSpPr>
          <p:cNvPr id="4" name="TextBox 3"/>
          <p:cNvSpPr txBox="1"/>
          <p:nvPr/>
        </p:nvSpPr>
        <p:spPr>
          <a:xfrm>
            <a:off x="76200" y="6457890"/>
            <a:ext cx="8686800" cy="400110"/>
          </a:xfrm>
          <a:prstGeom prst="rect">
            <a:avLst/>
          </a:prstGeom>
          <a:noFill/>
        </p:spPr>
        <p:txBody>
          <a:bodyPr wrap="square" rtlCol="0">
            <a:spAutoFit/>
          </a:bodyPr>
          <a:lstStyle/>
          <a:p>
            <a:r>
              <a:rPr lang="en-US" sz="1000" dirty="0" smtClean="0">
                <a:solidFill>
                  <a:schemeClr val="tx1">
                    <a:lumMod val="65000"/>
                    <a:lumOff val="35000"/>
                  </a:schemeClr>
                </a:solidFill>
              </a:rPr>
              <a:t>Sources: Brad </a:t>
            </a:r>
            <a:r>
              <a:rPr lang="en-US" sz="1000" dirty="0" err="1" smtClean="0">
                <a:solidFill>
                  <a:schemeClr val="tx1">
                    <a:lumMod val="65000"/>
                    <a:lumOff val="35000"/>
                  </a:schemeClr>
                </a:solidFill>
              </a:rPr>
              <a:t>Schepp</a:t>
            </a:r>
            <a:r>
              <a:rPr lang="en-US" sz="1000" dirty="0" smtClean="0">
                <a:solidFill>
                  <a:schemeClr val="tx1">
                    <a:lumMod val="65000"/>
                    <a:lumOff val="35000"/>
                  </a:schemeClr>
                </a:solidFill>
              </a:rPr>
              <a:t>, 7 Tips for Landing A Job Using Social Media www.forbes.com/pictures/efkk45hifm/7-tips-for-landing-a-job-using-social-media/</a:t>
            </a:r>
          </a:p>
          <a:p>
            <a:r>
              <a:rPr lang="en-US" sz="1000" dirty="0" smtClean="0">
                <a:solidFill>
                  <a:schemeClr val="tx1">
                    <a:lumMod val="65000"/>
                    <a:lumOff val="35000"/>
                  </a:schemeClr>
                </a:solidFill>
              </a:rPr>
              <a:t>Alison Doyle, Top 10 </a:t>
            </a:r>
            <a:r>
              <a:rPr lang="en-US" sz="1000" dirty="0">
                <a:solidFill>
                  <a:schemeClr val="tx1">
                    <a:lumMod val="65000"/>
                    <a:lumOff val="35000"/>
                  </a:schemeClr>
                </a:solidFill>
              </a:rPr>
              <a:t>Social Media Do’s and Don’ts, http://</a:t>
            </a:r>
            <a:r>
              <a:rPr lang="en-US" sz="1000" dirty="0" smtClean="0">
                <a:solidFill>
                  <a:schemeClr val="tx1">
                    <a:lumMod val="65000"/>
                    <a:lumOff val="35000"/>
                  </a:schemeClr>
                </a:solidFill>
              </a:rPr>
              <a:t>jobsearch.about.com/od/onlinecareernetworking/tp/socialmediajobsearch.htm</a:t>
            </a:r>
            <a:endParaRPr lang="en-US" sz="1000" dirty="0">
              <a:solidFill>
                <a:schemeClr val="tx1">
                  <a:lumMod val="65000"/>
                  <a:lumOff val="35000"/>
                </a:schemeClr>
              </a:solidFill>
            </a:endParaRPr>
          </a:p>
        </p:txBody>
      </p:sp>
    </p:spTree>
    <p:extLst>
      <p:ext uri="{BB962C8B-B14F-4D97-AF65-F5344CB8AC3E}">
        <p14:creationId xmlns:p14="http://schemas.microsoft.com/office/powerpoint/2010/main" val="41270313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1143000"/>
          </a:xfrm>
        </p:spPr>
        <p:txBody>
          <a:bodyPr/>
          <a:lstStyle/>
          <a:p>
            <a:r>
              <a:rPr lang="en-US" dirty="0" smtClean="0"/>
              <a:t>Social Media and the Job Search</a:t>
            </a:r>
            <a:endParaRPr lang="en-US" dirty="0"/>
          </a:p>
        </p:txBody>
      </p:sp>
      <p:sp>
        <p:nvSpPr>
          <p:cNvPr id="3" name="Content Placeholder 2"/>
          <p:cNvSpPr>
            <a:spLocks noGrp="1"/>
          </p:cNvSpPr>
          <p:nvPr>
            <p:ph idx="1"/>
          </p:nvPr>
        </p:nvSpPr>
        <p:spPr/>
        <p:txBody>
          <a:bodyPr>
            <a:normAutofit/>
          </a:bodyPr>
          <a:lstStyle/>
          <a:p>
            <a:pPr marL="0" indent="0">
              <a:buNone/>
            </a:pPr>
            <a:r>
              <a:rPr lang="en-US" sz="4000" b="1" dirty="0" smtClean="0">
                <a:solidFill>
                  <a:schemeClr val="tx2">
                    <a:lumMod val="75000"/>
                  </a:schemeClr>
                </a:solidFill>
                <a:cs typeface="Arial" pitchFamily="34" charset="0"/>
              </a:rPr>
              <a:t>Don’t…</a:t>
            </a:r>
          </a:p>
          <a:p>
            <a:r>
              <a:rPr lang="en-US" sz="3300" dirty="0" smtClean="0">
                <a:solidFill>
                  <a:schemeClr val="tx2">
                    <a:lumMod val="75000"/>
                  </a:schemeClr>
                </a:solidFill>
                <a:cs typeface="Arial" pitchFamily="34" charset="0"/>
              </a:rPr>
              <a:t>get fired</a:t>
            </a:r>
          </a:p>
          <a:p>
            <a:r>
              <a:rPr lang="en-US" sz="3300" dirty="0" smtClean="0">
                <a:solidFill>
                  <a:schemeClr val="tx2">
                    <a:lumMod val="75000"/>
                  </a:schemeClr>
                </a:solidFill>
                <a:cs typeface="Arial" pitchFamily="34" charset="0"/>
              </a:rPr>
              <a:t>forget privacy settings</a:t>
            </a:r>
          </a:p>
          <a:p>
            <a:r>
              <a:rPr lang="en-US" sz="3300" dirty="0" smtClean="0">
                <a:solidFill>
                  <a:schemeClr val="tx2">
                    <a:lumMod val="75000"/>
                  </a:schemeClr>
                </a:solidFill>
                <a:cs typeface="Arial" pitchFamily="34" charset="0"/>
              </a:rPr>
              <a:t>post anything you wouldn’t want a prospective employer to see</a:t>
            </a:r>
          </a:p>
          <a:p>
            <a:r>
              <a:rPr lang="en-US" sz="3300" dirty="0" smtClean="0">
                <a:solidFill>
                  <a:schemeClr val="tx2">
                    <a:lumMod val="75000"/>
                  </a:schemeClr>
                </a:solidFill>
                <a:cs typeface="Arial" pitchFamily="34" charset="0"/>
              </a:rPr>
              <a:t>connect with everyone</a:t>
            </a:r>
          </a:p>
          <a:p>
            <a:r>
              <a:rPr lang="en-US" sz="3300" dirty="0" smtClean="0">
                <a:solidFill>
                  <a:schemeClr val="tx2">
                    <a:lumMod val="75000"/>
                  </a:schemeClr>
                </a:solidFill>
                <a:cs typeface="Arial" pitchFamily="34" charset="0"/>
              </a:rPr>
              <a:t>spend time online while at work looking for a job</a:t>
            </a:r>
          </a:p>
          <a:p>
            <a:endParaRPr lang="en-US" dirty="0" smtClean="0"/>
          </a:p>
          <a:p>
            <a:endParaRPr lang="en-US" b="1" dirty="0" smtClean="0"/>
          </a:p>
          <a:p>
            <a:endParaRPr lang="en-US" dirty="0"/>
          </a:p>
        </p:txBody>
      </p:sp>
      <p:sp>
        <p:nvSpPr>
          <p:cNvPr id="4" name="TextBox 3"/>
          <p:cNvSpPr txBox="1"/>
          <p:nvPr/>
        </p:nvSpPr>
        <p:spPr>
          <a:xfrm>
            <a:off x="76200" y="6457890"/>
            <a:ext cx="8686800" cy="400110"/>
          </a:xfrm>
          <a:prstGeom prst="rect">
            <a:avLst/>
          </a:prstGeom>
          <a:noFill/>
        </p:spPr>
        <p:txBody>
          <a:bodyPr wrap="square" rtlCol="0">
            <a:spAutoFit/>
          </a:bodyPr>
          <a:lstStyle/>
          <a:p>
            <a:r>
              <a:rPr lang="en-US" sz="1000" dirty="0" smtClean="0">
                <a:solidFill>
                  <a:schemeClr val="tx1">
                    <a:lumMod val="65000"/>
                    <a:lumOff val="35000"/>
                  </a:schemeClr>
                </a:solidFill>
              </a:rPr>
              <a:t>Sources: Brad </a:t>
            </a:r>
            <a:r>
              <a:rPr lang="en-US" sz="1000" dirty="0" err="1" smtClean="0">
                <a:solidFill>
                  <a:schemeClr val="tx1">
                    <a:lumMod val="65000"/>
                    <a:lumOff val="35000"/>
                  </a:schemeClr>
                </a:solidFill>
              </a:rPr>
              <a:t>Schepp</a:t>
            </a:r>
            <a:r>
              <a:rPr lang="en-US" sz="1000" dirty="0" smtClean="0">
                <a:solidFill>
                  <a:schemeClr val="tx1">
                    <a:lumMod val="65000"/>
                    <a:lumOff val="35000"/>
                  </a:schemeClr>
                </a:solidFill>
              </a:rPr>
              <a:t>, 7 Tips for Landing A Job Using Social Media www.forbes.com/pictures/efkk45hifm/7-tips-for-landing-a-job-using-social-media/</a:t>
            </a:r>
          </a:p>
          <a:p>
            <a:r>
              <a:rPr lang="en-US" sz="1000" dirty="0" smtClean="0">
                <a:solidFill>
                  <a:schemeClr val="tx1">
                    <a:lumMod val="65000"/>
                    <a:lumOff val="35000"/>
                  </a:schemeClr>
                </a:solidFill>
              </a:rPr>
              <a:t>Alison Doyle, Top 10 </a:t>
            </a:r>
            <a:r>
              <a:rPr lang="en-US" sz="1000" dirty="0">
                <a:solidFill>
                  <a:schemeClr val="tx1">
                    <a:lumMod val="65000"/>
                    <a:lumOff val="35000"/>
                  </a:schemeClr>
                </a:solidFill>
              </a:rPr>
              <a:t>Social Media Do’s and Don’ts, http://</a:t>
            </a:r>
            <a:r>
              <a:rPr lang="en-US" sz="1000" dirty="0" smtClean="0">
                <a:solidFill>
                  <a:schemeClr val="tx1">
                    <a:lumMod val="65000"/>
                    <a:lumOff val="35000"/>
                  </a:schemeClr>
                </a:solidFill>
              </a:rPr>
              <a:t>jobsearch.about.com/od/onlinecareernetworking/tp/socialmediajobsearch.htm</a:t>
            </a:r>
            <a:endParaRPr lang="en-US" sz="1000" dirty="0">
              <a:solidFill>
                <a:schemeClr val="tx1">
                  <a:lumMod val="65000"/>
                  <a:lumOff val="35000"/>
                </a:schemeClr>
              </a:solidFill>
            </a:endParaRPr>
          </a:p>
        </p:txBody>
      </p:sp>
    </p:spTree>
    <p:extLst>
      <p:ext uri="{BB962C8B-B14F-4D97-AF65-F5344CB8AC3E}">
        <p14:creationId xmlns:p14="http://schemas.microsoft.com/office/powerpoint/2010/main" val="22271348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err="1" smtClean="0">
                <a:solidFill>
                  <a:srgbClr val="3E3D2D">
                    <a:lumMod val="75000"/>
                  </a:srgbClr>
                </a:solidFill>
              </a:rPr>
              <a:t>Resumé</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24400"/>
            <a:ext cx="7620000" cy="1143000"/>
          </a:xfrm>
        </p:spPr>
        <p:txBody>
          <a:bodyPr>
            <a:normAutofit/>
          </a:bodyPr>
          <a:lstStyle/>
          <a:p>
            <a:pPr algn="r"/>
            <a:r>
              <a:rPr lang="en-US" b="1" dirty="0" smtClean="0"/>
              <a:t>Dan Schawbel of Forbes</a:t>
            </a:r>
            <a:endParaRPr lang="en-US" dirty="0"/>
          </a:p>
        </p:txBody>
      </p:sp>
      <p:sp>
        <p:nvSpPr>
          <p:cNvPr id="3" name="Content Placeholder 2"/>
          <p:cNvSpPr>
            <a:spLocks noGrp="1"/>
          </p:cNvSpPr>
          <p:nvPr>
            <p:ph idx="1"/>
          </p:nvPr>
        </p:nvSpPr>
        <p:spPr>
          <a:xfrm>
            <a:off x="76200" y="1143000"/>
            <a:ext cx="8229600" cy="3733799"/>
          </a:xfrm>
        </p:spPr>
        <p:txBody>
          <a:bodyPr>
            <a:normAutofit/>
          </a:bodyPr>
          <a:lstStyle/>
          <a:p>
            <a:pPr>
              <a:buNone/>
            </a:pPr>
            <a:r>
              <a:rPr lang="en-US" sz="4000" dirty="0" smtClean="0"/>
              <a:t>	“My prediction is that in the next ten years, </a:t>
            </a:r>
            <a:r>
              <a:rPr lang="en-US" sz="4000" dirty="0" err="1" smtClean="0"/>
              <a:t>resumés</a:t>
            </a:r>
            <a:r>
              <a:rPr lang="en-US" sz="4000" dirty="0" smtClean="0"/>
              <a:t> will be less common, and your online presence will become what your </a:t>
            </a:r>
            <a:r>
              <a:rPr lang="en-US" sz="4000" dirty="0" err="1" smtClean="0"/>
              <a:t>resumé</a:t>
            </a:r>
            <a:r>
              <a:rPr lang="en-US" sz="4000" dirty="0" smtClean="0"/>
              <a:t> is today, at all types and sizes of companies.”</a:t>
            </a:r>
            <a:endParaRPr lang="en-US" sz="4000" dirty="0"/>
          </a:p>
        </p:txBody>
      </p:sp>
      <p:sp>
        <p:nvSpPr>
          <p:cNvPr id="4" name="TextBox 3"/>
          <p:cNvSpPr txBox="1"/>
          <p:nvPr/>
        </p:nvSpPr>
        <p:spPr>
          <a:xfrm>
            <a:off x="228600" y="6135469"/>
            <a:ext cx="8153400" cy="646331"/>
          </a:xfrm>
          <a:prstGeom prst="rect">
            <a:avLst/>
          </a:prstGeom>
          <a:noFill/>
        </p:spPr>
        <p:txBody>
          <a:bodyPr wrap="square" rtlCol="0">
            <a:spAutoFit/>
          </a:bodyPr>
          <a:lstStyle/>
          <a:p>
            <a:r>
              <a:rPr lang="en-US" dirty="0">
                <a:solidFill>
                  <a:prstClr val="black"/>
                </a:solidFill>
              </a:rPr>
              <a:t>http://</a:t>
            </a:r>
            <a:r>
              <a:rPr lang="en-US" dirty="0" smtClean="0">
                <a:solidFill>
                  <a:prstClr val="black"/>
                </a:solidFill>
              </a:rPr>
              <a:t>blogs.forbes.com/</a:t>
            </a:r>
            <a:r>
              <a:rPr lang="en-US" dirty="0" err="1" smtClean="0">
                <a:solidFill>
                  <a:prstClr val="black"/>
                </a:solidFill>
              </a:rPr>
              <a:t>danschawbel</a:t>
            </a:r>
            <a:r>
              <a:rPr lang="en-US" dirty="0" smtClean="0">
                <a:solidFill>
                  <a:prstClr val="black"/>
                </a:solidFill>
              </a:rPr>
              <a:t>/2011/02/21/5-reasons-why-your-online-presence-will-replace-your-resumé-in-10-years</a:t>
            </a:r>
            <a:r>
              <a:rPr lang="en-US" dirty="0">
                <a:solidFill>
                  <a:prstClr val="black"/>
                </a:solidFill>
              </a:rPr>
              <a:t>/</a:t>
            </a:r>
          </a:p>
        </p:txBody>
      </p:sp>
    </p:spTree>
    <p:extLst>
      <p:ext uri="{BB962C8B-B14F-4D97-AF65-F5344CB8AC3E}">
        <p14:creationId xmlns:p14="http://schemas.microsoft.com/office/powerpoint/2010/main" val="27219480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457201"/>
            <a:ext cx="7772400" cy="3962399"/>
          </a:xfrm>
        </p:spPr>
        <p:txBody>
          <a:bodyPr>
            <a:noAutofit/>
          </a:bodyPr>
          <a:lstStyle/>
          <a:p>
            <a:pPr algn="ctr"/>
            <a:r>
              <a:rPr lang="en-US" dirty="0" smtClean="0"/>
              <a:t>5 reasons why your online presence will replace your </a:t>
            </a:r>
            <a:r>
              <a:rPr lang="en-US" dirty="0" err="1" smtClean="0"/>
              <a:t>resumé</a:t>
            </a:r>
            <a:endParaRPr lang="en-US" dirty="0"/>
          </a:p>
        </p:txBody>
      </p:sp>
    </p:spTree>
    <p:extLst>
      <p:ext uri="{BB962C8B-B14F-4D97-AF65-F5344CB8AC3E}">
        <p14:creationId xmlns:p14="http://schemas.microsoft.com/office/powerpoint/2010/main" val="25896972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153400" cy="5211763"/>
          </a:xfrm>
        </p:spPr>
        <p:txBody>
          <a:bodyPr>
            <a:normAutofit/>
          </a:bodyPr>
          <a:lstStyle/>
          <a:p>
            <a:pPr marL="574675" indent="-574675">
              <a:buFont typeface="+mj-lt"/>
              <a:buAutoNum type="arabicPeriod"/>
            </a:pPr>
            <a:r>
              <a:rPr lang="en-US" sz="4000" b="1" dirty="0" smtClean="0"/>
              <a:t>Social networking use is skyrocketing while e-mail is plummeting.</a:t>
            </a:r>
            <a:endParaRPr lang="en-US" sz="4000" dirty="0" smtClean="0"/>
          </a:p>
          <a:p>
            <a:pPr marL="973138" lvl="1" indent="-398463"/>
            <a:r>
              <a:rPr lang="en-US" sz="3600" dirty="0" smtClean="0"/>
              <a:t>Employers are reviewing your profiles to see what kind of person you are outside of work, who you’re connected to, and how you present yourself. </a:t>
            </a:r>
            <a:endParaRPr lang="en-US" sz="3600" dirty="0"/>
          </a:p>
        </p:txBody>
      </p:sp>
    </p:spTree>
    <p:extLst>
      <p:ext uri="{BB962C8B-B14F-4D97-AF65-F5344CB8AC3E}">
        <p14:creationId xmlns:p14="http://schemas.microsoft.com/office/powerpoint/2010/main" val="11270144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will discuss:</a:t>
            </a:r>
            <a:endParaRPr lang="en-US" dirty="0"/>
          </a:p>
        </p:txBody>
      </p:sp>
      <p:sp>
        <p:nvSpPr>
          <p:cNvPr id="3" name="Content Placeholder 2"/>
          <p:cNvSpPr>
            <a:spLocks noGrp="1"/>
          </p:cNvSpPr>
          <p:nvPr>
            <p:ph idx="1"/>
          </p:nvPr>
        </p:nvSpPr>
        <p:spPr>
          <a:xfrm>
            <a:off x="457200" y="1676400"/>
            <a:ext cx="7620000" cy="4419600"/>
          </a:xfrm>
        </p:spPr>
        <p:txBody>
          <a:bodyPr>
            <a:normAutofit/>
          </a:bodyPr>
          <a:lstStyle/>
          <a:p>
            <a:pPr>
              <a:spcAft>
                <a:spcPts val="2400"/>
              </a:spcAft>
            </a:pPr>
            <a:r>
              <a:rPr lang="en-US" sz="4000" dirty="0" smtClean="0">
                <a:solidFill>
                  <a:schemeClr val="tx2">
                    <a:lumMod val="75000"/>
                  </a:schemeClr>
                </a:solidFill>
                <a:latin typeface="Arial" pitchFamily="34" charset="0"/>
                <a:cs typeface="Arial" pitchFamily="34" charset="0"/>
              </a:rPr>
              <a:t>Social Media</a:t>
            </a:r>
          </a:p>
          <a:p>
            <a:pPr>
              <a:spcAft>
                <a:spcPts val="2400"/>
              </a:spcAft>
            </a:pPr>
            <a:r>
              <a:rPr lang="en-US" sz="4000" dirty="0" smtClean="0">
                <a:solidFill>
                  <a:schemeClr val="tx2">
                    <a:lumMod val="75000"/>
                  </a:schemeClr>
                </a:solidFill>
                <a:latin typeface="Arial" pitchFamily="34" charset="0"/>
                <a:cs typeface="Arial" pitchFamily="34" charset="0"/>
              </a:rPr>
              <a:t>Social Media and the Job Search</a:t>
            </a:r>
          </a:p>
          <a:p>
            <a:pPr>
              <a:spcAft>
                <a:spcPts val="2400"/>
              </a:spcAft>
            </a:pPr>
            <a:r>
              <a:rPr lang="en-US" sz="4000" dirty="0" smtClean="0">
                <a:solidFill>
                  <a:schemeClr val="tx2">
                    <a:lumMod val="75000"/>
                  </a:schemeClr>
                </a:solidFill>
                <a:latin typeface="Arial" pitchFamily="34" charset="0"/>
                <a:cs typeface="Arial" pitchFamily="34" charset="0"/>
              </a:rPr>
              <a:t>E-Portfolios</a:t>
            </a:r>
          </a:p>
          <a:p>
            <a:pPr>
              <a:spcAft>
                <a:spcPts val="2400"/>
              </a:spcAft>
            </a:pPr>
            <a:endParaRPr lang="en-US" sz="4400" dirty="0"/>
          </a:p>
        </p:txBody>
      </p:sp>
    </p:spTree>
    <p:extLst>
      <p:ext uri="{BB962C8B-B14F-4D97-AF65-F5344CB8AC3E}">
        <p14:creationId xmlns:p14="http://schemas.microsoft.com/office/powerpoint/2010/main" val="33043099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4237"/>
            <a:ext cx="7772400" cy="4906963"/>
          </a:xfrm>
        </p:spPr>
        <p:txBody>
          <a:bodyPr>
            <a:noAutofit/>
          </a:bodyPr>
          <a:lstStyle/>
          <a:p>
            <a:pPr marL="514350" indent="-514350">
              <a:buFont typeface="+mj-lt"/>
              <a:buAutoNum type="arabicPeriod" startAt="2"/>
            </a:pPr>
            <a:r>
              <a:rPr lang="en-US" sz="4000" b="1" dirty="0" smtClean="0"/>
              <a:t>You can’t find jobs traditionally anymore.</a:t>
            </a:r>
          </a:p>
          <a:p>
            <a:pPr marL="914400" lvl="1" indent="-339725"/>
            <a:r>
              <a:rPr lang="en-US" sz="3600" dirty="0" smtClean="0"/>
              <a:t>A survey by webjob.com of recently employed job seekers found that 23% of those surveyed found their job through ads.</a:t>
            </a:r>
            <a:endParaRPr lang="en-US" sz="3600" dirty="0"/>
          </a:p>
        </p:txBody>
      </p:sp>
    </p:spTree>
    <p:extLst>
      <p:ext uri="{BB962C8B-B14F-4D97-AF65-F5344CB8AC3E}">
        <p14:creationId xmlns:p14="http://schemas.microsoft.com/office/powerpoint/2010/main" val="22328197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001000" cy="6324600"/>
          </a:xfrm>
        </p:spPr>
        <p:txBody>
          <a:bodyPr>
            <a:normAutofit/>
          </a:bodyPr>
          <a:lstStyle/>
          <a:p>
            <a:pPr marL="514350" indent="-514350">
              <a:buFont typeface="+mj-lt"/>
              <a:buAutoNum type="arabicPeriod" startAt="3"/>
            </a:pPr>
            <a:r>
              <a:rPr lang="en-US" sz="3600" b="1" dirty="0" smtClean="0"/>
              <a:t>People are managing their careers as entrepreneurs.</a:t>
            </a:r>
          </a:p>
          <a:p>
            <a:pPr marL="796925" lvl="1" indent="-280988"/>
            <a:r>
              <a:rPr lang="en-US" sz="3200" dirty="0" smtClean="0"/>
              <a:t>In the career field, the term “Careerpreneur” describes a professional who manages their career like an entrepreneur, always searching for the next big opportunity.</a:t>
            </a:r>
          </a:p>
          <a:p>
            <a:pPr marL="796925" lvl="1" indent="-280988"/>
            <a:r>
              <a:rPr lang="en-US" sz="3200" dirty="0" smtClean="0"/>
              <a:t>You need to build your online presence before you need it and constantly look for the new opportunity that will further your personal brand.</a:t>
            </a:r>
            <a:endParaRPr lang="en-US" sz="3200" dirty="0"/>
          </a:p>
        </p:txBody>
      </p:sp>
    </p:spTree>
    <p:extLst>
      <p:ext uri="{BB962C8B-B14F-4D97-AF65-F5344CB8AC3E}">
        <p14:creationId xmlns:p14="http://schemas.microsoft.com/office/powerpoint/2010/main" val="16480385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7924800" cy="4876800"/>
          </a:xfrm>
        </p:spPr>
        <p:txBody>
          <a:bodyPr>
            <a:normAutofit/>
          </a:bodyPr>
          <a:lstStyle/>
          <a:p>
            <a:pPr marL="514350" indent="-514350">
              <a:buFont typeface="+mj-lt"/>
              <a:buAutoNum type="arabicPeriod" startAt="4"/>
            </a:pPr>
            <a:r>
              <a:rPr lang="en-US" sz="3600" b="1" dirty="0" smtClean="0"/>
              <a:t>The traditional </a:t>
            </a:r>
            <a:r>
              <a:rPr lang="en-US" sz="3600" b="1" dirty="0" err="1" smtClean="0"/>
              <a:t>resumé</a:t>
            </a:r>
            <a:r>
              <a:rPr lang="en-US" sz="3600" b="1" dirty="0" smtClean="0"/>
              <a:t> is now virtual and easy to build.</a:t>
            </a:r>
          </a:p>
          <a:p>
            <a:pPr lvl="1"/>
            <a:r>
              <a:rPr lang="en-US" sz="3200" dirty="0" smtClean="0"/>
              <a:t>Have you ever created your </a:t>
            </a:r>
            <a:r>
              <a:rPr lang="en-US" sz="3200" dirty="0" err="1" smtClean="0"/>
              <a:t>resumé</a:t>
            </a:r>
            <a:r>
              <a:rPr lang="en-US" sz="3200" dirty="0" smtClean="0"/>
              <a:t> using Microsoft Word? I’m sure you have, but those days are quickly coming to an end. Professionals are going to start using LinkedIn’s “</a:t>
            </a:r>
            <a:r>
              <a:rPr lang="en-US" sz="3200" dirty="0" err="1"/>
              <a:t>R</a:t>
            </a:r>
            <a:r>
              <a:rPr lang="en-US" sz="3200" dirty="0" err="1" smtClean="0"/>
              <a:t>esumé</a:t>
            </a:r>
            <a:r>
              <a:rPr lang="en-US" sz="3200" dirty="0" smtClean="0"/>
              <a:t> Builder” tool to turn their LinkedIn profile into a </a:t>
            </a:r>
            <a:r>
              <a:rPr lang="en-US" sz="3200" dirty="0" err="1" smtClean="0"/>
              <a:t>resumé</a:t>
            </a:r>
            <a:r>
              <a:rPr lang="en-US" sz="3200" dirty="0" smtClean="0"/>
              <a:t> that they can use to submit to jobs.</a:t>
            </a:r>
            <a:endParaRPr lang="en-US" sz="3200" dirty="0"/>
          </a:p>
        </p:txBody>
      </p:sp>
    </p:spTree>
    <p:extLst>
      <p:ext uri="{BB962C8B-B14F-4D97-AF65-F5344CB8AC3E}">
        <p14:creationId xmlns:p14="http://schemas.microsoft.com/office/powerpoint/2010/main" val="19461911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srcRect l="15768" t="19000" r="33572" b="6000"/>
          <a:stretch>
            <a:fillRect/>
          </a:stretch>
        </p:blipFill>
        <p:spPr bwMode="auto">
          <a:xfrm>
            <a:off x="990600" y="148389"/>
            <a:ext cx="7086600" cy="6557211"/>
          </a:xfrm>
          <a:prstGeom prst="rect">
            <a:avLst/>
          </a:prstGeom>
          <a:noFill/>
          <a:ln w="57150">
            <a:solidFill>
              <a:schemeClr val="tx2"/>
            </a:solidFill>
            <a:miter lim="800000"/>
            <a:headEnd/>
            <a:tailEnd/>
          </a:ln>
        </p:spPr>
      </p:pic>
    </p:spTree>
    <p:extLst>
      <p:ext uri="{BB962C8B-B14F-4D97-AF65-F5344CB8AC3E}">
        <p14:creationId xmlns:p14="http://schemas.microsoft.com/office/powerpoint/2010/main" val="17027490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7620000" cy="4800600"/>
          </a:xfrm>
        </p:spPr>
        <p:txBody>
          <a:bodyPr>
            <a:normAutofit/>
          </a:bodyPr>
          <a:lstStyle/>
          <a:p>
            <a:pPr marL="514350" indent="-514350">
              <a:buFont typeface="+mj-lt"/>
              <a:buAutoNum type="arabicPeriod" startAt="5"/>
            </a:pPr>
            <a:r>
              <a:rPr lang="en-US" sz="4000" b="1" dirty="0" smtClean="0"/>
              <a:t>Job seeker passion has become the deciding factor in employment.</a:t>
            </a:r>
          </a:p>
          <a:p>
            <a:pPr marL="738188" lvl="1" indent="-222250"/>
            <a:r>
              <a:rPr lang="en-US" sz="3600" dirty="0" smtClean="0"/>
              <a:t>Your online presence communicates, or should communicate, what you’re truly and genuinely passionate about. </a:t>
            </a:r>
            <a:endParaRPr lang="en-US" sz="3600" dirty="0"/>
          </a:p>
        </p:txBody>
      </p:sp>
    </p:spTree>
    <p:extLst>
      <p:ext uri="{BB962C8B-B14F-4D97-AF65-F5344CB8AC3E}">
        <p14:creationId xmlns:p14="http://schemas.microsoft.com/office/powerpoint/2010/main" val="12243027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a:t>
            </a:r>
            <a:r>
              <a:rPr lang="en-US" dirty="0" err="1" smtClean="0"/>
              <a:t>esumé</a:t>
            </a:r>
            <a:endParaRPr lang="en-US" dirty="0"/>
          </a:p>
        </p:txBody>
      </p:sp>
      <p:sp>
        <p:nvSpPr>
          <p:cNvPr id="3" name="Content Placeholder 2"/>
          <p:cNvSpPr>
            <a:spLocks noGrp="1"/>
          </p:cNvSpPr>
          <p:nvPr>
            <p:ph idx="1"/>
          </p:nvPr>
        </p:nvSpPr>
        <p:spPr>
          <a:xfrm>
            <a:off x="457200" y="1371600"/>
            <a:ext cx="7620000" cy="5257800"/>
          </a:xfrm>
        </p:spPr>
        <p:txBody>
          <a:bodyPr>
            <a:normAutofit/>
          </a:bodyPr>
          <a:lstStyle/>
          <a:p>
            <a:r>
              <a:rPr lang="en-US" sz="2400" b="1" dirty="0"/>
              <a:t>Treat your </a:t>
            </a:r>
            <a:r>
              <a:rPr lang="en-US" sz="2400" b="1" dirty="0" err="1" smtClean="0"/>
              <a:t>resumé</a:t>
            </a:r>
            <a:r>
              <a:rPr lang="en-US" sz="2400" b="1" dirty="0" smtClean="0"/>
              <a:t> </a:t>
            </a:r>
            <a:r>
              <a:rPr lang="en-US" sz="2400" b="1" dirty="0"/>
              <a:t>as a marketing document.</a:t>
            </a:r>
          </a:p>
          <a:p>
            <a:pPr lvl="1"/>
            <a:r>
              <a:rPr lang="en-US" sz="2200" dirty="0"/>
              <a:t>This is the toughest challenge of </a:t>
            </a:r>
            <a:r>
              <a:rPr lang="en-US" sz="2200" dirty="0" err="1" smtClean="0"/>
              <a:t>resumé</a:t>
            </a:r>
            <a:r>
              <a:rPr lang="en-US" sz="2200" dirty="0" smtClean="0"/>
              <a:t>-writing</a:t>
            </a:r>
            <a:r>
              <a:rPr lang="en-US" sz="2200" dirty="0"/>
              <a:t>: figuring out what's special about yourself. What's your personal brand</a:t>
            </a:r>
            <a:r>
              <a:rPr lang="en-US" sz="2200" dirty="0" smtClean="0"/>
              <a:t>?</a:t>
            </a:r>
          </a:p>
          <a:p>
            <a:r>
              <a:rPr lang="en-US" sz="2400" b="1" dirty="0"/>
              <a:t>Tailor your </a:t>
            </a:r>
            <a:r>
              <a:rPr lang="en-US" sz="2400" b="1" dirty="0" err="1" smtClean="0"/>
              <a:t>resumé</a:t>
            </a:r>
            <a:r>
              <a:rPr lang="en-US" sz="2400" b="1" dirty="0" smtClean="0"/>
              <a:t> </a:t>
            </a:r>
            <a:r>
              <a:rPr lang="en-US" sz="2400" b="1" dirty="0"/>
              <a:t>for the position you're targeting.</a:t>
            </a:r>
          </a:p>
          <a:p>
            <a:pPr lvl="1"/>
            <a:r>
              <a:rPr lang="en-US" sz="2200" dirty="0"/>
              <a:t>You should have an all-purpose </a:t>
            </a:r>
            <a:r>
              <a:rPr lang="en-US" sz="2200" dirty="0" err="1" smtClean="0"/>
              <a:t>resumé</a:t>
            </a:r>
            <a:r>
              <a:rPr lang="en-US" sz="2200" dirty="0" smtClean="0"/>
              <a:t> </a:t>
            </a:r>
            <a:r>
              <a:rPr lang="en-US" sz="2200" dirty="0"/>
              <a:t>for yourself, but do rework that 40- to 50-word summary to address each particular job you're after</a:t>
            </a:r>
            <a:r>
              <a:rPr lang="en-US" sz="2200" dirty="0" smtClean="0"/>
              <a:t>.</a:t>
            </a:r>
            <a:endParaRPr lang="en-US" sz="2200" dirty="0"/>
          </a:p>
          <a:p>
            <a:r>
              <a:rPr lang="en-US" sz="2400" b="1" dirty="0"/>
              <a:t>Write a 40- to 50-word summary that includes three reasons someone should hire </a:t>
            </a:r>
            <a:r>
              <a:rPr lang="en-US" sz="2400" b="1" dirty="0" smtClean="0"/>
              <a:t>you.</a:t>
            </a:r>
            <a:endParaRPr lang="en-US" sz="2400" b="1" dirty="0"/>
          </a:p>
          <a:p>
            <a:pPr lvl="1"/>
            <a:r>
              <a:rPr lang="en-US" sz="2200" dirty="0"/>
              <a:t>The summary should vividly describe your personal brand, including three compelling reasons an employer would want you.</a:t>
            </a:r>
          </a:p>
          <a:p>
            <a:endParaRPr lang="en-US" dirty="0"/>
          </a:p>
        </p:txBody>
      </p:sp>
    </p:spTree>
    <p:extLst>
      <p:ext uri="{BB962C8B-B14F-4D97-AF65-F5344CB8AC3E}">
        <p14:creationId xmlns:p14="http://schemas.microsoft.com/office/powerpoint/2010/main" val="20195179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fontScale="90000"/>
          </a:bodyPr>
          <a:lstStyle/>
          <a:p>
            <a:r>
              <a:rPr lang="en-US" sz="4400" b="1" dirty="0"/>
              <a:t>Top Skills You Need On Your </a:t>
            </a:r>
            <a:r>
              <a:rPr lang="en-US" sz="4400" b="1" dirty="0" err="1" smtClean="0"/>
              <a:t>Resumé</a:t>
            </a:r>
            <a:endParaRPr lang="en-US" sz="1800" dirty="0"/>
          </a:p>
        </p:txBody>
      </p:sp>
      <p:sp>
        <p:nvSpPr>
          <p:cNvPr id="3" name="Content Placeholder 2"/>
          <p:cNvSpPr>
            <a:spLocks noGrp="1"/>
          </p:cNvSpPr>
          <p:nvPr>
            <p:ph idx="1"/>
          </p:nvPr>
        </p:nvSpPr>
        <p:spPr>
          <a:xfrm>
            <a:off x="381000" y="1600200"/>
            <a:ext cx="7620000" cy="4495800"/>
          </a:xfrm>
        </p:spPr>
        <p:txBody>
          <a:bodyPr>
            <a:normAutofit/>
          </a:bodyPr>
          <a:lstStyle/>
          <a:p>
            <a:pPr>
              <a:spcAft>
                <a:spcPts val="1200"/>
              </a:spcAft>
            </a:pPr>
            <a:r>
              <a:rPr lang="en-US" sz="2800" b="1" dirty="0"/>
              <a:t>Ability to Work in a Team </a:t>
            </a:r>
            <a:r>
              <a:rPr lang="en-US" sz="2800" b="1" dirty="0" smtClean="0"/>
              <a:t>Structure</a:t>
            </a:r>
          </a:p>
          <a:p>
            <a:pPr lvl="1">
              <a:spcAft>
                <a:spcPts val="1200"/>
              </a:spcAft>
            </a:pPr>
            <a:r>
              <a:rPr lang="en-US" sz="2400" dirty="0"/>
              <a:t>More often than not, </a:t>
            </a:r>
            <a:r>
              <a:rPr lang="en-US" sz="2400" dirty="0" smtClean="0"/>
              <a:t>jobs </a:t>
            </a:r>
            <a:r>
              <a:rPr lang="en-US" sz="2400" dirty="0"/>
              <a:t>will require you to work with others in order to get tasks and projects completed</a:t>
            </a:r>
            <a:r>
              <a:rPr lang="en-US" sz="2400" dirty="0" smtClean="0"/>
              <a:t>.</a:t>
            </a:r>
          </a:p>
          <a:p>
            <a:pPr>
              <a:spcAft>
                <a:spcPts val="1200"/>
              </a:spcAft>
            </a:pPr>
            <a:r>
              <a:rPr lang="en-US" sz="2800" b="1" dirty="0"/>
              <a:t>Ability to Verbally Communicate with Persons Inside and Outside the </a:t>
            </a:r>
            <a:r>
              <a:rPr lang="en-US" sz="2800" b="1" dirty="0" smtClean="0"/>
              <a:t>Organization</a:t>
            </a:r>
          </a:p>
          <a:p>
            <a:pPr lvl="1">
              <a:spcAft>
                <a:spcPts val="1200"/>
              </a:spcAft>
            </a:pPr>
            <a:r>
              <a:rPr lang="en-US" sz="2400" dirty="0"/>
              <a:t>This can come in handy when you need to get something expedited for a customer, or if you need to understand how a function or process works.</a:t>
            </a:r>
          </a:p>
        </p:txBody>
      </p:sp>
      <p:sp>
        <p:nvSpPr>
          <p:cNvPr id="4" name="TextBox 3"/>
          <p:cNvSpPr txBox="1"/>
          <p:nvPr/>
        </p:nvSpPr>
        <p:spPr>
          <a:xfrm>
            <a:off x="152400" y="6324600"/>
            <a:ext cx="3886200" cy="381000"/>
          </a:xfrm>
          <a:prstGeom prst="rect">
            <a:avLst/>
          </a:prstGeom>
          <a:noFill/>
        </p:spPr>
        <p:txBody>
          <a:bodyPr wrap="square" rtlCol="0">
            <a:spAutoFit/>
          </a:bodyPr>
          <a:lstStyle/>
          <a:p>
            <a:r>
              <a:rPr lang="en-US" dirty="0"/>
              <a:t>Forbes.com  3/5/2012</a:t>
            </a:r>
          </a:p>
        </p:txBody>
      </p:sp>
    </p:spTree>
    <p:extLst>
      <p:ext uri="{BB962C8B-B14F-4D97-AF65-F5344CB8AC3E}">
        <p14:creationId xmlns:p14="http://schemas.microsoft.com/office/powerpoint/2010/main" val="39599977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7620000" cy="5486400"/>
          </a:xfrm>
        </p:spPr>
        <p:txBody>
          <a:bodyPr>
            <a:normAutofit/>
          </a:bodyPr>
          <a:lstStyle/>
          <a:p>
            <a:pPr>
              <a:spcAft>
                <a:spcPts val="1800"/>
              </a:spcAft>
            </a:pPr>
            <a:r>
              <a:rPr lang="en-US" sz="2800" b="1" dirty="0"/>
              <a:t>Ability to Make Decisions and Solve </a:t>
            </a:r>
            <a:r>
              <a:rPr lang="en-US" sz="2800" b="1" dirty="0" smtClean="0"/>
              <a:t>Problems</a:t>
            </a:r>
          </a:p>
          <a:p>
            <a:pPr lvl="1">
              <a:spcAft>
                <a:spcPts val="1800"/>
              </a:spcAft>
            </a:pPr>
            <a:r>
              <a:rPr lang="en-US" sz="2400" dirty="0"/>
              <a:t>Problems will eventually arise in every organization, but how you respond to these problems will determine how much damage they </a:t>
            </a:r>
            <a:r>
              <a:rPr lang="en-US" sz="2400" dirty="0" smtClean="0"/>
              <a:t>will cause.</a:t>
            </a:r>
          </a:p>
          <a:p>
            <a:pPr marL="342900" lvl="1" indent="-342900">
              <a:spcAft>
                <a:spcPts val="1800"/>
              </a:spcAft>
              <a:buFont typeface="Arial" pitchFamily="34" charset="0"/>
              <a:buChar char="•"/>
            </a:pPr>
            <a:r>
              <a:rPr lang="en-US" sz="2800" b="1" dirty="0"/>
              <a:t>Ability to Obtain </a:t>
            </a:r>
            <a:r>
              <a:rPr lang="en-US" sz="2800" b="1" dirty="0" smtClean="0"/>
              <a:t>and Process </a:t>
            </a:r>
            <a:r>
              <a:rPr lang="en-US" sz="2800" b="1" dirty="0"/>
              <a:t>Information</a:t>
            </a:r>
            <a:endParaRPr lang="en-US" sz="2800" dirty="0"/>
          </a:p>
          <a:p>
            <a:pPr lvl="1">
              <a:spcAft>
                <a:spcPts val="1800"/>
              </a:spcAft>
            </a:pPr>
            <a:r>
              <a:rPr lang="en-US" sz="2400" dirty="0" smtClean="0"/>
              <a:t>Employees </a:t>
            </a:r>
            <a:r>
              <a:rPr lang="en-US" sz="2400" dirty="0"/>
              <a:t>are often assigned multiple tasks and projects. An effective and efficient employee should be able to categorize these assignments by due dates and level of priority, which is usually based on guidelines established by the company.</a:t>
            </a:r>
            <a:r>
              <a:rPr lang="en-US" sz="2400" b="1" dirty="0" smtClean="0"/>
              <a:t> </a:t>
            </a:r>
            <a:endParaRPr lang="en-US" sz="2400" dirty="0"/>
          </a:p>
        </p:txBody>
      </p:sp>
    </p:spTree>
    <p:extLst>
      <p:ext uri="{BB962C8B-B14F-4D97-AF65-F5344CB8AC3E}">
        <p14:creationId xmlns:p14="http://schemas.microsoft.com/office/powerpoint/2010/main" val="29580692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Bottom Line</a:t>
            </a:r>
            <a:endParaRPr lang="en-US" dirty="0"/>
          </a:p>
        </p:txBody>
      </p:sp>
      <p:sp>
        <p:nvSpPr>
          <p:cNvPr id="3" name="Content Placeholder 2"/>
          <p:cNvSpPr>
            <a:spLocks noGrp="1"/>
          </p:cNvSpPr>
          <p:nvPr>
            <p:ph idx="1"/>
          </p:nvPr>
        </p:nvSpPr>
        <p:spPr>
          <a:xfrm>
            <a:off x="457200" y="2209800"/>
            <a:ext cx="7620000" cy="4495800"/>
          </a:xfrm>
        </p:spPr>
        <p:txBody>
          <a:bodyPr>
            <a:normAutofit/>
          </a:bodyPr>
          <a:lstStyle/>
          <a:p>
            <a:r>
              <a:rPr lang="en-US" sz="3200" dirty="0" smtClean="0"/>
              <a:t>You </a:t>
            </a:r>
            <a:r>
              <a:rPr lang="en-US" sz="3200" dirty="0"/>
              <a:t>should never forget that your </a:t>
            </a:r>
            <a:r>
              <a:rPr lang="en-US" sz="3200" dirty="0" err="1" smtClean="0"/>
              <a:t>resumé</a:t>
            </a:r>
            <a:r>
              <a:rPr lang="en-US" sz="3200" dirty="0" smtClean="0"/>
              <a:t> </a:t>
            </a:r>
            <a:r>
              <a:rPr lang="en-US" sz="3200" dirty="0"/>
              <a:t>is what will get you the </a:t>
            </a:r>
            <a:r>
              <a:rPr lang="en-US" sz="3200" dirty="0" smtClean="0"/>
              <a:t>interview; therefore, </a:t>
            </a:r>
            <a:r>
              <a:rPr lang="en-US" sz="3200" dirty="0"/>
              <a:t>it is up to you to sell yourself well enough so that when </a:t>
            </a:r>
            <a:r>
              <a:rPr lang="en-US" sz="3200" dirty="0" smtClean="0"/>
              <a:t>potential</a:t>
            </a:r>
            <a:r>
              <a:rPr lang="en-US" sz="3200" dirty="0"/>
              <a:t> </a:t>
            </a:r>
            <a:r>
              <a:rPr lang="en-US" sz="3200" dirty="0" smtClean="0"/>
              <a:t>employers see </a:t>
            </a:r>
            <a:r>
              <a:rPr lang="en-US" sz="3200" dirty="0"/>
              <a:t>it, they know right away that you are a good candidate for them.</a:t>
            </a:r>
          </a:p>
        </p:txBody>
      </p:sp>
      <p:pic>
        <p:nvPicPr>
          <p:cNvPr id="1026" name="Picture 2"/>
          <p:cNvPicPr>
            <a:picLocks noChangeAspect="1" noChangeArrowheads="1"/>
          </p:cNvPicPr>
          <p:nvPr/>
        </p:nvPicPr>
        <p:blipFill>
          <a:blip r:embed="rId2" cstate="print"/>
          <a:srcRect r="34725" b="19098"/>
          <a:stretch>
            <a:fillRect/>
          </a:stretch>
        </p:blipFill>
        <p:spPr bwMode="auto">
          <a:xfrm>
            <a:off x="6629400" y="50700"/>
            <a:ext cx="1711142" cy="1854300"/>
          </a:xfrm>
          <a:prstGeom prst="rect">
            <a:avLst/>
          </a:prstGeom>
          <a:noFill/>
          <a:ln w="9525">
            <a:noFill/>
            <a:miter lim="800000"/>
            <a:headEnd/>
            <a:tailEnd/>
          </a:ln>
        </p:spPr>
      </p:pic>
    </p:spTree>
    <p:extLst>
      <p:ext uri="{BB962C8B-B14F-4D97-AF65-F5344CB8AC3E}">
        <p14:creationId xmlns:p14="http://schemas.microsoft.com/office/powerpoint/2010/main" val="20693607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Electronic Portfolio</a:t>
            </a:r>
            <a:endParaRPr lang="en-US" dirty="0"/>
          </a:p>
        </p:txBody>
      </p:sp>
      <p:pic>
        <p:nvPicPr>
          <p:cNvPr id="27650" name="Picture 2"/>
          <p:cNvPicPr>
            <a:picLocks noChangeAspect="1" noChangeArrowheads="1"/>
          </p:cNvPicPr>
          <p:nvPr/>
        </p:nvPicPr>
        <p:blipFill>
          <a:blip r:embed="rId3" cstate="print"/>
          <a:srcRect/>
          <a:stretch>
            <a:fillRect/>
          </a:stretch>
        </p:blipFill>
        <p:spPr bwMode="auto">
          <a:xfrm>
            <a:off x="2209800" y="1120103"/>
            <a:ext cx="4724400" cy="5585497"/>
          </a:xfrm>
          <a:prstGeom prst="rect">
            <a:avLst/>
          </a:prstGeom>
          <a:noFill/>
          <a:ln w="76200">
            <a:solidFill>
              <a:schemeClr val="accent4"/>
            </a:solidFill>
            <a:miter lim="800000"/>
            <a:headEnd/>
            <a:tailEnd/>
          </a:ln>
        </p:spPr>
      </p:pic>
    </p:spTree>
    <p:extLst>
      <p:ext uri="{BB962C8B-B14F-4D97-AF65-F5344CB8AC3E}">
        <p14:creationId xmlns:p14="http://schemas.microsoft.com/office/powerpoint/2010/main" val="2150206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Social Media?</a:t>
            </a:r>
            <a:endParaRPr lang="en-US" dirty="0"/>
          </a:p>
        </p:txBody>
      </p:sp>
      <p:sp>
        <p:nvSpPr>
          <p:cNvPr id="3" name="Content Placeholder 2"/>
          <p:cNvSpPr>
            <a:spLocks noGrp="1"/>
          </p:cNvSpPr>
          <p:nvPr>
            <p:ph idx="1"/>
          </p:nvPr>
        </p:nvSpPr>
        <p:spPr>
          <a:xfrm>
            <a:off x="457200" y="1600200"/>
            <a:ext cx="4953000" cy="4800600"/>
          </a:xfrm>
        </p:spPr>
        <p:txBody>
          <a:bodyPr>
            <a:normAutofit/>
          </a:bodyPr>
          <a:lstStyle/>
          <a:p>
            <a:r>
              <a:rPr lang="en-US" sz="3200" b="1" dirty="0">
                <a:solidFill>
                  <a:schemeClr val="tx2">
                    <a:lumMod val="75000"/>
                  </a:schemeClr>
                </a:solidFill>
                <a:cs typeface="Arial" pitchFamily="34" charset="0"/>
              </a:rPr>
              <a:t>Social media</a:t>
            </a:r>
            <a:r>
              <a:rPr lang="en-US" sz="3200" dirty="0">
                <a:solidFill>
                  <a:schemeClr val="tx2">
                    <a:lumMod val="75000"/>
                  </a:schemeClr>
                </a:solidFill>
                <a:cs typeface="Arial" pitchFamily="34" charset="0"/>
              </a:rPr>
              <a:t> includes </a:t>
            </a:r>
            <a:r>
              <a:rPr lang="en-US" sz="3200" dirty="0" smtClean="0">
                <a:solidFill>
                  <a:schemeClr val="tx2">
                    <a:lumMod val="75000"/>
                  </a:schemeClr>
                </a:solidFill>
                <a:cs typeface="Arial" pitchFamily="34" charset="0"/>
              </a:rPr>
              <a:t>Web-based </a:t>
            </a:r>
            <a:r>
              <a:rPr lang="en-US" sz="3200" dirty="0">
                <a:solidFill>
                  <a:schemeClr val="tx2">
                    <a:lumMod val="75000"/>
                  </a:schemeClr>
                </a:solidFill>
                <a:cs typeface="Arial" pitchFamily="34" charset="0"/>
              </a:rPr>
              <a:t>and mobile based technologies which are used to turn communication into interactive dialogue among organizations, communities, and </a:t>
            </a:r>
            <a:r>
              <a:rPr lang="en-US" sz="3200" dirty="0" smtClean="0">
                <a:solidFill>
                  <a:schemeClr val="tx2">
                    <a:lumMod val="75000"/>
                  </a:schemeClr>
                </a:solidFill>
                <a:cs typeface="Arial" pitchFamily="34" charset="0"/>
              </a:rPr>
              <a:t>individuals. </a:t>
            </a:r>
            <a:endParaRPr lang="en-US" sz="3200" dirty="0">
              <a:solidFill>
                <a:schemeClr val="tx2">
                  <a:lumMod val="75000"/>
                </a:schemeClr>
              </a:solidFill>
              <a:cs typeface="Arial" pitchFamily="34" charset="0"/>
            </a:endParaRPr>
          </a:p>
        </p:txBody>
      </p:sp>
      <p:sp>
        <p:nvSpPr>
          <p:cNvPr id="4" name="TextBox 3"/>
          <p:cNvSpPr txBox="1"/>
          <p:nvPr/>
        </p:nvSpPr>
        <p:spPr>
          <a:xfrm>
            <a:off x="0" y="6596390"/>
            <a:ext cx="3352800" cy="261610"/>
          </a:xfrm>
          <a:prstGeom prst="rect">
            <a:avLst/>
          </a:prstGeom>
          <a:noFill/>
        </p:spPr>
        <p:txBody>
          <a:bodyPr wrap="square" rtlCol="0">
            <a:spAutoFit/>
          </a:bodyPr>
          <a:lstStyle/>
          <a:p>
            <a:r>
              <a:rPr lang="en-US" sz="1050" dirty="0" smtClean="0">
                <a:solidFill>
                  <a:prstClr val="black"/>
                </a:solidFill>
              </a:rPr>
              <a:t>Source: http</a:t>
            </a:r>
            <a:r>
              <a:rPr lang="en-US" sz="1050" dirty="0">
                <a:solidFill>
                  <a:prstClr val="black"/>
                </a:solidFill>
              </a:rPr>
              <a:t>://en.wikipedia.org/wiki/Social_media</a:t>
            </a:r>
          </a:p>
        </p:txBody>
      </p:sp>
      <p:pic>
        <p:nvPicPr>
          <p:cNvPr id="1026" name="Picture 2" descr="http://blog.socialmaximizer.com/wp-content/uploads/2012/02/social-media-seo-logos.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0600" y="3031660"/>
            <a:ext cx="3529059" cy="2943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4151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aspearma\Desktop\downloads\MC900358905.WMF"/>
          <p:cNvPicPr>
            <a:picLocks noChangeAspect="1" noChangeArrowheads="1"/>
          </p:cNvPicPr>
          <p:nvPr/>
        </p:nvPicPr>
        <p:blipFill>
          <a:blip r:embed="rId3" cstate="print"/>
          <a:srcRect/>
          <a:stretch>
            <a:fillRect/>
          </a:stretch>
        </p:blipFill>
        <p:spPr bwMode="auto">
          <a:xfrm>
            <a:off x="2971800" y="0"/>
            <a:ext cx="3124200" cy="6858081"/>
          </a:xfrm>
          <a:prstGeom prst="rect">
            <a:avLst/>
          </a:prstGeom>
          <a:noFill/>
        </p:spPr>
      </p:pic>
      <p:sp>
        <p:nvSpPr>
          <p:cNvPr id="5" name="Oval 4"/>
          <p:cNvSpPr/>
          <p:nvPr/>
        </p:nvSpPr>
        <p:spPr>
          <a:xfrm>
            <a:off x="1524000" y="762000"/>
            <a:ext cx="6248400" cy="58674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7" name="Straight Connector 6"/>
          <p:cNvCxnSpPr>
            <a:endCxn id="5" idx="7"/>
          </p:cNvCxnSpPr>
          <p:nvPr/>
        </p:nvCxnSpPr>
        <p:spPr>
          <a:xfrm flipV="1">
            <a:off x="2133600" y="1621260"/>
            <a:ext cx="4723742" cy="386514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703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1425"/>
            <a:ext cx="7543800" cy="2593975"/>
          </a:xfrm>
        </p:spPr>
        <p:txBody>
          <a:bodyPr/>
          <a:lstStyle/>
          <a:p>
            <a:r>
              <a:rPr lang="en-US" dirty="0" smtClean="0"/>
              <a:t>Electronic Portfolios</a:t>
            </a:r>
            <a:endParaRPr lang="en-US" dirty="0"/>
          </a:p>
        </p:txBody>
      </p:sp>
      <p:pic>
        <p:nvPicPr>
          <p:cNvPr id="4" name="Picture 4" descr="http://1.bp.blogspot.com/-I6lRmq6gB3M/TkGxkR4913I/AAAAAAAAAEE/HmTlbERxjK0/s1600/eportfolio+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297426"/>
            <a:ext cx="3801510" cy="3588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6475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lstStyle/>
          <a:p>
            <a:r>
              <a:rPr lang="en-US" dirty="0" smtClean="0"/>
              <a:t>An </a:t>
            </a:r>
            <a:r>
              <a:rPr lang="en-US" dirty="0"/>
              <a:t>E</a:t>
            </a:r>
            <a:r>
              <a:rPr lang="en-US" dirty="0" smtClean="0"/>
              <a:t>-Portfolio Is </a:t>
            </a:r>
            <a:endParaRPr lang="en-US" dirty="0"/>
          </a:p>
        </p:txBody>
      </p:sp>
      <p:sp>
        <p:nvSpPr>
          <p:cNvPr id="3" name="Content Placeholder 2"/>
          <p:cNvSpPr>
            <a:spLocks noGrp="1"/>
          </p:cNvSpPr>
          <p:nvPr>
            <p:ph idx="1"/>
          </p:nvPr>
        </p:nvSpPr>
        <p:spPr>
          <a:xfrm>
            <a:off x="457200" y="1600200"/>
            <a:ext cx="7620000" cy="4953000"/>
          </a:xfrm>
        </p:spPr>
        <p:txBody>
          <a:bodyPr>
            <a:normAutofit/>
          </a:bodyPr>
          <a:lstStyle/>
          <a:p>
            <a:pPr>
              <a:spcAft>
                <a:spcPts val="600"/>
              </a:spcAft>
            </a:pPr>
            <a:r>
              <a:rPr lang="en-US" sz="2300" dirty="0"/>
              <a:t>An opportunity to effectively represent yourself and your </a:t>
            </a:r>
            <a:r>
              <a:rPr lang="en-US" sz="2300" dirty="0" smtClean="0"/>
              <a:t>education.</a:t>
            </a:r>
            <a:endParaRPr lang="en-US" sz="2300" dirty="0"/>
          </a:p>
          <a:p>
            <a:pPr>
              <a:spcAft>
                <a:spcPts val="600"/>
              </a:spcAft>
            </a:pPr>
            <a:r>
              <a:rPr lang="en-US" sz="2300" dirty="0"/>
              <a:t>A place to collect and save </a:t>
            </a:r>
            <a:r>
              <a:rPr lang="en-US" sz="2300" dirty="0" smtClean="0"/>
              <a:t>coursework.</a:t>
            </a:r>
            <a:endParaRPr lang="en-US" sz="2300" dirty="0"/>
          </a:p>
          <a:p>
            <a:pPr>
              <a:spcAft>
                <a:spcPts val="600"/>
              </a:spcAft>
            </a:pPr>
            <a:r>
              <a:rPr lang="en-US" sz="2300" dirty="0"/>
              <a:t>A chance to showcase accomplishments and school work to family and </a:t>
            </a:r>
            <a:r>
              <a:rPr lang="en-US" sz="2300" dirty="0" smtClean="0"/>
              <a:t>friends.</a:t>
            </a:r>
            <a:endParaRPr lang="en-US" sz="2300" dirty="0"/>
          </a:p>
          <a:p>
            <a:pPr>
              <a:spcAft>
                <a:spcPts val="600"/>
              </a:spcAft>
            </a:pPr>
            <a:r>
              <a:rPr lang="en-US" sz="2300" dirty="0"/>
              <a:t>A tool for creating digital </a:t>
            </a:r>
            <a:r>
              <a:rPr lang="en-US" sz="2300" dirty="0" err="1" smtClean="0"/>
              <a:t>resumés</a:t>
            </a:r>
            <a:r>
              <a:rPr lang="en-US" sz="2300" dirty="0" smtClean="0"/>
              <a:t> </a:t>
            </a:r>
            <a:r>
              <a:rPr lang="en-US" sz="2300" dirty="0"/>
              <a:t>to send to </a:t>
            </a:r>
            <a:r>
              <a:rPr lang="en-US" sz="2300" dirty="0" smtClean="0"/>
              <a:t>employers.</a:t>
            </a:r>
            <a:endParaRPr lang="en-US" sz="2300" dirty="0"/>
          </a:p>
          <a:p>
            <a:pPr>
              <a:spcAft>
                <a:spcPts val="600"/>
              </a:spcAft>
            </a:pPr>
            <a:r>
              <a:rPr lang="en-US" sz="2300" dirty="0"/>
              <a:t>A </a:t>
            </a:r>
            <a:r>
              <a:rPr lang="en-US" sz="2300" dirty="0" smtClean="0"/>
              <a:t>Web </a:t>
            </a:r>
            <a:r>
              <a:rPr lang="en-US" sz="2300" dirty="0"/>
              <a:t>portal for accessing your work, track your academic </a:t>
            </a:r>
            <a:r>
              <a:rPr lang="en-US" sz="2300" dirty="0" smtClean="0"/>
              <a:t>growth, </a:t>
            </a:r>
            <a:r>
              <a:rPr lang="en-US" sz="2300" dirty="0"/>
              <a:t>and plan your </a:t>
            </a:r>
            <a:r>
              <a:rPr lang="en-US" sz="2300" dirty="0" smtClean="0"/>
              <a:t>career.</a:t>
            </a:r>
            <a:endParaRPr lang="en-US" sz="2300" dirty="0"/>
          </a:p>
          <a:p>
            <a:pPr>
              <a:spcAft>
                <a:spcPts val="600"/>
              </a:spcAft>
            </a:pPr>
            <a:r>
              <a:rPr lang="en-US" sz="2300" dirty="0" smtClean="0"/>
              <a:t>A </a:t>
            </a:r>
            <a:r>
              <a:rPr lang="en-US" sz="2300" dirty="0"/>
              <a:t>chance to reflect on your education, to make connections between where you are and where you want to </a:t>
            </a:r>
            <a:r>
              <a:rPr lang="en-US" sz="2300" dirty="0" smtClean="0"/>
              <a:t>be</a:t>
            </a:r>
            <a:r>
              <a:rPr lang="en-US" sz="2300" dirty="0"/>
              <a:t>.</a:t>
            </a:r>
            <a:r>
              <a:rPr lang="en-US" sz="2300" dirty="0" smtClean="0"/>
              <a:t> </a:t>
            </a:r>
            <a:endParaRPr lang="en-US" sz="2300" dirty="0"/>
          </a:p>
          <a:p>
            <a:pPr>
              <a:spcAft>
                <a:spcPts val="600"/>
              </a:spcAft>
            </a:pPr>
            <a:r>
              <a:rPr lang="en-US" sz="2300" dirty="0"/>
              <a:t>A record of your skills, </a:t>
            </a:r>
            <a:r>
              <a:rPr lang="en-US" sz="2300" dirty="0" smtClean="0"/>
              <a:t>achievements, </a:t>
            </a:r>
            <a:r>
              <a:rPr lang="en-US" sz="2300" dirty="0"/>
              <a:t>and learning.</a:t>
            </a:r>
          </a:p>
          <a:p>
            <a:pPr>
              <a:spcAft>
                <a:spcPts val="600"/>
              </a:spcAft>
            </a:pPr>
            <a:endParaRPr lang="en-US" sz="2300" dirty="0"/>
          </a:p>
        </p:txBody>
      </p:sp>
    </p:spTree>
    <p:extLst>
      <p:ext uri="{BB962C8B-B14F-4D97-AF65-F5344CB8AC3E}">
        <p14:creationId xmlns:p14="http://schemas.microsoft.com/office/powerpoint/2010/main" val="4117115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79762383"/>
              </p:ext>
            </p:extLst>
          </p:nvPr>
        </p:nvGraphicFramePr>
        <p:xfrm>
          <a:off x="1752600" y="685800"/>
          <a:ext cx="6324600" cy="5715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657600" y="6324600"/>
            <a:ext cx="2057400" cy="400110"/>
          </a:xfrm>
          <a:prstGeom prst="rect">
            <a:avLst/>
          </a:prstGeom>
          <a:noFill/>
        </p:spPr>
        <p:txBody>
          <a:bodyPr wrap="square" rtlCol="0">
            <a:spAutoFit/>
          </a:bodyPr>
          <a:lstStyle/>
          <a:p>
            <a:r>
              <a:rPr lang="en-US" sz="2000" b="1" dirty="0" smtClean="0"/>
              <a:t>Years in School</a:t>
            </a:r>
            <a:endParaRPr lang="en-US" sz="2000" b="1" dirty="0"/>
          </a:p>
        </p:txBody>
      </p:sp>
      <p:sp>
        <p:nvSpPr>
          <p:cNvPr id="7" name="TextBox 6"/>
          <p:cNvSpPr txBox="1"/>
          <p:nvPr/>
        </p:nvSpPr>
        <p:spPr>
          <a:xfrm>
            <a:off x="0" y="5181600"/>
            <a:ext cx="2057400" cy="707886"/>
          </a:xfrm>
          <a:prstGeom prst="rect">
            <a:avLst/>
          </a:prstGeom>
          <a:noFill/>
        </p:spPr>
        <p:txBody>
          <a:bodyPr wrap="square" rtlCol="0">
            <a:spAutoFit/>
          </a:bodyPr>
          <a:lstStyle/>
          <a:p>
            <a:r>
              <a:rPr lang="en-US" sz="2000" b="1" dirty="0" smtClean="0"/>
              <a:t>Portfolio as showcase</a:t>
            </a:r>
            <a:endParaRPr lang="en-US" sz="2000" b="1" dirty="0"/>
          </a:p>
        </p:txBody>
      </p:sp>
      <p:sp>
        <p:nvSpPr>
          <p:cNvPr id="8" name="TextBox 7"/>
          <p:cNvSpPr txBox="1"/>
          <p:nvPr/>
        </p:nvSpPr>
        <p:spPr>
          <a:xfrm>
            <a:off x="0" y="3251537"/>
            <a:ext cx="2057400" cy="1015663"/>
          </a:xfrm>
          <a:prstGeom prst="rect">
            <a:avLst/>
          </a:prstGeom>
          <a:noFill/>
        </p:spPr>
        <p:txBody>
          <a:bodyPr wrap="square" rtlCol="0">
            <a:spAutoFit/>
          </a:bodyPr>
          <a:lstStyle/>
          <a:p>
            <a:r>
              <a:rPr lang="en-US" sz="2000" b="1" dirty="0" smtClean="0"/>
              <a:t>Portfolio as showcase and process</a:t>
            </a:r>
            <a:endParaRPr lang="en-US" sz="2000" b="1" dirty="0"/>
          </a:p>
        </p:txBody>
      </p:sp>
      <p:sp>
        <p:nvSpPr>
          <p:cNvPr id="9" name="TextBox 8"/>
          <p:cNvSpPr txBox="1"/>
          <p:nvPr/>
        </p:nvSpPr>
        <p:spPr>
          <a:xfrm>
            <a:off x="0" y="1371600"/>
            <a:ext cx="2057400" cy="1323439"/>
          </a:xfrm>
          <a:prstGeom prst="rect">
            <a:avLst/>
          </a:prstGeom>
          <a:noFill/>
        </p:spPr>
        <p:txBody>
          <a:bodyPr wrap="square" rtlCol="0">
            <a:spAutoFit/>
          </a:bodyPr>
          <a:lstStyle/>
          <a:p>
            <a:r>
              <a:rPr lang="en-US" sz="2000" b="1" dirty="0" smtClean="0"/>
              <a:t>Portfolio as showcase,  process, and accountability</a:t>
            </a:r>
            <a:endParaRPr lang="en-US" sz="2000" b="1" dirty="0"/>
          </a:p>
        </p:txBody>
      </p:sp>
    </p:spTree>
    <p:extLst>
      <p:ext uri="{BB962C8B-B14F-4D97-AF65-F5344CB8AC3E}">
        <p14:creationId xmlns:p14="http://schemas.microsoft.com/office/powerpoint/2010/main" val="18277316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Teacher’s E-Portfolio Management</a:t>
            </a:r>
            <a:endParaRPr lang="en-US" sz="4000" dirty="0"/>
          </a:p>
        </p:txBody>
      </p:sp>
      <p:sp>
        <p:nvSpPr>
          <p:cNvPr id="3" name="Content Placeholder 2"/>
          <p:cNvSpPr>
            <a:spLocks noGrp="1"/>
          </p:cNvSpPr>
          <p:nvPr>
            <p:ph idx="1"/>
          </p:nvPr>
        </p:nvSpPr>
        <p:spPr/>
        <p:txBody>
          <a:bodyPr>
            <a:normAutofit/>
          </a:bodyPr>
          <a:lstStyle/>
          <a:p>
            <a:pPr>
              <a:spcAft>
                <a:spcPts val="1200"/>
              </a:spcAft>
            </a:pPr>
            <a:r>
              <a:rPr lang="en-US" sz="2800" dirty="0" smtClean="0"/>
              <a:t>In order to be effective and support the process of student learning, e-portfolios – </a:t>
            </a:r>
          </a:p>
          <a:p>
            <a:pPr lvl="1">
              <a:spcAft>
                <a:spcPts val="1200"/>
              </a:spcAft>
            </a:pPr>
            <a:r>
              <a:rPr lang="en-US" sz="2800" dirty="0" smtClean="0"/>
              <a:t>Need to be embedded into your teaching and learning.</a:t>
            </a:r>
          </a:p>
          <a:p>
            <a:pPr lvl="1">
              <a:spcAft>
                <a:spcPts val="1200"/>
              </a:spcAft>
            </a:pPr>
            <a:r>
              <a:rPr lang="en-US" sz="2800" dirty="0" smtClean="0"/>
              <a:t>Require a high level of access to technology.</a:t>
            </a:r>
          </a:p>
          <a:p>
            <a:pPr lvl="1">
              <a:spcAft>
                <a:spcPts val="1200"/>
              </a:spcAft>
            </a:pPr>
            <a:r>
              <a:rPr lang="en-US" sz="2800" dirty="0" smtClean="0"/>
              <a:t>You need to set time aside for students to first learn how and then to actively reflect and give feedback on learning. </a:t>
            </a:r>
          </a:p>
          <a:p>
            <a:pPr lvl="1">
              <a:spcAft>
                <a:spcPts val="1200"/>
              </a:spcAft>
            </a:pPr>
            <a:endParaRPr lang="en-US" sz="2800" dirty="0" smtClean="0"/>
          </a:p>
        </p:txBody>
      </p:sp>
    </p:spTree>
    <p:extLst>
      <p:ext uri="{BB962C8B-B14F-4D97-AF65-F5344CB8AC3E}">
        <p14:creationId xmlns:p14="http://schemas.microsoft.com/office/powerpoint/2010/main" val="7855874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and Is Not	</a:t>
            </a:r>
            <a:endParaRPr lang="en-US" dirty="0"/>
          </a:p>
        </p:txBody>
      </p:sp>
      <p:sp>
        <p:nvSpPr>
          <p:cNvPr id="3" name="Content Placeholder 2"/>
          <p:cNvSpPr>
            <a:spLocks noGrp="1"/>
          </p:cNvSpPr>
          <p:nvPr>
            <p:ph idx="1"/>
          </p:nvPr>
        </p:nvSpPr>
        <p:spPr/>
        <p:txBody>
          <a:bodyPr>
            <a:normAutofit/>
          </a:bodyPr>
          <a:lstStyle/>
          <a:p>
            <a:pPr>
              <a:spcAft>
                <a:spcPts val="2400"/>
              </a:spcAft>
            </a:pPr>
            <a:r>
              <a:rPr lang="en-US" sz="2800" dirty="0" smtClean="0"/>
              <a:t>It is a collection of items that provides tangible evidence of the range of knowledge and skills that you have.</a:t>
            </a:r>
          </a:p>
          <a:p>
            <a:pPr>
              <a:spcAft>
                <a:spcPts val="2400"/>
              </a:spcAft>
            </a:pPr>
            <a:r>
              <a:rPr lang="en-US" sz="2800" dirty="0" smtClean="0"/>
              <a:t>The items are self-selected, which shows the student’s individuality.</a:t>
            </a:r>
          </a:p>
          <a:p>
            <a:pPr>
              <a:spcAft>
                <a:spcPts val="2400"/>
              </a:spcAft>
            </a:pPr>
            <a:r>
              <a:rPr lang="en-US" sz="2800" dirty="0" smtClean="0"/>
              <a:t>A portfolio is </a:t>
            </a:r>
            <a:r>
              <a:rPr lang="en-US" sz="2800" b="1" dirty="0" smtClean="0"/>
              <a:t>not</a:t>
            </a:r>
            <a:r>
              <a:rPr lang="en-US" sz="2800" dirty="0" smtClean="0"/>
              <a:t> a file of course projects and assignments.</a:t>
            </a:r>
          </a:p>
          <a:p>
            <a:pPr>
              <a:spcAft>
                <a:spcPts val="2400"/>
              </a:spcAft>
            </a:pPr>
            <a:r>
              <a:rPr lang="en-US" sz="2800" dirty="0" smtClean="0"/>
              <a:t>It is </a:t>
            </a:r>
            <a:r>
              <a:rPr lang="en-US" sz="2800" b="1" dirty="0" smtClean="0"/>
              <a:t>not</a:t>
            </a:r>
            <a:r>
              <a:rPr lang="en-US" sz="2800" dirty="0" smtClean="0"/>
              <a:t> a scrapbook of memorabilia.</a:t>
            </a:r>
            <a:endParaRPr lang="en-US" sz="2800" dirty="0"/>
          </a:p>
        </p:txBody>
      </p:sp>
    </p:spTree>
    <p:extLst>
      <p:ext uri="{BB962C8B-B14F-4D97-AF65-F5344CB8AC3E}">
        <p14:creationId xmlns:p14="http://schemas.microsoft.com/office/powerpoint/2010/main" val="11227255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Kinds of Portfolios</a:t>
            </a:r>
            <a:endParaRPr lang="en-US" dirty="0"/>
          </a:p>
        </p:txBody>
      </p:sp>
      <p:sp>
        <p:nvSpPr>
          <p:cNvPr id="3" name="Content Placeholder 2"/>
          <p:cNvSpPr>
            <a:spLocks noGrp="1"/>
          </p:cNvSpPr>
          <p:nvPr>
            <p:ph idx="1"/>
          </p:nvPr>
        </p:nvSpPr>
        <p:spPr>
          <a:xfrm>
            <a:off x="457200" y="1371600"/>
            <a:ext cx="7620000" cy="5257800"/>
          </a:xfrm>
        </p:spPr>
        <p:txBody>
          <a:bodyPr>
            <a:noAutofit/>
          </a:bodyPr>
          <a:lstStyle/>
          <a:p>
            <a:pPr>
              <a:spcAft>
                <a:spcPts val="600"/>
              </a:spcAft>
            </a:pPr>
            <a:r>
              <a:rPr lang="en-US" sz="2400" b="1" dirty="0" smtClean="0"/>
              <a:t>Working portfolio</a:t>
            </a:r>
          </a:p>
          <a:p>
            <a:pPr lvl="1">
              <a:spcAft>
                <a:spcPts val="600"/>
              </a:spcAft>
            </a:pPr>
            <a:r>
              <a:rPr lang="en-US" sz="2400" dirty="0" smtClean="0"/>
              <a:t>Contains unabridged versions of the documents that have been selected. </a:t>
            </a:r>
          </a:p>
          <a:p>
            <a:pPr>
              <a:spcAft>
                <a:spcPts val="600"/>
              </a:spcAft>
            </a:pPr>
            <a:r>
              <a:rPr lang="en-US" sz="2400" b="1" dirty="0" smtClean="0"/>
              <a:t>Presentation portfolio</a:t>
            </a:r>
          </a:p>
          <a:p>
            <a:pPr lvl="1">
              <a:spcAft>
                <a:spcPts val="600"/>
              </a:spcAft>
            </a:pPr>
            <a:r>
              <a:rPr lang="en-US" sz="2400" dirty="0" smtClean="0"/>
              <a:t>This is selective and streamlined because other people do not have time to review all the material in your working portfolio. </a:t>
            </a:r>
          </a:p>
          <a:p>
            <a:pPr lvl="1">
              <a:spcAft>
                <a:spcPts val="600"/>
              </a:spcAft>
            </a:pPr>
            <a:r>
              <a:rPr lang="en-US" sz="2400" dirty="0" smtClean="0"/>
              <a:t>Large projects may be summarized in sample pages. </a:t>
            </a:r>
          </a:p>
          <a:p>
            <a:pPr lvl="1">
              <a:spcAft>
                <a:spcPts val="600"/>
              </a:spcAft>
            </a:pPr>
            <a:r>
              <a:rPr lang="en-US" sz="2400" dirty="0" smtClean="0"/>
              <a:t>All documents in a presentation portfolio should be preceded by an explanation of the importance or relevance of each item so the reviewer will understand the context of the work. </a:t>
            </a:r>
            <a:endParaRPr lang="en-US" sz="2400" dirty="0"/>
          </a:p>
        </p:txBody>
      </p:sp>
    </p:spTree>
    <p:extLst>
      <p:ext uri="{BB962C8B-B14F-4D97-AF65-F5344CB8AC3E}">
        <p14:creationId xmlns:p14="http://schemas.microsoft.com/office/powerpoint/2010/main" val="20079340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7924800" cy="1143000"/>
          </a:xfrm>
        </p:spPr>
        <p:txBody>
          <a:bodyPr>
            <a:noAutofit/>
          </a:bodyPr>
          <a:lstStyle/>
          <a:p>
            <a:r>
              <a:rPr lang="en-US" sz="3600" dirty="0" smtClean="0"/>
              <a:t>Balancing the Two Faces of E-Portfolios</a:t>
            </a:r>
            <a:endParaRPr lang="en-US" sz="3600" dirty="0"/>
          </a:p>
        </p:txBody>
      </p:sp>
      <p:sp>
        <p:nvSpPr>
          <p:cNvPr id="6" name="Content Placeholder 5"/>
          <p:cNvSpPr>
            <a:spLocks noGrp="1"/>
          </p:cNvSpPr>
          <p:nvPr>
            <p:ph sz="half" idx="1"/>
          </p:nvPr>
        </p:nvSpPr>
        <p:spPr>
          <a:xfrm>
            <a:off x="0" y="1470087"/>
            <a:ext cx="3927674" cy="4590288"/>
          </a:xfrm>
        </p:spPr>
        <p:txBody>
          <a:bodyPr>
            <a:normAutofit/>
          </a:bodyPr>
          <a:lstStyle/>
          <a:p>
            <a:r>
              <a:rPr lang="en-US" sz="3200" dirty="0" smtClean="0"/>
              <a:t>Working Portfolio</a:t>
            </a:r>
          </a:p>
          <a:p>
            <a:pPr lvl="1"/>
            <a:r>
              <a:rPr lang="en-US" sz="2800" dirty="0" smtClean="0"/>
              <a:t>Digital archive of documents</a:t>
            </a:r>
          </a:p>
          <a:p>
            <a:pPr lvl="1"/>
            <a:r>
              <a:rPr lang="en-US" sz="2800" dirty="0" smtClean="0"/>
              <a:t>Collaboration space</a:t>
            </a:r>
          </a:p>
          <a:p>
            <a:pPr lvl="1"/>
            <a:r>
              <a:rPr lang="en-US" sz="2800" dirty="0" smtClean="0"/>
              <a:t>Blog</a:t>
            </a:r>
          </a:p>
          <a:p>
            <a:pPr lvl="1"/>
            <a:r>
              <a:rPr lang="en-US" sz="2800" dirty="0" smtClean="0"/>
              <a:t>Reflective journal</a:t>
            </a:r>
            <a:r>
              <a:rPr lang="en-US" sz="2800" dirty="0"/>
              <a:t> </a:t>
            </a:r>
            <a:endParaRPr lang="en-US" sz="2800" dirty="0" smtClean="0"/>
          </a:p>
          <a:p>
            <a:pPr lvl="1"/>
            <a:r>
              <a:rPr lang="en-US" sz="2800" dirty="0"/>
              <a:t>W</a:t>
            </a:r>
            <a:r>
              <a:rPr lang="en-US" sz="2800" dirty="0" smtClean="0"/>
              <a:t>orkspace</a:t>
            </a:r>
            <a:endParaRPr lang="en-US" sz="2800" dirty="0"/>
          </a:p>
        </p:txBody>
      </p:sp>
      <p:sp>
        <p:nvSpPr>
          <p:cNvPr id="7" name="Content Placeholder 6"/>
          <p:cNvSpPr>
            <a:spLocks noGrp="1"/>
          </p:cNvSpPr>
          <p:nvPr>
            <p:ph sz="half" idx="2"/>
          </p:nvPr>
        </p:nvSpPr>
        <p:spPr>
          <a:xfrm>
            <a:off x="4419600" y="1447800"/>
            <a:ext cx="3657600" cy="4590288"/>
          </a:xfrm>
        </p:spPr>
        <p:txBody>
          <a:bodyPr>
            <a:normAutofit/>
          </a:bodyPr>
          <a:lstStyle/>
          <a:p>
            <a:r>
              <a:rPr lang="en-US" sz="3200" dirty="0" smtClean="0"/>
              <a:t>Presentation portfolio</a:t>
            </a:r>
          </a:p>
          <a:p>
            <a:pPr lvl="1"/>
            <a:r>
              <a:rPr lang="en-US" sz="2800" dirty="0" smtClean="0"/>
              <a:t>The “story” of you</a:t>
            </a:r>
          </a:p>
          <a:p>
            <a:pPr lvl="1"/>
            <a:r>
              <a:rPr lang="en-US" sz="2800" dirty="0" smtClean="0"/>
              <a:t>Multiple views (public/private)</a:t>
            </a:r>
          </a:p>
          <a:p>
            <a:pPr lvl="1"/>
            <a:r>
              <a:rPr lang="en-US" sz="2800" dirty="0" smtClean="0"/>
              <a:t>Varied audiences and purposes</a:t>
            </a:r>
          </a:p>
          <a:p>
            <a:pPr lvl="1"/>
            <a:r>
              <a:rPr lang="en-US" sz="2800" dirty="0"/>
              <a:t>S</a:t>
            </a:r>
            <a:r>
              <a:rPr lang="en-US" sz="2800" dirty="0" smtClean="0"/>
              <a:t>howcase</a:t>
            </a:r>
            <a:endParaRPr lang="en-US" sz="2800" dirty="0"/>
          </a:p>
        </p:txBody>
      </p:sp>
      <p:pic>
        <p:nvPicPr>
          <p:cNvPr id="13315" name="Picture 3"/>
          <p:cNvPicPr>
            <a:picLocks noChangeAspect="1" noChangeArrowheads="1"/>
          </p:cNvPicPr>
          <p:nvPr/>
        </p:nvPicPr>
        <p:blipFill>
          <a:blip r:embed="rId3" cstate="print"/>
          <a:srcRect/>
          <a:stretch>
            <a:fillRect/>
          </a:stretch>
        </p:blipFill>
        <p:spPr bwMode="auto">
          <a:xfrm flipH="1">
            <a:off x="1752600" y="5201038"/>
            <a:ext cx="1794074" cy="1644672"/>
          </a:xfrm>
          <a:prstGeom prst="rect">
            <a:avLst/>
          </a:prstGeom>
          <a:noFill/>
          <a:ln w="9525">
            <a:noFill/>
            <a:miter lim="800000"/>
            <a:headEnd/>
            <a:tailEnd/>
          </a:ln>
          <a:effectLst/>
        </p:spPr>
      </p:pic>
      <p:pic>
        <p:nvPicPr>
          <p:cNvPr id="13316" name="Picture 4"/>
          <p:cNvPicPr>
            <a:picLocks noChangeAspect="1" noChangeArrowheads="1"/>
          </p:cNvPicPr>
          <p:nvPr/>
        </p:nvPicPr>
        <p:blipFill>
          <a:blip r:embed="rId4" cstate="print"/>
          <a:srcRect/>
          <a:stretch>
            <a:fillRect/>
          </a:stretch>
        </p:blipFill>
        <p:spPr bwMode="auto">
          <a:xfrm>
            <a:off x="6934200" y="5265208"/>
            <a:ext cx="1255879" cy="1580502"/>
          </a:xfrm>
          <a:prstGeom prst="rect">
            <a:avLst/>
          </a:prstGeom>
          <a:noFill/>
          <a:ln w="9525">
            <a:noFill/>
            <a:miter lim="800000"/>
            <a:headEnd/>
            <a:tailEnd/>
          </a:ln>
          <a:effectLst/>
        </p:spPr>
      </p:pic>
    </p:spTree>
    <p:extLst>
      <p:ext uri="{BB962C8B-B14F-4D97-AF65-F5344CB8AC3E}">
        <p14:creationId xmlns:p14="http://schemas.microsoft.com/office/powerpoint/2010/main" val="15554777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tao-liu.net/taoliu/sites/default/files/e-portfolio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1" y="3712000"/>
            <a:ext cx="1821426" cy="1622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28600" y="381000"/>
            <a:ext cx="7620000" cy="6477000"/>
          </a:xfrm>
        </p:spPr>
        <p:txBody>
          <a:bodyPr>
            <a:normAutofit/>
          </a:bodyPr>
          <a:lstStyle/>
          <a:p>
            <a:pPr>
              <a:spcBef>
                <a:spcPts val="0"/>
              </a:spcBef>
              <a:spcAft>
                <a:spcPts val="600"/>
              </a:spcAft>
            </a:pPr>
            <a:r>
              <a:rPr lang="en-US" sz="3200" b="1" dirty="0"/>
              <a:t>Advantages</a:t>
            </a:r>
          </a:p>
          <a:p>
            <a:pPr lvl="1">
              <a:spcBef>
                <a:spcPts val="0"/>
              </a:spcBef>
              <a:spcAft>
                <a:spcPts val="600"/>
              </a:spcAft>
            </a:pPr>
            <a:r>
              <a:rPr lang="en-US" sz="2400" b="1" dirty="0"/>
              <a:t>Demonstrate technology knowledge and skills </a:t>
            </a:r>
            <a:r>
              <a:rPr lang="en-US" dirty="0"/>
              <a:t>– can show everything that would be in a paper portfolio but can also show the student’s knowledge and skill with </a:t>
            </a:r>
            <a:r>
              <a:rPr lang="en-US" dirty="0" smtClean="0"/>
              <a:t>technology</a:t>
            </a:r>
            <a:endParaRPr lang="en-US" dirty="0"/>
          </a:p>
          <a:p>
            <a:pPr lvl="1">
              <a:spcBef>
                <a:spcPts val="0"/>
              </a:spcBef>
              <a:spcAft>
                <a:spcPts val="600"/>
              </a:spcAft>
            </a:pPr>
            <a:r>
              <a:rPr lang="en-US" sz="2400" b="1" dirty="0"/>
              <a:t>Facilitate distribution </a:t>
            </a:r>
            <a:r>
              <a:rPr lang="en-US" dirty="0"/>
              <a:t>– can leave a copy with future employers</a:t>
            </a:r>
          </a:p>
          <a:p>
            <a:pPr lvl="1">
              <a:spcBef>
                <a:spcPts val="0"/>
              </a:spcBef>
              <a:spcAft>
                <a:spcPts val="600"/>
              </a:spcAft>
            </a:pPr>
            <a:r>
              <a:rPr lang="en-US" sz="2400" b="1" dirty="0"/>
              <a:t>Store many documents </a:t>
            </a:r>
            <a:r>
              <a:rPr lang="en-US" dirty="0"/>
              <a:t>– the reviewer can look at what is of interest and ignore artifacts that do not apply</a:t>
            </a:r>
          </a:p>
          <a:p>
            <a:pPr lvl="1">
              <a:spcBef>
                <a:spcPts val="0"/>
              </a:spcBef>
              <a:spcAft>
                <a:spcPts val="600"/>
              </a:spcAft>
            </a:pPr>
            <a:r>
              <a:rPr lang="en-US" sz="2400" b="1" dirty="0"/>
              <a:t>Increase accessibility </a:t>
            </a:r>
            <a:r>
              <a:rPr lang="en-US" dirty="0"/>
              <a:t>– can be looked at where and when have access to a </a:t>
            </a:r>
            <a:r>
              <a:rPr lang="en-US" dirty="0" smtClean="0"/>
              <a:t>computer</a:t>
            </a:r>
          </a:p>
          <a:p>
            <a:pPr lvl="1">
              <a:spcBef>
                <a:spcPts val="0"/>
              </a:spcBef>
              <a:spcAft>
                <a:spcPts val="600"/>
              </a:spcAft>
            </a:pPr>
            <a:endParaRPr lang="en-US" sz="1000" dirty="0" smtClean="0"/>
          </a:p>
          <a:p>
            <a:pPr>
              <a:spcBef>
                <a:spcPts val="0"/>
              </a:spcBef>
              <a:spcAft>
                <a:spcPts val="600"/>
              </a:spcAft>
            </a:pPr>
            <a:r>
              <a:rPr lang="en-US" sz="3200" b="1" dirty="0" smtClean="0"/>
              <a:t>Disadvantages</a:t>
            </a:r>
          </a:p>
          <a:p>
            <a:pPr lvl="1">
              <a:spcBef>
                <a:spcPts val="0"/>
              </a:spcBef>
              <a:spcAft>
                <a:spcPts val="600"/>
              </a:spcAft>
            </a:pPr>
            <a:r>
              <a:rPr lang="en-US" sz="2400" b="1" dirty="0" smtClean="0"/>
              <a:t>Time, effort, and specialized skills </a:t>
            </a:r>
            <a:r>
              <a:rPr lang="en-US" dirty="0" smtClean="0"/>
              <a:t>– can change the focus from content to form</a:t>
            </a:r>
          </a:p>
          <a:p>
            <a:pPr lvl="1">
              <a:spcBef>
                <a:spcPts val="0"/>
              </a:spcBef>
              <a:spcAft>
                <a:spcPts val="600"/>
              </a:spcAft>
            </a:pPr>
            <a:r>
              <a:rPr lang="en-US" sz="2400" b="1" dirty="0" smtClean="0"/>
              <a:t>Accessibility</a:t>
            </a:r>
            <a:r>
              <a:rPr lang="en-US" dirty="0" smtClean="0"/>
              <a:t> – by making the portfolio more accessible, such as via the Web, there are potential security problems</a:t>
            </a:r>
          </a:p>
        </p:txBody>
      </p:sp>
    </p:spTree>
    <p:extLst>
      <p:ext uri="{BB962C8B-B14F-4D97-AF65-F5344CB8AC3E}">
        <p14:creationId xmlns:p14="http://schemas.microsoft.com/office/powerpoint/2010/main" val="7497441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7620000" cy="1143000"/>
          </a:xfrm>
        </p:spPr>
        <p:txBody>
          <a:bodyPr/>
          <a:lstStyle/>
          <a:p>
            <a:r>
              <a:rPr lang="en-US" sz="5400" dirty="0" smtClean="0"/>
              <a:t>Prove It!</a:t>
            </a:r>
            <a:endParaRPr lang="en-US" sz="5400" dirty="0"/>
          </a:p>
        </p:txBody>
      </p:sp>
      <p:sp>
        <p:nvSpPr>
          <p:cNvPr id="3" name="Content Placeholder 2"/>
          <p:cNvSpPr>
            <a:spLocks noGrp="1"/>
          </p:cNvSpPr>
          <p:nvPr>
            <p:ph idx="1"/>
          </p:nvPr>
        </p:nvSpPr>
        <p:spPr>
          <a:xfrm>
            <a:off x="457200" y="2819400"/>
            <a:ext cx="7620000" cy="3733800"/>
          </a:xfrm>
        </p:spPr>
        <p:txBody>
          <a:bodyPr>
            <a:normAutofit/>
          </a:bodyPr>
          <a:lstStyle/>
          <a:p>
            <a:r>
              <a:rPr lang="en-US" sz="2800" dirty="0" smtClean="0"/>
              <a:t>An artifact is tangible evidence of knowledge gained, skills mastered, values or attitudes that are characteristic of the student. </a:t>
            </a:r>
          </a:p>
          <a:p>
            <a:pPr lvl="1"/>
            <a:r>
              <a:rPr lang="en-US" sz="2800" dirty="0" smtClean="0"/>
              <a:t>Document</a:t>
            </a:r>
          </a:p>
          <a:p>
            <a:pPr lvl="1"/>
            <a:r>
              <a:rPr lang="en-US" sz="2800" dirty="0" smtClean="0"/>
              <a:t>Video</a:t>
            </a:r>
          </a:p>
          <a:p>
            <a:pPr lvl="1"/>
            <a:r>
              <a:rPr lang="en-US" sz="2800" dirty="0" smtClean="0"/>
              <a:t>Podcast</a:t>
            </a:r>
          </a:p>
          <a:p>
            <a:pPr lvl="1"/>
            <a:r>
              <a:rPr lang="en-US" sz="2800" dirty="0" smtClean="0"/>
              <a:t>Blog </a:t>
            </a:r>
          </a:p>
          <a:p>
            <a:pPr lvl="1"/>
            <a:endParaRPr lang="en-US" sz="2800" dirty="0" smtClean="0"/>
          </a:p>
          <a:p>
            <a:pPr lvl="1"/>
            <a:endParaRPr lang="en-US" sz="2800" dirty="0"/>
          </a:p>
        </p:txBody>
      </p:sp>
      <p:sp>
        <p:nvSpPr>
          <p:cNvPr id="4" name="TextBox 3"/>
          <p:cNvSpPr txBox="1"/>
          <p:nvPr/>
        </p:nvSpPr>
        <p:spPr>
          <a:xfrm>
            <a:off x="4876800" y="304800"/>
            <a:ext cx="2971800" cy="369332"/>
          </a:xfrm>
          <a:prstGeom prst="rect">
            <a:avLst/>
          </a:prstGeom>
          <a:noFill/>
        </p:spPr>
        <p:txBody>
          <a:bodyPr wrap="square" rtlCol="0">
            <a:spAutoFit/>
          </a:bodyPr>
          <a:lstStyle/>
          <a:p>
            <a:r>
              <a:rPr lang="en-US" dirty="0" smtClean="0"/>
              <a:t>Show me the money!</a:t>
            </a:r>
            <a:endParaRPr lang="en-US" dirty="0"/>
          </a:p>
        </p:txBody>
      </p:sp>
      <p:pic>
        <p:nvPicPr>
          <p:cNvPr id="1026" name="Picture 2" descr="http://vivavisibilityblog.com/wp-content/uploads/2012/01/show-me-the-mone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0"/>
            <a:ext cx="4762500" cy="2571751"/>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5952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adverblog.com/wp-content/uploads/2011/06/60secon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32" y="0"/>
            <a:ext cx="915953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7978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Steps</a:t>
            </a:r>
            <a:endParaRPr lang="en-US" dirty="0"/>
          </a:p>
        </p:txBody>
      </p:sp>
      <p:sp>
        <p:nvSpPr>
          <p:cNvPr id="3" name="Content Placeholder 2"/>
          <p:cNvSpPr>
            <a:spLocks noGrp="1"/>
          </p:cNvSpPr>
          <p:nvPr>
            <p:ph idx="1"/>
          </p:nvPr>
        </p:nvSpPr>
        <p:spPr/>
        <p:txBody>
          <a:bodyPr>
            <a:normAutofit/>
          </a:bodyPr>
          <a:lstStyle/>
          <a:p>
            <a:pPr>
              <a:spcAft>
                <a:spcPts val="1200"/>
              </a:spcAft>
              <a:tabLst>
                <a:tab pos="1547813" algn="l"/>
              </a:tabLst>
            </a:pPr>
            <a:r>
              <a:rPr lang="en-US" sz="3200" b="1" dirty="0" smtClean="0"/>
              <a:t>Collect</a:t>
            </a:r>
            <a:r>
              <a:rPr lang="en-US" sz="2800" dirty="0" smtClean="0"/>
              <a:t> artifacts</a:t>
            </a:r>
          </a:p>
          <a:p>
            <a:pPr>
              <a:spcAft>
                <a:spcPts val="1200"/>
              </a:spcAft>
              <a:tabLst>
                <a:tab pos="1547813" algn="l"/>
              </a:tabLst>
            </a:pPr>
            <a:r>
              <a:rPr lang="en-US" sz="3200" b="1" dirty="0" smtClean="0"/>
              <a:t>Select</a:t>
            </a:r>
            <a:r>
              <a:rPr lang="en-US" sz="2800" dirty="0" smtClean="0"/>
              <a:t> and edit artifacts </a:t>
            </a:r>
          </a:p>
          <a:p>
            <a:pPr marL="1371600" lvl="1" indent="-220663">
              <a:spcAft>
                <a:spcPts val="1200"/>
              </a:spcAft>
              <a:tabLst>
                <a:tab pos="1547813" algn="l"/>
              </a:tabLst>
            </a:pPr>
            <a:r>
              <a:rPr lang="en-US" sz="2400" dirty="0" smtClean="0"/>
              <a:t>should reflect the student’s best work</a:t>
            </a:r>
          </a:p>
          <a:p>
            <a:pPr>
              <a:spcAft>
                <a:spcPts val="1200"/>
              </a:spcAft>
              <a:tabLst>
                <a:tab pos="1547813" algn="l"/>
              </a:tabLst>
            </a:pPr>
            <a:r>
              <a:rPr lang="en-US" sz="3200" b="1" dirty="0" smtClean="0"/>
              <a:t>Reflect</a:t>
            </a:r>
            <a:r>
              <a:rPr lang="en-US" sz="2800" dirty="0" smtClean="0"/>
              <a:t> on artifacts </a:t>
            </a:r>
          </a:p>
          <a:p>
            <a:pPr marL="1371600" lvl="1" indent="-220663">
              <a:spcAft>
                <a:spcPts val="1200"/>
              </a:spcAft>
              <a:tabLst>
                <a:tab pos="1547813" algn="l"/>
              </a:tabLst>
            </a:pPr>
            <a:r>
              <a:rPr lang="en-US" sz="2400" dirty="0" smtClean="0"/>
              <a:t>reflection gives meaning and value to artifacts</a:t>
            </a:r>
          </a:p>
          <a:p>
            <a:pPr>
              <a:spcAft>
                <a:spcPts val="1200"/>
              </a:spcAft>
              <a:tabLst>
                <a:tab pos="1547813" algn="l"/>
              </a:tabLst>
            </a:pPr>
            <a:r>
              <a:rPr lang="en-US" sz="3200" b="1" dirty="0" smtClean="0"/>
              <a:t>Present</a:t>
            </a:r>
            <a:r>
              <a:rPr lang="en-US" sz="2800" dirty="0" smtClean="0"/>
              <a:t> artifacts and reflections</a:t>
            </a:r>
            <a:endParaRPr lang="en-US" sz="2800" dirty="0"/>
          </a:p>
        </p:txBody>
      </p:sp>
    </p:spTree>
    <p:extLst>
      <p:ext uri="{BB962C8B-B14F-4D97-AF65-F5344CB8AC3E}">
        <p14:creationId xmlns:p14="http://schemas.microsoft.com/office/powerpoint/2010/main" val="10738098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Diagram 19"/>
          <p:cNvGraphicFramePr/>
          <p:nvPr>
            <p:extLst>
              <p:ext uri="{D42A27DB-BD31-4B8C-83A1-F6EECF244321}">
                <p14:modId xmlns:p14="http://schemas.microsoft.com/office/powerpoint/2010/main" val="429241426"/>
              </p:ext>
            </p:extLst>
          </p:nvPr>
        </p:nvGraphicFramePr>
        <p:xfrm>
          <a:off x="76200" y="533400"/>
          <a:ext cx="8153400" cy="4607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8" descr="http://www.hatboro-horsham.org/cms/lib2/PA01000027/Centricity/Domain/145/what_is_portfolio.gif"/>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6674" t="29570" r="12796" b="36620"/>
          <a:stretch/>
        </p:blipFill>
        <p:spPr bwMode="auto">
          <a:xfrm>
            <a:off x="2971800" y="3733800"/>
            <a:ext cx="1546123" cy="15809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www.hatboro-horsham.org/cms/lib2/PA01000027/Centricity/Domain/145/what_is_portfolio.gif"/>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314" t="9722" r="62401" b="60556"/>
          <a:stretch/>
        </p:blipFill>
        <p:spPr bwMode="auto">
          <a:xfrm>
            <a:off x="838200" y="4800600"/>
            <a:ext cx="2043869" cy="1333500"/>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a:off x="4554999" y="2743200"/>
            <a:ext cx="1845801" cy="1934935"/>
            <a:chOff x="4554999" y="2971800"/>
            <a:chExt cx="1845801" cy="1934935"/>
          </a:xfrm>
        </p:grpSpPr>
        <p:grpSp>
          <p:nvGrpSpPr>
            <p:cNvPr id="22" name="Group 21"/>
            <p:cNvGrpSpPr/>
            <p:nvPr/>
          </p:nvGrpSpPr>
          <p:grpSpPr>
            <a:xfrm>
              <a:off x="4648200" y="3200400"/>
              <a:ext cx="1617415" cy="1706335"/>
              <a:chOff x="4935785" y="3733800"/>
              <a:chExt cx="3065215" cy="3154135"/>
            </a:xfrm>
          </p:grpSpPr>
          <p:pic>
            <p:nvPicPr>
              <p:cNvPr id="7" name="Picture 8" descr="http://www.hatboro-horsham.org/cms/lib2/PA01000027/Centricity/Domain/145/what_is_portfolio.gif"/>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2297" t="56989" r="48174" b="9238"/>
              <a:stretch/>
            </p:blipFill>
            <p:spPr bwMode="auto">
              <a:xfrm>
                <a:off x="4987411" y="3733800"/>
                <a:ext cx="2937389" cy="3154135"/>
              </a:xfrm>
              <a:prstGeom prst="rect">
                <a:avLst/>
              </a:prstGeom>
              <a:noFill/>
              <a:extLst>
                <a:ext uri="{909E8E84-426E-40DD-AFC4-6F175D3DCCD1}">
                  <a14:hiddenFill xmlns:a14="http://schemas.microsoft.com/office/drawing/2010/main">
                    <a:solidFill>
                      <a:srgbClr val="FFFFFF"/>
                    </a:solidFill>
                  </a14:hiddenFill>
                </a:ext>
              </a:extLst>
            </p:spPr>
          </p:pic>
          <p:sp>
            <p:nvSpPr>
              <p:cNvPr id="21" name="Oval 20"/>
              <p:cNvSpPr/>
              <p:nvPr/>
            </p:nvSpPr>
            <p:spPr>
              <a:xfrm>
                <a:off x="4935785" y="3733800"/>
                <a:ext cx="3065215" cy="3124200"/>
              </a:xfrm>
              <a:prstGeom prst="ellipse">
                <a:avLst/>
              </a:prstGeom>
              <a:noFill/>
              <a:ln w="177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Block Arc 22"/>
            <p:cNvSpPr/>
            <p:nvPr/>
          </p:nvSpPr>
          <p:spPr>
            <a:xfrm>
              <a:off x="4554999" y="2971800"/>
              <a:ext cx="1845801" cy="1143000"/>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4" name="Picture 8" descr="http://www.hatboro-horsham.org/cms/lib2/PA01000027/Centricity/Domain/145/what_is_portfolio.gif"/>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4712" t="16724" r="35218" b="31223"/>
          <a:stretch/>
        </p:blipFill>
        <p:spPr bwMode="auto">
          <a:xfrm>
            <a:off x="6292808" y="2766565"/>
            <a:ext cx="1784392" cy="1701808"/>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6170181" y="2667000"/>
            <a:ext cx="459219" cy="1025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rot="17305443">
            <a:off x="6665093" y="3710482"/>
            <a:ext cx="489608" cy="1419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84917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E-Portfolio as a Container</a:t>
            </a:r>
            <a:endParaRPr lang="en-US" dirty="0"/>
          </a:p>
        </p:txBody>
      </p:sp>
      <p:sp>
        <p:nvSpPr>
          <p:cNvPr id="3" name="Content Placeholder 2"/>
          <p:cNvSpPr>
            <a:spLocks noGrp="1"/>
          </p:cNvSpPr>
          <p:nvPr>
            <p:ph idx="1"/>
          </p:nvPr>
        </p:nvSpPr>
        <p:spPr>
          <a:xfrm>
            <a:off x="457200" y="1600200"/>
            <a:ext cx="6858000" cy="4800600"/>
          </a:xfrm>
        </p:spPr>
        <p:txBody>
          <a:bodyPr>
            <a:normAutofit/>
          </a:bodyPr>
          <a:lstStyle/>
          <a:p>
            <a:r>
              <a:rPr lang="en-US" sz="3200" dirty="0" smtClean="0"/>
              <a:t>An e-portfolio uses electronic technologies as the container, allowing students to collect and organize portfolio artifacts in many media types. </a:t>
            </a:r>
          </a:p>
          <a:p>
            <a:r>
              <a:rPr lang="en-US" sz="3200" dirty="0" smtClean="0"/>
              <a:t>However, the selection step keeps an e-portfolio from becoming </a:t>
            </a:r>
            <a:r>
              <a:rPr lang="en-US" sz="3200" dirty="0" err="1" smtClean="0"/>
              <a:t>Pinterest</a:t>
            </a:r>
            <a:r>
              <a:rPr lang="en-US" sz="3200" dirty="0" smtClean="0"/>
              <a:t>. </a:t>
            </a:r>
            <a:endParaRPr lang="en-US" sz="3200" dirty="0"/>
          </a:p>
        </p:txBody>
      </p:sp>
      <p:pic>
        <p:nvPicPr>
          <p:cNvPr id="4" name="Picture 2" descr="http://electronicportfolios.org/graphics/eportfoli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9468" y="1600200"/>
            <a:ext cx="1788731"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cstate="print"/>
          <a:srcRect/>
          <a:stretch>
            <a:fillRect/>
          </a:stretch>
        </p:blipFill>
        <p:spPr bwMode="auto">
          <a:xfrm>
            <a:off x="5529530" y="5181600"/>
            <a:ext cx="2904067" cy="1633538"/>
          </a:xfrm>
          <a:prstGeom prst="rect">
            <a:avLst/>
          </a:prstGeom>
          <a:noFill/>
          <a:ln w="38100">
            <a:solidFill>
              <a:schemeClr val="accent1"/>
            </a:solidFill>
            <a:miter lim="800000"/>
            <a:headEnd/>
            <a:tailEnd/>
          </a:ln>
        </p:spPr>
      </p:pic>
    </p:spTree>
    <p:extLst>
      <p:ext uri="{BB962C8B-B14F-4D97-AF65-F5344CB8AC3E}">
        <p14:creationId xmlns:p14="http://schemas.microsoft.com/office/powerpoint/2010/main" val="24754455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E-Portfolio Tools</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555336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1506" name="Picture 2"/>
          <p:cNvPicPr>
            <a:picLocks noChangeAspect="1" noChangeArrowheads="1"/>
          </p:cNvPicPr>
          <p:nvPr/>
        </p:nvPicPr>
        <p:blipFill>
          <a:blip r:embed="rId3" cstate="print"/>
          <a:srcRect r="21698" b="4906"/>
          <a:stretch>
            <a:fillRect/>
          </a:stretch>
        </p:blipFill>
        <p:spPr bwMode="auto">
          <a:xfrm>
            <a:off x="82365" y="228600"/>
            <a:ext cx="8375835" cy="6357561"/>
          </a:xfrm>
          <a:prstGeom prst="rect">
            <a:avLst/>
          </a:prstGeom>
          <a:noFill/>
          <a:ln w="57150">
            <a:solidFill>
              <a:schemeClr val="tx2"/>
            </a:solidFill>
            <a:miter lim="800000"/>
            <a:headEnd/>
            <a:tailEnd/>
          </a:ln>
        </p:spPr>
      </p:pic>
    </p:spTree>
    <p:extLst>
      <p:ext uri="{BB962C8B-B14F-4D97-AF65-F5344CB8AC3E}">
        <p14:creationId xmlns:p14="http://schemas.microsoft.com/office/powerpoint/2010/main" val="41853998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3" name="Picture 3"/>
          <p:cNvPicPr>
            <a:picLocks noChangeAspect="1" noChangeArrowheads="1"/>
          </p:cNvPicPr>
          <p:nvPr/>
        </p:nvPicPr>
        <p:blipFill>
          <a:blip r:embed="rId3" cstate="print"/>
          <a:srcRect/>
          <a:stretch>
            <a:fillRect/>
          </a:stretch>
        </p:blipFill>
        <p:spPr bwMode="auto">
          <a:xfrm>
            <a:off x="0" y="0"/>
            <a:ext cx="12192000" cy="7620000"/>
          </a:xfrm>
          <a:prstGeom prst="rect">
            <a:avLst/>
          </a:prstGeom>
          <a:noFill/>
          <a:ln w="9525">
            <a:noFill/>
            <a:miter lim="800000"/>
            <a:headEnd/>
            <a:tailEnd/>
          </a:ln>
        </p:spPr>
      </p:pic>
    </p:spTree>
    <p:extLst>
      <p:ext uri="{BB962C8B-B14F-4D97-AF65-F5344CB8AC3E}">
        <p14:creationId xmlns:p14="http://schemas.microsoft.com/office/powerpoint/2010/main" val="38724671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srcRect t="8000" r="1004" b="4884"/>
          <a:stretch>
            <a:fillRect/>
          </a:stretch>
        </p:blipFill>
        <p:spPr bwMode="auto">
          <a:xfrm>
            <a:off x="36871" y="914400"/>
            <a:ext cx="8382000" cy="4610100"/>
          </a:xfrm>
          <a:prstGeom prst="rect">
            <a:avLst/>
          </a:prstGeom>
          <a:noFill/>
          <a:ln w="57150">
            <a:solidFill>
              <a:srgbClr val="00B050"/>
            </a:solidFill>
            <a:miter lim="800000"/>
            <a:headEnd/>
            <a:tailEnd/>
          </a:ln>
        </p:spPr>
      </p:pic>
    </p:spTree>
    <p:extLst>
      <p:ext uri="{BB962C8B-B14F-4D97-AF65-F5344CB8AC3E}">
        <p14:creationId xmlns:p14="http://schemas.microsoft.com/office/powerpoint/2010/main" val="33465910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858" r="57088"/>
          <a:stretch/>
        </p:blipFill>
        <p:spPr bwMode="auto">
          <a:xfrm>
            <a:off x="7373" y="381000"/>
            <a:ext cx="9162077" cy="6184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54569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454025"/>
            <a:ext cx="6781800" cy="4498975"/>
          </a:xfrm>
        </p:spPr>
        <p:txBody>
          <a:bodyPr>
            <a:normAutofit/>
          </a:bodyPr>
          <a:lstStyle/>
          <a:p>
            <a:r>
              <a:rPr lang="en-US" dirty="0" smtClean="0"/>
              <a:t>The student is the heart and soul of an e-portfolio----</a:t>
            </a:r>
            <a:br>
              <a:rPr lang="en-US" dirty="0" smtClean="0"/>
            </a:br>
            <a:endParaRPr lang="en-US" dirty="0"/>
          </a:p>
        </p:txBody>
      </p:sp>
      <p:sp>
        <p:nvSpPr>
          <p:cNvPr id="5" name="Subtitle 4"/>
          <p:cNvSpPr>
            <a:spLocks noGrp="1"/>
          </p:cNvSpPr>
          <p:nvPr>
            <p:ph type="subTitle" idx="1"/>
          </p:nvPr>
        </p:nvSpPr>
        <p:spPr>
          <a:xfrm>
            <a:off x="685800" y="4572000"/>
            <a:ext cx="7696200" cy="1066800"/>
          </a:xfrm>
        </p:spPr>
        <p:txBody>
          <a:bodyPr>
            <a:noAutofit/>
          </a:bodyPr>
          <a:lstStyle/>
          <a:p>
            <a:r>
              <a:rPr lang="en-US" sz="6000" b="1" dirty="0" smtClean="0">
                <a:solidFill>
                  <a:srgbClr val="FF0000"/>
                </a:solidFill>
              </a:rPr>
              <a:t>NOT the technology</a:t>
            </a:r>
            <a:endParaRPr lang="en-US" sz="6000" b="1" dirty="0">
              <a:solidFill>
                <a:srgbClr val="FF0000"/>
              </a:solidFill>
            </a:endParaRPr>
          </a:p>
        </p:txBody>
      </p:sp>
    </p:spTree>
    <p:extLst>
      <p:ext uri="{BB962C8B-B14F-4D97-AF65-F5344CB8AC3E}">
        <p14:creationId xmlns:p14="http://schemas.microsoft.com/office/powerpoint/2010/main" val="6621451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r>
              <a:rPr lang="en-US" dirty="0" smtClean="0"/>
              <a:t>Putting It All Together: Education and Training</a:t>
            </a:r>
          </a:p>
          <a:p>
            <a:r>
              <a:rPr lang="en-US" dirty="0" smtClean="0"/>
              <a:t>University of Wisconsin – Stout</a:t>
            </a:r>
          </a:p>
          <a:p>
            <a:endParaRPr lang="en-US" dirty="0"/>
          </a:p>
        </p:txBody>
      </p:sp>
    </p:spTree>
    <p:extLst>
      <p:ext uri="{BB962C8B-B14F-4D97-AF65-F5344CB8AC3E}">
        <p14:creationId xmlns:p14="http://schemas.microsoft.com/office/powerpoint/2010/main" val="17831092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 Who’s Who</a:t>
            </a:r>
            <a:endParaRPr lang="en-US" dirty="0"/>
          </a:p>
        </p:txBody>
      </p:sp>
      <p:sp>
        <p:nvSpPr>
          <p:cNvPr id="3" name="Content Placeholder 2"/>
          <p:cNvSpPr>
            <a:spLocks noGrp="1"/>
          </p:cNvSpPr>
          <p:nvPr>
            <p:ph idx="1"/>
          </p:nvPr>
        </p:nvSpPr>
        <p:spPr>
          <a:xfrm>
            <a:off x="457200" y="1600200"/>
            <a:ext cx="6934200" cy="4800600"/>
          </a:xfrm>
        </p:spPr>
        <p:txBody>
          <a:bodyPr>
            <a:normAutofit lnSpcReduction="10000"/>
          </a:bodyPr>
          <a:lstStyle/>
          <a:p>
            <a:pPr marL="0" indent="0">
              <a:buNone/>
            </a:pPr>
            <a:r>
              <a:rPr lang="en-US" sz="2800" b="1" dirty="0" smtClean="0">
                <a:solidFill>
                  <a:schemeClr val="tx2">
                    <a:lumMod val="75000"/>
                  </a:schemeClr>
                </a:solidFill>
                <a:cs typeface="Arial" pitchFamily="34" charset="0"/>
              </a:rPr>
              <a:t>Facebook</a:t>
            </a:r>
          </a:p>
          <a:p>
            <a:r>
              <a:rPr lang="en-US" sz="2800" dirty="0" smtClean="0">
                <a:solidFill>
                  <a:schemeClr val="tx2">
                    <a:lumMod val="75000"/>
                  </a:schemeClr>
                </a:solidFill>
                <a:cs typeface="Arial" pitchFamily="34" charset="0"/>
              </a:rPr>
              <a:t>55% of users women; 45% men</a:t>
            </a:r>
          </a:p>
          <a:p>
            <a:r>
              <a:rPr lang="en-US" sz="2800" dirty="0" smtClean="0">
                <a:solidFill>
                  <a:schemeClr val="tx2">
                    <a:lumMod val="75000"/>
                  </a:schemeClr>
                </a:solidFill>
                <a:cs typeface="Arial" pitchFamily="34" charset="0"/>
              </a:rPr>
              <a:t>800 million active users</a:t>
            </a:r>
          </a:p>
          <a:p>
            <a:r>
              <a:rPr lang="en-US" sz="2800" dirty="0" smtClean="0">
                <a:solidFill>
                  <a:schemeClr val="tx2">
                    <a:lumMod val="75000"/>
                  </a:schemeClr>
                </a:solidFill>
                <a:cs typeface="Arial" pitchFamily="34" charset="0"/>
              </a:rPr>
              <a:t>Like company pages; network with others</a:t>
            </a:r>
          </a:p>
          <a:p>
            <a:endParaRPr lang="en-US" sz="2800" dirty="0">
              <a:solidFill>
                <a:schemeClr val="tx2">
                  <a:lumMod val="75000"/>
                </a:schemeClr>
              </a:solidFill>
              <a:cs typeface="Arial" pitchFamily="34" charset="0"/>
            </a:endParaRPr>
          </a:p>
          <a:p>
            <a:pPr marL="0" indent="0">
              <a:buNone/>
            </a:pPr>
            <a:r>
              <a:rPr lang="en-US" sz="2800" b="1" dirty="0" smtClean="0">
                <a:solidFill>
                  <a:schemeClr val="tx2">
                    <a:lumMod val="75000"/>
                  </a:schemeClr>
                </a:solidFill>
                <a:cs typeface="Arial" pitchFamily="34" charset="0"/>
              </a:rPr>
              <a:t>Twitter</a:t>
            </a:r>
          </a:p>
          <a:p>
            <a:r>
              <a:rPr lang="en-US" sz="2800" dirty="0" smtClean="0">
                <a:solidFill>
                  <a:schemeClr val="tx2">
                    <a:lumMod val="75000"/>
                  </a:schemeClr>
                </a:solidFill>
                <a:cs typeface="Arial" pitchFamily="34" charset="0"/>
              </a:rPr>
              <a:t>55% of users women; 45% men</a:t>
            </a:r>
          </a:p>
          <a:p>
            <a:r>
              <a:rPr lang="en-US" sz="2800" dirty="0" smtClean="0">
                <a:solidFill>
                  <a:schemeClr val="tx2">
                    <a:lumMod val="75000"/>
                  </a:schemeClr>
                </a:solidFill>
                <a:cs typeface="Arial" pitchFamily="34" charset="0"/>
              </a:rPr>
              <a:t>250 million tweets per day</a:t>
            </a:r>
          </a:p>
          <a:p>
            <a:r>
              <a:rPr lang="en-US" sz="2800" dirty="0" smtClean="0">
                <a:solidFill>
                  <a:schemeClr val="tx2">
                    <a:lumMod val="75000"/>
                  </a:schemeClr>
                </a:solidFill>
                <a:cs typeface="Arial" pitchFamily="34" charset="0"/>
              </a:rPr>
              <a:t>Follow company twitter feeds or professionals in the industry</a:t>
            </a:r>
          </a:p>
        </p:txBody>
      </p:sp>
      <p:sp>
        <p:nvSpPr>
          <p:cNvPr id="4" name="TextBox 3"/>
          <p:cNvSpPr txBox="1"/>
          <p:nvPr/>
        </p:nvSpPr>
        <p:spPr>
          <a:xfrm>
            <a:off x="152400" y="6400800"/>
            <a:ext cx="4419600" cy="369332"/>
          </a:xfrm>
          <a:prstGeom prst="rect">
            <a:avLst/>
          </a:prstGeom>
          <a:noFill/>
        </p:spPr>
        <p:txBody>
          <a:bodyPr wrap="square" rtlCol="0">
            <a:spAutoFit/>
          </a:bodyPr>
          <a:lstStyle/>
          <a:p>
            <a:r>
              <a:rPr lang="en-US" sz="900" dirty="0" smtClean="0">
                <a:solidFill>
                  <a:prstClr val="black"/>
                </a:solidFill>
              </a:rPr>
              <a:t>Source: A Who’s Who of Social Marketing; imbue Marketing http://imbuemarketing.com/2012/a-whos-who-of-social-media-infographic/</a:t>
            </a:r>
            <a:endParaRPr lang="en-US" sz="900" dirty="0">
              <a:solidFill>
                <a:prstClr val="black"/>
              </a:solidFill>
            </a:endParaRPr>
          </a:p>
        </p:txBody>
      </p:sp>
      <p:pic>
        <p:nvPicPr>
          <p:cNvPr id="3076" name="Picture 4" descr="http://www.electroluxdesignlab.com/wp-content/uploads/2012/02/fe74a65e7b605bf6f4a14173023726c81.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72134" y="3429000"/>
            <a:ext cx="33528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3030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a:t>
            </a:r>
            <a:endParaRPr lang="en-US" dirty="0"/>
          </a:p>
        </p:txBody>
      </p:sp>
      <p:sp>
        <p:nvSpPr>
          <p:cNvPr id="3" name="Content Placeholder 2"/>
          <p:cNvSpPr>
            <a:spLocks noGrp="1"/>
          </p:cNvSpPr>
          <p:nvPr>
            <p:ph idx="1"/>
          </p:nvPr>
        </p:nvSpPr>
        <p:spPr/>
        <p:txBody>
          <a:bodyPr>
            <a:normAutofit/>
          </a:bodyPr>
          <a:lstStyle/>
          <a:p>
            <a:pPr marL="0" indent="0">
              <a:buNone/>
            </a:pPr>
            <a:r>
              <a:rPr lang="en-US" sz="2800" b="1" dirty="0" smtClean="0">
                <a:solidFill>
                  <a:schemeClr val="tx2">
                    <a:lumMod val="75000"/>
                  </a:schemeClr>
                </a:solidFill>
                <a:cs typeface="Arial" pitchFamily="34" charset="0"/>
              </a:rPr>
              <a:t>YouTube</a:t>
            </a:r>
          </a:p>
          <a:p>
            <a:r>
              <a:rPr lang="en-US" sz="2800" dirty="0" smtClean="0">
                <a:solidFill>
                  <a:schemeClr val="tx2">
                    <a:lumMod val="75000"/>
                  </a:schemeClr>
                </a:solidFill>
                <a:cs typeface="Arial" pitchFamily="34" charset="0"/>
              </a:rPr>
              <a:t>50% of users women; 50% men</a:t>
            </a:r>
          </a:p>
          <a:p>
            <a:r>
              <a:rPr lang="en-US" sz="2800" dirty="0" smtClean="0">
                <a:solidFill>
                  <a:schemeClr val="tx2">
                    <a:lumMod val="75000"/>
                  </a:schemeClr>
                </a:solidFill>
                <a:cs typeface="Arial" pitchFamily="34" charset="0"/>
              </a:rPr>
              <a:t>158 million hits per month</a:t>
            </a:r>
          </a:p>
          <a:p>
            <a:r>
              <a:rPr lang="en-US" sz="2800" dirty="0" smtClean="0">
                <a:solidFill>
                  <a:schemeClr val="tx2">
                    <a:lumMod val="75000"/>
                  </a:schemeClr>
                </a:solidFill>
                <a:cs typeface="Arial" pitchFamily="34" charset="0"/>
              </a:rPr>
              <a:t>Upload a video </a:t>
            </a:r>
            <a:r>
              <a:rPr lang="en-US" sz="2800" dirty="0" err="1" smtClean="0">
                <a:solidFill>
                  <a:schemeClr val="tx2">
                    <a:lumMod val="75000"/>
                  </a:schemeClr>
                </a:solidFill>
                <a:cs typeface="Arial" pitchFamily="34" charset="0"/>
              </a:rPr>
              <a:t>resumé</a:t>
            </a:r>
            <a:endParaRPr lang="en-US" sz="2800" dirty="0" smtClean="0">
              <a:solidFill>
                <a:schemeClr val="tx2">
                  <a:lumMod val="75000"/>
                </a:schemeClr>
              </a:solidFill>
              <a:cs typeface="Arial" pitchFamily="34" charset="0"/>
            </a:endParaRPr>
          </a:p>
          <a:p>
            <a:endParaRPr lang="en-US" sz="2800" dirty="0">
              <a:solidFill>
                <a:schemeClr val="tx2">
                  <a:lumMod val="75000"/>
                </a:schemeClr>
              </a:solidFill>
              <a:cs typeface="Arial" pitchFamily="34" charset="0"/>
            </a:endParaRPr>
          </a:p>
          <a:p>
            <a:pPr marL="0" indent="0">
              <a:buNone/>
            </a:pPr>
            <a:r>
              <a:rPr lang="en-US" sz="2800" b="1" dirty="0" smtClean="0">
                <a:solidFill>
                  <a:schemeClr val="tx2">
                    <a:lumMod val="75000"/>
                  </a:schemeClr>
                </a:solidFill>
                <a:cs typeface="Arial" pitchFamily="34" charset="0"/>
              </a:rPr>
              <a:t>Google Plus</a:t>
            </a:r>
          </a:p>
          <a:p>
            <a:r>
              <a:rPr lang="en-US" sz="2800" dirty="0" smtClean="0">
                <a:solidFill>
                  <a:schemeClr val="tx2">
                    <a:lumMod val="75000"/>
                  </a:schemeClr>
                </a:solidFill>
                <a:cs typeface="Arial" pitchFamily="34" charset="0"/>
              </a:rPr>
              <a:t>37% of users women; 63% men</a:t>
            </a:r>
          </a:p>
          <a:p>
            <a:r>
              <a:rPr lang="en-US" sz="2800" dirty="0" smtClean="0">
                <a:solidFill>
                  <a:schemeClr val="tx2">
                    <a:lumMod val="75000"/>
                  </a:schemeClr>
                </a:solidFill>
                <a:cs typeface="Arial" pitchFamily="34" charset="0"/>
              </a:rPr>
              <a:t>90 million active users</a:t>
            </a:r>
          </a:p>
          <a:p>
            <a:r>
              <a:rPr lang="en-US" sz="2800" dirty="0" smtClean="0">
                <a:solidFill>
                  <a:schemeClr val="tx2">
                    <a:lumMod val="75000"/>
                  </a:schemeClr>
                </a:solidFill>
                <a:cs typeface="Arial" pitchFamily="34" charset="0"/>
              </a:rPr>
              <a:t>Network with others</a:t>
            </a:r>
          </a:p>
        </p:txBody>
      </p:sp>
      <p:pic>
        <p:nvPicPr>
          <p:cNvPr id="4100" name="Picture 4" descr="http://learning.hubspot.com/Portals/137828/images/youtube%20logo%200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2209800"/>
            <a:ext cx="2997200" cy="22479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9.mshcdn.com/wp-content/gallery/introducing-google/google-plus-logo-640.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04268" y="4747426"/>
            <a:ext cx="3674532" cy="20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2216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800" b="1" dirty="0" err="1" smtClean="0">
                <a:solidFill>
                  <a:schemeClr val="tx2">
                    <a:lumMod val="75000"/>
                  </a:schemeClr>
                </a:solidFill>
                <a:cs typeface="Arial" pitchFamily="34" charset="0"/>
              </a:rPr>
              <a:t>Instagram</a:t>
            </a:r>
            <a:endParaRPr lang="en-US" sz="2800" b="1" dirty="0" smtClean="0">
              <a:solidFill>
                <a:schemeClr val="tx2">
                  <a:lumMod val="75000"/>
                </a:schemeClr>
              </a:solidFill>
              <a:cs typeface="Arial" pitchFamily="34" charset="0"/>
            </a:endParaRPr>
          </a:p>
          <a:p>
            <a:r>
              <a:rPr lang="en-US" sz="2800" dirty="0" smtClean="0">
                <a:solidFill>
                  <a:schemeClr val="tx2">
                    <a:lumMod val="75000"/>
                  </a:schemeClr>
                </a:solidFill>
                <a:cs typeface="Arial" pitchFamily="34" charset="0"/>
              </a:rPr>
              <a:t>15 million users</a:t>
            </a:r>
          </a:p>
          <a:p>
            <a:r>
              <a:rPr lang="en-US" sz="2800" dirty="0" smtClean="0">
                <a:solidFill>
                  <a:schemeClr val="tx2">
                    <a:lumMod val="75000"/>
                  </a:schemeClr>
                </a:solidFill>
                <a:cs typeface="Arial" pitchFamily="34" charset="0"/>
              </a:rPr>
              <a:t>150 million photos shared</a:t>
            </a:r>
          </a:p>
          <a:p>
            <a:r>
              <a:rPr lang="en-US" sz="2800" dirty="0" smtClean="0">
                <a:solidFill>
                  <a:schemeClr val="tx2">
                    <a:lumMod val="75000"/>
                  </a:schemeClr>
                </a:solidFill>
                <a:cs typeface="Arial" pitchFamily="34" charset="0"/>
              </a:rPr>
              <a:t>Post work related photos</a:t>
            </a:r>
          </a:p>
          <a:p>
            <a:endParaRPr lang="en-US" sz="2800" dirty="0">
              <a:solidFill>
                <a:schemeClr val="tx2">
                  <a:lumMod val="75000"/>
                </a:schemeClr>
              </a:solidFill>
              <a:cs typeface="Arial" pitchFamily="34" charset="0"/>
            </a:endParaRPr>
          </a:p>
          <a:p>
            <a:pPr marL="0" indent="0">
              <a:buNone/>
            </a:pPr>
            <a:r>
              <a:rPr lang="en-US" sz="2800" b="1" dirty="0" err="1" smtClean="0">
                <a:solidFill>
                  <a:schemeClr val="tx2">
                    <a:lumMod val="75000"/>
                  </a:schemeClr>
                </a:solidFill>
                <a:cs typeface="Arial" pitchFamily="34" charset="0"/>
              </a:rPr>
              <a:t>Pinterest</a:t>
            </a:r>
            <a:endParaRPr lang="en-US" sz="2800" b="1" dirty="0" smtClean="0">
              <a:solidFill>
                <a:schemeClr val="tx2">
                  <a:lumMod val="75000"/>
                </a:schemeClr>
              </a:solidFill>
              <a:cs typeface="Arial" pitchFamily="34" charset="0"/>
            </a:endParaRPr>
          </a:p>
          <a:p>
            <a:r>
              <a:rPr lang="en-US" sz="2800" dirty="0" smtClean="0">
                <a:solidFill>
                  <a:schemeClr val="tx2">
                    <a:lumMod val="75000"/>
                  </a:schemeClr>
                </a:solidFill>
                <a:cs typeface="Arial" pitchFamily="34" charset="0"/>
              </a:rPr>
              <a:t>55-70% of users women; &lt;45% men</a:t>
            </a:r>
          </a:p>
          <a:p>
            <a:r>
              <a:rPr lang="en-US" sz="2800" dirty="0" smtClean="0">
                <a:solidFill>
                  <a:schemeClr val="tx2">
                    <a:lumMod val="75000"/>
                  </a:schemeClr>
                </a:solidFill>
                <a:cs typeface="Arial" pitchFamily="34" charset="0"/>
              </a:rPr>
              <a:t>10 million active users</a:t>
            </a:r>
          </a:p>
          <a:p>
            <a:r>
              <a:rPr lang="en-US" sz="2800" dirty="0" smtClean="0">
                <a:solidFill>
                  <a:schemeClr val="tx2">
                    <a:lumMod val="75000"/>
                  </a:schemeClr>
                </a:solidFill>
                <a:cs typeface="Arial" pitchFamily="34" charset="0"/>
              </a:rPr>
              <a:t>Create a job search board; post your </a:t>
            </a:r>
            <a:r>
              <a:rPr lang="en-US" sz="2800" dirty="0" err="1" smtClean="0">
                <a:solidFill>
                  <a:schemeClr val="tx2">
                    <a:lumMod val="75000"/>
                  </a:schemeClr>
                </a:solidFill>
                <a:cs typeface="Arial" pitchFamily="34" charset="0"/>
              </a:rPr>
              <a:t>resum</a:t>
            </a:r>
            <a:r>
              <a:rPr lang="en-US" sz="2800" dirty="0" err="1" smtClean="0">
                <a:solidFill>
                  <a:schemeClr val="tx2">
                    <a:lumMod val="75000"/>
                  </a:schemeClr>
                </a:solidFill>
                <a:cs typeface="Arial"/>
              </a:rPr>
              <a:t>é</a:t>
            </a:r>
            <a:r>
              <a:rPr lang="en-US" sz="2800" dirty="0" smtClean="0">
                <a:solidFill>
                  <a:schemeClr val="tx2">
                    <a:lumMod val="75000"/>
                  </a:schemeClr>
                </a:solidFill>
                <a:cs typeface="Arial" pitchFamily="34" charset="0"/>
              </a:rPr>
              <a:t>, portfolio pages, accomplishments, etc.</a:t>
            </a:r>
          </a:p>
        </p:txBody>
      </p:sp>
      <p:pic>
        <p:nvPicPr>
          <p:cNvPr id="5122" name="Picture 2" descr="http://instagram.com/android/assets/images/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1371600"/>
            <a:ext cx="1695450" cy="16954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netdna.copyblogger.com/images/pinterest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0683" y="3733800"/>
            <a:ext cx="1587134" cy="1599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2050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9114" t="18724" r="27988" b="3982"/>
          <a:stretch/>
        </p:blipFill>
        <p:spPr bwMode="auto">
          <a:xfrm>
            <a:off x="152400" y="1328752"/>
            <a:ext cx="4127377" cy="5454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604" t="17976" r="28058" b="3540"/>
          <a:stretch/>
        </p:blipFill>
        <p:spPr bwMode="auto">
          <a:xfrm>
            <a:off x="4592716" y="1305818"/>
            <a:ext cx="3789284" cy="5173089"/>
          </a:xfrm>
          <a:prstGeom prst="rect">
            <a:avLst/>
          </a:prstGeom>
          <a:noFill/>
          <a:ln w="9525">
            <a:solidFill>
              <a:schemeClr val="bg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41160" y="210845"/>
            <a:ext cx="7239000" cy="800219"/>
          </a:xfrm>
          <a:prstGeom prst="rect">
            <a:avLst/>
          </a:prstGeom>
          <a:noFill/>
        </p:spPr>
        <p:txBody>
          <a:bodyPr wrap="square" rtlCol="0">
            <a:spAutoFit/>
          </a:bodyPr>
          <a:lstStyle/>
          <a:p>
            <a:pPr algn="ctr"/>
            <a:r>
              <a:rPr lang="en-US" sz="4600" dirty="0" err="1" smtClean="0">
                <a:solidFill>
                  <a:srgbClr val="3E3D2D">
                    <a:lumMod val="75000"/>
                  </a:srgbClr>
                </a:solidFill>
                <a:latin typeface="Cambria"/>
              </a:rPr>
              <a:t>Pinterest</a:t>
            </a:r>
            <a:r>
              <a:rPr lang="en-US" sz="4600" dirty="0" smtClean="0">
                <a:solidFill>
                  <a:srgbClr val="3E3D2D">
                    <a:lumMod val="75000"/>
                  </a:srgbClr>
                </a:solidFill>
                <a:latin typeface="Cambria"/>
              </a:rPr>
              <a:t> </a:t>
            </a:r>
            <a:r>
              <a:rPr lang="en-US" sz="4600" dirty="0" err="1">
                <a:solidFill>
                  <a:srgbClr val="3E3D2D">
                    <a:lumMod val="75000"/>
                  </a:srgbClr>
                </a:solidFill>
                <a:latin typeface="Cambria"/>
              </a:rPr>
              <a:t>R</a:t>
            </a:r>
            <a:r>
              <a:rPr lang="en-US" sz="4600" dirty="0" err="1" smtClean="0">
                <a:solidFill>
                  <a:srgbClr val="3E3D2D">
                    <a:lumMod val="75000"/>
                  </a:srgbClr>
                </a:solidFill>
                <a:latin typeface="Cambria"/>
              </a:rPr>
              <a:t>esumé</a:t>
            </a:r>
            <a:r>
              <a:rPr lang="en-US" sz="4600" dirty="0" smtClean="0">
                <a:solidFill>
                  <a:srgbClr val="3E3D2D">
                    <a:lumMod val="75000"/>
                  </a:srgbClr>
                </a:solidFill>
                <a:latin typeface="Cambria"/>
              </a:rPr>
              <a:t> Examples</a:t>
            </a:r>
            <a:endParaRPr lang="en-US" sz="4600" dirty="0">
              <a:solidFill>
                <a:srgbClr val="3E3D2D">
                  <a:lumMod val="75000"/>
                </a:srgbClr>
              </a:solidFill>
              <a:latin typeface="Cambria"/>
            </a:endParaRPr>
          </a:p>
        </p:txBody>
      </p:sp>
      <p:sp>
        <p:nvSpPr>
          <p:cNvPr id="5" name="Oval 4"/>
          <p:cNvSpPr/>
          <p:nvPr/>
        </p:nvSpPr>
        <p:spPr>
          <a:xfrm>
            <a:off x="7241960" y="2895600"/>
            <a:ext cx="91144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3032464" y="1011064"/>
            <a:ext cx="6096000" cy="18083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prstClr val="white"/>
                </a:solidFill>
              </a:rPr>
              <a:t>QR codes  are popping up in newspapers, on consumer products and elsewhere, that can be scanned by smartphones. Some people are adding these to their résumés to direct employers to online portfolios, contact information and other application materials</a:t>
            </a:r>
            <a:r>
              <a:rPr lang="en-US" dirty="0" smtClean="0">
                <a:solidFill>
                  <a:prstClr val="white"/>
                </a:solidFill>
              </a:rPr>
              <a:t>.  </a:t>
            </a:r>
            <a:r>
              <a:rPr lang="en-US" sz="800" dirty="0" smtClean="0">
                <a:solidFill>
                  <a:prstClr val="white"/>
                </a:solidFill>
              </a:rPr>
              <a:t>Source: Ruth </a:t>
            </a:r>
            <a:r>
              <a:rPr lang="en-US" sz="800" dirty="0" err="1" smtClean="0">
                <a:solidFill>
                  <a:prstClr val="white"/>
                </a:solidFill>
              </a:rPr>
              <a:t>Mantell</a:t>
            </a:r>
            <a:r>
              <a:rPr lang="en-US" sz="800" dirty="0" smtClean="0">
                <a:solidFill>
                  <a:prstClr val="white"/>
                </a:solidFill>
              </a:rPr>
              <a:t>, “How to Make a </a:t>
            </a:r>
            <a:r>
              <a:rPr lang="en-US" sz="800" dirty="0" err="1" smtClean="0">
                <a:solidFill>
                  <a:prstClr val="white"/>
                </a:solidFill>
              </a:rPr>
              <a:t>Resum</a:t>
            </a:r>
            <a:r>
              <a:rPr lang="en-US" sz="800" dirty="0" err="1" smtClean="0">
                <a:solidFill>
                  <a:prstClr val="white"/>
                </a:solidFill>
                <a:cs typeface="Arial" pitchFamily="34" charset="0"/>
              </a:rPr>
              <a:t>é</a:t>
            </a:r>
            <a:r>
              <a:rPr lang="en-US" sz="800" dirty="0" smtClean="0">
                <a:solidFill>
                  <a:prstClr val="white"/>
                </a:solidFill>
                <a:cs typeface="Arial" pitchFamily="34" charset="0"/>
              </a:rPr>
              <a:t> That Works”</a:t>
            </a:r>
            <a:endParaRPr lang="en-US" sz="800" dirty="0">
              <a:solidFill>
                <a:prstClr val="white"/>
              </a:solidFill>
              <a:cs typeface="Arial" pitchFamily="34" charset="0"/>
            </a:endParaRPr>
          </a:p>
        </p:txBody>
      </p:sp>
      <p:sp>
        <p:nvSpPr>
          <p:cNvPr id="8" name="Bent-Up Arrow 7"/>
          <p:cNvSpPr/>
          <p:nvPr/>
        </p:nvSpPr>
        <p:spPr>
          <a:xfrm rot="5400000">
            <a:off x="6209746" y="2792188"/>
            <a:ext cx="707573" cy="762000"/>
          </a:xfrm>
          <a:prstGeom prst="bentUpArrow">
            <a:avLst>
              <a:gd name="adj1" fmla="val 25000"/>
              <a:gd name="adj2" fmla="val 24373"/>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550025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QR Codes</a:t>
            </a:r>
            <a:endParaRPr lang="en-US" dirty="0"/>
          </a:p>
        </p:txBody>
      </p:sp>
      <p:sp>
        <p:nvSpPr>
          <p:cNvPr id="3" name="Content Placeholder 2"/>
          <p:cNvSpPr>
            <a:spLocks noGrp="1"/>
          </p:cNvSpPr>
          <p:nvPr>
            <p:ph idx="1"/>
          </p:nvPr>
        </p:nvSpPr>
        <p:spPr/>
        <p:txBody>
          <a:bodyPr/>
          <a:lstStyle/>
          <a:p>
            <a:r>
              <a:rPr lang="en-US" sz="3200" dirty="0" smtClean="0"/>
              <a:t>Top 10 Free Online QR Code Generators</a:t>
            </a:r>
          </a:p>
          <a:p>
            <a:pPr marL="114300" indent="0">
              <a:buNone/>
            </a:pPr>
            <a:r>
              <a:rPr lang="en-US" dirty="0" smtClean="0">
                <a:hlinkClick r:id="rId2"/>
              </a:rPr>
              <a:t>http</a:t>
            </a:r>
            <a:r>
              <a:rPr lang="en-US" dirty="0">
                <a:hlinkClick r:id="rId2"/>
              </a:rPr>
              <a:t>://freenuts.com/top-10-free-online-qr-code-generators</a:t>
            </a:r>
            <a:r>
              <a:rPr lang="en-US" dirty="0" smtClean="0">
                <a:hlinkClick r:id="rId2"/>
              </a:rPr>
              <a:t>/</a:t>
            </a:r>
            <a:r>
              <a:rPr lang="en-US" dirty="0" smtClean="0"/>
              <a:t> </a:t>
            </a:r>
          </a:p>
          <a:p>
            <a:pPr marL="114300" indent="0">
              <a:buNone/>
            </a:pPr>
            <a:endParaRPr lang="en-US" dirty="0"/>
          </a:p>
          <a:p>
            <a:r>
              <a:rPr lang="en-US" sz="3200" dirty="0" smtClean="0"/>
              <a:t>A variety of QR code reader apps are available for smartphones. </a:t>
            </a:r>
            <a:endParaRPr lang="en-US" sz="3200" dirty="0"/>
          </a:p>
        </p:txBody>
      </p:sp>
      <p:pic>
        <p:nvPicPr>
          <p:cNvPr id="1026" name="Picture 2" descr="QR Co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191000"/>
            <a:ext cx="1943100" cy="1943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9733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1424</TotalTime>
  <Words>1749</Words>
  <Application>Microsoft Office PowerPoint</Application>
  <PresentationFormat>On-screen Show (4:3)</PresentationFormat>
  <Paragraphs>224</Paragraphs>
  <Slides>49</Slides>
  <Notes>17</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Adjacency</vt:lpstr>
      <vt:lpstr>Electrify Your Career Courses with E-Portfolios and Social Media</vt:lpstr>
      <vt:lpstr>We will discuss:</vt:lpstr>
      <vt:lpstr>What Is Social Media?</vt:lpstr>
      <vt:lpstr>PowerPoint Presentation</vt:lpstr>
      <vt:lpstr>Social Media Who’s Who</vt:lpstr>
      <vt:lpstr>Social Media</vt:lpstr>
      <vt:lpstr>Social Media</vt:lpstr>
      <vt:lpstr>PowerPoint Presentation</vt:lpstr>
      <vt:lpstr>QR Codes</vt:lpstr>
      <vt:lpstr>Social Media</vt:lpstr>
      <vt:lpstr>Social Media Is Changing Recruitment</vt:lpstr>
      <vt:lpstr>Social Media and the Job Search</vt:lpstr>
      <vt:lpstr>Social Media and the Job Search</vt:lpstr>
      <vt:lpstr>Social Media and the Job Search</vt:lpstr>
      <vt:lpstr>Social Media and the Job Search</vt:lpstr>
      <vt:lpstr>Resumé</vt:lpstr>
      <vt:lpstr>Dan Schawbel of Forbes</vt:lpstr>
      <vt:lpstr>5 reasons why your online presence will replace your resumé</vt:lpstr>
      <vt:lpstr>PowerPoint Presentation</vt:lpstr>
      <vt:lpstr>PowerPoint Presentation</vt:lpstr>
      <vt:lpstr>PowerPoint Presentation</vt:lpstr>
      <vt:lpstr>PowerPoint Presentation</vt:lpstr>
      <vt:lpstr>PowerPoint Presentation</vt:lpstr>
      <vt:lpstr>PowerPoint Presentation</vt:lpstr>
      <vt:lpstr>Resumé</vt:lpstr>
      <vt:lpstr>Top Skills You Need On Your Resumé</vt:lpstr>
      <vt:lpstr>PowerPoint Presentation</vt:lpstr>
      <vt:lpstr>The Bottom Line</vt:lpstr>
      <vt:lpstr>Electronic Portfolio</vt:lpstr>
      <vt:lpstr>PowerPoint Presentation</vt:lpstr>
      <vt:lpstr>Electronic Portfolios</vt:lpstr>
      <vt:lpstr>An E-Portfolio Is </vt:lpstr>
      <vt:lpstr>PowerPoint Presentation</vt:lpstr>
      <vt:lpstr>Teacher’s E-Portfolio Management</vt:lpstr>
      <vt:lpstr>Is and Is Not </vt:lpstr>
      <vt:lpstr>Two Kinds of Portfolios</vt:lpstr>
      <vt:lpstr>Balancing the Two Faces of E-Portfolios</vt:lpstr>
      <vt:lpstr>PowerPoint Presentation</vt:lpstr>
      <vt:lpstr>Prove It!</vt:lpstr>
      <vt:lpstr>Development Steps</vt:lpstr>
      <vt:lpstr>PowerPoint Presentation</vt:lpstr>
      <vt:lpstr>The E-Portfolio as a Container</vt:lpstr>
      <vt:lpstr>E-Portfolio Tools</vt:lpstr>
      <vt:lpstr>PowerPoint Presentation</vt:lpstr>
      <vt:lpstr>PowerPoint Presentation</vt:lpstr>
      <vt:lpstr>PowerPoint Presentation</vt:lpstr>
      <vt:lpstr>PowerPoint Presentation</vt:lpstr>
      <vt:lpstr>The student is the heart and soul of an e-portfolio---- </vt:lpstr>
      <vt:lpstr>Sources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 Portfolio</dc:title>
  <dc:creator>Spearman, Arlene J</dc:creator>
  <cp:lastModifiedBy>Blount, Heather</cp:lastModifiedBy>
  <cp:revision>54</cp:revision>
  <cp:lastPrinted>2012-07-27T14:01:52Z</cp:lastPrinted>
  <dcterms:created xsi:type="dcterms:W3CDTF">2012-07-06T18:41:19Z</dcterms:created>
  <dcterms:modified xsi:type="dcterms:W3CDTF">2012-07-27T15:29:45Z</dcterms:modified>
</cp:coreProperties>
</file>