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Lst>
  <p:sldSz cx="43891200" cy="32918400"/>
  <p:notesSz cx="9236075" cy="7010400"/>
  <p:defaultTextStyle>
    <a:defPPr>
      <a:defRPr lang="en-US"/>
    </a:defPPr>
    <a:lvl1pPr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1pPr>
    <a:lvl2pPr marL="479425" indent="-22225"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2pPr>
    <a:lvl3pPr marL="958850" indent="-44450"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3pPr>
    <a:lvl4pPr marL="1439863" indent="-68263"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4pPr>
    <a:lvl5pPr marL="1919288" indent="-90488"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5pPr>
    <a:lvl6pPr marL="2286000" algn="l" defTabSz="914400" rtl="0" eaLnBrk="1" latinLnBrk="0" hangingPunct="1">
      <a:defRPr sz="8600" kern="1200">
        <a:solidFill>
          <a:schemeClr val="tx1"/>
        </a:solidFill>
        <a:latin typeface="Arial" panose="020B0604020202020204" pitchFamily="34" charset="0"/>
        <a:ea typeface="+mn-ea"/>
        <a:cs typeface="+mn-cs"/>
      </a:defRPr>
    </a:lvl6pPr>
    <a:lvl7pPr marL="2743200" algn="l" defTabSz="914400" rtl="0" eaLnBrk="1" latinLnBrk="0" hangingPunct="1">
      <a:defRPr sz="8600" kern="1200">
        <a:solidFill>
          <a:schemeClr val="tx1"/>
        </a:solidFill>
        <a:latin typeface="Arial" panose="020B0604020202020204" pitchFamily="34" charset="0"/>
        <a:ea typeface="+mn-ea"/>
        <a:cs typeface="+mn-cs"/>
      </a:defRPr>
    </a:lvl7pPr>
    <a:lvl8pPr marL="3200400" algn="l" defTabSz="914400" rtl="0" eaLnBrk="1" latinLnBrk="0" hangingPunct="1">
      <a:defRPr sz="8600" kern="1200">
        <a:solidFill>
          <a:schemeClr val="tx1"/>
        </a:solidFill>
        <a:latin typeface="Arial" panose="020B0604020202020204" pitchFamily="34" charset="0"/>
        <a:ea typeface="+mn-ea"/>
        <a:cs typeface="+mn-cs"/>
      </a:defRPr>
    </a:lvl8pPr>
    <a:lvl9pPr marL="3657600" algn="l" defTabSz="914400" rtl="0" eaLnBrk="1" latinLnBrk="0" hangingPunct="1">
      <a:defRPr sz="8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39">
          <p15:clr>
            <a:srgbClr val="A4A3A4"/>
          </p15:clr>
        </p15:guide>
        <p15:guide id="2" pos="1968">
          <p15:clr>
            <a:srgbClr val="A4A3A4"/>
          </p15:clr>
        </p15:guide>
        <p15:guide id="3" pos="2645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berto Sandoval Mejia" initials="LASM" lastIdx="4" clrIdx="0">
    <p:extLst>
      <p:ext uri="{19B8F6BF-5375-455C-9EA6-DF929625EA0E}">
        <p15:presenceInfo xmlns:p15="http://schemas.microsoft.com/office/powerpoint/2012/main" userId="S-1-5-21-1864411806-3036648066-3856019719-22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83D00"/>
    <a:srgbClr val="5C1C49"/>
    <a:srgbClr val="713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showGuides="1">
      <p:cViewPr>
        <p:scale>
          <a:sx n="20" d="100"/>
          <a:sy n="20" d="100"/>
        </p:scale>
        <p:origin x="894" y="30"/>
      </p:cViewPr>
      <p:guideLst>
        <p:guide orient="horz" pos="1939"/>
        <p:guide pos="1968"/>
        <p:guide pos="264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9581802737973"/>
          <c:y val="0.15069450981675619"/>
          <c:w val="0.77431715105349497"/>
          <c:h val="0.65886601092377051"/>
        </c:manualLayout>
      </c:layout>
      <c:barChart>
        <c:barDir val="col"/>
        <c:grouping val="clustered"/>
        <c:varyColors val="0"/>
        <c:ser>
          <c:idx val="0"/>
          <c:order val="0"/>
          <c:spPr>
            <a:solidFill>
              <a:schemeClr val="accent6">
                <a:lumMod val="50000"/>
                <a:lumOff val="50000"/>
              </a:schemeClr>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DC03-4F8E-B015-F09908539F8F}"/>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DC03-4F8E-B015-F09908539F8F}"/>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s-H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'[Base de datos galletas 2018 corregida 2.xlsx]Cambio Volumen'!$P$2:$Q$2</c:f>
              <c:strCache>
                <c:ptCount val="2"/>
                <c:pt idx="0">
                  <c:v>Before TLNL</c:v>
                </c:pt>
                <c:pt idx="1">
                  <c:v>After TLNL </c:v>
                </c:pt>
              </c:strCache>
            </c:strRef>
          </c:cat>
          <c:val>
            <c:numRef>
              <c:f>'[Base de datos galletas 2018 corregida 2.xlsx]Cambio Volumen'!$P$3:$Q$3</c:f>
              <c:numCache>
                <c:formatCode>0.000</c:formatCode>
                <c:ptCount val="2"/>
                <c:pt idx="0">
                  <c:v>3.2737556274569997</c:v>
                </c:pt>
                <c:pt idx="1">
                  <c:v>3.7126001488340776</c:v>
                </c:pt>
              </c:numCache>
            </c:numRef>
          </c:val>
          <c:extLst xmlns:c16r2="http://schemas.microsoft.com/office/drawing/2015/06/chart">
            <c:ext xmlns:c16="http://schemas.microsoft.com/office/drawing/2014/chart" uri="{C3380CC4-5D6E-409C-BE32-E72D297353CC}">
              <c16:uniqueId val="{00000004-DC03-4F8E-B015-F09908539F8F}"/>
            </c:ext>
          </c:extLst>
        </c:ser>
        <c:dLbls>
          <c:dLblPos val="outEnd"/>
          <c:showLegendKey val="0"/>
          <c:showVal val="1"/>
          <c:showCatName val="0"/>
          <c:showSerName val="0"/>
          <c:showPercent val="0"/>
          <c:showBubbleSize val="0"/>
        </c:dLbls>
        <c:gapWidth val="219"/>
        <c:overlap val="-27"/>
        <c:axId val="136789560"/>
        <c:axId val="136794656"/>
      </c:barChart>
      <c:catAx>
        <c:axId val="13678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HN"/>
          </a:p>
        </c:txPr>
        <c:crossAx val="136794656"/>
        <c:crosses val="autoZero"/>
        <c:auto val="1"/>
        <c:lblAlgn val="ctr"/>
        <c:lblOffset val="100"/>
        <c:noMultiLvlLbl val="0"/>
      </c:catAx>
      <c:valAx>
        <c:axId val="1367946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t>grams per</a:t>
                </a:r>
                <a:r>
                  <a:rPr lang="en-US" sz="2000" baseline="0" dirty="0" smtClean="0"/>
                  <a:t> capita</a:t>
                </a:r>
                <a:endParaRPr lang="en-US" sz="2000" dirty="0"/>
              </a:p>
            </c:rich>
          </c:tx>
          <c:layout>
            <c:manualLayout>
              <c:xMode val="edge"/>
              <c:yMode val="edge"/>
              <c:x val="4.7078882368273157E-2"/>
              <c:y val="1.7746299034457302E-2"/>
            </c:manualLayout>
          </c:layout>
          <c:overlay val="0"/>
          <c:spPr>
            <a:noFill/>
            <a:ln>
              <a:noFill/>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HN"/>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HN"/>
          </a:p>
        </c:txPr>
        <c:crossAx val="136789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43891200" cy="5486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2" tIns="48006" rIns="96012" bIns="48006" anchor="ctr"/>
          <a:lstStyle>
            <a:lvl1pPr eaLnBrk="0" hangingPunct="0">
              <a:defRPr sz="8600">
                <a:solidFill>
                  <a:schemeClr val="tx1"/>
                </a:solidFill>
                <a:latin typeface="Arial" panose="020B0604020202020204" pitchFamily="34" charset="0"/>
              </a:defRPr>
            </a:lvl1pPr>
            <a:lvl2pPr marL="742950" indent="-285750" eaLnBrk="0" hangingPunct="0">
              <a:defRPr sz="8600">
                <a:solidFill>
                  <a:schemeClr val="tx1"/>
                </a:solidFill>
                <a:latin typeface="Arial" panose="020B0604020202020204" pitchFamily="34" charset="0"/>
              </a:defRPr>
            </a:lvl2pPr>
            <a:lvl3pPr marL="1143000" indent="-228600" eaLnBrk="0" hangingPunct="0">
              <a:defRPr sz="8600">
                <a:solidFill>
                  <a:schemeClr val="tx1"/>
                </a:solidFill>
                <a:latin typeface="Arial" panose="020B0604020202020204" pitchFamily="34" charset="0"/>
              </a:defRPr>
            </a:lvl3pPr>
            <a:lvl4pPr marL="1600200" indent="-228600" eaLnBrk="0" hangingPunct="0">
              <a:defRPr sz="8600">
                <a:solidFill>
                  <a:schemeClr val="tx1"/>
                </a:solidFill>
                <a:latin typeface="Arial" panose="020B0604020202020204" pitchFamily="34" charset="0"/>
              </a:defRPr>
            </a:lvl4pPr>
            <a:lvl5pPr marL="2057400" indent="-228600" eaLnBrk="0" hangingPunct="0">
              <a:defRPr sz="8600">
                <a:solidFill>
                  <a:schemeClr val="tx1"/>
                </a:solidFill>
                <a:latin typeface="Arial" panose="020B0604020202020204" pitchFamily="34" charset="0"/>
              </a:defRPr>
            </a:lvl5pPr>
            <a:lvl6pPr marL="2514600" indent="-228600" eaLnBrk="0" fontAlgn="base" hangingPunct="0">
              <a:spcBef>
                <a:spcPct val="0"/>
              </a:spcBef>
              <a:spcAft>
                <a:spcPct val="0"/>
              </a:spcAft>
              <a:defRPr sz="8600">
                <a:solidFill>
                  <a:schemeClr val="tx1"/>
                </a:solidFill>
                <a:latin typeface="Arial" panose="020B0604020202020204" pitchFamily="34" charset="0"/>
              </a:defRPr>
            </a:lvl6pPr>
            <a:lvl7pPr marL="2971800" indent="-228600" eaLnBrk="0" fontAlgn="base" hangingPunct="0">
              <a:spcBef>
                <a:spcPct val="0"/>
              </a:spcBef>
              <a:spcAft>
                <a:spcPct val="0"/>
              </a:spcAft>
              <a:defRPr sz="8600">
                <a:solidFill>
                  <a:schemeClr val="tx1"/>
                </a:solidFill>
                <a:latin typeface="Arial" panose="020B0604020202020204" pitchFamily="34" charset="0"/>
              </a:defRPr>
            </a:lvl7pPr>
            <a:lvl8pPr marL="3429000" indent="-228600" eaLnBrk="0" fontAlgn="base" hangingPunct="0">
              <a:spcBef>
                <a:spcPct val="0"/>
              </a:spcBef>
              <a:spcAft>
                <a:spcPct val="0"/>
              </a:spcAft>
              <a:defRPr sz="8600">
                <a:solidFill>
                  <a:schemeClr val="tx1"/>
                </a:solidFill>
                <a:latin typeface="Arial" panose="020B0604020202020204" pitchFamily="34" charset="0"/>
              </a:defRPr>
            </a:lvl8pPr>
            <a:lvl9pPr marL="3886200" indent="-228600" eaLnBrk="0" fontAlgn="base" hangingPunct="0">
              <a:spcBef>
                <a:spcPct val="0"/>
              </a:spcBef>
              <a:spcAft>
                <a:spcPct val="0"/>
              </a:spcAft>
              <a:defRPr sz="8600">
                <a:solidFill>
                  <a:schemeClr val="tx1"/>
                </a:solidFill>
                <a:latin typeface="Arial" panose="020B0604020202020204" pitchFamily="34" charset="0"/>
              </a:defRPr>
            </a:lvl9pPr>
          </a:lstStyle>
          <a:p>
            <a:pPr eaLnBrk="1" hangingPunct="1">
              <a:defRPr/>
            </a:pPr>
            <a:endParaRPr lang="en-US" altLang="en-US" smtClean="0"/>
          </a:p>
        </p:txBody>
      </p:sp>
      <p:pic>
        <p:nvPicPr>
          <p:cNvPr id="5" name="Picture 18" descr="TTU 2 Title Pag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90500" y="-15875"/>
            <a:ext cx="52959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0266" y="-206749"/>
            <a:ext cx="36064134" cy="5486401"/>
          </a:xfrm>
        </p:spPr>
        <p:txBody>
          <a:bodyPr/>
          <a:lstStyle>
            <a:lvl1pPr>
              <a:lnSpc>
                <a:spcPct val="120000"/>
              </a:lnSpc>
              <a:spcAft>
                <a:spcPct val="20000"/>
              </a:spcAft>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2721666" y="14766553"/>
            <a:ext cx="30721852" cy="8414497"/>
          </a:xfrm>
        </p:spPr>
        <p:txBody>
          <a:bodyPr/>
          <a:lstStyle>
            <a:lvl1pPr>
              <a:spcBef>
                <a:spcPct val="0"/>
              </a:spcBef>
              <a:spcAft>
                <a:spcPct val="0"/>
              </a:spcAft>
              <a:defRPr sz="17300">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17141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7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61809" y="-122705"/>
            <a:ext cx="9874527" cy="320729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4918" y="-122705"/>
            <a:ext cx="29467865" cy="320729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25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657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905"/>
            <a:ext cx="37308183" cy="6536951"/>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3005"/>
            <a:ext cx="37308183" cy="7200900"/>
          </a:xfrm>
        </p:spPr>
        <p:txBody>
          <a:bodyPr anchor="b"/>
          <a:lstStyle>
            <a:lvl1pPr marL="0" indent="0">
              <a:buNone/>
              <a:defRPr sz="2100"/>
            </a:lvl1pPr>
            <a:lvl2pPr marL="480060" indent="0">
              <a:buNone/>
              <a:defRPr sz="1900"/>
            </a:lvl2pPr>
            <a:lvl3pPr marL="960120" indent="0">
              <a:buNone/>
              <a:defRPr sz="1700"/>
            </a:lvl3pPr>
            <a:lvl4pPr marL="1440180" indent="0">
              <a:buNone/>
              <a:defRPr sz="1500"/>
            </a:lvl4pPr>
            <a:lvl5pPr marL="1920240" indent="0">
              <a:buNone/>
              <a:defRPr sz="1500"/>
            </a:lvl5pPr>
            <a:lvl6pPr marL="2400300" indent="0">
              <a:buNone/>
              <a:defRPr sz="1500"/>
            </a:lvl6pPr>
            <a:lvl7pPr marL="2880360" indent="0">
              <a:buNone/>
              <a:defRPr sz="1500"/>
            </a:lvl7pPr>
            <a:lvl8pPr marL="3360420" indent="0">
              <a:buNone/>
              <a:defRPr sz="1500"/>
            </a:lvl8pPr>
            <a:lvl9pPr marL="3840480" indent="0">
              <a:buNone/>
              <a:defRPr sz="1500"/>
            </a:lvl9pPr>
          </a:lstStyle>
          <a:p>
            <a:pPr lvl="0"/>
            <a:r>
              <a:rPr lang="en-US" smtClean="0"/>
              <a:t>Click to edit Master text styles</a:t>
            </a:r>
          </a:p>
        </p:txBody>
      </p:sp>
    </p:spTree>
    <p:extLst>
      <p:ext uri="{BB962C8B-B14F-4D97-AF65-F5344CB8AC3E}">
        <p14:creationId xmlns:p14="http://schemas.microsoft.com/office/powerpoint/2010/main" val="208350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4918" y="10226488"/>
            <a:ext cx="19671195" cy="2172372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565140" y="10226488"/>
            <a:ext cx="19671196" cy="2172372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86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93" y="1317812"/>
            <a:ext cx="39501417"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92" y="7368989"/>
            <a:ext cx="19392899" cy="3070973"/>
          </a:xfrm>
        </p:spPr>
        <p:txBody>
          <a:bodyPr anchor="b"/>
          <a:lstStyle>
            <a:lvl1pPr marL="0" indent="0">
              <a:buNone/>
              <a:defRPr sz="2500" b="1"/>
            </a:lvl1pPr>
            <a:lvl2pPr marL="480060" indent="0">
              <a:buNone/>
              <a:defRPr sz="2100" b="1"/>
            </a:lvl2pPr>
            <a:lvl3pPr marL="960120" indent="0">
              <a:buNone/>
              <a:defRPr sz="1900" b="1"/>
            </a:lvl3pPr>
            <a:lvl4pPr marL="1440180" indent="0">
              <a:buNone/>
              <a:defRPr sz="1700" b="1"/>
            </a:lvl4pPr>
            <a:lvl5pPr marL="1920240" indent="0">
              <a:buNone/>
              <a:defRPr sz="1700" b="1"/>
            </a:lvl5pPr>
            <a:lvl6pPr marL="2400300" indent="0">
              <a:buNone/>
              <a:defRPr sz="1700" b="1"/>
            </a:lvl6pPr>
            <a:lvl7pPr marL="2880360" indent="0">
              <a:buNone/>
              <a:defRPr sz="1700" b="1"/>
            </a:lvl7pPr>
            <a:lvl8pPr marL="3360420" indent="0">
              <a:buNone/>
              <a:defRPr sz="1700" b="1"/>
            </a:lvl8pPr>
            <a:lvl9pPr marL="384048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2194892" y="10439961"/>
            <a:ext cx="19392899" cy="18965395"/>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783" y="7368989"/>
            <a:ext cx="19399527" cy="3070973"/>
          </a:xfrm>
        </p:spPr>
        <p:txBody>
          <a:bodyPr anchor="b"/>
          <a:lstStyle>
            <a:lvl1pPr marL="0" indent="0">
              <a:buNone/>
              <a:defRPr sz="2500" b="1"/>
            </a:lvl1pPr>
            <a:lvl2pPr marL="480060" indent="0">
              <a:buNone/>
              <a:defRPr sz="2100" b="1"/>
            </a:lvl2pPr>
            <a:lvl3pPr marL="960120" indent="0">
              <a:buNone/>
              <a:defRPr sz="1900" b="1"/>
            </a:lvl3pPr>
            <a:lvl4pPr marL="1440180" indent="0">
              <a:buNone/>
              <a:defRPr sz="1700" b="1"/>
            </a:lvl4pPr>
            <a:lvl5pPr marL="1920240" indent="0">
              <a:buNone/>
              <a:defRPr sz="1700" b="1"/>
            </a:lvl5pPr>
            <a:lvl6pPr marL="2400300" indent="0">
              <a:buNone/>
              <a:defRPr sz="1700" b="1"/>
            </a:lvl6pPr>
            <a:lvl7pPr marL="2880360" indent="0">
              <a:buNone/>
              <a:defRPr sz="1700" b="1"/>
            </a:lvl7pPr>
            <a:lvl8pPr marL="3360420" indent="0">
              <a:buNone/>
              <a:defRPr sz="1700" b="1"/>
            </a:lvl8pPr>
            <a:lvl9pPr marL="384048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22296783" y="10439961"/>
            <a:ext cx="19399527" cy="18965395"/>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96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65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03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93" y="1311089"/>
            <a:ext cx="14439899" cy="5577168"/>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17159909" y="1311089"/>
            <a:ext cx="24536400" cy="28094268"/>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93" y="6888256"/>
            <a:ext cx="14439899" cy="22517100"/>
          </a:xfrm>
        </p:spPr>
        <p:txBody>
          <a:bodyPr/>
          <a:lstStyle>
            <a:lvl1pPr marL="0" indent="0">
              <a:buNone/>
              <a:defRPr sz="1500"/>
            </a:lvl1pPr>
            <a:lvl2pPr marL="480060" indent="0">
              <a:buNone/>
              <a:defRPr sz="1300"/>
            </a:lvl2pPr>
            <a:lvl3pPr marL="960120" indent="0">
              <a:buNone/>
              <a:defRPr sz="1100"/>
            </a:lvl3pPr>
            <a:lvl4pPr marL="1440180" indent="0">
              <a:buNone/>
              <a:defRPr sz="900"/>
            </a:lvl4pPr>
            <a:lvl5pPr marL="1920240" indent="0">
              <a:buNone/>
              <a:defRPr sz="900"/>
            </a:lvl5pPr>
            <a:lvl6pPr marL="2400300" indent="0">
              <a:buNone/>
              <a:defRPr sz="900"/>
            </a:lvl6pPr>
            <a:lvl7pPr marL="2880360" indent="0">
              <a:buNone/>
              <a:defRPr sz="900"/>
            </a:lvl7pPr>
            <a:lvl8pPr marL="3360420" indent="0">
              <a:buNone/>
              <a:defRPr sz="900"/>
            </a:lvl8pPr>
            <a:lvl9pPr marL="3840480" indent="0">
              <a:buNone/>
              <a:defRPr sz="900"/>
            </a:lvl9pPr>
          </a:lstStyle>
          <a:p>
            <a:pPr lvl="0"/>
            <a:r>
              <a:rPr lang="en-US" smtClean="0"/>
              <a:t>Click to edit Master text styles</a:t>
            </a:r>
          </a:p>
        </p:txBody>
      </p:sp>
    </p:spTree>
    <p:extLst>
      <p:ext uri="{BB962C8B-B14F-4D97-AF65-F5344CB8AC3E}">
        <p14:creationId xmlns:p14="http://schemas.microsoft.com/office/powerpoint/2010/main" val="304716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318" y="23043217"/>
            <a:ext cx="26335383" cy="271966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8602318" y="2941544"/>
            <a:ext cx="26335383" cy="19750368"/>
          </a:xfrm>
        </p:spPr>
        <p:txBody>
          <a:bodyPr/>
          <a:lstStyle>
            <a:lvl1pPr marL="0" indent="0">
              <a:buNone/>
              <a:defRPr sz="3400"/>
            </a:lvl1pPr>
            <a:lvl2pPr marL="480060" indent="0">
              <a:buNone/>
              <a:defRPr sz="2900"/>
            </a:lvl2pPr>
            <a:lvl3pPr marL="960120" indent="0">
              <a:buNone/>
              <a:defRPr sz="250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pPr lvl="0"/>
            <a:endParaRPr lang="en-US" noProof="0" smtClean="0"/>
          </a:p>
        </p:txBody>
      </p:sp>
      <p:sp>
        <p:nvSpPr>
          <p:cNvPr id="4" name="Text Placeholder 3"/>
          <p:cNvSpPr>
            <a:spLocks noGrp="1"/>
          </p:cNvSpPr>
          <p:nvPr>
            <p:ph type="body" sz="half" idx="2"/>
          </p:nvPr>
        </p:nvSpPr>
        <p:spPr>
          <a:xfrm>
            <a:off x="8602318" y="25762884"/>
            <a:ext cx="26335383" cy="3864348"/>
          </a:xfrm>
        </p:spPr>
        <p:txBody>
          <a:bodyPr/>
          <a:lstStyle>
            <a:lvl1pPr marL="0" indent="0">
              <a:buNone/>
              <a:defRPr sz="1500"/>
            </a:lvl1pPr>
            <a:lvl2pPr marL="480060" indent="0">
              <a:buNone/>
              <a:defRPr sz="1300"/>
            </a:lvl2pPr>
            <a:lvl3pPr marL="960120" indent="0">
              <a:buNone/>
              <a:defRPr sz="1100"/>
            </a:lvl3pPr>
            <a:lvl4pPr marL="1440180" indent="0">
              <a:buNone/>
              <a:defRPr sz="900"/>
            </a:lvl4pPr>
            <a:lvl5pPr marL="1920240" indent="0">
              <a:buNone/>
              <a:defRPr sz="900"/>
            </a:lvl5pPr>
            <a:lvl6pPr marL="2400300" indent="0">
              <a:buNone/>
              <a:defRPr sz="900"/>
            </a:lvl6pPr>
            <a:lvl7pPr marL="2880360" indent="0">
              <a:buNone/>
              <a:defRPr sz="900"/>
            </a:lvl7pPr>
            <a:lvl8pPr marL="3360420" indent="0">
              <a:buNone/>
              <a:defRPr sz="900"/>
            </a:lvl8pPr>
            <a:lvl9pPr marL="3840480" indent="0">
              <a:buNone/>
              <a:defRPr sz="900"/>
            </a:lvl9pPr>
          </a:lstStyle>
          <a:p>
            <a:pPr lvl="0"/>
            <a:r>
              <a:rPr lang="en-US" smtClean="0"/>
              <a:t>Click to edit Master text styles</a:t>
            </a:r>
          </a:p>
        </p:txBody>
      </p:sp>
    </p:spTree>
    <p:extLst>
      <p:ext uri="{BB962C8B-B14F-4D97-AF65-F5344CB8AC3E}">
        <p14:creationId xmlns:p14="http://schemas.microsoft.com/office/powerpoint/2010/main" val="23996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49575" y="-122238"/>
            <a:ext cx="36072763"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75" tIns="219437" rIns="438875" bIns="219437"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735263" y="10226675"/>
            <a:ext cx="39501762" cy="2172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75" tIns="219437" rIns="438875" bIns="21943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4387850" rtl="0" eaLnBrk="0" fontAlgn="base" hangingPunct="0">
        <a:spcBef>
          <a:spcPct val="0"/>
        </a:spcBef>
        <a:spcAft>
          <a:spcPct val="0"/>
        </a:spcAft>
        <a:defRPr sz="9600">
          <a:solidFill>
            <a:schemeClr val="bg1"/>
          </a:solidFill>
          <a:latin typeface="+mj-lt"/>
          <a:ea typeface="+mj-ea"/>
          <a:cs typeface="+mj-cs"/>
        </a:defRPr>
      </a:lvl1pPr>
      <a:lvl2pPr algn="l" defTabSz="4387850" rtl="0" eaLnBrk="0" fontAlgn="base" hangingPunct="0">
        <a:spcBef>
          <a:spcPct val="0"/>
        </a:spcBef>
        <a:spcAft>
          <a:spcPct val="0"/>
        </a:spcAft>
        <a:defRPr sz="9600">
          <a:solidFill>
            <a:schemeClr val="bg1"/>
          </a:solidFill>
          <a:latin typeface="Times New Roman" pitchFamily="18" charset="0"/>
        </a:defRPr>
      </a:lvl2pPr>
      <a:lvl3pPr algn="l" defTabSz="4387850" rtl="0" eaLnBrk="0" fontAlgn="base" hangingPunct="0">
        <a:spcBef>
          <a:spcPct val="0"/>
        </a:spcBef>
        <a:spcAft>
          <a:spcPct val="0"/>
        </a:spcAft>
        <a:defRPr sz="9600">
          <a:solidFill>
            <a:schemeClr val="bg1"/>
          </a:solidFill>
          <a:latin typeface="Times New Roman" pitchFamily="18" charset="0"/>
        </a:defRPr>
      </a:lvl3pPr>
      <a:lvl4pPr algn="l" defTabSz="4387850" rtl="0" eaLnBrk="0" fontAlgn="base" hangingPunct="0">
        <a:spcBef>
          <a:spcPct val="0"/>
        </a:spcBef>
        <a:spcAft>
          <a:spcPct val="0"/>
        </a:spcAft>
        <a:defRPr sz="9600">
          <a:solidFill>
            <a:schemeClr val="bg1"/>
          </a:solidFill>
          <a:latin typeface="Times New Roman" pitchFamily="18" charset="0"/>
        </a:defRPr>
      </a:lvl4pPr>
      <a:lvl5pPr algn="l" defTabSz="4387850" rtl="0" eaLnBrk="0" fontAlgn="base" hangingPunct="0">
        <a:spcBef>
          <a:spcPct val="0"/>
        </a:spcBef>
        <a:spcAft>
          <a:spcPct val="0"/>
        </a:spcAft>
        <a:defRPr sz="9600">
          <a:solidFill>
            <a:schemeClr val="bg1"/>
          </a:solidFill>
          <a:latin typeface="Times New Roman" pitchFamily="18" charset="0"/>
        </a:defRPr>
      </a:lvl5pPr>
      <a:lvl6pPr marL="480060" algn="l" defTabSz="4388882" rtl="0" fontAlgn="base">
        <a:spcBef>
          <a:spcPct val="0"/>
        </a:spcBef>
        <a:spcAft>
          <a:spcPct val="0"/>
        </a:spcAft>
        <a:defRPr sz="9600">
          <a:solidFill>
            <a:schemeClr val="bg1"/>
          </a:solidFill>
          <a:latin typeface="Times New Roman" pitchFamily="18" charset="0"/>
        </a:defRPr>
      </a:lvl6pPr>
      <a:lvl7pPr marL="960120" algn="l" defTabSz="4388882" rtl="0" fontAlgn="base">
        <a:spcBef>
          <a:spcPct val="0"/>
        </a:spcBef>
        <a:spcAft>
          <a:spcPct val="0"/>
        </a:spcAft>
        <a:defRPr sz="9600">
          <a:solidFill>
            <a:schemeClr val="bg1"/>
          </a:solidFill>
          <a:latin typeface="Times New Roman" pitchFamily="18" charset="0"/>
        </a:defRPr>
      </a:lvl7pPr>
      <a:lvl8pPr marL="1440180" algn="l" defTabSz="4388882" rtl="0" fontAlgn="base">
        <a:spcBef>
          <a:spcPct val="0"/>
        </a:spcBef>
        <a:spcAft>
          <a:spcPct val="0"/>
        </a:spcAft>
        <a:defRPr sz="9600">
          <a:solidFill>
            <a:schemeClr val="bg1"/>
          </a:solidFill>
          <a:latin typeface="Times New Roman" pitchFamily="18" charset="0"/>
        </a:defRPr>
      </a:lvl8pPr>
      <a:lvl9pPr marL="1920240" algn="l" defTabSz="4388882" rtl="0" fontAlgn="base">
        <a:spcBef>
          <a:spcPct val="0"/>
        </a:spcBef>
        <a:spcAft>
          <a:spcPct val="0"/>
        </a:spcAft>
        <a:defRPr sz="9600">
          <a:solidFill>
            <a:schemeClr val="bg1"/>
          </a:solidFill>
          <a:latin typeface="Times New Roman" pitchFamily="18" charset="0"/>
        </a:defRPr>
      </a:lvl9pPr>
    </p:titleStyle>
    <p:bodyStyle>
      <a:lvl1pPr algn="l" defTabSz="4387850" rtl="0" eaLnBrk="0" fontAlgn="base" hangingPunct="0">
        <a:spcBef>
          <a:spcPct val="20000"/>
        </a:spcBef>
        <a:spcAft>
          <a:spcPct val="25000"/>
        </a:spcAft>
        <a:defRPr sz="15400">
          <a:solidFill>
            <a:schemeClr val="tx1"/>
          </a:solidFill>
          <a:latin typeface="+mn-lt"/>
          <a:ea typeface="+mn-ea"/>
          <a:cs typeface="+mn-cs"/>
        </a:defRPr>
      </a:lvl1pPr>
      <a:lvl2pPr marL="1919288" indent="-1371600" algn="l" defTabSz="4387850" rtl="0" eaLnBrk="0" fontAlgn="base" hangingPunct="0">
        <a:spcBef>
          <a:spcPct val="20000"/>
        </a:spcBef>
        <a:spcAft>
          <a:spcPct val="0"/>
        </a:spcAft>
        <a:buClr>
          <a:srgbClr val="CC0000"/>
        </a:buClr>
        <a:buSzPct val="90000"/>
        <a:buFont typeface="Wingdings" panose="05000000000000000000" pitchFamily="2" charset="2"/>
        <a:buChar char="§"/>
        <a:defRPr sz="11600">
          <a:solidFill>
            <a:schemeClr val="tx1"/>
          </a:solidFill>
          <a:latin typeface="+mn-lt"/>
        </a:defRPr>
      </a:lvl2pPr>
      <a:lvl3pPr marL="3563938" indent="-1095375" algn="l" defTabSz="4387850" rtl="0" eaLnBrk="0" fontAlgn="base" hangingPunct="0">
        <a:spcBef>
          <a:spcPct val="40000"/>
        </a:spcBef>
        <a:spcAft>
          <a:spcPct val="0"/>
        </a:spcAft>
        <a:buChar char="•"/>
        <a:defRPr sz="9600" i="1">
          <a:solidFill>
            <a:schemeClr val="tx1"/>
          </a:solidFill>
          <a:latin typeface="+mn-lt"/>
        </a:defRPr>
      </a:lvl3pPr>
      <a:lvl4pPr marL="6040438" indent="-1095375" algn="l" defTabSz="4387850" rtl="0" eaLnBrk="0" fontAlgn="base" hangingPunct="0">
        <a:spcBef>
          <a:spcPct val="40000"/>
        </a:spcBef>
        <a:spcAft>
          <a:spcPct val="0"/>
        </a:spcAft>
        <a:buChar char="–"/>
        <a:defRPr sz="8600">
          <a:solidFill>
            <a:schemeClr val="tx1"/>
          </a:solidFill>
          <a:latin typeface="+mn-lt"/>
        </a:defRPr>
      </a:lvl4pPr>
      <a:lvl5pPr marL="6826250" algn="l" defTabSz="4387850" rtl="0" eaLnBrk="0" fontAlgn="base" hangingPunct="0">
        <a:spcBef>
          <a:spcPct val="20000"/>
        </a:spcBef>
        <a:spcAft>
          <a:spcPct val="0"/>
        </a:spcAft>
        <a:defRPr sz="8600">
          <a:solidFill>
            <a:schemeClr val="tx1"/>
          </a:solidFill>
          <a:latin typeface="+mn-lt"/>
        </a:defRPr>
      </a:lvl5pPr>
      <a:lvl6pPr marL="7307580" algn="l" defTabSz="4388882" rtl="0" fontAlgn="base">
        <a:spcBef>
          <a:spcPct val="20000"/>
        </a:spcBef>
        <a:spcAft>
          <a:spcPct val="0"/>
        </a:spcAft>
        <a:defRPr sz="8600">
          <a:solidFill>
            <a:schemeClr val="tx1"/>
          </a:solidFill>
          <a:latin typeface="+mn-lt"/>
        </a:defRPr>
      </a:lvl6pPr>
      <a:lvl7pPr marL="7787640" algn="l" defTabSz="4388882" rtl="0" fontAlgn="base">
        <a:spcBef>
          <a:spcPct val="20000"/>
        </a:spcBef>
        <a:spcAft>
          <a:spcPct val="0"/>
        </a:spcAft>
        <a:defRPr sz="8600">
          <a:solidFill>
            <a:schemeClr val="tx1"/>
          </a:solidFill>
          <a:latin typeface="+mn-lt"/>
        </a:defRPr>
      </a:lvl7pPr>
      <a:lvl8pPr marL="8267700" algn="l" defTabSz="4388882" rtl="0" fontAlgn="base">
        <a:spcBef>
          <a:spcPct val="20000"/>
        </a:spcBef>
        <a:spcAft>
          <a:spcPct val="0"/>
        </a:spcAft>
        <a:defRPr sz="8600">
          <a:solidFill>
            <a:schemeClr val="tx1"/>
          </a:solidFill>
          <a:latin typeface="+mn-lt"/>
        </a:defRPr>
      </a:lvl8pPr>
      <a:lvl9pPr marL="8747760" algn="l" defTabSz="4388882" rtl="0" fontAlgn="base">
        <a:spcBef>
          <a:spcPct val="20000"/>
        </a:spcBef>
        <a:spcAft>
          <a:spcPct val="0"/>
        </a:spcAft>
        <a:defRPr sz="8600">
          <a:solidFill>
            <a:schemeClr val="tx1"/>
          </a:solidFill>
          <a:latin typeface="+mn-lt"/>
        </a:defRPr>
      </a:lvl9pPr>
    </p:bodyStyle>
    <p:otherStyle>
      <a:defPPr>
        <a:defRPr lang="en-US"/>
      </a:defPPr>
      <a:lvl1pPr marL="0" algn="l" defTabSz="960120" rtl="0" eaLnBrk="1" latinLnBrk="0" hangingPunct="1">
        <a:defRPr sz="1900" kern="1200">
          <a:solidFill>
            <a:schemeClr val="tx1"/>
          </a:solidFill>
          <a:latin typeface="+mn-lt"/>
          <a:ea typeface="+mn-ea"/>
          <a:cs typeface="+mn-cs"/>
        </a:defRPr>
      </a:lvl1pPr>
      <a:lvl2pPr marL="480060" algn="l" defTabSz="960120" rtl="0" eaLnBrk="1" latinLnBrk="0" hangingPunct="1">
        <a:defRPr sz="1900" kern="1200">
          <a:solidFill>
            <a:schemeClr val="tx1"/>
          </a:solidFill>
          <a:latin typeface="+mn-lt"/>
          <a:ea typeface="+mn-ea"/>
          <a:cs typeface="+mn-cs"/>
        </a:defRPr>
      </a:lvl2pPr>
      <a:lvl3pPr marL="960120" algn="l" defTabSz="960120" rtl="0" eaLnBrk="1" latinLnBrk="0" hangingPunct="1">
        <a:defRPr sz="1900" kern="1200">
          <a:solidFill>
            <a:schemeClr val="tx1"/>
          </a:solidFill>
          <a:latin typeface="+mn-lt"/>
          <a:ea typeface="+mn-ea"/>
          <a:cs typeface="+mn-cs"/>
        </a:defRPr>
      </a:lvl3pPr>
      <a:lvl4pPr marL="1440180" algn="l" defTabSz="960120" rtl="0" eaLnBrk="1" latinLnBrk="0" hangingPunct="1">
        <a:defRPr sz="1900" kern="1200">
          <a:solidFill>
            <a:schemeClr val="tx1"/>
          </a:solidFill>
          <a:latin typeface="+mn-lt"/>
          <a:ea typeface="+mn-ea"/>
          <a:cs typeface="+mn-cs"/>
        </a:defRPr>
      </a:lvl4pPr>
      <a:lvl5pPr marL="1920240" algn="l" defTabSz="960120" rtl="0" eaLnBrk="1" latinLnBrk="0" hangingPunct="1">
        <a:defRPr sz="1900" kern="1200">
          <a:solidFill>
            <a:schemeClr val="tx1"/>
          </a:solidFill>
          <a:latin typeface="+mn-lt"/>
          <a:ea typeface="+mn-ea"/>
          <a:cs typeface="+mn-cs"/>
        </a:defRPr>
      </a:lvl5pPr>
      <a:lvl6pPr marL="2400300" algn="l" defTabSz="960120" rtl="0" eaLnBrk="1" latinLnBrk="0" hangingPunct="1">
        <a:defRPr sz="1900" kern="1200">
          <a:solidFill>
            <a:schemeClr val="tx1"/>
          </a:solidFill>
          <a:latin typeface="+mn-lt"/>
          <a:ea typeface="+mn-ea"/>
          <a:cs typeface="+mn-cs"/>
        </a:defRPr>
      </a:lvl6pPr>
      <a:lvl7pPr marL="2880360" algn="l" defTabSz="960120" rtl="0" eaLnBrk="1" latinLnBrk="0" hangingPunct="1">
        <a:defRPr sz="1900" kern="1200">
          <a:solidFill>
            <a:schemeClr val="tx1"/>
          </a:solidFill>
          <a:latin typeface="+mn-lt"/>
          <a:ea typeface="+mn-ea"/>
          <a:cs typeface="+mn-cs"/>
        </a:defRPr>
      </a:lvl7pPr>
      <a:lvl8pPr marL="3360420" algn="l" defTabSz="960120" rtl="0" eaLnBrk="1" latinLnBrk="0" hangingPunct="1">
        <a:defRPr sz="1900" kern="1200">
          <a:solidFill>
            <a:schemeClr val="tx1"/>
          </a:solidFill>
          <a:latin typeface="+mn-lt"/>
          <a:ea typeface="+mn-ea"/>
          <a:cs typeface="+mn-cs"/>
        </a:defRPr>
      </a:lvl8pPr>
      <a:lvl9pPr marL="3840480" algn="l" defTabSz="96012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3074" name="Rectangle 79"/>
          <p:cNvSpPr>
            <a:spLocks noChangeArrowheads="1"/>
          </p:cNvSpPr>
          <p:nvPr/>
        </p:nvSpPr>
        <p:spPr bwMode="auto">
          <a:xfrm>
            <a:off x="-14288" y="-40621"/>
            <a:ext cx="43891200" cy="5486401"/>
          </a:xfrm>
          <a:prstGeom prst="rect">
            <a:avLst/>
          </a:prstGeom>
          <a:solidFill>
            <a:schemeClr val="tx2">
              <a:lumMod val="85000"/>
              <a:lumOff val="15000"/>
            </a:schemeClr>
          </a:solidFill>
          <a:ln>
            <a:noFill/>
          </a:ln>
          <a:effectLst/>
        </p:spPr>
        <p:txBody>
          <a:bodyPr wrap="none" lIns="460858" tIns="230429" rIns="460858" bIns="230429" anchor="ctr"/>
          <a:lstStyle>
            <a:lvl1pPr>
              <a:spcBef>
                <a:spcPct val="20000"/>
              </a:spcBef>
              <a:spcAft>
                <a:spcPct val="25000"/>
              </a:spcAft>
              <a:defRPr sz="15400">
                <a:solidFill>
                  <a:schemeClr val="tx1"/>
                </a:solidFill>
                <a:latin typeface="Times New Roman" panose="02020603050405020304" pitchFamily="18" charset="0"/>
              </a:defRPr>
            </a:lvl1pPr>
            <a:lvl2pPr marL="742950" indent="-285750">
              <a:spcBef>
                <a:spcPct val="20000"/>
              </a:spcBef>
              <a:buClr>
                <a:srgbClr val="CC0000"/>
              </a:buClr>
              <a:buSzPct val="90000"/>
              <a:buFont typeface="Wingdings" panose="05000000000000000000" pitchFamily="2" charset="2"/>
              <a:buChar char="§"/>
              <a:defRPr sz="11600">
                <a:solidFill>
                  <a:schemeClr val="tx1"/>
                </a:solidFill>
                <a:latin typeface="Times New Roman" panose="02020603050405020304" pitchFamily="18" charset="0"/>
              </a:defRPr>
            </a:lvl2pPr>
            <a:lvl3pPr marL="1143000" indent="-228600">
              <a:spcBef>
                <a:spcPct val="40000"/>
              </a:spcBef>
              <a:buChar char="•"/>
              <a:defRPr sz="9600" i="1">
                <a:solidFill>
                  <a:schemeClr val="tx1"/>
                </a:solidFill>
                <a:latin typeface="Times New Roman" panose="02020603050405020304" pitchFamily="18" charset="0"/>
              </a:defRPr>
            </a:lvl3pPr>
            <a:lvl4pPr marL="1600200" indent="-228600">
              <a:spcBef>
                <a:spcPct val="40000"/>
              </a:spcBef>
              <a:buChar char="–"/>
              <a:defRPr sz="8600">
                <a:solidFill>
                  <a:schemeClr val="tx1"/>
                </a:solidFill>
                <a:latin typeface="Times New Roman" panose="02020603050405020304" pitchFamily="18" charset="0"/>
              </a:defRPr>
            </a:lvl4pPr>
            <a:lvl5pPr marL="2057400" indent="-228600">
              <a:spcBef>
                <a:spcPct val="20000"/>
              </a:spcBef>
              <a:defRPr sz="86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8600">
                <a:solidFill>
                  <a:schemeClr val="tx1"/>
                </a:solidFill>
                <a:latin typeface="Times New Roman" panose="02020603050405020304" pitchFamily="18" charset="0"/>
              </a:defRPr>
            </a:lvl9pPr>
          </a:lstStyle>
          <a:p>
            <a:pPr eaLnBrk="1" hangingPunct="1">
              <a:spcBef>
                <a:spcPct val="0"/>
              </a:spcBef>
              <a:spcAft>
                <a:spcPct val="0"/>
              </a:spcAft>
              <a:defRPr/>
            </a:pPr>
            <a:endParaRPr lang="en-US" altLang="en-US" sz="8600" smtClean="0">
              <a:latin typeface="Arial" panose="020B0604020202020204" pitchFamily="34" charset="0"/>
            </a:endParaRPr>
          </a:p>
        </p:txBody>
      </p:sp>
      <p:sp>
        <p:nvSpPr>
          <p:cNvPr id="3075" name="Rectangle 2"/>
          <p:cNvSpPr>
            <a:spLocks noGrp="1" noChangeArrowheads="1"/>
          </p:cNvSpPr>
          <p:nvPr>
            <p:ph type="title"/>
          </p:nvPr>
        </p:nvSpPr>
        <p:spPr>
          <a:xfrm>
            <a:off x="212725" y="1433074"/>
            <a:ext cx="39268174" cy="2303605"/>
          </a:xfrm>
        </p:spPr>
        <p:txBody>
          <a:bodyPr anchor="b"/>
          <a:lstStyle/>
          <a:p>
            <a:pPr algn="ctr" eaLnBrk="1" hangingPunct="1"/>
            <a:r>
              <a:rPr lang="en-US" altLang="en-US" sz="7200" b="1" dirty="0" smtClean="0"/>
              <a:t>Effect of traffic light nutritional labeling on the consumption and nutritional content of cookies in Ecuador</a:t>
            </a:r>
            <a:endParaRPr lang="en-US" altLang="en-US" sz="11500" dirty="0" smtClean="0">
              <a:solidFill>
                <a:schemeClr val="tx1"/>
              </a:solidFill>
            </a:endParaRPr>
          </a:p>
        </p:txBody>
      </p:sp>
      <p:sp>
        <p:nvSpPr>
          <p:cNvPr id="5" name="Rectangle 4"/>
          <p:cNvSpPr/>
          <p:nvPr/>
        </p:nvSpPr>
        <p:spPr bwMode="auto">
          <a:xfrm>
            <a:off x="492126" y="6829240"/>
            <a:ext cx="14660788" cy="9838571"/>
          </a:xfrm>
          <a:prstGeom prst="rect">
            <a:avLst/>
          </a:prstGeom>
          <a:ln w="57150">
            <a:solidFill>
              <a:schemeClr val="accent1">
                <a:lumMod val="40000"/>
                <a:lumOff val="60000"/>
              </a:schemeClr>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lIns="438912" tIns="219456" rIns="438912" bIns="219456"/>
          <a:lstStyle/>
          <a:p>
            <a:pPr algn="just"/>
            <a:endParaRPr lang="en-US" sz="3400" b="1" dirty="0" smtClean="0"/>
          </a:p>
          <a:p>
            <a:pPr algn="just"/>
            <a:endParaRPr lang="en-US" sz="3400" b="1" dirty="0"/>
          </a:p>
          <a:p>
            <a:pPr marL="457200" lvl="0" indent="-457200" algn="just">
              <a:buFont typeface="Wingdings" panose="05000000000000000000" pitchFamily="2" charset="2"/>
              <a:buChar char="§"/>
            </a:pPr>
            <a:r>
              <a:rPr lang="en-US" sz="3500" dirty="0" smtClean="0"/>
              <a:t>Ecuador </a:t>
            </a:r>
            <a:r>
              <a:rPr lang="en-US" sz="3500" dirty="0"/>
              <a:t>has experienced in recent years an increase in mortality rates caused by chronic non-communicable </a:t>
            </a:r>
            <a:r>
              <a:rPr lang="en-US" sz="3500" dirty="0" smtClean="0"/>
              <a:t>diseases which </a:t>
            </a:r>
            <a:r>
              <a:rPr lang="en-US" sz="3500" dirty="0"/>
              <a:t>in turn are associated with excessive consumption of salt, sugar and </a:t>
            </a:r>
            <a:r>
              <a:rPr lang="en-US" sz="3500" dirty="0" smtClean="0"/>
              <a:t>fat. To </a:t>
            </a:r>
            <a:r>
              <a:rPr lang="en-US" sz="3500" dirty="0"/>
              <a:t>help reverse this trend, the Ecuadorian government introduced in 2014 the mandatory use of a traffic-light supplementary nutritional label (TLNL) in </a:t>
            </a:r>
            <a:r>
              <a:rPr lang="en-US" sz="3500" dirty="0" smtClean="0"/>
              <a:t>processed food </a:t>
            </a:r>
            <a:r>
              <a:rPr lang="en-US" sz="3500" dirty="0"/>
              <a:t>products (Diaz et al., </a:t>
            </a:r>
            <a:r>
              <a:rPr lang="en-US" sz="3500" dirty="0" smtClean="0"/>
              <a:t>2017; MPS, 2018). </a:t>
            </a:r>
            <a:endParaRPr lang="es-HN" sz="3500" dirty="0"/>
          </a:p>
          <a:p>
            <a:pPr marL="457200" lvl="0" indent="-457200" algn="just">
              <a:buFont typeface="Wingdings" panose="05000000000000000000" pitchFamily="2" charset="2"/>
              <a:buChar char="§"/>
            </a:pPr>
            <a:endParaRPr lang="es-HN" sz="3500" dirty="0"/>
          </a:p>
          <a:p>
            <a:pPr marL="457200" lvl="0" indent="-457200" algn="just">
              <a:buFont typeface="Wingdings" panose="05000000000000000000" pitchFamily="2" charset="2"/>
              <a:buChar char="§"/>
            </a:pPr>
            <a:r>
              <a:rPr lang="en-US" sz="3500" dirty="0"/>
              <a:t>The TLNL </a:t>
            </a:r>
            <a:r>
              <a:rPr lang="en-US" sz="3500" dirty="0" smtClean="0"/>
              <a:t> is </a:t>
            </a:r>
            <a:r>
              <a:rPr lang="en-US" sz="3500" dirty="0"/>
              <a:t>additional to the regular nutritional content label and </a:t>
            </a:r>
            <a:r>
              <a:rPr lang="en-US" sz="3500" dirty="0" smtClean="0"/>
              <a:t>uses the red</a:t>
            </a:r>
            <a:r>
              <a:rPr lang="en-US" sz="3500" dirty="0"/>
              <a:t>, yellow and </a:t>
            </a:r>
            <a:r>
              <a:rPr lang="en-US" sz="3500" dirty="0" smtClean="0"/>
              <a:t>green colors to indicate if a food products has </a:t>
            </a:r>
            <a:r>
              <a:rPr lang="en-US" sz="3500" dirty="0"/>
              <a:t>a </a:t>
            </a:r>
            <a:r>
              <a:rPr lang="en-US" sz="3500" dirty="0" smtClean="0"/>
              <a:t>high, medium or low content </a:t>
            </a:r>
            <a:r>
              <a:rPr lang="en-US" sz="3500" dirty="0"/>
              <a:t>of </a:t>
            </a:r>
            <a:r>
              <a:rPr lang="en-US" sz="3500" dirty="0" smtClean="0"/>
              <a:t>sugar, fat and sodium. The </a:t>
            </a:r>
            <a:r>
              <a:rPr lang="en-US" sz="3500" dirty="0"/>
              <a:t>objective of the TLNL is to </a:t>
            </a:r>
            <a:r>
              <a:rPr lang="en-US" sz="3500" dirty="0" smtClean="0"/>
              <a:t>facilitate the consumers</a:t>
            </a:r>
            <a:r>
              <a:rPr lang="en-US" sz="3500" dirty="0"/>
              <a:t>’ interpretation of the </a:t>
            </a:r>
            <a:r>
              <a:rPr lang="en-US" sz="3500" dirty="0" smtClean="0"/>
              <a:t>nutritional </a:t>
            </a:r>
            <a:r>
              <a:rPr lang="en-US" sz="3500" dirty="0"/>
              <a:t>information contained in food products</a:t>
            </a:r>
            <a:r>
              <a:rPr lang="en-US" sz="3500" dirty="0" smtClean="0"/>
              <a:t>.</a:t>
            </a:r>
            <a:endParaRPr lang="es-HN" sz="3500" dirty="0" smtClean="0"/>
          </a:p>
          <a:p>
            <a:pPr marL="457200" lvl="0" indent="-457200" algn="just">
              <a:buFont typeface="Wingdings" panose="05000000000000000000" pitchFamily="2" charset="2"/>
              <a:buChar char="§"/>
            </a:pPr>
            <a:endParaRPr lang="es-HN" sz="3500" dirty="0"/>
          </a:p>
          <a:p>
            <a:pPr marL="457200" lvl="0" indent="-457200" algn="just">
              <a:buFont typeface="Wingdings" panose="05000000000000000000" pitchFamily="2" charset="2"/>
              <a:buChar char="§"/>
            </a:pPr>
            <a:r>
              <a:rPr lang="en-US" sz="3500" dirty="0"/>
              <a:t>Ecuador is a pioneer in Latin America in the use of supplemental nutrition labeling polices. </a:t>
            </a:r>
            <a:r>
              <a:rPr lang="en-US" sz="3500" dirty="0" smtClean="0"/>
              <a:t>More recently, Chile and Bolivia </a:t>
            </a:r>
            <a:r>
              <a:rPr lang="en-US" sz="3500" dirty="0"/>
              <a:t>have </a:t>
            </a:r>
            <a:r>
              <a:rPr lang="en-US" sz="3500" dirty="0" smtClean="0"/>
              <a:t>implemented similar regulations. </a:t>
            </a:r>
            <a:endParaRPr lang="es-HN" sz="3500" dirty="0"/>
          </a:p>
        </p:txBody>
      </p:sp>
      <p:sp>
        <p:nvSpPr>
          <p:cNvPr id="2" name="Rectangle 1"/>
          <p:cNvSpPr/>
          <p:nvPr/>
        </p:nvSpPr>
        <p:spPr bwMode="auto">
          <a:xfrm>
            <a:off x="-14288" y="4612660"/>
            <a:ext cx="43905488" cy="1481581"/>
          </a:xfrm>
          <a:prstGeom prst="rect">
            <a:avLst/>
          </a:prstGeom>
          <a:solidFill>
            <a:schemeClr val="accent1">
              <a:lumMod val="60000"/>
              <a:lumOff val="40000"/>
            </a:schemeClr>
          </a:solidFill>
          <a:ln w="12700" cap="flat" cmpd="sng" algn="ctr">
            <a:solidFill>
              <a:schemeClr val="bg2">
                <a:lumMod val="75000"/>
              </a:schemeClr>
            </a:solidFill>
            <a:prstDash val="solid"/>
            <a:round/>
            <a:headEnd type="none" w="med" len="med"/>
            <a:tailEnd type="none" w="med" len="med"/>
          </a:ln>
          <a:effectLst/>
          <a:extLst/>
        </p:spPr>
        <p:txBody>
          <a:bodyPr lIns="438912" tIns="219456" rIns="438912" bIns="219456" anchor="ctr"/>
          <a:lstStyle/>
          <a:p>
            <a:pPr defTabSz="4179888" eaLnBrk="1" hangingPunct="1">
              <a:defRPr/>
            </a:pPr>
            <a:endParaRPr lang="en-US" sz="5400" b="1" dirty="0">
              <a:latin typeface="+mn-lt"/>
              <a:ea typeface="+mj-ea"/>
              <a:cs typeface="+mj-cs"/>
            </a:endParaRPr>
          </a:p>
        </p:txBody>
      </p:sp>
      <p:sp>
        <p:nvSpPr>
          <p:cNvPr id="22" name="Rectangle 21"/>
          <p:cNvSpPr/>
          <p:nvPr/>
        </p:nvSpPr>
        <p:spPr bwMode="auto">
          <a:xfrm>
            <a:off x="462923" y="16894959"/>
            <a:ext cx="14660789" cy="4025673"/>
          </a:xfrm>
          <a:prstGeom prst="rect">
            <a:avLst/>
          </a:prstGeom>
          <a:ln w="57150">
            <a:solidFill>
              <a:schemeClr val="accent1">
                <a:lumMod val="40000"/>
                <a:lumOff val="60000"/>
              </a:schemeClr>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lIns="438912" tIns="219456" rIns="438912" bIns="219456"/>
          <a:lstStyle/>
          <a:p>
            <a:pPr marL="1028700" lvl="1" indent="-571500">
              <a:buFont typeface="Arial" panose="020B0604020202020204" pitchFamily="34" charset="0"/>
              <a:buChar char="•"/>
            </a:pPr>
            <a:endParaRPr lang="en-US" sz="3500" dirty="0" smtClean="0"/>
          </a:p>
          <a:p>
            <a:pPr marL="1028700" lvl="1" indent="-571500">
              <a:buFont typeface="Wingdings" panose="05000000000000000000" pitchFamily="2" charset="2"/>
              <a:buChar char="§"/>
            </a:pPr>
            <a:endParaRPr lang="en-US" sz="3500" dirty="0" smtClean="0"/>
          </a:p>
          <a:p>
            <a:pPr marL="1028700" lvl="1" indent="-571500" algn="just">
              <a:buFont typeface="Wingdings" panose="05000000000000000000" pitchFamily="2" charset="2"/>
              <a:buChar char="§"/>
            </a:pPr>
            <a:r>
              <a:rPr lang="en-US" sz="3500" dirty="0"/>
              <a:t>To determine the effect of the traffic light nutritional labeling on the nutritional content of </a:t>
            </a:r>
            <a:r>
              <a:rPr lang="en-US" sz="3500" dirty="0" smtClean="0"/>
              <a:t>cookie products in </a:t>
            </a:r>
            <a:r>
              <a:rPr lang="en-US" sz="3500" dirty="0"/>
              <a:t>Ecuador. </a:t>
            </a:r>
            <a:endParaRPr lang="en-US" sz="3500" dirty="0" smtClean="0"/>
          </a:p>
          <a:p>
            <a:pPr marL="60325" lvl="1" indent="0" algn="just">
              <a:tabLst>
                <a:tab pos="60325" algn="l"/>
              </a:tabLst>
            </a:pPr>
            <a:endParaRPr lang="en-US" sz="3500" dirty="0" smtClean="0"/>
          </a:p>
          <a:p>
            <a:pPr marL="1028700" lvl="1" indent="-571500" algn="just">
              <a:buFont typeface="Wingdings" panose="05000000000000000000" pitchFamily="2" charset="2"/>
              <a:buChar char="§"/>
            </a:pPr>
            <a:r>
              <a:rPr lang="en-US" sz="3500" dirty="0" smtClean="0"/>
              <a:t>To determine </a:t>
            </a:r>
            <a:r>
              <a:rPr lang="en-US" sz="3500" dirty="0"/>
              <a:t>the effect of the traffic light nutritional labeling o</a:t>
            </a:r>
            <a:r>
              <a:rPr lang="en-US" sz="3500" dirty="0" smtClean="0"/>
              <a:t>n consumers’ purchases of cookie products in </a:t>
            </a:r>
            <a:r>
              <a:rPr lang="en-US" sz="3500" dirty="0"/>
              <a:t>Ecuador</a:t>
            </a:r>
            <a:r>
              <a:rPr lang="en-US" sz="3500" dirty="0" smtClean="0"/>
              <a:t>.</a:t>
            </a:r>
            <a:endParaRPr lang="es-HN" sz="3500" dirty="0"/>
          </a:p>
        </p:txBody>
      </p:sp>
      <p:sp>
        <p:nvSpPr>
          <p:cNvPr id="23" name="Rectangle 22"/>
          <p:cNvSpPr/>
          <p:nvPr/>
        </p:nvSpPr>
        <p:spPr bwMode="auto">
          <a:xfrm>
            <a:off x="30703900" y="6800993"/>
            <a:ext cx="12652375" cy="9866818"/>
          </a:xfrm>
          <a:prstGeom prst="rect">
            <a:avLst/>
          </a:prstGeom>
          <a:ln w="50800">
            <a:solidFill>
              <a:schemeClr val="accent1">
                <a:lumMod val="40000"/>
                <a:lumOff val="60000"/>
              </a:schemeClr>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438912" tIns="219456" rIns="438912" bIns="219456"/>
          <a:lstStyle/>
          <a:p>
            <a:pPr marL="571500" lvl="0" indent="-571500">
              <a:buFont typeface="Wingdings" panose="05000000000000000000" pitchFamily="2" charset="2"/>
              <a:buChar char="§"/>
            </a:pPr>
            <a:endParaRPr lang="en-US" sz="3600" dirty="0" smtClean="0"/>
          </a:p>
          <a:p>
            <a:pPr lvl="0" algn="just"/>
            <a:endParaRPr lang="en-US" sz="3500" dirty="0" smtClean="0"/>
          </a:p>
          <a:p>
            <a:pPr marL="571500" lvl="0" indent="-571500" algn="just">
              <a:buFont typeface="Wingdings" panose="05000000000000000000" pitchFamily="2" charset="2"/>
              <a:buChar char="§"/>
            </a:pPr>
            <a:r>
              <a:rPr lang="en-US" sz="3500" dirty="0" smtClean="0"/>
              <a:t>Regarding the nutritional content of cookie products, </a:t>
            </a:r>
            <a:r>
              <a:rPr lang="en-US" sz="3500" dirty="0"/>
              <a:t>after the introduction of the </a:t>
            </a:r>
            <a:r>
              <a:rPr lang="en-US" sz="3500" dirty="0" smtClean="0"/>
              <a:t>TLNL, the fat content increased, on average, by 2.55% and the sodium content decreased by 10.09%. These changes are not statistically </a:t>
            </a:r>
            <a:r>
              <a:rPr lang="en-US" sz="3500" dirty="0"/>
              <a:t>significant </a:t>
            </a:r>
            <a:r>
              <a:rPr lang="en-US" sz="3500" dirty="0" smtClean="0"/>
              <a:t>(α</a:t>
            </a:r>
            <a:r>
              <a:rPr lang="en-US" sz="3500" dirty="0"/>
              <a:t>= </a:t>
            </a:r>
            <a:r>
              <a:rPr lang="en-US" sz="3500" dirty="0" smtClean="0"/>
              <a:t>0.10). The content of sugar decreased by 14.49%. This change is statistically significant  </a:t>
            </a:r>
            <a:r>
              <a:rPr lang="en-US" sz="3500" dirty="0"/>
              <a:t>(α= </a:t>
            </a:r>
            <a:r>
              <a:rPr lang="en-US" sz="3500" dirty="0" smtClean="0"/>
              <a:t>0.10).</a:t>
            </a:r>
          </a:p>
          <a:p>
            <a:pPr marL="571500" lvl="0" indent="-571500" algn="just">
              <a:buFont typeface="Wingdings" panose="05000000000000000000" pitchFamily="2" charset="2"/>
              <a:buChar char="§"/>
            </a:pPr>
            <a:endParaRPr lang="en-US" sz="3500" dirty="0" smtClean="0"/>
          </a:p>
          <a:p>
            <a:pPr marL="571500" indent="-571500" algn="just">
              <a:buFont typeface="Wingdings" panose="05000000000000000000" pitchFamily="2" charset="2"/>
              <a:buChar char="§"/>
            </a:pPr>
            <a:r>
              <a:rPr lang="en-US" sz="3500" dirty="0"/>
              <a:t>On average, </a:t>
            </a:r>
            <a:r>
              <a:rPr lang="en-US" sz="3500" dirty="0" smtClean="0"/>
              <a:t>monthly </a:t>
            </a:r>
            <a:r>
              <a:rPr lang="en-US" sz="3500" dirty="0"/>
              <a:t>per-capita consumption of cookies increased by </a:t>
            </a:r>
            <a:r>
              <a:rPr lang="en-US" sz="3500" dirty="0" smtClean="0"/>
              <a:t>0.44g after the introduction of the TLNL. </a:t>
            </a:r>
            <a:r>
              <a:rPr lang="en-US" sz="3500" dirty="0"/>
              <a:t>This difference </a:t>
            </a:r>
            <a:r>
              <a:rPr lang="en-US" sz="3500" dirty="0" smtClean="0"/>
              <a:t>is statistically </a:t>
            </a:r>
            <a:r>
              <a:rPr lang="en-US" sz="3500" dirty="0"/>
              <a:t>significant </a:t>
            </a:r>
            <a:r>
              <a:rPr lang="en-US" sz="3500" dirty="0" smtClean="0"/>
              <a:t>(α</a:t>
            </a:r>
            <a:r>
              <a:rPr lang="en-US" sz="3500" dirty="0"/>
              <a:t>= 0.10).</a:t>
            </a:r>
            <a:endParaRPr lang="en-US" sz="3500" dirty="0" smtClean="0"/>
          </a:p>
          <a:p>
            <a:pPr marL="571500" indent="-571500" algn="just">
              <a:buFont typeface="Wingdings" panose="05000000000000000000" pitchFamily="2" charset="2"/>
              <a:buChar char="§"/>
            </a:pPr>
            <a:endParaRPr lang="en-US" sz="3500" dirty="0"/>
          </a:p>
          <a:p>
            <a:pPr marL="571500" lvl="0" indent="-571500" algn="just">
              <a:buFont typeface="Wingdings" panose="05000000000000000000" pitchFamily="2" charset="2"/>
              <a:buChar char="§"/>
            </a:pPr>
            <a:r>
              <a:rPr lang="en-US" sz="3500" dirty="0" smtClean="0"/>
              <a:t>Regression results indicate that after controlling for other factors affecting consumer demand for cookies, the introduction of the TLNL was associated with a 11% decline in consumer </a:t>
            </a:r>
            <a:r>
              <a:rPr lang="en-US" sz="3500" dirty="0"/>
              <a:t>purchases </a:t>
            </a:r>
            <a:r>
              <a:rPr lang="en-US" sz="3500" dirty="0" smtClean="0"/>
              <a:t>(significant at α</a:t>
            </a:r>
            <a:r>
              <a:rPr lang="en-US" sz="3500" dirty="0"/>
              <a:t>= </a:t>
            </a:r>
            <a:r>
              <a:rPr lang="en-US" sz="3500" dirty="0" smtClean="0"/>
              <a:t>0.05).</a:t>
            </a:r>
            <a:endParaRPr lang="es-HN" sz="3500" dirty="0"/>
          </a:p>
        </p:txBody>
      </p:sp>
      <p:sp>
        <p:nvSpPr>
          <p:cNvPr id="24" name="Rectangle 23"/>
          <p:cNvSpPr/>
          <p:nvPr/>
        </p:nvSpPr>
        <p:spPr bwMode="auto">
          <a:xfrm>
            <a:off x="30667324" y="16894959"/>
            <a:ext cx="12652375" cy="5829013"/>
          </a:xfrm>
          <a:prstGeom prst="rect">
            <a:avLst/>
          </a:prstGeom>
          <a:ln w="50800">
            <a:solidFill>
              <a:schemeClr val="accent1">
                <a:lumMod val="40000"/>
                <a:lumOff val="60000"/>
              </a:schemeClr>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438912" tIns="219456" rIns="438912" bIns="219456"/>
          <a:lstStyle/>
          <a:p>
            <a:pPr lvl="0"/>
            <a:endParaRPr lang="en-US" sz="3600" dirty="0"/>
          </a:p>
          <a:p>
            <a:pPr marL="571500" lvl="0" indent="-571500" algn="just">
              <a:buFont typeface="Wingdings" panose="05000000000000000000" pitchFamily="2" charset="2"/>
              <a:buChar char="§"/>
            </a:pPr>
            <a:r>
              <a:rPr lang="en-US" sz="3500" dirty="0" smtClean="0"/>
              <a:t>We find evidence that the introduction of the TLNL caused a reduction in the purchases of cookie products in Ecuador and also led to a large  reduction of the sugar content.  </a:t>
            </a:r>
          </a:p>
          <a:p>
            <a:pPr marL="571500" lvl="0" indent="-571500" algn="just">
              <a:buFont typeface="Wingdings" panose="05000000000000000000" pitchFamily="2" charset="2"/>
              <a:buChar char="§"/>
            </a:pPr>
            <a:endParaRPr lang="en-US" sz="3500" dirty="0"/>
          </a:p>
          <a:p>
            <a:pPr marL="571500" lvl="0" indent="-571500" algn="just">
              <a:buFont typeface="Wingdings" panose="05000000000000000000" pitchFamily="2" charset="2"/>
              <a:buChar char="§"/>
            </a:pPr>
            <a:r>
              <a:rPr lang="en-US" sz="3500" dirty="0" smtClean="0"/>
              <a:t> Our results contrast with previous studies which did not find evidence that the TLNL had affected the consumption and/or nutritional content of other food products (Peñaherrera, 2017). The TLNL appears to have different effects on different products.</a:t>
            </a:r>
          </a:p>
        </p:txBody>
      </p:sp>
      <p:sp>
        <p:nvSpPr>
          <p:cNvPr id="4" name="Rectangle 3"/>
          <p:cNvSpPr/>
          <p:nvPr/>
        </p:nvSpPr>
        <p:spPr bwMode="auto">
          <a:xfrm>
            <a:off x="472201" y="6857343"/>
            <a:ext cx="14660788" cy="950514"/>
          </a:xfrm>
          <a:prstGeom prst="rec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a:extLst/>
        </p:spPr>
        <p:txBody>
          <a:bodyPr vert="horz" wrap="square" lIns="438912" tIns="219456" rIns="438912" bIns="219456" numCol="1" rtlCol="0" anchor="t" anchorCtr="0" compatLnSpc="1">
            <a:prstTxWarp prst="textNoShape">
              <a:avLst/>
            </a:prstTxWarp>
          </a:bodyPr>
          <a:lstStyle/>
          <a:p>
            <a:pPr defTabSz="4179888" eaLnBrk="1" hangingPunct="1"/>
            <a:r>
              <a:rPr lang="en-US" sz="4000" b="1" dirty="0" smtClean="0">
                <a:latin typeface="+mj-lt"/>
              </a:rPr>
              <a:t>INTRODUCTION</a:t>
            </a:r>
          </a:p>
          <a:p>
            <a:pPr defTabSz="4179888" eaLnBrk="1" hangingPunct="1"/>
            <a:r>
              <a:rPr lang="en-US" sz="4000" dirty="0" smtClean="0">
                <a:latin typeface="+mj-lt"/>
              </a:rPr>
              <a:t> </a:t>
            </a:r>
          </a:p>
          <a:p>
            <a:pPr defTabSz="4179888" eaLnBrk="1" hangingPunct="1"/>
            <a:endParaRPr lang="en-US" sz="4000" dirty="0" smtClean="0">
              <a:latin typeface="+mj-lt"/>
            </a:endParaRPr>
          </a:p>
          <a:p>
            <a:pPr defTabSz="4179888" eaLnBrk="1" hangingPunct="1"/>
            <a:endParaRPr lang="en-US" sz="4000" dirty="0">
              <a:latin typeface="+mj-lt"/>
            </a:endParaRPr>
          </a:p>
          <a:p>
            <a:pPr defTabSz="4179888" eaLnBrk="1" hangingPunct="1"/>
            <a:endParaRPr lang="en-US" sz="4000" dirty="0">
              <a:latin typeface="+mj-lt"/>
            </a:endParaRPr>
          </a:p>
        </p:txBody>
      </p:sp>
      <p:sp>
        <p:nvSpPr>
          <p:cNvPr id="17" name="Rectangle 16"/>
          <p:cNvSpPr/>
          <p:nvPr/>
        </p:nvSpPr>
        <p:spPr bwMode="auto">
          <a:xfrm>
            <a:off x="30703900" y="23049108"/>
            <a:ext cx="12652375" cy="7126091"/>
          </a:xfrm>
          <a:prstGeom prst="rect">
            <a:avLst/>
          </a:prstGeom>
          <a:ln w="50800">
            <a:solidFill>
              <a:schemeClr val="accent1">
                <a:lumMod val="40000"/>
                <a:lumOff val="60000"/>
              </a:schemeClr>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438912" tIns="219456" rIns="438912" bIns="219456"/>
          <a:lstStyle/>
          <a:p>
            <a:pPr marL="571500" lvl="0" indent="-571500" algn="just" defTabSz="4179888" eaLnBrk="1" hangingPunct="1">
              <a:buFont typeface="Wingdings" panose="05000000000000000000" pitchFamily="2" charset="2"/>
              <a:buChar char="§"/>
            </a:pPr>
            <a:endParaRPr lang="es-ES" sz="3200" dirty="0" smtClean="0">
              <a:solidFill>
                <a:srgbClr val="333333"/>
              </a:solidFill>
              <a:latin typeface="Helvetica Neue"/>
            </a:endParaRPr>
          </a:p>
          <a:p>
            <a:pPr marL="571500" lvl="0" indent="-571500" algn="just" defTabSz="4179888" eaLnBrk="1" hangingPunct="1">
              <a:buFont typeface="Wingdings" panose="05000000000000000000" pitchFamily="2" charset="2"/>
              <a:buChar char="§"/>
            </a:pPr>
            <a:endParaRPr lang="es-ES" sz="3200" dirty="0">
              <a:solidFill>
                <a:srgbClr val="333333"/>
              </a:solidFill>
              <a:latin typeface="Helvetica Neue"/>
            </a:endParaRPr>
          </a:p>
          <a:p>
            <a:pPr marL="571500" lvl="0" indent="-571500" algn="just" defTabSz="4179888" eaLnBrk="1" hangingPunct="1">
              <a:buFont typeface="Wingdings" panose="05000000000000000000" pitchFamily="2" charset="2"/>
              <a:buChar char="§"/>
            </a:pPr>
            <a:endParaRPr lang="es-ES" sz="3200" dirty="0" smtClean="0">
              <a:solidFill>
                <a:srgbClr val="333333"/>
              </a:solidFill>
              <a:latin typeface="+mj-lt"/>
            </a:endParaRPr>
          </a:p>
          <a:p>
            <a:pPr marL="571500" lvl="0" indent="-571500" algn="just" defTabSz="4179888" eaLnBrk="1" hangingPunct="1">
              <a:buFont typeface="Wingdings" panose="05000000000000000000" pitchFamily="2" charset="2"/>
              <a:buChar char="§"/>
            </a:pPr>
            <a:r>
              <a:rPr lang="es-ES" sz="2800" dirty="0" smtClean="0">
                <a:solidFill>
                  <a:srgbClr val="333333"/>
                </a:solidFill>
                <a:latin typeface="+mj-lt"/>
              </a:rPr>
              <a:t>Díaz </a:t>
            </a:r>
            <a:r>
              <a:rPr lang="es-ES" sz="2800" dirty="0">
                <a:solidFill>
                  <a:srgbClr val="333333"/>
                </a:solidFill>
                <a:latin typeface="+mj-lt"/>
              </a:rPr>
              <a:t>AA, Veliz PM, Rivas-Mariño G, </a:t>
            </a:r>
            <a:r>
              <a:rPr lang="es-ES" sz="2800" dirty="0" err="1">
                <a:solidFill>
                  <a:srgbClr val="333333"/>
                </a:solidFill>
                <a:latin typeface="+mj-lt"/>
              </a:rPr>
              <a:t>Vance</a:t>
            </a:r>
            <a:r>
              <a:rPr lang="es-ES" sz="2800" dirty="0">
                <a:solidFill>
                  <a:srgbClr val="333333"/>
                </a:solidFill>
                <a:latin typeface="+mj-lt"/>
              </a:rPr>
              <a:t> </a:t>
            </a:r>
            <a:r>
              <a:rPr lang="es-ES" sz="2800" dirty="0" err="1">
                <a:solidFill>
                  <a:srgbClr val="333333"/>
                </a:solidFill>
                <a:latin typeface="+mj-lt"/>
              </a:rPr>
              <a:t>Mafla</a:t>
            </a:r>
            <a:r>
              <a:rPr lang="es-ES" sz="2800" dirty="0">
                <a:solidFill>
                  <a:srgbClr val="333333"/>
                </a:solidFill>
                <a:latin typeface="+mj-lt"/>
              </a:rPr>
              <a:t> C, Martínez Altamirano LM, Vaca Jones C. Etiquetado de alimentos en Ecuador: implementación, resultados y acciones pendientes. </a:t>
            </a:r>
            <a:r>
              <a:rPr lang="es-ES" sz="2800" dirty="0" err="1">
                <a:solidFill>
                  <a:srgbClr val="333333"/>
                </a:solidFill>
                <a:latin typeface="+mj-lt"/>
              </a:rPr>
              <a:t>Rev</a:t>
            </a:r>
            <a:r>
              <a:rPr lang="es-ES" sz="2800" dirty="0">
                <a:solidFill>
                  <a:srgbClr val="333333"/>
                </a:solidFill>
                <a:latin typeface="+mj-lt"/>
              </a:rPr>
              <a:t> </a:t>
            </a:r>
            <a:r>
              <a:rPr lang="es-ES" sz="2800" dirty="0" err="1">
                <a:solidFill>
                  <a:srgbClr val="333333"/>
                </a:solidFill>
                <a:latin typeface="+mj-lt"/>
              </a:rPr>
              <a:t>Panam</a:t>
            </a:r>
            <a:r>
              <a:rPr lang="es-ES" sz="2800" dirty="0">
                <a:solidFill>
                  <a:srgbClr val="333333"/>
                </a:solidFill>
                <a:latin typeface="+mj-lt"/>
              </a:rPr>
              <a:t> Salud Publica. 2017;41:e54</a:t>
            </a:r>
          </a:p>
          <a:p>
            <a:pPr lvl="0" algn="just" defTabSz="4179888" eaLnBrk="1" hangingPunct="1"/>
            <a:endParaRPr lang="en-US" sz="2800" dirty="0">
              <a:solidFill>
                <a:srgbClr val="000000"/>
              </a:solidFill>
            </a:endParaRPr>
          </a:p>
          <a:p>
            <a:pPr marL="571500" indent="-571500" algn="just" defTabSz="4179888" eaLnBrk="1" hangingPunct="1">
              <a:buFont typeface="Wingdings" panose="05000000000000000000" pitchFamily="2" charset="2"/>
              <a:buChar char="§"/>
            </a:pPr>
            <a:r>
              <a:rPr lang="en-US" sz="2800" dirty="0">
                <a:solidFill>
                  <a:srgbClr val="000000"/>
                </a:solidFill>
              </a:rPr>
              <a:t>Ministry of Public Health (MPS)(2018). Food labeling. Labeling system for processed foods. Government of the Republic of Ecuador. Quito Available online at http://www.salud.gob.ec/campana-etiquetado</a:t>
            </a:r>
            <a:r>
              <a:rPr lang="en-US" sz="2800" dirty="0" smtClean="0">
                <a:solidFill>
                  <a:srgbClr val="000000"/>
                </a:solidFill>
              </a:rPr>
              <a:t>/.</a:t>
            </a:r>
          </a:p>
          <a:p>
            <a:pPr marL="571500" indent="-571500" algn="just" defTabSz="4179888" eaLnBrk="1" hangingPunct="1">
              <a:buFont typeface="Wingdings" panose="05000000000000000000" pitchFamily="2" charset="2"/>
              <a:buChar char="§"/>
            </a:pPr>
            <a:endParaRPr lang="en-US" sz="2800" dirty="0">
              <a:solidFill>
                <a:srgbClr val="000000"/>
              </a:solidFill>
            </a:endParaRPr>
          </a:p>
          <a:p>
            <a:pPr marL="571500" indent="-571500" defTabSz="4179888" eaLnBrk="1" hangingPunct="1">
              <a:buFont typeface="Wingdings" panose="05000000000000000000" pitchFamily="2" charset="2"/>
              <a:buChar char="§"/>
            </a:pPr>
            <a:r>
              <a:rPr lang="en-US" sz="2800" dirty="0" smtClean="0">
                <a:solidFill>
                  <a:srgbClr val="000000"/>
                </a:solidFill>
              </a:rPr>
              <a:t> </a:t>
            </a:r>
            <a:r>
              <a:rPr lang="en-US" altLang="en-US" sz="2800" dirty="0" err="1">
                <a:solidFill>
                  <a:schemeClr val="tx1"/>
                </a:solidFill>
                <a:ea typeface="Calibri" panose="020F0502020204030204" pitchFamily="34" charset="0"/>
                <a:cs typeface="Times New Roman" panose="02020603050405020304" pitchFamily="18" charset="0"/>
              </a:rPr>
              <a:t>Peñaherrera</a:t>
            </a:r>
            <a:r>
              <a:rPr lang="en-US" altLang="en-US" sz="2800" dirty="0">
                <a:solidFill>
                  <a:schemeClr val="tx1"/>
                </a:solidFill>
                <a:ea typeface="Calibri" panose="020F0502020204030204" pitchFamily="34" charset="0"/>
                <a:cs typeface="Times New Roman" panose="02020603050405020304" pitchFamily="18" charset="0"/>
              </a:rPr>
              <a:t>, V. (2017, November). </a:t>
            </a:r>
            <a:r>
              <a:rPr lang="en-US" altLang="en-US" sz="2800" i="1" dirty="0" err="1">
                <a:solidFill>
                  <a:schemeClr val="tx1"/>
                </a:solidFill>
                <a:ea typeface="Calibri" panose="020F0502020204030204" pitchFamily="34" charset="0"/>
                <a:cs typeface="Times New Roman" panose="02020603050405020304" pitchFamily="18" charset="0"/>
              </a:rPr>
              <a:t>Zamorano</a:t>
            </a:r>
            <a:r>
              <a:rPr lang="en-US" altLang="en-US" sz="2800" i="1" dirty="0">
                <a:solidFill>
                  <a:schemeClr val="tx1"/>
                </a:solidFill>
                <a:ea typeface="Calibri" panose="020F0502020204030204" pitchFamily="34" charset="0"/>
                <a:cs typeface="Times New Roman" panose="02020603050405020304" pitchFamily="18" charset="0"/>
              </a:rPr>
              <a:t>.</a:t>
            </a:r>
            <a:r>
              <a:rPr lang="en-US" altLang="en-US" sz="2800" dirty="0">
                <a:solidFill>
                  <a:schemeClr val="tx1"/>
                </a:solidFill>
                <a:ea typeface="Calibri" panose="020F0502020204030204" pitchFamily="34" charset="0"/>
                <a:cs typeface="Times New Roman" panose="02020603050405020304" pitchFamily="18" charset="0"/>
              </a:rPr>
              <a:t> Retrieved from Effect of traffic light nutritional labeling on the consumption and nutritional content of sodas in Ecuador: https://bdigital.zamorano.edu/bitstream/11036/6156/1/AGN-2017-021.pdf</a:t>
            </a:r>
            <a:endParaRPr lang="en-US" altLang="en-US" sz="4400" dirty="0">
              <a:solidFill>
                <a:schemeClr val="tx1"/>
              </a:solidFill>
            </a:endParaRPr>
          </a:p>
          <a:p>
            <a:pPr marL="571500" lvl="0" indent="-571500" algn="just" defTabSz="4179888" eaLnBrk="1" hangingPunct="1">
              <a:buFont typeface="Wingdings" panose="05000000000000000000" pitchFamily="2" charset="2"/>
              <a:buChar char="§"/>
            </a:pPr>
            <a:endParaRPr lang="en-US" sz="3200" dirty="0" smtClean="0">
              <a:solidFill>
                <a:srgbClr val="000000"/>
              </a:solidFill>
            </a:endParaRPr>
          </a:p>
          <a:p>
            <a:pPr lvl="0" algn="just" defTabSz="4179888" eaLnBrk="1" hangingPunct="1"/>
            <a:endParaRPr lang="es-ES" sz="2800" dirty="0" smtClean="0">
              <a:solidFill>
                <a:srgbClr val="333333"/>
              </a:solidFill>
            </a:endParaRPr>
          </a:p>
          <a:p>
            <a:pPr lvl="0" algn="just" defTabSz="4179888" eaLnBrk="1" hangingPunct="1"/>
            <a:r>
              <a:rPr lang="es-ES" sz="2800" dirty="0" smtClean="0">
                <a:solidFill>
                  <a:srgbClr val="333333"/>
                </a:solidFill>
              </a:rPr>
              <a:t>For </a:t>
            </a:r>
            <a:r>
              <a:rPr lang="es-ES" sz="2800" dirty="0">
                <a:solidFill>
                  <a:srgbClr val="333333"/>
                </a:solidFill>
              </a:rPr>
              <a:t>more </a:t>
            </a:r>
            <a:r>
              <a:rPr lang="es-ES" sz="2800" dirty="0" err="1">
                <a:solidFill>
                  <a:srgbClr val="333333"/>
                </a:solidFill>
              </a:rPr>
              <a:t>information</a:t>
            </a:r>
            <a:r>
              <a:rPr lang="es-ES" sz="2800" dirty="0">
                <a:solidFill>
                  <a:srgbClr val="333333"/>
                </a:solidFill>
              </a:rPr>
              <a:t> </a:t>
            </a:r>
            <a:r>
              <a:rPr lang="es-ES" sz="2800" dirty="0" err="1">
                <a:solidFill>
                  <a:srgbClr val="333333"/>
                </a:solidFill>
              </a:rPr>
              <a:t>contact</a:t>
            </a:r>
            <a:r>
              <a:rPr lang="es-ES" sz="2800" dirty="0">
                <a:solidFill>
                  <a:srgbClr val="333333"/>
                </a:solidFill>
              </a:rPr>
              <a:t>: </a:t>
            </a:r>
          </a:p>
          <a:p>
            <a:pPr lvl="0" algn="just" defTabSz="4179888" eaLnBrk="1" hangingPunct="1"/>
            <a:r>
              <a:rPr lang="en-US" sz="2800" dirty="0">
                <a:solidFill>
                  <a:srgbClr val="000000"/>
                </a:solidFill>
              </a:rPr>
              <a:t>carlos.carpio@ttu.edu</a:t>
            </a:r>
          </a:p>
          <a:p>
            <a:pPr lvl="0" algn="just" defTabSz="4179888" eaLnBrk="1" hangingPunct="1"/>
            <a:r>
              <a:rPr lang="en-US" sz="2800" dirty="0">
                <a:solidFill>
                  <a:srgbClr val="000000"/>
                </a:solidFill>
              </a:rPr>
              <a:t>paoleth.iza@ttu.edu</a:t>
            </a:r>
          </a:p>
          <a:p>
            <a:pPr lvl="0" algn="just" defTabSz="4179888" eaLnBrk="1" hangingPunct="1"/>
            <a:endParaRPr lang="en-US" sz="3200" dirty="0" smtClean="0">
              <a:solidFill>
                <a:srgbClr val="000000"/>
              </a:solidFill>
            </a:endParaRPr>
          </a:p>
          <a:p>
            <a:pPr marL="571500" lvl="0" indent="-571500" algn="just" defTabSz="4179888" eaLnBrk="1" hangingPunct="1">
              <a:buFont typeface="Wingdings" panose="05000000000000000000" pitchFamily="2" charset="2"/>
              <a:buChar char="§"/>
            </a:pPr>
            <a:endParaRPr lang="en-US" sz="3200" dirty="0">
              <a:solidFill>
                <a:srgbClr val="000000"/>
              </a:solidFill>
            </a:endParaRPr>
          </a:p>
          <a:p>
            <a:pPr marL="571500" lvl="0" indent="-571500" algn="just" defTabSz="4179888" eaLnBrk="1" hangingPunct="1">
              <a:buFont typeface="Wingdings" panose="05000000000000000000" pitchFamily="2" charset="2"/>
              <a:buChar char="§"/>
            </a:pPr>
            <a:endParaRPr lang="en-US" sz="3200" dirty="0" smtClean="0">
              <a:solidFill>
                <a:srgbClr val="000000"/>
              </a:solidFill>
            </a:endParaRPr>
          </a:p>
          <a:p>
            <a:pPr marL="571500" lvl="0" indent="-571500" algn="just" defTabSz="4179888" eaLnBrk="1" hangingPunct="1">
              <a:buFont typeface="Wingdings" panose="05000000000000000000" pitchFamily="2" charset="2"/>
              <a:buChar char="§"/>
            </a:pPr>
            <a:endParaRPr lang="en-US" sz="3200" dirty="0">
              <a:solidFill>
                <a:srgbClr val="000000"/>
              </a:solidFill>
            </a:endParaRPr>
          </a:p>
          <a:p>
            <a:pPr marL="571500" lvl="0" indent="-571500" algn="just" defTabSz="4179888" eaLnBrk="1" hangingPunct="1">
              <a:buFont typeface="Wingdings" panose="05000000000000000000" pitchFamily="2" charset="2"/>
              <a:buChar char="§"/>
            </a:pPr>
            <a:endParaRPr lang="en-US" sz="3200" dirty="0">
              <a:solidFill>
                <a:srgbClr val="000000"/>
              </a:solidFill>
            </a:endParaRPr>
          </a:p>
        </p:txBody>
      </p:sp>
      <p:sp>
        <p:nvSpPr>
          <p:cNvPr id="20" name="Rectangle 19"/>
          <p:cNvSpPr/>
          <p:nvPr/>
        </p:nvSpPr>
        <p:spPr bwMode="auto">
          <a:xfrm>
            <a:off x="477359" y="16903661"/>
            <a:ext cx="14660788" cy="950514"/>
          </a:xfrm>
          <a:prstGeom prst="rec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a:extLst/>
        </p:spPr>
        <p:txBody>
          <a:bodyPr vert="horz" wrap="square" lIns="438912" tIns="219456" rIns="438912" bIns="219456" numCol="1" rtlCol="0" anchor="t" anchorCtr="0" compatLnSpc="1">
            <a:prstTxWarp prst="textNoShape">
              <a:avLst/>
            </a:prstTxWarp>
          </a:bodyPr>
          <a:lstStyle/>
          <a:p>
            <a:pPr defTabSz="4179888" eaLnBrk="1" hangingPunct="1"/>
            <a:r>
              <a:rPr lang="en-US" sz="4000" b="1" dirty="0" smtClean="0">
                <a:latin typeface="+mj-lt"/>
              </a:rPr>
              <a:t>OBJECTIVES</a:t>
            </a:r>
          </a:p>
          <a:p>
            <a:pPr defTabSz="4179888" eaLnBrk="1" hangingPunct="1"/>
            <a:endParaRPr lang="en-US" sz="4000" dirty="0" smtClean="0">
              <a:latin typeface="+mj-lt"/>
            </a:endParaRPr>
          </a:p>
          <a:p>
            <a:pPr defTabSz="4179888" eaLnBrk="1" hangingPunct="1"/>
            <a:endParaRPr lang="en-US" sz="4000" dirty="0">
              <a:latin typeface="+mj-lt"/>
            </a:endParaRPr>
          </a:p>
          <a:p>
            <a:pPr defTabSz="4179888" eaLnBrk="1" hangingPunct="1"/>
            <a:endParaRPr lang="en-US" sz="4000" dirty="0">
              <a:latin typeface="+mj-lt"/>
            </a:endParaRPr>
          </a:p>
        </p:txBody>
      </p:sp>
      <p:sp>
        <p:nvSpPr>
          <p:cNvPr id="25" name="Rectangle 24"/>
          <p:cNvSpPr/>
          <p:nvPr/>
        </p:nvSpPr>
        <p:spPr bwMode="auto">
          <a:xfrm>
            <a:off x="30647399" y="6800993"/>
            <a:ext cx="12652376" cy="950513"/>
          </a:xfrm>
          <a:prstGeom prst="rec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a:extLst/>
        </p:spPr>
        <p:txBody>
          <a:bodyPr vert="horz" wrap="square" lIns="438912" tIns="219456" rIns="438912" bIns="219456" numCol="1" rtlCol="0" anchor="t" anchorCtr="0" compatLnSpc="1">
            <a:prstTxWarp prst="textNoShape">
              <a:avLst/>
            </a:prstTxWarp>
          </a:bodyPr>
          <a:lstStyle/>
          <a:p>
            <a:pPr defTabSz="4179888" eaLnBrk="1" hangingPunct="1"/>
            <a:r>
              <a:rPr lang="en-US" sz="4000" b="1" dirty="0" smtClean="0">
                <a:latin typeface="+mj-lt"/>
              </a:rPr>
              <a:t>DISCUSSION</a:t>
            </a:r>
          </a:p>
          <a:p>
            <a:pPr defTabSz="4179888" eaLnBrk="1" hangingPunct="1"/>
            <a:r>
              <a:rPr lang="en-US" sz="4000" dirty="0" smtClean="0">
                <a:latin typeface="+mj-lt"/>
              </a:rPr>
              <a:t> </a:t>
            </a:r>
          </a:p>
          <a:p>
            <a:pPr defTabSz="4179888" eaLnBrk="1" hangingPunct="1"/>
            <a:endParaRPr lang="en-US" sz="4000" dirty="0" smtClean="0">
              <a:latin typeface="+mj-lt"/>
            </a:endParaRPr>
          </a:p>
          <a:p>
            <a:pPr defTabSz="4179888" eaLnBrk="1" hangingPunct="1"/>
            <a:endParaRPr lang="en-US" sz="4000" dirty="0">
              <a:latin typeface="+mj-lt"/>
            </a:endParaRPr>
          </a:p>
          <a:p>
            <a:pPr defTabSz="4179888" eaLnBrk="1" hangingPunct="1"/>
            <a:endParaRPr lang="en-US" sz="4000" dirty="0">
              <a:latin typeface="+mj-lt"/>
            </a:endParaRPr>
          </a:p>
        </p:txBody>
      </p:sp>
      <p:sp>
        <p:nvSpPr>
          <p:cNvPr id="26" name="Rectangle 25"/>
          <p:cNvSpPr/>
          <p:nvPr/>
        </p:nvSpPr>
        <p:spPr bwMode="auto">
          <a:xfrm>
            <a:off x="30685815" y="16909607"/>
            <a:ext cx="12652376" cy="718308"/>
          </a:xfrm>
          <a:prstGeom prst="rec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a:extLst/>
        </p:spPr>
        <p:txBody>
          <a:bodyPr vert="horz" wrap="square" lIns="438912" tIns="219456" rIns="438912" bIns="219456" numCol="1" rtlCol="0" anchor="ctr" anchorCtr="0" compatLnSpc="1">
            <a:prstTxWarp prst="textNoShape">
              <a:avLst/>
            </a:prstTxWarp>
          </a:bodyPr>
          <a:lstStyle/>
          <a:p>
            <a:pPr defTabSz="4179888" eaLnBrk="1" hangingPunct="1"/>
            <a:r>
              <a:rPr lang="en-US" sz="4000" b="1" dirty="0" smtClean="0">
                <a:latin typeface="+mj-lt"/>
              </a:rPr>
              <a:t>CONCLUSIONS</a:t>
            </a:r>
            <a:endParaRPr lang="en-US" sz="4000" b="1" dirty="0">
              <a:latin typeface="+mj-lt"/>
            </a:endParaRPr>
          </a:p>
        </p:txBody>
      </p:sp>
      <p:sp>
        <p:nvSpPr>
          <p:cNvPr id="27" name="Rectangle 26"/>
          <p:cNvSpPr/>
          <p:nvPr/>
        </p:nvSpPr>
        <p:spPr bwMode="auto">
          <a:xfrm>
            <a:off x="30703900" y="23059981"/>
            <a:ext cx="12652375" cy="1126930"/>
          </a:xfrm>
          <a:prstGeom prst="rec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a:extLst/>
        </p:spPr>
        <p:txBody>
          <a:bodyPr vert="horz" wrap="square" lIns="438912" tIns="219456" rIns="438912" bIns="219456" numCol="1" rtlCol="0" anchor="t" anchorCtr="0" compatLnSpc="1">
            <a:prstTxWarp prst="textNoShape">
              <a:avLst/>
            </a:prstTxWarp>
          </a:bodyPr>
          <a:lstStyle/>
          <a:p>
            <a:pPr defTabSz="4179888" eaLnBrk="1" hangingPunct="1"/>
            <a:r>
              <a:rPr lang="en-US" sz="4000" b="1" dirty="0" smtClean="0">
                <a:latin typeface="+mj-lt"/>
              </a:rPr>
              <a:t>REFERENCES</a:t>
            </a:r>
            <a:endParaRPr lang="en-US" sz="4000" dirty="0" smtClean="0">
              <a:latin typeface="+mj-lt"/>
            </a:endParaRPr>
          </a:p>
          <a:p>
            <a:pPr algn="just" defTabSz="4179888" eaLnBrk="1" hangingPunct="1"/>
            <a:endParaRPr lang="en-US" sz="3200" dirty="0">
              <a:latin typeface="+mj-lt"/>
            </a:endParaRPr>
          </a:p>
          <a:p>
            <a:pPr marL="571500" indent="-571500" algn="just" defTabSz="4179888" eaLnBrk="1" hangingPunct="1">
              <a:buFont typeface="Wingdings" panose="05000000000000000000" pitchFamily="2" charset="2"/>
              <a:buChar char="§"/>
            </a:pPr>
            <a:endParaRPr lang="en-US" sz="3200" dirty="0" smtClean="0">
              <a:latin typeface="+mj-lt"/>
            </a:endParaRPr>
          </a:p>
          <a:p>
            <a:pPr marL="571500" indent="-571500" algn="just" defTabSz="4179888" eaLnBrk="1" hangingPunct="1">
              <a:buFont typeface="Wingdings" panose="05000000000000000000" pitchFamily="2" charset="2"/>
              <a:buChar char="§"/>
            </a:pPr>
            <a:endParaRPr lang="en-US" sz="3200" dirty="0">
              <a:latin typeface="+mj-lt"/>
            </a:endParaRPr>
          </a:p>
          <a:p>
            <a:pPr marL="571500" indent="-571500" algn="just" defTabSz="4179888" eaLnBrk="1" hangingPunct="1">
              <a:buFont typeface="Wingdings" panose="05000000000000000000" pitchFamily="2" charset="2"/>
              <a:buChar char="§"/>
            </a:pPr>
            <a:endParaRPr lang="en-US" sz="3200" dirty="0" smtClean="0">
              <a:latin typeface="+mj-lt"/>
            </a:endParaRPr>
          </a:p>
          <a:p>
            <a:pPr defTabSz="4179888" eaLnBrk="1" hangingPunct="1"/>
            <a:endParaRPr lang="en-US" sz="4000" dirty="0">
              <a:latin typeface="+mj-lt"/>
            </a:endParaRPr>
          </a:p>
          <a:p>
            <a:pPr defTabSz="4179888" eaLnBrk="1" hangingPunct="1"/>
            <a:endParaRPr lang="en-US" sz="4000" dirty="0">
              <a:latin typeface="+mj-lt"/>
            </a:endParaRPr>
          </a:p>
        </p:txBody>
      </p:sp>
      <p:sp>
        <p:nvSpPr>
          <p:cNvPr id="39" name="Rectangle 38"/>
          <p:cNvSpPr/>
          <p:nvPr/>
        </p:nvSpPr>
        <p:spPr bwMode="auto">
          <a:xfrm>
            <a:off x="488402" y="21259800"/>
            <a:ext cx="14660789" cy="11153682"/>
          </a:xfrm>
          <a:prstGeom prst="rect">
            <a:avLst/>
          </a:prstGeom>
          <a:ln w="57150">
            <a:solidFill>
              <a:schemeClr val="accent1">
                <a:lumMod val="40000"/>
                <a:lumOff val="60000"/>
              </a:schemeClr>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lIns="438912" tIns="219456" rIns="438912" bIns="219456"/>
          <a:lstStyle/>
          <a:p>
            <a:pPr lvl="0" algn="just"/>
            <a:endParaRPr lang="en-US" sz="3600" dirty="0" smtClean="0"/>
          </a:p>
          <a:p>
            <a:pPr lvl="0" algn="just"/>
            <a:endParaRPr lang="en-US" sz="3600" dirty="0" smtClean="0"/>
          </a:p>
          <a:p>
            <a:pPr marL="457200" indent="-457200" algn="just">
              <a:buFont typeface="Wingdings" panose="05000000000000000000" pitchFamily="2" charset="2"/>
              <a:buChar char="§"/>
            </a:pPr>
            <a:r>
              <a:rPr lang="en-US" sz="3500" dirty="0" smtClean="0"/>
              <a:t>Data for the analyses comes from two sources. Monthly aggregated data on cookies purchases (20 </a:t>
            </a:r>
            <a:r>
              <a:rPr lang="en-US" sz="3500" dirty="0"/>
              <a:t>months before and 16 after the implementation of </a:t>
            </a:r>
            <a:r>
              <a:rPr lang="en-US" sz="3500" dirty="0" smtClean="0"/>
              <a:t>TLNL) was obtained from the market research company Kantar. Nutritional content formulation data from an Ecuadorian government agency (records on nutritional composition of cookies before and after the introduction of the TLNL). </a:t>
            </a:r>
          </a:p>
          <a:p>
            <a:pPr marL="457200" lvl="0" indent="-457200" algn="just">
              <a:buFont typeface="Wingdings" panose="05000000000000000000" pitchFamily="2" charset="2"/>
              <a:buChar char="§"/>
            </a:pPr>
            <a:endParaRPr lang="es-HN" sz="3500" dirty="0" smtClean="0"/>
          </a:p>
          <a:p>
            <a:pPr marL="457200" lvl="0" indent="-457200" algn="just">
              <a:buFont typeface="Wingdings" panose="05000000000000000000" pitchFamily="2" charset="2"/>
              <a:buChar char="§"/>
            </a:pPr>
            <a:r>
              <a:rPr lang="en-US" sz="3500" dirty="0"/>
              <a:t>This study uses a before and after research design. T-student tests were used to analyze changes in both consumer purchases and the nutritional content of </a:t>
            </a:r>
            <a:r>
              <a:rPr lang="en-US" sz="3500" dirty="0" smtClean="0"/>
              <a:t>cookie products before </a:t>
            </a:r>
            <a:r>
              <a:rPr lang="en-US" sz="3500" dirty="0"/>
              <a:t>and after the implementation of the TLNL. In addition, regression analysis was used to evaluate the effect of TLNL on </a:t>
            </a:r>
            <a:r>
              <a:rPr lang="en-US" sz="3500" dirty="0" smtClean="0"/>
              <a:t>consumers’ purchases </a:t>
            </a:r>
            <a:r>
              <a:rPr lang="en-US" sz="3500" dirty="0"/>
              <a:t>after controlling for other factors affecting consumer </a:t>
            </a:r>
            <a:r>
              <a:rPr lang="en-US" sz="3500" dirty="0" smtClean="0"/>
              <a:t>demand including </a:t>
            </a:r>
            <a:r>
              <a:rPr lang="en-US" sz="3500" dirty="0"/>
              <a:t>long term trends, seasonality, price and the income status of the consumers. </a:t>
            </a:r>
            <a:endParaRPr lang="es-HN" sz="3500" dirty="0"/>
          </a:p>
          <a:p>
            <a:pPr marL="457200" indent="-457200">
              <a:buFont typeface="Wingdings" panose="05000000000000000000" pitchFamily="2" charset="2"/>
              <a:buChar char="§"/>
            </a:pPr>
            <a:endParaRPr lang="es-HN" sz="3500" dirty="0" smtClean="0"/>
          </a:p>
          <a:p>
            <a:pPr marL="571500" indent="-571500">
              <a:buFont typeface="Wingdings" panose="05000000000000000000" pitchFamily="2" charset="2"/>
              <a:buChar char="§"/>
            </a:pPr>
            <a:r>
              <a:rPr lang="en-US" sz="3500" dirty="0" smtClean="0"/>
              <a:t>A total of 22 cookie products were included in the analyses of consumer purchases; however, due to the lack of data, only 9 cookie products were included for nutritional content analysis</a:t>
            </a:r>
            <a:r>
              <a:rPr lang="es-HN" sz="3500" dirty="0" smtClean="0"/>
              <a:t>.</a:t>
            </a:r>
            <a:endParaRPr lang="es-HN" sz="3500" dirty="0"/>
          </a:p>
        </p:txBody>
      </p:sp>
      <p:sp>
        <p:nvSpPr>
          <p:cNvPr id="40" name="Rectangle 39"/>
          <p:cNvSpPr/>
          <p:nvPr/>
        </p:nvSpPr>
        <p:spPr bwMode="auto">
          <a:xfrm>
            <a:off x="495848" y="21294580"/>
            <a:ext cx="14614219" cy="950514"/>
          </a:xfrm>
          <a:prstGeom prst="rec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a:extLst/>
        </p:spPr>
        <p:txBody>
          <a:bodyPr vert="horz" wrap="square" lIns="438912" tIns="219456" rIns="438912" bIns="219456" numCol="1" rtlCol="0" anchor="t" anchorCtr="0" compatLnSpc="1">
            <a:prstTxWarp prst="textNoShape">
              <a:avLst/>
            </a:prstTxWarp>
          </a:bodyPr>
          <a:lstStyle/>
          <a:p>
            <a:pPr defTabSz="4179888" eaLnBrk="1" hangingPunct="1"/>
            <a:r>
              <a:rPr lang="en-US" sz="4000" b="1" dirty="0" smtClean="0">
                <a:latin typeface="+mj-lt"/>
              </a:rPr>
              <a:t>METHODOLOGY</a:t>
            </a:r>
            <a:endParaRPr lang="en-US" sz="4000" dirty="0" smtClean="0">
              <a:latin typeface="+mj-lt"/>
            </a:endParaRPr>
          </a:p>
          <a:p>
            <a:pPr defTabSz="4179888" eaLnBrk="1" hangingPunct="1"/>
            <a:endParaRPr lang="en-US" sz="4000" dirty="0" smtClean="0">
              <a:latin typeface="+mj-lt"/>
            </a:endParaRPr>
          </a:p>
          <a:p>
            <a:pPr defTabSz="4179888" eaLnBrk="1" hangingPunct="1"/>
            <a:endParaRPr lang="en-US" sz="4000" dirty="0">
              <a:latin typeface="+mj-lt"/>
            </a:endParaRPr>
          </a:p>
          <a:p>
            <a:pPr defTabSz="4179888" eaLnBrk="1" hangingPunct="1"/>
            <a:r>
              <a:rPr lang="en-US" sz="4000" dirty="0" smtClean="0">
                <a:latin typeface="+mj-lt"/>
              </a:rPr>
              <a:t> </a:t>
            </a:r>
          </a:p>
          <a:p>
            <a:pPr defTabSz="4179888" eaLnBrk="1" hangingPunct="1"/>
            <a:endParaRPr lang="en-US" sz="4000" dirty="0" smtClean="0">
              <a:latin typeface="+mj-lt"/>
            </a:endParaRPr>
          </a:p>
          <a:p>
            <a:pPr defTabSz="4179888" eaLnBrk="1" hangingPunct="1"/>
            <a:endParaRPr lang="en-US" sz="4000" dirty="0">
              <a:latin typeface="+mj-lt"/>
            </a:endParaRPr>
          </a:p>
          <a:p>
            <a:pPr defTabSz="4179888" eaLnBrk="1" hangingPunct="1"/>
            <a:endParaRPr lang="en-US" sz="4000" dirty="0">
              <a:latin typeface="+mj-lt"/>
            </a:endParaRPr>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AnAC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8/G3wWEDH7erFA2xkjBGRkA/Px1rm9Z+MtpdyEW1zJbw54WMoGx7nd/Kvmz4p/D670jx6n/CW31hDlLaEWyzzlNn8ZVohuZ9qvjIA5HpXLX/AIa0U+I7i4/tSxl02MQqtuZL2N441H7wnbGMNjBG4+5ridaqpcra+7/gn0cMBgZ0nUjGb2XxJXve7S5HomrH2L4G8WaL4jur1baee7vLKDM8ZIYLuOFJ2kknkcfjVxdTv4WXyZnt2QfwEgn615J+zv4B17QdNvvE3n29zp2toJIvsxIZArYUFOwwh5J9K9i0TTX1aS5aSbDLGSrMeS+OB+hrshzcq5tzwK6p+0kqXw30vvb7l+R1XhDXNQvYJftirMkRA3qMP+Xf+ddSjK6B0YMrDII7iuO8KW8Fj9rtpbr99vJQb9oO3GD+Oa1LrVE02XyYdrxuPMXJPy56j88n8aozOF+OGieEls7vVdX0yKTV54wmn3GJC+9RkAbeBtPzZPGD1r508ORaLc/F/VV8RN/xLznlt+0yG3jCA7eeSQPTnmvqP43+GfEHibQLKDw3HZPeW90Jf9LcrGAB1IHXnHHFfPx+AfxUTVrfUbu4sLxF1KG/njW8JMjR/wC9x04zycAVg4zdVSWyX5/8MejTrUI4KVNt8zkn5WSdtfNv8D6X+H+jx6H4Xh020tUih8vekYbhQxJxz9ab4Ksb7T4n+0QKis7NtJAYEcc+3NU11zXbeEKNDuIJduApBdVHpnaM4Oakt9U8RXIKx6RPlhgsw2jrk9RW55xPr02p/aoIrOyWNHP72cgMMtz+GBzmtKXTxqjfaN+yMDZH33KO/wCeanhsbi4H+msFh7wghic9dxx/KtQAKAqgADoBQAV5t8aby6tta8Dw6fdtb3lxrMkcQLuI3b7JNsDhfvL5vlEg+me1FFIDyyfxFpbeCtFtodX1ZfF0d3pkOutc3M7Ref8Aa0W4D7Ww2cSj92cbOB2FP8Z3dxoGuavpM+sTR3NsfDoYfabl4Ud7qU3OPm3bChUEZyVAHOKKKAPdfhld2974KsZrWc3CgyI8o37XkWRg5TeSwTcG2huQuBXSUUUAf//Z"/>
          <p:cNvSpPr>
            <a:spLocks noChangeAspect="1" noChangeArrowheads="1"/>
          </p:cNvSpPr>
          <p:nvPr/>
        </p:nvSpPr>
        <p:spPr bwMode="auto">
          <a:xfrm>
            <a:off x="212725" y="-144463"/>
            <a:ext cx="9127218" cy="9127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pic>
        <p:nvPicPr>
          <p:cNvPr id="8" name="Picture 7"/>
          <p:cNvPicPr>
            <a:picLocks noChangeAspect="1"/>
          </p:cNvPicPr>
          <p:nvPr/>
        </p:nvPicPr>
        <p:blipFill>
          <a:blip r:embed="rId2"/>
          <a:stretch>
            <a:fillRect/>
          </a:stretch>
        </p:blipFill>
        <p:spPr>
          <a:xfrm>
            <a:off x="40709088" y="30524435"/>
            <a:ext cx="2582763" cy="196701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3214" b="96292" l="9941" r="89911">
                        <a14:foregroundMark x1="47478" y1="4079" x2="48220" y2="94314"/>
                        <a14:foregroundMark x1="66469" y1="30779" x2="61869" y2="54265"/>
                        <a14:foregroundMark x1="63650" y1="34858" x2="60089" y2="47466"/>
                        <a14:foregroundMark x1="18694" y1="29172" x2="17953" y2="70705"/>
                        <a14:foregroundMark x1="46588" y1="92336" x2="16914" y2="76514"/>
                        <a14:foregroundMark x1="48220" y1="91718" x2="79674" y2="76885"/>
                        <a14:foregroundMark x1="80267" y1="76020" x2="79822" y2="29172"/>
                        <a14:foregroundMark x1="82344" y1="21014" x2="14985" y2="20025"/>
                        <a14:foregroundMark x1="31157" y1="12237" x2="64540" y2="11990"/>
                        <a14:foregroundMark x1="21365" y1="57231" x2="46142" y2="86650"/>
                        <a14:foregroundMark x1="28932" y1="56984" x2="46884" y2="61681"/>
                        <a14:foregroundMark x1="42878" y1="57231" x2="47181" y2="57231"/>
                        <a14:foregroundMark x1="47033" y1="86897" x2="47181" y2="61681"/>
                        <a14:foregroundMark x1="50148" y1="29666" x2="50148" y2="54265"/>
                        <a14:foregroundMark x1="75816" y1="31026" x2="76113" y2="53523"/>
                        <a14:foregroundMark x1="75668" y1="54635" x2="50148" y2="54635"/>
                      </a14:backgroundRemoval>
                    </a14:imgEffect>
                  </a14:imgLayer>
                </a14:imgProps>
              </a:ext>
            </a:extLst>
          </a:blip>
          <a:stretch>
            <a:fillRect/>
          </a:stretch>
        </p:blipFill>
        <p:spPr>
          <a:xfrm>
            <a:off x="18045305" y="10099636"/>
            <a:ext cx="3948421" cy="4739277"/>
          </a:xfrm>
          <a:prstGeom prst="rect">
            <a:avLst/>
          </a:prstGeom>
        </p:spPr>
      </p:pic>
      <p:sp>
        <p:nvSpPr>
          <p:cNvPr id="28" name="Rectangle 2"/>
          <p:cNvSpPr txBox="1">
            <a:spLocks noChangeArrowheads="1"/>
          </p:cNvSpPr>
          <p:nvPr/>
        </p:nvSpPr>
        <p:spPr bwMode="auto">
          <a:xfrm>
            <a:off x="-14288" y="4740718"/>
            <a:ext cx="41414082" cy="154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75" tIns="219437" rIns="438875" bIns="219437" numCol="1" anchor="b" anchorCtr="0" compatLnSpc="1">
            <a:prstTxWarp prst="textNoShape">
              <a:avLst/>
            </a:prstTxWarp>
          </a:bodyPr>
          <a:lstStyle>
            <a:lvl1pPr algn="l" defTabSz="4387850" rtl="0" eaLnBrk="0" fontAlgn="base" hangingPunct="0">
              <a:spcBef>
                <a:spcPct val="0"/>
              </a:spcBef>
              <a:spcAft>
                <a:spcPct val="0"/>
              </a:spcAft>
              <a:defRPr sz="9600">
                <a:solidFill>
                  <a:schemeClr val="bg1"/>
                </a:solidFill>
                <a:latin typeface="+mj-lt"/>
                <a:ea typeface="+mj-ea"/>
                <a:cs typeface="+mj-cs"/>
              </a:defRPr>
            </a:lvl1pPr>
            <a:lvl2pPr algn="l" defTabSz="4387850" rtl="0" eaLnBrk="0" fontAlgn="base" hangingPunct="0">
              <a:spcBef>
                <a:spcPct val="0"/>
              </a:spcBef>
              <a:spcAft>
                <a:spcPct val="0"/>
              </a:spcAft>
              <a:defRPr sz="9600">
                <a:solidFill>
                  <a:schemeClr val="bg1"/>
                </a:solidFill>
                <a:latin typeface="Times New Roman" pitchFamily="18" charset="0"/>
              </a:defRPr>
            </a:lvl2pPr>
            <a:lvl3pPr algn="l" defTabSz="4387850" rtl="0" eaLnBrk="0" fontAlgn="base" hangingPunct="0">
              <a:spcBef>
                <a:spcPct val="0"/>
              </a:spcBef>
              <a:spcAft>
                <a:spcPct val="0"/>
              </a:spcAft>
              <a:defRPr sz="9600">
                <a:solidFill>
                  <a:schemeClr val="bg1"/>
                </a:solidFill>
                <a:latin typeface="Times New Roman" pitchFamily="18" charset="0"/>
              </a:defRPr>
            </a:lvl3pPr>
            <a:lvl4pPr algn="l" defTabSz="4387850" rtl="0" eaLnBrk="0" fontAlgn="base" hangingPunct="0">
              <a:spcBef>
                <a:spcPct val="0"/>
              </a:spcBef>
              <a:spcAft>
                <a:spcPct val="0"/>
              </a:spcAft>
              <a:defRPr sz="9600">
                <a:solidFill>
                  <a:schemeClr val="bg1"/>
                </a:solidFill>
                <a:latin typeface="Times New Roman" pitchFamily="18" charset="0"/>
              </a:defRPr>
            </a:lvl4pPr>
            <a:lvl5pPr algn="l" defTabSz="4387850" rtl="0" eaLnBrk="0" fontAlgn="base" hangingPunct="0">
              <a:spcBef>
                <a:spcPct val="0"/>
              </a:spcBef>
              <a:spcAft>
                <a:spcPct val="0"/>
              </a:spcAft>
              <a:defRPr sz="9600">
                <a:solidFill>
                  <a:schemeClr val="bg1"/>
                </a:solidFill>
                <a:latin typeface="Times New Roman" pitchFamily="18" charset="0"/>
              </a:defRPr>
            </a:lvl5pPr>
            <a:lvl6pPr marL="480060" algn="l" defTabSz="4388882" rtl="0" fontAlgn="base">
              <a:spcBef>
                <a:spcPct val="0"/>
              </a:spcBef>
              <a:spcAft>
                <a:spcPct val="0"/>
              </a:spcAft>
              <a:defRPr sz="9600">
                <a:solidFill>
                  <a:schemeClr val="bg1"/>
                </a:solidFill>
                <a:latin typeface="Times New Roman" pitchFamily="18" charset="0"/>
              </a:defRPr>
            </a:lvl6pPr>
            <a:lvl7pPr marL="960120" algn="l" defTabSz="4388882" rtl="0" fontAlgn="base">
              <a:spcBef>
                <a:spcPct val="0"/>
              </a:spcBef>
              <a:spcAft>
                <a:spcPct val="0"/>
              </a:spcAft>
              <a:defRPr sz="9600">
                <a:solidFill>
                  <a:schemeClr val="bg1"/>
                </a:solidFill>
                <a:latin typeface="Times New Roman" pitchFamily="18" charset="0"/>
              </a:defRPr>
            </a:lvl7pPr>
            <a:lvl8pPr marL="1440180" algn="l" defTabSz="4388882" rtl="0" fontAlgn="base">
              <a:spcBef>
                <a:spcPct val="0"/>
              </a:spcBef>
              <a:spcAft>
                <a:spcPct val="0"/>
              </a:spcAft>
              <a:defRPr sz="9600">
                <a:solidFill>
                  <a:schemeClr val="bg1"/>
                </a:solidFill>
                <a:latin typeface="Times New Roman" pitchFamily="18" charset="0"/>
              </a:defRPr>
            </a:lvl8pPr>
            <a:lvl9pPr marL="1920240" algn="l" defTabSz="4388882" rtl="0" fontAlgn="base">
              <a:spcBef>
                <a:spcPct val="0"/>
              </a:spcBef>
              <a:spcAft>
                <a:spcPct val="0"/>
              </a:spcAft>
              <a:defRPr sz="9600">
                <a:solidFill>
                  <a:schemeClr val="bg1"/>
                </a:solidFill>
                <a:latin typeface="Times New Roman" pitchFamily="18" charset="0"/>
              </a:defRPr>
            </a:lvl9pPr>
          </a:lstStyle>
          <a:p>
            <a:pPr eaLnBrk="1" hangingPunct="1"/>
            <a:r>
              <a:rPr lang="en-US" altLang="en-US" sz="4800" b="1" dirty="0" smtClean="0">
                <a:solidFill>
                  <a:schemeClr val="tx1"/>
                </a:solidFill>
              </a:rPr>
              <a:t>Paoleth M. Iza Andrade.</a:t>
            </a:r>
            <a:r>
              <a:rPr lang="en-US" altLang="en-US" sz="4800" b="1" baseline="30000" dirty="0" smtClean="0">
                <a:solidFill>
                  <a:schemeClr val="tx1"/>
                </a:solidFill>
              </a:rPr>
              <a:t>1,2,3</a:t>
            </a:r>
            <a:r>
              <a:rPr lang="en-US" altLang="en-US" sz="4800" b="1" dirty="0" smtClean="0">
                <a:solidFill>
                  <a:schemeClr val="tx1"/>
                </a:solidFill>
              </a:rPr>
              <a:t>, </a:t>
            </a:r>
            <a:r>
              <a:rPr lang="en-US" altLang="en-US" sz="4800" b="1" dirty="0">
                <a:solidFill>
                  <a:schemeClr val="tx1"/>
                </a:solidFill>
              </a:rPr>
              <a:t>Carlos E. Carpio</a:t>
            </a:r>
            <a:r>
              <a:rPr lang="en-US" altLang="en-US" sz="4800" b="1" baseline="30000" dirty="0">
                <a:solidFill>
                  <a:schemeClr val="tx1"/>
                </a:solidFill>
              </a:rPr>
              <a:t>2</a:t>
            </a:r>
            <a:r>
              <a:rPr lang="en-US" altLang="en-US" sz="4800" b="1" dirty="0">
                <a:solidFill>
                  <a:schemeClr val="tx1"/>
                </a:solidFill>
              </a:rPr>
              <a:t>, Luis A. </a:t>
            </a:r>
            <a:r>
              <a:rPr lang="en-US" altLang="en-US" sz="4800" b="1" dirty="0" smtClean="0">
                <a:solidFill>
                  <a:schemeClr val="tx1"/>
                </a:solidFill>
              </a:rPr>
              <a:t>Sandoval</a:t>
            </a:r>
            <a:r>
              <a:rPr lang="en-US" altLang="en-US" sz="4800" b="1" baseline="30000" dirty="0" smtClean="0">
                <a:solidFill>
                  <a:schemeClr val="tx1"/>
                </a:solidFill>
              </a:rPr>
              <a:t>3</a:t>
            </a:r>
            <a:r>
              <a:rPr lang="en-US" altLang="en-US" sz="4800" b="1" dirty="0" smtClean="0">
                <a:solidFill>
                  <a:schemeClr val="tx1"/>
                </a:solidFill>
              </a:rPr>
              <a:t>, </a:t>
            </a:r>
            <a:r>
              <a:rPr lang="en-US" altLang="en-US" sz="4800" b="1" dirty="0">
                <a:solidFill>
                  <a:schemeClr val="tx1"/>
                </a:solidFill>
              </a:rPr>
              <a:t>Marcos X. </a:t>
            </a:r>
            <a:r>
              <a:rPr lang="en-US" altLang="en-US" sz="4800" b="1" dirty="0" smtClean="0">
                <a:solidFill>
                  <a:schemeClr val="tx1"/>
                </a:solidFill>
              </a:rPr>
              <a:t>Sanchez</a:t>
            </a:r>
            <a:r>
              <a:rPr lang="en-US" altLang="en-US" sz="4800" b="1" baseline="30000" dirty="0">
                <a:solidFill>
                  <a:schemeClr val="tx1"/>
                </a:solidFill>
              </a:rPr>
              <a:t>4</a:t>
            </a:r>
            <a:r>
              <a:rPr lang="en-US" altLang="en-US" sz="4400" baseline="30000" dirty="0">
                <a:solidFill>
                  <a:schemeClr val="tx1"/>
                </a:solidFill>
              </a:rPr>
              <a:t/>
            </a:r>
            <a:br>
              <a:rPr lang="en-US" altLang="en-US" sz="4400" baseline="30000" dirty="0">
                <a:solidFill>
                  <a:schemeClr val="tx1"/>
                </a:solidFill>
              </a:rPr>
            </a:br>
            <a:r>
              <a:rPr lang="en-US" altLang="en-US" sz="3600" dirty="0">
                <a:solidFill>
                  <a:schemeClr val="tx1"/>
                </a:solidFill>
              </a:rPr>
              <a:t>1.  SOWER Scholar ICFIE, 2. Department of Agricultural and Applied Economics, Texas Tech </a:t>
            </a:r>
            <a:r>
              <a:rPr lang="en-US" altLang="en-US" sz="3600" dirty="0" smtClean="0">
                <a:solidFill>
                  <a:schemeClr val="tx1"/>
                </a:solidFill>
              </a:rPr>
              <a:t>University, 3. </a:t>
            </a:r>
            <a:r>
              <a:rPr lang="en-US" altLang="en-US" sz="3600" dirty="0" err="1" smtClean="0">
                <a:solidFill>
                  <a:schemeClr val="tx1"/>
                </a:solidFill>
              </a:rPr>
              <a:t>Zamorano</a:t>
            </a:r>
            <a:r>
              <a:rPr lang="en-US" altLang="en-US" sz="3600" dirty="0" smtClean="0">
                <a:solidFill>
                  <a:schemeClr val="tx1"/>
                </a:solidFill>
              </a:rPr>
              <a:t> University, Honduras  4. </a:t>
            </a:r>
            <a:r>
              <a:rPr lang="en-US" altLang="en-US" sz="3600" dirty="0">
                <a:solidFill>
                  <a:schemeClr val="tx1"/>
                </a:solidFill>
              </a:rPr>
              <a:t>Department of Animal and Food Science, Texas Tech </a:t>
            </a:r>
            <a:r>
              <a:rPr lang="en-US" altLang="en-US" sz="3600" dirty="0" smtClean="0">
                <a:solidFill>
                  <a:schemeClr val="tx1"/>
                </a:solidFill>
              </a:rPr>
              <a:t>University </a:t>
            </a:r>
            <a:endParaRPr lang="en-US" altLang="en-US" sz="3600" kern="0" dirty="0" smtClean="0">
              <a:solidFill>
                <a:schemeClr val="tx1"/>
              </a:solidFill>
            </a:endParaRPr>
          </a:p>
        </p:txBody>
      </p:sp>
      <p:sp>
        <p:nvSpPr>
          <p:cNvPr id="34" name="Rectangle 33"/>
          <p:cNvSpPr/>
          <p:nvPr/>
        </p:nvSpPr>
        <p:spPr bwMode="auto">
          <a:xfrm>
            <a:off x="15832455" y="6800993"/>
            <a:ext cx="14127480" cy="25612489"/>
          </a:xfrm>
          <a:prstGeom prst="rect">
            <a:avLst/>
          </a:prstGeom>
          <a:ln w="50800">
            <a:solidFill>
              <a:schemeClr val="accent1">
                <a:lumMod val="40000"/>
                <a:lumOff val="60000"/>
              </a:schemeClr>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438912" tIns="219456" rIns="438912" bIns="219456"/>
          <a:lstStyle/>
          <a:p>
            <a:pPr marL="571500" lvl="0" indent="-571500">
              <a:buFont typeface="Wingdings" panose="05000000000000000000" pitchFamily="2" charset="2"/>
              <a:buChar char="§"/>
            </a:pPr>
            <a:endParaRPr lang="en-US" sz="3600" dirty="0" smtClean="0">
              <a:ln w="0"/>
              <a:solidFill>
                <a:schemeClr val="tx1"/>
              </a:solidFill>
              <a:effectLst>
                <a:outerShdw blurRad="38100" dist="19050" dir="2700000" algn="tl" rotWithShape="0">
                  <a:schemeClr val="dk1">
                    <a:alpha val="40000"/>
                  </a:schemeClr>
                </a:outerShdw>
              </a:effectLst>
            </a:endParaRPr>
          </a:p>
          <a:p>
            <a:pPr lvl="0"/>
            <a:endParaRPr lang="en-US" sz="3600" dirty="0">
              <a:ln w="0"/>
              <a:solidFill>
                <a:schemeClr val="tx1"/>
              </a:solidFill>
              <a:effectLst>
                <a:outerShdw blurRad="38100" dist="19050" dir="2700000" algn="tl" rotWithShape="0">
                  <a:schemeClr val="dk1">
                    <a:alpha val="40000"/>
                  </a:schemeClr>
                </a:outerShdw>
              </a:effectLst>
            </a:endParaRPr>
          </a:p>
        </p:txBody>
      </p:sp>
      <p:sp>
        <p:nvSpPr>
          <p:cNvPr id="35" name="Rectangle 34"/>
          <p:cNvSpPr/>
          <p:nvPr/>
        </p:nvSpPr>
        <p:spPr bwMode="auto">
          <a:xfrm>
            <a:off x="15869318" y="6815920"/>
            <a:ext cx="14122071" cy="978617"/>
          </a:xfrm>
          <a:prstGeom prst="rec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a:extLst/>
        </p:spPr>
        <p:txBody>
          <a:bodyPr vert="horz" wrap="square" lIns="438912" tIns="219456" rIns="438912" bIns="219456" numCol="1" rtlCol="0" anchor="t" anchorCtr="0" compatLnSpc="1">
            <a:prstTxWarp prst="textNoShape">
              <a:avLst/>
            </a:prstTxWarp>
          </a:bodyPr>
          <a:lstStyle/>
          <a:p>
            <a:pPr defTabSz="4179888" eaLnBrk="1" hangingPunct="1"/>
            <a:r>
              <a:rPr lang="en-US" sz="4000" b="1" dirty="0" smtClean="0">
                <a:latin typeface="+mj-lt"/>
              </a:rPr>
              <a:t>RESULTS</a:t>
            </a:r>
            <a:endParaRPr lang="en-US" sz="4000" dirty="0" smtClean="0">
              <a:latin typeface="+mj-lt"/>
            </a:endParaRPr>
          </a:p>
          <a:p>
            <a:pPr defTabSz="4179888" eaLnBrk="1" hangingPunct="1"/>
            <a:endParaRPr lang="en-US" sz="4000" dirty="0" smtClean="0">
              <a:latin typeface="+mj-lt"/>
            </a:endParaRPr>
          </a:p>
          <a:p>
            <a:pPr defTabSz="4179888" eaLnBrk="1" hangingPunct="1"/>
            <a:endParaRPr lang="en-US" sz="4000" dirty="0">
              <a:latin typeface="+mj-lt"/>
            </a:endParaRPr>
          </a:p>
          <a:p>
            <a:pPr defTabSz="4179888" eaLnBrk="1" hangingPunct="1"/>
            <a:endParaRPr lang="en-US" sz="4000" dirty="0">
              <a:latin typeface="+mj-lt"/>
            </a:endParaRPr>
          </a:p>
        </p:txBody>
      </p:sp>
      <p:sp>
        <p:nvSpPr>
          <p:cNvPr id="11" name="TextBox 10"/>
          <p:cNvSpPr txBox="1"/>
          <p:nvPr/>
        </p:nvSpPr>
        <p:spPr>
          <a:xfrm>
            <a:off x="15969561" y="8007702"/>
            <a:ext cx="13619901" cy="553998"/>
          </a:xfrm>
          <a:prstGeom prst="rect">
            <a:avLst/>
          </a:prstGeom>
          <a:noFill/>
        </p:spPr>
        <p:txBody>
          <a:bodyPr wrap="square" rtlCol="0">
            <a:spAutoFit/>
          </a:bodyPr>
          <a:lstStyle/>
          <a:p>
            <a:r>
              <a:rPr lang="en-US" sz="3000" b="1" dirty="0" smtClean="0">
                <a:latin typeface="+mn-lt"/>
              </a:rPr>
              <a:t>Table 1: </a:t>
            </a:r>
            <a:r>
              <a:rPr lang="en-US" sz="3000" dirty="0" smtClean="0">
                <a:latin typeface="+mn-lt"/>
              </a:rPr>
              <a:t>Change in the nutritional content of cookie products (before and after TLNL)</a:t>
            </a:r>
            <a:endParaRPr lang="en-US" sz="3000" dirty="0">
              <a:latin typeface="+mn-lt"/>
            </a:endParaRPr>
          </a:p>
        </p:txBody>
      </p:sp>
      <p:pic>
        <p:nvPicPr>
          <p:cNvPr id="1028" name="Picture 4" descr="https://scontent-dfw5-1.xx.fbcdn.net/v/t35.0-12/26543339_2013450838680270_998954713_o.jpg?oh=a5ad601e178be85ea4ff99e733f31cb0&amp;oe=5AB563E7"/>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895" b="91979" l="302" r="95060">
                        <a14:foregroundMark x1="403" y1="33133" x2="95161" y2="83208"/>
                        <a14:foregroundMark x1="92742" y1="31109" x2="1512" y2="91979"/>
                        <a14:foregroundMark x1="30444" y1="32309" x2="2923" y2="32759"/>
                        <a14:foregroundMark x1="60685" y1="58771" x2="60685" y2="58771"/>
                        <a14:foregroundMark x1="63407" y1="24063" x2="63407" y2="24063"/>
                      </a14:backgroundRemoval>
                    </a14:imgEffect>
                  </a14:imgLayer>
                </a14:imgProps>
              </a:ext>
              <a:ext uri="{28A0092B-C50C-407E-A947-70E740481C1C}">
                <a14:useLocalDpi xmlns:a14="http://schemas.microsoft.com/office/drawing/2010/main" val="0"/>
              </a:ext>
            </a:extLst>
          </a:blip>
          <a:srcRect t="31127" r="5916" b="17201"/>
          <a:stretch/>
        </p:blipFill>
        <p:spPr bwMode="auto">
          <a:xfrm>
            <a:off x="26200484" y="17061593"/>
            <a:ext cx="3502684" cy="2849687"/>
          </a:xfrm>
          <a:prstGeom prst="round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252023" y="25504917"/>
            <a:ext cx="13465616" cy="6986528"/>
          </a:xfrm>
          <a:prstGeom prst="rect">
            <a:avLst/>
          </a:prstGeom>
          <a:noFill/>
        </p:spPr>
        <p:txBody>
          <a:bodyPr wrap="square" rtlCol="0">
            <a:spAutoFit/>
          </a:bodyPr>
          <a:lstStyle/>
          <a:p>
            <a:pPr algn="just"/>
            <a:r>
              <a:rPr lang="en-US" sz="2800" b="1" dirty="0" smtClean="0">
                <a:latin typeface="+mj-lt"/>
              </a:rPr>
              <a:t>REGRESION RESULTS </a:t>
            </a:r>
          </a:p>
          <a:p>
            <a:pPr algn="just"/>
            <a:r>
              <a:rPr lang="en-US" sz="2800" b="1" dirty="0" err="1" smtClean="0">
                <a:latin typeface="+mj-lt"/>
              </a:rPr>
              <a:t>logTotQ</a:t>
            </a:r>
            <a:r>
              <a:rPr lang="en-US" sz="2800" b="1" dirty="0">
                <a:latin typeface="+mj-lt"/>
              </a:rPr>
              <a:t>= </a:t>
            </a:r>
            <a:r>
              <a:rPr lang="en-US" sz="2800" dirty="0">
                <a:latin typeface="+mj-lt"/>
              </a:rPr>
              <a:t>-</a:t>
            </a:r>
            <a:r>
              <a:rPr lang="en-US" sz="2800" dirty="0" smtClean="0">
                <a:latin typeface="+mj-lt"/>
              </a:rPr>
              <a:t>0.413 </a:t>
            </a:r>
            <a:r>
              <a:rPr lang="en-US" sz="2800" dirty="0" smtClean="0">
                <a:latin typeface="+mj-lt"/>
              </a:rPr>
              <a:t>- 0.361</a:t>
            </a:r>
            <a:r>
              <a:rPr lang="en-US" sz="2800" b="1" dirty="0" smtClean="0">
                <a:latin typeface="+mj-lt"/>
              </a:rPr>
              <a:t>logFPI</a:t>
            </a:r>
            <a:r>
              <a:rPr lang="en-US" sz="2800" dirty="0" smtClean="0">
                <a:latin typeface="+mj-lt"/>
              </a:rPr>
              <a:t> </a:t>
            </a:r>
            <a:r>
              <a:rPr lang="en-US" sz="2800" dirty="0" smtClean="0">
                <a:latin typeface="+mj-lt"/>
              </a:rPr>
              <a:t>-0.112</a:t>
            </a:r>
            <a:r>
              <a:rPr lang="en-US" sz="2800" b="1" dirty="0" smtClean="0">
                <a:solidFill>
                  <a:schemeClr val="accent1">
                    <a:lumMod val="60000"/>
                    <a:lumOff val="40000"/>
                  </a:schemeClr>
                </a:solidFill>
                <a:latin typeface="+mj-lt"/>
              </a:rPr>
              <a:t>TLNL</a:t>
            </a:r>
            <a:r>
              <a:rPr lang="en-US" sz="2800" dirty="0" smtClean="0">
                <a:latin typeface="+mj-lt"/>
              </a:rPr>
              <a:t> +0.0105</a:t>
            </a:r>
            <a:r>
              <a:rPr lang="en-US" sz="2800" b="1" dirty="0" smtClean="0">
                <a:latin typeface="+mj-lt"/>
              </a:rPr>
              <a:t>T</a:t>
            </a:r>
            <a:r>
              <a:rPr lang="en-US" sz="2800" dirty="0" smtClean="0">
                <a:latin typeface="+mj-lt"/>
              </a:rPr>
              <a:t> +0.00032</a:t>
            </a:r>
            <a:r>
              <a:rPr lang="en-US" sz="2800" b="1" dirty="0" smtClean="0">
                <a:latin typeface="+mj-lt"/>
              </a:rPr>
              <a:t>T</a:t>
            </a:r>
            <a:r>
              <a:rPr lang="en-US" altLang="en-US" sz="2800" b="1" baseline="30000" dirty="0" smtClean="0">
                <a:latin typeface="+mj-lt"/>
              </a:rPr>
              <a:t>2</a:t>
            </a:r>
            <a:r>
              <a:rPr lang="en-US" altLang="en-US" sz="2800" b="1" dirty="0" smtClean="0">
                <a:latin typeface="+mj-lt"/>
              </a:rPr>
              <a:t> </a:t>
            </a:r>
            <a:r>
              <a:rPr lang="en-US" altLang="en-US" sz="2800" dirty="0" smtClean="0">
                <a:latin typeface="+mj-lt"/>
              </a:rPr>
              <a:t>-0.0867</a:t>
            </a:r>
            <a:r>
              <a:rPr lang="en-US" altLang="en-US" sz="2800" b="1" dirty="0" smtClean="0">
                <a:latin typeface="+mj-lt"/>
              </a:rPr>
              <a:t>S1</a:t>
            </a:r>
            <a:r>
              <a:rPr lang="en-US" altLang="en-US" sz="2800" dirty="0" smtClean="0">
                <a:latin typeface="+mj-lt"/>
              </a:rPr>
              <a:t> -0.0105</a:t>
            </a:r>
            <a:r>
              <a:rPr lang="en-US" altLang="en-US" sz="2800" b="1" dirty="0" smtClean="0">
                <a:latin typeface="+mj-lt"/>
              </a:rPr>
              <a:t>S2</a:t>
            </a:r>
          </a:p>
          <a:p>
            <a:pPr algn="just"/>
            <a:r>
              <a:rPr lang="en-US" altLang="en-US" sz="2800" dirty="0" smtClean="0">
                <a:latin typeface="+mj-lt"/>
              </a:rPr>
              <a:t>                 </a:t>
            </a:r>
            <a:r>
              <a:rPr lang="en-US" altLang="en-US" sz="2800" dirty="0" smtClean="0">
                <a:latin typeface="+mj-lt"/>
              </a:rPr>
              <a:t>(0.0274)    (0.2208)        (0.0331)       (0.0017)  (0.000086)   (0.0253)      (0.0233)</a:t>
            </a:r>
            <a:endParaRPr lang="en-US" altLang="en-US" sz="2800" dirty="0" smtClean="0">
              <a:latin typeface="+mj-lt"/>
            </a:endParaRPr>
          </a:p>
          <a:p>
            <a:pPr algn="just"/>
            <a:r>
              <a:rPr lang="en-US" altLang="en-US" sz="2800" dirty="0">
                <a:latin typeface="+mj-lt"/>
              </a:rPr>
              <a:t>	 </a:t>
            </a:r>
            <a:r>
              <a:rPr lang="en-US" altLang="en-US" sz="2800" dirty="0" smtClean="0">
                <a:latin typeface="+mj-lt"/>
              </a:rPr>
              <a:t>    </a:t>
            </a:r>
            <a:endParaRPr lang="en-US" altLang="en-US" sz="2800" dirty="0" smtClean="0">
              <a:latin typeface="+mj-lt"/>
            </a:endParaRPr>
          </a:p>
          <a:p>
            <a:pPr algn="just"/>
            <a:r>
              <a:rPr lang="en-US" altLang="en-US" sz="2800" dirty="0">
                <a:latin typeface="+mj-lt"/>
              </a:rPr>
              <a:t> </a:t>
            </a:r>
            <a:r>
              <a:rPr lang="en-US" altLang="en-US" sz="2800" dirty="0" smtClean="0">
                <a:latin typeface="+mj-lt"/>
              </a:rPr>
              <a:t>               </a:t>
            </a:r>
            <a:r>
              <a:rPr lang="en-US" altLang="en-US" sz="2800" dirty="0" smtClean="0">
                <a:latin typeface="+mj-lt"/>
              </a:rPr>
              <a:t>  </a:t>
            </a:r>
            <a:r>
              <a:rPr lang="en-US" altLang="en-US" sz="2800" dirty="0" smtClean="0">
                <a:latin typeface="+mj-lt"/>
              </a:rPr>
              <a:t>+0.0832</a:t>
            </a:r>
            <a:r>
              <a:rPr lang="en-US" altLang="en-US" sz="2800" b="1" dirty="0" smtClean="0">
                <a:latin typeface="+mj-lt"/>
              </a:rPr>
              <a:t>S3</a:t>
            </a:r>
            <a:r>
              <a:rPr lang="en-US" altLang="en-US" sz="2800" dirty="0" smtClean="0">
                <a:latin typeface="+mj-lt"/>
              </a:rPr>
              <a:t> +0.379</a:t>
            </a:r>
            <a:r>
              <a:rPr lang="en-US" altLang="en-US" sz="2800" b="1" dirty="0" smtClean="0">
                <a:latin typeface="+mj-lt"/>
              </a:rPr>
              <a:t>AB</a:t>
            </a:r>
            <a:r>
              <a:rPr lang="en-US" altLang="en-US" sz="2800" dirty="0" smtClean="0">
                <a:latin typeface="+mj-lt"/>
              </a:rPr>
              <a:t> +0.161</a:t>
            </a:r>
            <a:r>
              <a:rPr lang="en-US" altLang="en-US" sz="2800" b="1" dirty="0" smtClean="0">
                <a:latin typeface="+mj-lt"/>
              </a:rPr>
              <a:t>C</a:t>
            </a:r>
          </a:p>
          <a:p>
            <a:pPr algn="just"/>
            <a:r>
              <a:rPr lang="en-US" altLang="en-US" sz="2800" dirty="0" smtClean="0">
                <a:latin typeface="+mj-lt"/>
              </a:rPr>
              <a:t>                      (0.0234)   (0.0194)    (0.0193)</a:t>
            </a:r>
            <a:endParaRPr lang="en-US" altLang="en-US" sz="2800" dirty="0" smtClean="0">
              <a:latin typeface="+mj-lt"/>
            </a:endParaRPr>
          </a:p>
          <a:p>
            <a:pPr algn="just"/>
            <a:r>
              <a:rPr lang="en-US" altLang="en-US" sz="2800" b="1" dirty="0" smtClean="0">
                <a:latin typeface="+mj-lt"/>
              </a:rPr>
              <a:t>R</a:t>
            </a:r>
            <a:r>
              <a:rPr lang="en-US" altLang="en-US" sz="2800" b="1" baseline="30000" dirty="0" smtClean="0">
                <a:latin typeface="+mj-lt"/>
              </a:rPr>
              <a:t>2</a:t>
            </a:r>
            <a:r>
              <a:rPr lang="en-US" altLang="en-US" sz="2800" b="1" dirty="0" smtClean="0">
                <a:latin typeface="+mj-lt"/>
              </a:rPr>
              <a:t>: </a:t>
            </a:r>
            <a:r>
              <a:rPr lang="en-US" altLang="en-US" sz="2800" dirty="0" smtClean="0">
                <a:latin typeface="+mj-lt"/>
              </a:rPr>
              <a:t>0.8351; </a:t>
            </a:r>
            <a:r>
              <a:rPr lang="en-US" altLang="en-US" sz="2800" b="1" dirty="0" smtClean="0">
                <a:latin typeface="+mj-lt"/>
              </a:rPr>
              <a:t>n</a:t>
            </a:r>
            <a:r>
              <a:rPr lang="en-US" altLang="en-US" sz="2800" b="1" smtClean="0">
                <a:latin typeface="+mj-lt"/>
              </a:rPr>
              <a:t>: </a:t>
            </a:r>
            <a:r>
              <a:rPr lang="en-US" altLang="en-US" sz="2800" smtClean="0">
                <a:latin typeface="+mj-lt"/>
              </a:rPr>
              <a:t>108</a:t>
            </a:r>
          </a:p>
          <a:p>
            <a:pPr algn="just"/>
            <a:endParaRPr lang="en-US" altLang="en-US" sz="2800" dirty="0" smtClean="0">
              <a:latin typeface="+mj-lt"/>
            </a:endParaRPr>
          </a:p>
          <a:p>
            <a:pPr marL="457200" indent="-457200" algn="just">
              <a:buFont typeface="Arial" panose="020B0604020202020204" pitchFamily="34" charset="0"/>
              <a:buChar char="•"/>
            </a:pPr>
            <a:r>
              <a:rPr lang="en-US" sz="2800" b="1" dirty="0" err="1" smtClean="0">
                <a:latin typeface="+mj-lt"/>
              </a:rPr>
              <a:t>logTotQ</a:t>
            </a:r>
            <a:r>
              <a:rPr lang="en-US" sz="2800" b="1" dirty="0" smtClean="0">
                <a:latin typeface="+mj-lt"/>
              </a:rPr>
              <a:t>: </a:t>
            </a:r>
            <a:r>
              <a:rPr lang="en-US" sz="2800" dirty="0" smtClean="0">
                <a:latin typeface="+mj-lt"/>
              </a:rPr>
              <a:t>total quantity of</a:t>
            </a:r>
            <a:r>
              <a:rPr lang="en-US" sz="2800" dirty="0" smtClean="0">
                <a:latin typeface="+mn-lt"/>
              </a:rPr>
              <a:t> cookies </a:t>
            </a:r>
            <a:r>
              <a:rPr lang="en-US" sz="2800" dirty="0">
                <a:latin typeface="+mn-lt"/>
              </a:rPr>
              <a:t>expressed in natural logarithms</a:t>
            </a:r>
            <a:r>
              <a:rPr lang="en-US" sz="2800" dirty="0" smtClean="0">
                <a:latin typeface="+mn-lt"/>
              </a:rPr>
              <a:t> </a:t>
            </a:r>
          </a:p>
          <a:p>
            <a:pPr marL="457200" indent="-457200" algn="just">
              <a:buFont typeface="Arial" panose="020B0604020202020204" pitchFamily="34" charset="0"/>
              <a:buChar char="•"/>
            </a:pPr>
            <a:r>
              <a:rPr lang="en-US" sz="2800" b="1" dirty="0" err="1" smtClean="0">
                <a:latin typeface="+mj-lt"/>
              </a:rPr>
              <a:t>logFPI</a:t>
            </a:r>
            <a:r>
              <a:rPr lang="en-US" sz="2800" b="1" dirty="0" smtClean="0">
                <a:latin typeface="+mj-lt"/>
              </a:rPr>
              <a:t>: </a:t>
            </a:r>
            <a:r>
              <a:rPr lang="en-US" sz="2800" dirty="0" smtClean="0">
                <a:latin typeface="+mj-lt"/>
              </a:rPr>
              <a:t>Fisher price index expressed in natural logarithms </a:t>
            </a:r>
            <a:endParaRPr lang="en-US" sz="2800" b="1" dirty="0" smtClean="0">
              <a:latin typeface="+mj-lt"/>
            </a:endParaRPr>
          </a:p>
          <a:p>
            <a:pPr marL="457200" indent="-457200" algn="just">
              <a:buFont typeface="Arial" panose="020B0604020202020204" pitchFamily="34" charset="0"/>
              <a:buChar char="•"/>
            </a:pPr>
            <a:r>
              <a:rPr lang="en-US" sz="2800" b="1" dirty="0" smtClean="0">
                <a:latin typeface="+mj-lt"/>
              </a:rPr>
              <a:t>TLNL: </a:t>
            </a:r>
            <a:r>
              <a:rPr lang="en-US" sz="2800" dirty="0" smtClean="0">
                <a:latin typeface="+mj-lt"/>
              </a:rPr>
              <a:t> </a:t>
            </a:r>
            <a:r>
              <a:rPr lang="en-US" sz="2800" dirty="0">
                <a:latin typeface="+mj-lt"/>
              </a:rPr>
              <a:t>dummy variable </a:t>
            </a:r>
            <a:r>
              <a:rPr lang="en-US" sz="2800" dirty="0" smtClean="0">
                <a:latin typeface="+mj-lt"/>
              </a:rPr>
              <a:t>indicating </a:t>
            </a:r>
            <a:r>
              <a:rPr lang="en-US" sz="2800" dirty="0">
                <a:latin typeface="+mj-lt"/>
              </a:rPr>
              <a:t>the presence or absence of TLNL </a:t>
            </a:r>
            <a:endParaRPr lang="en-US" sz="2800" dirty="0" smtClean="0">
              <a:latin typeface="+mj-lt"/>
            </a:endParaRPr>
          </a:p>
          <a:p>
            <a:pPr marL="457200" indent="-457200" algn="just">
              <a:buFont typeface="Arial" panose="020B0604020202020204" pitchFamily="34" charset="0"/>
              <a:buChar char="•"/>
            </a:pPr>
            <a:r>
              <a:rPr lang="en-US" sz="2800" b="1" dirty="0" smtClean="0">
                <a:latin typeface="+mj-lt"/>
              </a:rPr>
              <a:t>T: </a:t>
            </a:r>
            <a:r>
              <a:rPr lang="en-US" sz="2800" dirty="0" smtClean="0">
                <a:latin typeface="+mj-lt"/>
              </a:rPr>
              <a:t>time trend for months </a:t>
            </a:r>
          </a:p>
          <a:p>
            <a:pPr marL="457200" indent="-457200" algn="just">
              <a:buFont typeface="Arial" panose="020B0604020202020204" pitchFamily="34" charset="0"/>
              <a:buChar char="•"/>
            </a:pPr>
            <a:r>
              <a:rPr lang="en-US" sz="2800" b="1" dirty="0" smtClean="0">
                <a:latin typeface="+mj-lt"/>
              </a:rPr>
              <a:t>S1,S2,S3</a:t>
            </a:r>
            <a:r>
              <a:rPr lang="en-US" sz="2800" b="1" dirty="0">
                <a:latin typeface="+mj-lt"/>
              </a:rPr>
              <a:t>: </a:t>
            </a:r>
            <a:r>
              <a:rPr lang="en-US" sz="2800" dirty="0" smtClean="0">
                <a:latin typeface="+mj-lt"/>
              </a:rPr>
              <a:t>dummy </a:t>
            </a:r>
            <a:r>
              <a:rPr lang="en-US" sz="2800" dirty="0">
                <a:latin typeface="+mj-lt"/>
              </a:rPr>
              <a:t>variables </a:t>
            </a:r>
            <a:r>
              <a:rPr lang="en-US" sz="2800" dirty="0" smtClean="0">
                <a:latin typeface="+mj-lt"/>
              </a:rPr>
              <a:t>representing quarters </a:t>
            </a:r>
            <a:r>
              <a:rPr lang="en-US" sz="2800" dirty="0">
                <a:latin typeface="+mj-lt"/>
              </a:rPr>
              <a:t>of the year (seasonality</a:t>
            </a:r>
            <a:r>
              <a:rPr lang="en-US" sz="2800" dirty="0" smtClean="0">
                <a:latin typeface="+mj-lt"/>
              </a:rPr>
              <a:t>) </a:t>
            </a:r>
          </a:p>
          <a:p>
            <a:pPr marL="457200" indent="-457200" algn="just">
              <a:buFont typeface="Arial" panose="020B0604020202020204" pitchFamily="34" charset="0"/>
              <a:buChar char="•"/>
            </a:pPr>
            <a:r>
              <a:rPr lang="en-US" sz="2800" b="1" dirty="0" smtClean="0">
                <a:latin typeface="+mj-lt"/>
              </a:rPr>
              <a:t>AB,C:</a:t>
            </a:r>
            <a:r>
              <a:rPr lang="en-US" sz="2800" dirty="0" smtClean="0">
                <a:latin typeface="+mj-lt"/>
              </a:rPr>
              <a:t> </a:t>
            </a:r>
            <a:r>
              <a:rPr lang="en-US" sz="2800" dirty="0">
                <a:latin typeface="+mj-lt"/>
              </a:rPr>
              <a:t>dummy </a:t>
            </a:r>
            <a:r>
              <a:rPr lang="en-US" sz="2800" dirty="0" smtClean="0">
                <a:latin typeface="+mj-lt"/>
              </a:rPr>
              <a:t>variables </a:t>
            </a:r>
            <a:r>
              <a:rPr lang="en-US" sz="2800" dirty="0">
                <a:latin typeface="+mj-lt"/>
              </a:rPr>
              <a:t>indicate the socio-economic level of </a:t>
            </a:r>
            <a:r>
              <a:rPr lang="en-US" sz="2800" dirty="0" smtClean="0">
                <a:latin typeface="+mj-lt"/>
              </a:rPr>
              <a:t>households. </a:t>
            </a:r>
            <a:r>
              <a:rPr lang="en-US" sz="2800" dirty="0">
                <a:latin typeface="+mj-lt"/>
              </a:rPr>
              <a:t>AB for the high socio-economic level and C for the </a:t>
            </a:r>
            <a:r>
              <a:rPr lang="en-US" sz="2800" dirty="0" smtClean="0">
                <a:latin typeface="+mj-lt"/>
              </a:rPr>
              <a:t>middle </a:t>
            </a:r>
            <a:r>
              <a:rPr lang="en-US" sz="2800" dirty="0">
                <a:latin typeface="+mj-lt"/>
              </a:rPr>
              <a:t>socio-economic </a:t>
            </a:r>
            <a:r>
              <a:rPr lang="en-US" sz="2800" dirty="0" smtClean="0">
                <a:latin typeface="+mj-lt"/>
              </a:rPr>
              <a:t>level</a:t>
            </a:r>
            <a:endParaRPr lang="en-US" sz="2400" dirty="0">
              <a:latin typeface="+mj-lt"/>
            </a:endParaRPr>
          </a:p>
          <a:p>
            <a:endParaRPr lang="en-US" sz="2800" dirty="0"/>
          </a:p>
        </p:txBody>
      </p:sp>
      <p:sp>
        <p:nvSpPr>
          <p:cNvPr id="18" name="Rectangle 17"/>
          <p:cNvSpPr/>
          <p:nvPr/>
        </p:nvSpPr>
        <p:spPr bwMode="auto">
          <a:xfrm>
            <a:off x="16063578" y="25355602"/>
            <a:ext cx="13639590" cy="6725907"/>
          </a:xfrm>
          <a:prstGeom prst="rect">
            <a:avLst/>
          </a:prstGeom>
          <a:noFill/>
          <a:ln w="38100" cap="flat" cmpd="sng" algn="ctr">
            <a:solidFill>
              <a:schemeClr val="accent1">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solidFill>
                <a:schemeClr val="tx1"/>
              </a:solidFill>
              <a:effectLst/>
              <a:latin typeface="Arial" charset="0"/>
            </a:endParaRPr>
          </a:p>
        </p:txBody>
      </p:sp>
      <p:graphicFrame>
        <p:nvGraphicFramePr>
          <p:cNvPr id="30" name="Chart 29"/>
          <p:cNvGraphicFramePr>
            <a:graphicFrameLocks/>
          </p:cNvGraphicFramePr>
          <p:nvPr>
            <p:extLst>
              <p:ext uri="{D42A27DB-BD31-4B8C-83A1-F6EECF244321}">
                <p14:modId xmlns:p14="http://schemas.microsoft.com/office/powerpoint/2010/main" val="417703107"/>
              </p:ext>
            </p:extLst>
          </p:nvPr>
        </p:nvGraphicFramePr>
        <p:xfrm>
          <a:off x="15883954" y="17541177"/>
          <a:ext cx="7857472" cy="6631918"/>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p:cNvSpPr txBox="1"/>
          <p:nvPr/>
        </p:nvSpPr>
        <p:spPr>
          <a:xfrm>
            <a:off x="15985604" y="23824078"/>
            <a:ext cx="8973205" cy="1477328"/>
          </a:xfrm>
          <a:prstGeom prst="rect">
            <a:avLst/>
          </a:prstGeom>
          <a:noFill/>
        </p:spPr>
        <p:txBody>
          <a:bodyPr wrap="square" rtlCol="0">
            <a:spAutoFit/>
          </a:bodyPr>
          <a:lstStyle/>
          <a:p>
            <a:pPr algn="just"/>
            <a:r>
              <a:rPr lang="en-US" sz="3000" b="1" dirty="0" smtClean="0">
                <a:latin typeface="+mn-lt"/>
              </a:rPr>
              <a:t>Figure 2: </a:t>
            </a:r>
            <a:r>
              <a:rPr lang="en-US" sz="3000" dirty="0" smtClean="0">
                <a:latin typeface="+mn-lt"/>
              </a:rPr>
              <a:t>Average monthly per-capita consumption of cookie products before and after the introduction of TLNL</a:t>
            </a:r>
            <a:endParaRPr lang="en-US" sz="3000" dirty="0">
              <a:latin typeface="+mn-lt"/>
            </a:endParaRPr>
          </a:p>
        </p:txBody>
      </p:sp>
      <p:pic>
        <p:nvPicPr>
          <p:cNvPr id="3" name="Picture 2"/>
          <p:cNvPicPr>
            <a:picLocks noChangeAspect="1"/>
          </p:cNvPicPr>
          <p:nvPr/>
        </p:nvPicPr>
        <p:blipFill>
          <a:blip r:embed="rId8"/>
          <a:stretch>
            <a:fillRect/>
          </a:stretch>
        </p:blipFill>
        <p:spPr>
          <a:xfrm>
            <a:off x="39391588" y="427536"/>
            <a:ext cx="4213356" cy="505727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782303083"/>
              </p:ext>
            </p:extLst>
          </p:nvPr>
        </p:nvGraphicFramePr>
        <p:xfrm>
          <a:off x="16518335" y="8798950"/>
          <a:ext cx="12824035" cy="7868861"/>
        </p:xfrm>
        <a:graphic>
          <a:graphicData uri="http://schemas.openxmlformats.org/drawingml/2006/table">
            <a:tbl>
              <a:tblPr/>
              <a:tblGrid>
                <a:gridCol w="7466393">
                  <a:extLst>
                    <a:ext uri="{9D8B030D-6E8A-4147-A177-3AD203B41FA5}">
                      <a16:colId xmlns:a16="http://schemas.microsoft.com/office/drawing/2014/main" xmlns="" val="458378606"/>
                    </a:ext>
                  </a:extLst>
                </a:gridCol>
                <a:gridCol w="1664803">
                  <a:extLst>
                    <a:ext uri="{9D8B030D-6E8A-4147-A177-3AD203B41FA5}">
                      <a16:colId xmlns:a16="http://schemas.microsoft.com/office/drawing/2014/main" xmlns="" val="3076045570"/>
                    </a:ext>
                  </a:extLst>
                </a:gridCol>
                <a:gridCol w="1695074">
                  <a:extLst>
                    <a:ext uri="{9D8B030D-6E8A-4147-A177-3AD203B41FA5}">
                      <a16:colId xmlns:a16="http://schemas.microsoft.com/office/drawing/2014/main" xmlns="" val="2829064022"/>
                    </a:ext>
                  </a:extLst>
                </a:gridCol>
                <a:gridCol w="1997765">
                  <a:extLst>
                    <a:ext uri="{9D8B030D-6E8A-4147-A177-3AD203B41FA5}">
                      <a16:colId xmlns:a16="http://schemas.microsoft.com/office/drawing/2014/main" xmlns="" val="770070420"/>
                    </a:ext>
                  </a:extLst>
                </a:gridCol>
              </a:tblGrid>
              <a:tr h="605297">
                <a:tc rowSpan="2">
                  <a:txBody>
                    <a:bodyPr/>
                    <a:lstStyle/>
                    <a:p>
                      <a:pPr algn="ctr" fontAlgn="ctr"/>
                      <a:r>
                        <a:rPr lang="en-US" sz="2800" b="0" i="0" u="none" strike="noStrike" dirty="0">
                          <a:solidFill>
                            <a:srgbClr val="000000"/>
                          </a:solidFill>
                          <a:effectLst/>
                          <a:latin typeface="+mn-lt"/>
                        </a:rPr>
                        <a:t>Product name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2800" b="0" i="0" u="none" strike="noStrike">
                          <a:solidFill>
                            <a:srgbClr val="000000"/>
                          </a:solidFill>
                          <a:effectLst/>
                          <a:latin typeface="+mn-lt"/>
                        </a:rPr>
                        <a:t>Change (g/100g of product)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31475477"/>
                  </a:ext>
                </a:extLst>
              </a:tr>
              <a:tr h="605297">
                <a:tc vMerge="1">
                  <a:txBody>
                    <a:bodyPr/>
                    <a:lstStyle/>
                    <a:p>
                      <a:endParaRPr lang="en-US"/>
                    </a:p>
                  </a:txBody>
                  <a:tcPr/>
                </a:tc>
                <a:tc>
                  <a:txBody>
                    <a:bodyPr/>
                    <a:lstStyle/>
                    <a:p>
                      <a:pPr algn="l" fontAlgn="b"/>
                      <a:r>
                        <a:rPr lang="en-US" sz="2800" b="0" i="0" u="none" strike="noStrike" dirty="0">
                          <a:solidFill>
                            <a:srgbClr val="000000"/>
                          </a:solidFill>
                          <a:effectLst/>
                          <a:latin typeface="+mn-lt"/>
                        </a:rPr>
                        <a:t>Sugar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effectLst/>
                          <a:latin typeface="+mn-lt"/>
                        </a:rPr>
                        <a:t>Fat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effectLst/>
                          <a:latin typeface="+mn-lt"/>
                        </a:rPr>
                        <a:t>Sodium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8783502"/>
                  </a:ext>
                </a:extLst>
              </a:tr>
              <a:tr h="605297">
                <a:tc>
                  <a:txBody>
                    <a:bodyPr/>
                    <a:lstStyle/>
                    <a:p>
                      <a:pPr algn="l" fontAlgn="b"/>
                      <a:r>
                        <a:rPr lang="en-US" sz="2800" b="0" i="0" u="none" strike="noStrike" dirty="0" err="1">
                          <a:solidFill>
                            <a:srgbClr val="000000"/>
                          </a:solidFill>
                          <a:effectLst/>
                          <a:latin typeface="+mn-lt"/>
                        </a:rPr>
                        <a:t>Saltin</a:t>
                      </a:r>
                      <a:r>
                        <a:rPr lang="en-US" sz="2800" b="0" i="0" u="none" strike="noStrike" dirty="0">
                          <a:solidFill>
                            <a:srgbClr val="000000"/>
                          </a:solidFill>
                          <a:effectLst/>
                          <a:latin typeface="+mn-lt"/>
                        </a:rPr>
                        <a:t> Noel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0" i="0" u="none" strike="noStrike" dirty="0">
                          <a:solidFill>
                            <a:srgbClr val="000000"/>
                          </a:solidFill>
                          <a:effectLst/>
                          <a:latin typeface="+mn-lt"/>
                        </a:rPr>
                        <a:t>1.09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0" i="0" u="none" strike="noStrike" dirty="0">
                          <a:solidFill>
                            <a:srgbClr val="000000"/>
                          </a:solidFill>
                          <a:effectLst/>
                          <a:latin typeface="+mn-lt"/>
                        </a:rPr>
                        <a:t>-1.44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800" b="0" i="0" u="none" strike="noStrike">
                          <a:solidFill>
                            <a:srgbClr val="000000"/>
                          </a:solidFill>
                          <a:effectLst/>
                          <a:latin typeface="+mn-lt"/>
                        </a:rPr>
                        <a:t>0.02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097365682"/>
                  </a:ext>
                </a:extLst>
              </a:tr>
              <a:tr h="605297">
                <a:tc>
                  <a:txBody>
                    <a:bodyPr/>
                    <a:lstStyle/>
                    <a:p>
                      <a:pPr algn="l" fontAlgn="b"/>
                      <a:r>
                        <a:rPr lang="en-US" sz="2800" b="0" i="0" u="none" strike="noStrike">
                          <a:solidFill>
                            <a:srgbClr val="000000"/>
                          </a:solidFill>
                          <a:effectLst/>
                          <a:latin typeface="+mn-lt"/>
                        </a:rPr>
                        <a:t>Salticas </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0.00</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0.00</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0.10</a:t>
                      </a:r>
                    </a:p>
                  </a:txBody>
                  <a:tcPr marL="9525" marR="9525" marT="9525" marB="0" anchor="ctr">
                    <a:lnL>
                      <a:noFill/>
                    </a:lnL>
                    <a:lnR>
                      <a:noFill/>
                    </a:lnR>
                    <a:lnT>
                      <a:noFill/>
                    </a:lnT>
                    <a:lnB>
                      <a:noFill/>
                    </a:lnB>
                  </a:tcPr>
                </a:tc>
                <a:extLst>
                  <a:ext uri="{0D108BD9-81ED-4DB2-BD59-A6C34878D82A}">
                    <a16:rowId xmlns:a16="http://schemas.microsoft.com/office/drawing/2014/main" xmlns="" val="4255113622"/>
                  </a:ext>
                </a:extLst>
              </a:tr>
              <a:tr h="605297">
                <a:tc>
                  <a:txBody>
                    <a:bodyPr/>
                    <a:lstStyle/>
                    <a:p>
                      <a:pPr algn="l" fontAlgn="b"/>
                      <a:r>
                        <a:rPr lang="en-US" sz="2800" b="0" i="0" u="none" strike="noStrike" dirty="0">
                          <a:solidFill>
                            <a:srgbClr val="000000"/>
                          </a:solidFill>
                          <a:effectLst/>
                          <a:latin typeface="+mn-lt"/>
                        </a:rPr>
                        <a:t>Club social integral </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0.00</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0.00</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-0.08</a:t>
                      </a:r>
                    </a:p>
                  </a:txBody>
                  <a:tcPr marL="9525" marR="9525" marT="9525" marB="0" anchor="ctr">
                    <a:lnL>
                      <a:noFill/>
                    </a:lnL>
                    <a:lnR>
                      <a:noFill/>
                    </a:lnR>
                    <a:lnT>
                      <a:noFill/>
                    </a:lnT>
                    <a:lnB>
                      <a:noFill/>
                    </a:lnB>
                  </a:tcPr>
                </a:tc>
                <a:extLst>
                  <a:ext uri="{0D108BD9-81ED-4DB2-BD59-A6C34878D82A}">
                    <a16:rowId xmlns:a16="http://schemas.microsoft.com/office/drawing/2014/main" xmlns="" val="2604020544"/>
                  </a:ext>
                </a:extLst>
              </a:tr>
              <a:tr h="605297">
                <a:tc>
                  <a:txBody>
                    <a:bodyPr/>
                    <a:lstStyle/>
                    <a:p>
                      <a:pPr algn="l" fontAlgn="b"/>
                      <a:r>
                        <a:rPr lang="en-US" sz="2800" b="0" i="0" u="none" strike="noStrike">
                          <a:solidFill>
                            <a:srgbClr val="000000"/>
                          </a:solidFill>
                          <a:effectLst/>
                          <a:latin typeface="+mn-lt"/>
                        </a:rPr>
                        <a:t>Club social original</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-0.96</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-4.79</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-0.21</a:t>
                      </a:r>
                    </a:p>
                  </a:txBody>
                  <a:tcPr marL="9525" marR="9525" marT="9525" marB="0" anchor="ctr">
                    <a:lnL>
                      <a:noFill/>
                    </a:lnL>
                    <a:lnR>
                      <a:noFill/>
                    </a:lnR>
                    <a:lnT>
                      <a:noFill/>
                    </a:lnT>
                    <a:lnB>
                      <a:noFill/>
                    </a:lnB>
                  </a:tcPr>
                </a:tc>
                <a:extLst>
                  <a:ext uri="{0D108BD9-81ED-4DB2-BD59-A6C34878D82A}">
                    <a16:rowId xmlns:a16="http://schemas.microsoft.com/office/drawing/2014/main" xmlns="" val="1250070055"/>
                  </a:ext>
                </a:extLst>
              </a:tr>
              <a:tr h="605297">
                <a:tc>
                  <a:txBody>
                    <a:bodyPr/>
                    <a:lstStyle/>
                    <a:p>
                      <a:pPr algn="l" fontAlgn="b"/>
                      <a:r>
                        <a:rPr lang="en-US" sz="2800" b="0" i="0" u="none" strike="noStrike">
                          <a:solidFill>
                            <a:srgbClr val="000000"/>
                          </a:solidFill>
                          <a:effectLst/>
                          <a:latin typeface="+mn-lt"/>
                        </a:rPr>
                        <a:t>Ducales </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3.08</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-3.08</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0.00</a:t>
                      </a:r>
                    </a:p>
                  </a:txBody>
                  <a:tcPr marL="9525" marR="9525" marT="9525" marB="0" anchor="ctr">
                    <a:lnL>
                      <a:noFill/>
                    </a:lnL>
                    <a:lnR>
                      <a:noFill/>
                    </a:lnR>
                    <a:lnT>
                      <a:noFill/>
                    </a:lnT>
                    <a:lnB>
                      <a:noFill/>
                    </a:lnB>
                  </a:tcPr>
                </a:tc>
                <a:extLst>
                  <a:ext uri="{0D108BD9-81ED-4DB2-BD59-A6C34878D82A}">
                    <a16:rowId xmlns:a16="http://schemas.microsoft.com/office/drawing/2014/main" xmlns="" val="1086692538"/>
                  </a:ext>
                </a:extLst>
              </a:tr>
              <a:tr h="605297">
                <a:tc>
                  <a:txBody>
                    <a:bodyPr/>
                    <a:lstStyle/>
                    <a:p>
                      <a:pPr algn="l" fontAlgn="b"/>
                      <a:r>
                        <a:rPr lang="en-US" sz="2800" b="0" i="0" u="none" strike="noStrike">
                          <a:solidFill>
                            <a:srgbClr val="000000"/>
                          </a:solidFill>
                          <a:effectLst/>
                          <a:latin typeface="+mn-lt"/>
                        </a:rPr>
                        <a:t>Ritz </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-8.24</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2.20</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0.24</a:t>
                      </a:r>
                    </a:p>
                  </a:txBody>
                  <a:tcPr marL="9525" marR="9525" marT="9525" marB="0" anchor="ctr">
                    <a:lnL>
                      <a:noFill/>
                    </a:lnL>
                    <a:lnR>
                      <a:noFill/>
                    </a:lnR>
                    <a:lnT>
                      <a:noFill/>
                    </a:lnT>
                    <a:lnB>
                      <a:noFill/>
                    </a:lnB>
                  </a:tcPr>
                </a:tc>
                <a:extLst>
                  <a:ext uri="{0D108BD9-81ED-4DB2-BD59-A6C34878D82A}">
                    <a16:rowId xmlns:a16="http://schemas.microsoft.com/office/drawing/2014/main" xmlns="" val="2435318959"/>
                  </a:ext>
                </a:extLst>
              </a:tr>
              <a:tr h="605297">
                <a:tc>
                  <a:txBody>
                    <a:bodyPr/>
                    <a:lstStyle/>
                    <a:p>
                      <a:pPr algn="l" fontAlgn="b"/>
                      <a:r>
                        <a:rPr lang="en-US" sz="2800" b="0" i="0" u="none" strike="noStrike">
                          <a:solidFill>
                            <a:srgbClr val="000000"/>
                          </a:solidFill>
                          <a:effectLst/>
                          <a:latin typeface="+mn-lt"/>
                        </a:rPr>
                        <a:t>Siluet canela y manzana</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-10.72</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1.78</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-0.02</a:t>
                      </a:r>
                    </a:p>
                  </a:txBody>
                  <a:tcPr marL="9525" marR="9525" marT="9525" marB="0" anchor="ctr">
                    <a:lnL>
                      <a:noFill/>
                    </a:lnL>
                    <a:lnR>
                      <a:noFill/>
                    </a:lnR>
                    <a:lnT>
                      <a:noFill/>
                    </a:lnT>
                    <a:lnB>
                      <a:noFill/>
                    </a:lnB>
                  </a:tcPr>
                </a:tc>
                <a:extLst>
                  <a:ext uri="{0D108BD9-81ED-4DB2-BD59-A6C34878D82A}">
                    <a16:rowId xmlns:a16="http://schemas.microsoft.com/office/drawing/2014/main" xmlns="" val="992573996"/>
                  </a:ext>
                </a:extLst>
              </a:tr>
              <a:tr h="605297">
                <a:tc>
                  <a:txBody>
                    <a:bodyPr/>
                    <a:lstStyle/>
                    <a:p>
                      <a:pPr algn="l" fontAlgn="b"/>
                      <a:r>
                        <a:rPr lang="en-US" sz="2800" b="0" i="0" u="none" strike="noStrike">
                          <a:solidFill>
                            <a:srgbClr val="000000"/>
                          </a:solidFill>
                          <a:effectLst/>
                          <a:latin typeface="+mn-lt"/>
                        </a:rPr>
                        <a:t>Quacker avena y manzana</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-15.96</a:t>
                      </a:r>
                    </a:p>
                  </a:txBody>
                  <a:tcPr marL="9525" marR="9525" marT="9525" marB="0" anchor="ctr">
                    <a:lnL>
                      <a:noFill/>
                    </a:lnL>
                    <a:lnR>
                      <a:noFill/>
                    </a:lnR>
                    <a:lnT>
                      <a:noFill/>
                    </a:lnT>
                    <a:lnB>
                      <a:noFill/>
                    </a:lnB>
                  </a:tcPr>
                </a:tc>
                <a:tc>
                  <a:txBody>
                    <a:bodyPr/>
                    <a:lstStyle/>
                    <a:p>
                      <a:pPr algn="r" fontAlgn="b"/>
                      <a:r>
                        <a:rPr lang="en-US" sz="2800" b="0" i="0" u="none" strike="noStrike">
                          <a:solidFill>
                            <a:srgbClr val="000000"/>
                          </a:solidFill>
                          <a:effectLst/>
                          <a:latin typeface="+mn-lt"/>
                        </a:rPr>
                        <a:t>4.53</a:t>
                      </a:r>
                    </a:p>
                  </a:txBody>
                  <a:tcPr marL="9525" marR="9525" marT="9525" marB="0" anchor="ctr">
                    <a:lnL>
                      <a:noFill/>
                    </a:lnL>
                    <a:lnR>
                      <a:noFill/>
                    </a:lnR>
                    <a:lnT>
                      <a:noFill/>
                    </a:lnT>
                    <a:lnB>
                      <a:noFill/>
                    </a:lnB>
                  </a:tcPr>
                </a:tc>
                <a:tc>
                  <a:txBody>
                    <a:bodyPr/>
                    <a:lstStyle/>
                    <a:p>
                      <a:pPr algn="r" fontAlgn="b"/>
                      <a:r>
                        <a:rPr lang="en-US" sz="2800" b="0" i="0" u="none" strike="noStrike" dirty="0">
                          <a:solidFill>
                            <a:srgbClr val="000000"/>
                          </a:solidFill>
                          <a:effectLst/>
                          <a:latin typeface="+mn-lt"/>
                        </a:rPr>
                        <a:t>-0.24</a:t>
                      </a:r>
                    </a:p>
                  </a:txBody>
                  <a:tcPr marL="9525" marR="9525" marT="9525" marB="0" anchor="ctr">
                    <a:lnL>
                      <a:noFill/>
                    </a:lnL>
                    <a:lnR>
                      <a:noFill/>
                    </a:lnR>
                    <a:lnT>
                      <a:noFill/>
                    </a:lnT>
                    <a:lnB>
                      <a:noFill/>
                    </a:lnB>
                  </a:tcPr>
                </a:tc>
                <a:extLst>
                  <a:ext uri="{0D108BD9-81ED-4DB2-BD59-A6C34878D82A}">
                    <a16:rowId xmlns:a16="http://schemas.microsoft.com/office/drawing/2014/main" xmlns="" val="217668652"/>
                  </a:ext>
                </a:extLst>
              </a:tr>
              <a:tr h="605297">
                <a:tc>
                  <a:txBody>
                    <a:bodyPr/>
                    <a:lstStyle/>
                    <a:p>
                      <a:pPr algn="l" fontAlgn="b"/>
                      <a:r>
                        <a:rPr lang="en-US" sz="2800" b="0" i="0" u="none" strike="noStrike">
                          <a:solidFill>
                            <a:srgbClr val="000000"/>
                          </a:solidFill>
                          <a:effectLst/>
                          <a:latin typeface="+mn-lt"/>
                        </a:rPr>
                        <a:t>Oreo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2.78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mn-lt"/>
                        </a:rPr>
                        <a:t>-0.22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6443989"/>
                  </a:ext>
                </a:extLst>
              </a:tr>
              <a:tr h="605297">
                <a:tc>
                  <a:txBody>
                    <a:bodyPr/>
                    <a:lstStyle/>
                    <a:p>
                      <a:pPr algn="l" fontAlgn="b"/>
                      <a:r>
                        <a:rPr lang="en-US" sz="2800" b="0" i="0" u="none" strike="noStrike" dirty="0">
                          <a:solidFill>
                            <a:srgbClr val="000000"/>
                          </a:solidFill>
                          <a:effectLst/>
                          <a:latin typeface="+mn-lt"/>
                        </a:rPr>
                        <a:t>Average change in nutritional </a:t>
                      </a:r>
                      <a:r>
                        <a:rPr lang="en-US" sz="2800" b="0" i="0" u="none" strike="noStrike" dirty="0" smtClean="0">
                          <a:solidFill>
                            <a:srgbClr val="000000"/>
                          </a:solidFill>
                          <a:effectLst/>
                          <a:latin typeface="+mn-lt"/>
                        </a:rPr>
                        <a:t>content (g/100g)</a:t>
                      </a:r>
                      <a:endParaRPr lang="en-US" sz="2800" b="0" i="0" u="none" strike="noStrike"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-3.52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0.22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mn-lt"/>
                        </a:rPr>
                        <a:t>-0.05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9112313"/>
                  </a:ext>
                </a:extLst>
              </a:tr>
              <a:tr h="605297">
                <a:tc>
                  <a:txBody>
                    <a:bodyPr/>
                    <a:lstStyle/>
                    <a:p>
                      <a:pPr algn="l" fontAlgn="b"/>
                      <a:r>
                        <a:rPr lang="en-US" sz="2800" b="0" i="0" u="none" strike="noStrike" dirty="0" smtClean="0">
                          <a:solidFill>
                            <a:srgbClr val="000000"/>
                          </a:solidFill>
                          <a:effectLst/>
                          <a:latin typeface="+mn-lt"/>
                        </a:rPr>
                        <a:t>Average change </a:t>
                      </a:r>
                      <a:r>
                        <a:rPr lang="en-US" sz="2800" b="0" i="0" u="none" strike="noStrike" dirty="0">
                          <a:solidFill>
                            <a:srgbClr val="000000"/>
                          </a:solidFill>
                          <a:effectLst/>
                          <a:latin typeface="+mn-lt"/>
                        </a:rPr>
                        <a:t>in nutritional content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mn-lt"/>
                        </a:rPr>
                        <a:t>-14.49</a:t>
                      </a:r>
                      <a:endParaRPr lang="en-US" sz="2800" b="0" i="0" u="none" strike="noStrike"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mn-lt"/>
                        </a:rPr>
                        <a:t>2.55</a:t>
                      </a:r>
                      <a:endParaRPr lang="en-US" sz="2800" b="0" i="0" u="none" strike="noStrike"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mn-lt"/>
                        </a:rPr>
                        <a:t>-10.09</a:t>
                      </a:r>
                      <a:endParaRPr lang="en-US" sz="2800" b="0" i="0" u="none" strike="noStrike"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7984801"/>
                  </a:ext>
                </a:extLst>
              </a:tr>
            </a:tbl>
          </a:graphicData>
        </a:graphic>
      </p:graphicFrame>
      <p:cxnSp>
        <p:nvCxnSpPr>
          <p:cNvPr id="15" name="Straight Arrow Connector 14"/>
          <p:cNvCxnSpPr/>
          <p:nvPr/>
        </p:nvCxnSpPr>
        <p:spPr bwMode="auto">
          <a:xfrm flipH="1">
            <a:off x="25635652" y="17505928"/>
            <a:ext cx="820362" cy="101161"/>
          </a:xfrm>
          <a:prstGeom prst="straightConnector1">
            <a:avLst/>
          </a:prstGeom>
          <a:ln w="38100">
            <a:headEnd type="none" w="med" len="med"/>
            <a:tailEnd type="triangle"/>
          </a:ln>
          <a:ex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555252" y="17276334"/>
            <a:ext cx="2388465" cy="954107"/>
          </a:xfrm>
          <a:prstGeom prst="rect">
            <a:avLst/>
          </a:prstGeom>
          <a:noFill/>
        </p:spPr>
        <p:txBody>
          <a:bodyPr wrap="square" rtlCol="0">
            <a:spAutoFit/>
          </a:bodyPr>
          <a:lstStyle/>
          <a:p>
            <a:pPr algn="ctr"/>
            <a:r>
              <a:rPr lang="en-US" sz="2800" dirty="0" smtClean="0">
                <a:ln w="0">
                  <a:solidFill>
                    <a:schemeClr val="accent1"/>
                  </a:solidFill>
                </a:ln>
                <a:solidFill>
                  <a:schemeClr val="accent1"/>
                </a:solidFill>
                <a:effectLst>
                  <a:outerShdw blurRad="38100" dist="25400" dir="5400000" algn="ctr" rotWithShape="0">
                    <a:srgbClr val="6E747A">
                      <a:alpha val="43000"/>
                    </a:srgbClr>
                  </a:outerShdw>
                </a:effectLst>
              </a:rPr>
              <a:t>Traffic light</a:t>
            </a:r>
          </a:p>
          <a:p>
            <a:pPr algn="ctr"/>
            <a:r>
              <a:rPr lang="en-US" sz="2800" dirty="0" smtClean="0">
                <a:ln w="0">
                  <a:solidFill>
                    <a:schemeClr val="accent1"/>
                  </a:solidFill>
                </a:ln>
                <a:solidFill>
                  <a:schemeClr val="accent1"/>
                </a:solidFill>
                <a:effectLst>
                  <a:outerShdw blurRad="38100" dist="25400" dir="5400000" algn="ctr" rotWithShape="0">
                    <a:srgbClr val="6E747A">
                      <a:alpha val="43000"/>
                    </a:srgbClr>
                  </a:outerShdw>
                </a:effectLst>
              </a:rPr>
              <a:t> label</a:t>
            </a:r>
            <a:endParaRPr lang="en-US" sz="2800" dirty="0">
              <a:ln w="0">
                <a:solidFill>
                  <a:schemeClr val="accent1"/>
                </a:solidFill>
              </a:ln>
              <a:solidFill>
                <a:schemeClr val="accent1"/>
              </a:solidFill>
              <a:effectLst>
                <a:outerShdw blurRad="38100" dist="25400" dir="5400000" algn="ctr" rotWithShape="0">
                  <a:srgbClr val="6E747A">
                    <a:alpha val="43000"/>
                  </a:srgbClr>
                </a:outerShdw>
              </a:effectLst>
            </a:endParaRPr>
          </a:p>
        </p:txBody>
      </p:sp>
      <p:sp>
        <p:nvSpPr>
          <p:cNvPr id="29" name="TextBox 28"/>
          <p:cNvSpPr txBox="1"/>
          <p:nvPr/>
        </p:nvSpPr>
        <p:spPr>
          <a:xfrm>
            <a:off x="25330284" y="19953986"/>
            <a:ext cx="4259179" cy="461665"/>
          </a:xfrm>
          <a:prstGeom prst="rect">
            <a:avLst/>
          </a:prstGeom>
          <a:noFill/>
        </p:spPr>
        <p:txBody>
          <a:bodyPr wrap="square" rtlCol="0">
            <a:spAutoFit/>
          </a:bodyPr>
          <a:lstStyle/>
          <a:p>
            <a:pPr algn="ctr"/>
            <a:r>
              <a:rPr lang="en-US" sz="2400" dirty="0" smtClean="0">
                <a:solidFill>
                  <a:schemeClr val="accent1"/>
                </a:solidFill>
                <a:latin typeface="+mj-lt"/>
              </a:rPr>
              <a:t>One Ritz cracker weights: 3.3 g</a:t>
            </a:r>
            <a:endParaRPr lang="en-US" sz="2400" dirty="0">
              <a:solidFill>
                <a:schemeClr val="accent1"/>
              </a:solidFill>
              <a:latin typeface="+mj-lt"/>
            </a:endParaRPr>
          </a:p>
        </p:txBody>
      </p:sp>
      <p:pic>
        <p:nvPicPr>
          <p:cNvPr id="1026" name="Picture 2" descr="https://scontent-dfw5-1.xx.fbcdn.net/v/t34.0-12/26551790_2013445998680754_996757458_n.jpg?_nc_cat=0&amp;oh=8235432d9f6adda623ebecdf4fd70a20&amp;oe=5AB82A3B"/>
          <p:cNvPicPr>
            <a:picLocks noChangeAspect="1" noChangeArrowheads="1"/>
          </p:cNvPicPr>
          <p:nvPr/>
        </p:nvPicPr>
        <p:blipFill rotWithShape="1">
          <a:blip r:embed="rId9">
            <a:extLst>
              <a:ext uri="{28A0092B-C50C-407E-A947-70E740481C1C}">
                <a14:useLocalDpi xmlns:a14="http://schemas.microsoft.com/office/drawing/2010/main" val="0"/>
              </a:ext>
            </a:extLst>
          </a:blip>
          <a:srcRect l="11271" t="30214" r="9970"/>
          <a:stretch/>
        </p:blipFill>
        <p:spPr bwMode="auto">
          <a:xfrm rot="16200000">
            <a:off x="27001232" y="20479734"/>
            <a:ext cx="1934608" cy="281640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scontent-dfw5-1.xx.fbcdn.net/v/t34.0-12/26552994_2013443088681045_626652300_n.jpg?_nc_cat=0&amp;oh=0c8f2cd80ee0e2290c83192d1593a964&amp;oe=5AB7E940"/>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10000" r="90000">
                        <a14:backgroundMark x1="74583" y1="91354" x2="75278" y2="99896"/>
                        <a14:backgroundMark x1="32500" y1="96146" x2="31806" y2="99375"/>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26137599" y="22211533"/>
            <a:ext cx="3074635" cy="4099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38912" tIns="219456" rIns="438912" bIns="219456"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altLang="en-US"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38912" tIns="219456" rIns="438912" bIns="219456"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altLang="en-US"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333333"/>
        </a:lt2>
        <a:accent1>
          <a:srgbClr val="FF11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333333"/>
        </a:lt2>
        <a:accent1>
          <a:srgbClr val="CC0000"/>
        </a:accent1>
        <a:accent2>
          <a:srgbClr val="333399"/>
        </a:accent2>
        <a:accent3>
          <a:srgbClr val="FFFFFF"/>
        </a:accent3>
        <a:accent4>
          <a:srgbClr val="000000"/>
        </a:accent4>
        <a:accent5>
          <a:srgbClr val="E2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333333"/>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2131</TotalTime>
  <Words>916</Words>
  <Application>Microsoft Office PowerPoint</Application>
  <PresentationFormat>Custom</PresentationFormat>
  <Paragraphs>138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Helvetica Neue</vt:lpstr>
      <vt:lpstr>Times New Roman</vt:lpstr>
      <vt:lpstr>Wingdings</vt:lpstr>
      <vt:lpstr>Default Design</vt:lpstr>
      <vt:lpstr>Effect of traffic light nutritional labeling on the consumption and nutritional content of cookies in Ecuador</vt:lpstr>
    </vt:vector>
  </TitlesOfParts>
  <Company>Presentation Diva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Randel</dc:creator>
  <cp:lastModifiedBy>Paoleth Moserrate Iza Andrade (18225)</cp:lastModifiedBy>
  <cp:revision>133</cp:revision>
  <cp:lastPrinted>2018-03-23T15:06:05Z</cp:lastPrinted>
  <dcterms:created xsi:type="dcterms:W3CDTF">2005-04-19T19:05:52Z</dcterms:created>
  <dcterms:modified xsi:type="dcterms:W3CDTF">2018-03-23T13:36:40Z</dcterms:modified>
</cp:coreProperties>
</file>