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5" r:id="rId2"/>
    <p:sldId id="360" r:id="rId3"/>
    <p:sldId id="361" r:id="rId4"/>
    <p:sldId id="362" r:id="rId5"/>
    <p:sldId id="371" r:id="rId6"/>
    <p:sldId id="363" r:id="rId7"/>
    <p:sldId id="364" r:id="rId8"/>
    <p:sldId id="365" r:id="rId9"/>
    <p:sldId id="354" r:id="rId10"/>
    <p:sldId id="366" r:id="rId11"/>
    <p:sldId id="367" r:id="rId12"/>
    <p:sldId id="368" r:id="rId13"/>
    <p:sldId id="369" r:id="rId14"/>
    <p:sldId id="370" r:id="rId15"/>
    <p:sldId id="359" r:id="rId16"/>
    <p:sldId id="372" r:id="rId17"/>
    <p:sldId id="373" r:id="rId18"/>
    <p:sldId id="329" r:id="rId1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D8008"/>
    <a:srgbClr val="FC0107"/>
    <a:srgbClr val="FFCC66"/>
    <a:srgbClr val="00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8839" autoAdjust="0"/>
  </p:normalViewPr>
  <p:slideViewPr>
    <p:cSldViewPr snapToGrid="0">
      <p:cViewPr>
        <p:scale>
          <a:sx n="90" d="100"/>
          <a:sy n="90" d="100"/>
        </p:scale>
        <p:origin x="-504" y="64"/>
      </p:cViewPr>
      <p:guideLst>
        <p:guide orient="horz" pos="1070"/>
        <p:guide pos="2811"/>
      </p:guideLst>
    </p:cSldViewPr>
  </p:slideViewPr>
  <p:outlineViewPr>
    <p:cViewPr>
      <p:scale>
        <a:sx n="33" d="100"/>
        <a:sy n="33" d="100"/>
      </p:scale>
      <p:origin x="0" y="6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07730-CFE6-6A44-BC02-78286C625230}" type="doc">
      <dgm:prSet loTypeId="urn:microsoft.com/office/officeart/2005/8/layout/vList3" loCatId="" qsTypeId="urn:microsoft.com/office/officeart/2005/8/quickstyle/simple5" qsCatId="simple" csTypeId="urn:microsoft.com/office/officeart/2005/8/colors/colorful4" csCatId="colorful" phldr="1"/>
      <dgm:spPr/>
    </dgm:pt>
    <dgm:pt modelId="{D6F68222-CA08-F14D-8B6B-EC50E771F969}">
      <dgm:prSet phldrT="[Text]"/>
      <dgm:spPr/>
      <dgm:t>
        <a:bodyPr/>
        <a:lstStyle/>
        <a:p>
          <a:r>
            <a:rPr lang="en-US" dirty="0" smtClean="0"/>
            <a:t>Improved peanut varieties</a:t>
          </a:r>
          <a:endParaRPr lang="en-US" dirty="0"/>
        </a:p>
      </dgm:t>
    </dgm:pt>
    <dgm:pt modelId="{55DC952F-1397-1144-9913-4216A0E16564}" type="parTrans" cxnId="{4D3F30BE-BE11-DC4E-9AE1-8189C0507F91}">
      <dgm:prSet/>
      <dgm:spPr/>
      <dgm:t>
        <a:bodyPr/>
        <a:lstStyle/>
        <a:p>
          <a:endParaRPr lang="en-US"/>
        </a:p>
      </dgm:t>
    </dgm:pt>
    <dgm:pt modelId="{EE48969C-5ACE-C84C-89A4-1220CF94CAF1}" type="sibTrans" cxnId="{4D3F30BE-BE11-DC4E-9AE1-8189C0507F91}">
      <dgm:prSet/>
      <dgm:spPr/>
      <dgm:t>
        <a:bodyPr/>
        <a:lstStyle/>
        <a:p>
          <a:endParaRPr lang="en-US"/>
        </a:p>
      </dgm:t>
    </dgm:pt>
    <dgm:pt modelId="{636097CC-8E5D-CC49-92BF-6FA0BF6C2D63}">
      <dgm:prSet phldrT="[Text]"/>
      <dgm:spPr/>
      <dgm:t>
        <a:bodyPr/>
        <a:lstStyle/>
        <a:p>
          <a:r>
            <a:rPr lang="en-US" dirty="0" smtClean="0"/>
            <a:t>Nutrition</a:t>
          </a:r>
          <a:endParaRPr lang="en-US" dirty="0"/>
        </a:p>
      </dgm:t>
    </dgm:pt>
    <dgm:pt modelId="{E4D55D23-555F-C840-884E-2DE737DC1AA2}" type="parTrans" cxnId="{5A955E3E-7427-8843-BD7E-4C5D800B7388}">
      <dgm:prSet/>
      <dgm:spPr/>
      <dgm:t>
        <a:bodyPr/>
        <a:lstStyle/>
        <a:p>
          <a:endParaRPr lang="en-US"/>
        </a:p>
      </dgm:t>
    </dgm:pt>
    <dgm:pt modelId="{4D41827C-76B0-1E45-B669-7E12EBC402E9}" type="sibTrans" cxnId="{5A955E3E-7427-8843-BD7E-4C5D800B7388}">
      <dgm:prSet/>
      <dgm:spPr/>
      <dgm:t>
        <a:bodyPr/>
        <a:lstStyle/>
        <a:p>
          <a:endParaRPr lang="en-US"/>
        </a:p>
      </dgm:t>
    </dgm:pt>
    <dgm:pt modelId="{AAAE214E-30E6-D648-8066-98420783C52F}">
      <dgm:prSet phldrT="[Text]"/>
      <dgm:spPr/>
      <dgm:t>
        <a:bodyPr/>
        <a:lstStyle/>
        <a:p>
          <a:r>
            <a:rPr lang="en-US" dirty="0" smtClean="0"/>
            <a:t>Gender &amp; youth</a:t>
          </a:r>
          <a:endParaRPr lang="en-US" dirty="0"/>
        </a:p>
      </dgm:t>
    </dgm:pt>
    <dgm:pt modelId="{8AFA576D-FA46-C340-BFFA-7D02AF109DA7}" type="parTrans" cxnId="{EF9DA421-4623-3542-BF64-E12A1899DC8F}">
      <dgm:prSet/>
      <dgm:spPr/>
      <dgm:t>
        <a:bodyPr/>
        <a:lstStyle/>
        <a:p>
          <a:endParaRPr lang="en-US"/>
        </a:p>
      </dgm:t>
    </dgm:pt>
    <dgm:pt modelId="{2711E7DD-F7B0-D649-9623-1A66A49AA1C9}" type="sibTrans" cxnId="{EF9DA421-4623-3542-BF64-E12A1899DC8F}">
      <dgm:prSet/>
      <dgm:spPr/>
      <dgm:t>
        <a:bodyPr/>
        <a:lstStyle/>
        <a:p>
          <a:endParaRPr lang="en-US"/>
        </a:p>
      </dgm:t>
    </dgm:pt>
    <dgm:pt modelId="{4A3C05FC-5600-0B4A-80DB-B5862779B913}">
      <dgm:prSet phldrT="[Text]"/>
      <dgm:spPr/>
      <dgm:t>
        <a:bodyPr/>
        <a:lstStyle/>
        <a:p>
          <a:r>
            <a:rPr lang="en-US" dirty="0" smtClean="0"/>
            <a:t>Value-added gains</a:t>
          </a:r>
          <a:endParaRPr lang="en-US" dirty="0"/>
        </a:p>
      </dgm:t>
    </dgm:pt>
    <dgm:pt modelId="{E3435701-26D0-C54E-9C86-CB278FA7F37A}" type="parTrans" cxnId="{64E200B7-DBCF-DD4A-A8DD-5F0E8AE52808}">
      <dgm:prSet/>
      <dgm:spPr/>
      <dgm:t>
        <a:bodyPr/>
        <a:lstStyle/>
        <a:p>
          <a:endParaRPr lang="en-US"/>
        </a:p>
      </dgm:t>
    </dgm:pt>
    <dgm:pt modelId="{3B7F2B8F-967E-3640-9863-D76C07141F1A}" type="sibTrans" cxnId="{64E200B7-DBCF-DD4A-A8DD-5F0E8AE52808}">
      <dgm:prSet/>
      <dgm:spPr/>
      <dgm:t>
        <a:bodyPr/>
        <a:lstStyle/>
        <a:p>
          <a:endParaRPr lang="en-US"/>
        </a:p>
      </dgm:t>
    </dgm:pt>
    <dgm:pt modelId="{FA7F1393-9FC2-4146-9397-78F9AE4308F1}" type="pres">
      <dgm:prSet presAssocID="{F2F07730-CFE6-6A44-BC02-78286C625230}" presName="linearFlow" presStyleCnt="0">
        <dgm:presLayoutVars>
          <dgm:dir/>
          <dgm:resizeHandles val="exact"/>
        </dgm:presLayoutVars>
      </dgm:prSet>
      <dgm:spPr/>
    </dgm:pt>
    <dgm:pt modelId="{015CB87F-F946-7649-8138-0FA9B3C45635}" type="pres">
      <dgm:prSet presAssocID="{D6F68222-CA08-F14D-8B6B-EC50E771F969}" presName="composite" presStyleCnt="0"/>
      <dgm:spPr/>
    </dgm:pt>
    <dgm:pt modelId="{AF7E7728-2552-0940-B3D4-82C225AC1C31}" type="pres">
      <dgm:prSet presAssocID="{D6F68222-CA08-F14D-8B6B-EC50E771F969}" presName="imgShp" presStyleLbl="fgImgPlace1" presStyleIdx="0" presStyleCnt="4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44FB1FF7-A2D4-EB49-9714-AF5CDD8442D6}" type="pres">
      <dgm:prSet presAssocID="{D6F68222-CA08-F14D-8B6B-EC50E771F96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F9FD3-F856-5041-B90A-2F6585D6CF42}" type="pres">
      <dgm:prSet presAssocID="{EE48969C-5ACE-C84C-89A4-1220CF94CAF1}" presName="spacing" presStyleCnt="0"/>
      <dgm:spPr/>
    </dgm:pt>
    <dgm:pt modelId="{4904E212-87A7-A442-B953-DA2AE3A865CD}" type="pres">
      <dgm:prSet presAssocID="{4A3C05FC-5600-0B4A-80DB-B5862779B913}" presName="composite" presStyleCnt="0"/>
      <dgm:spPr/>
    </dgm:pt>
    <dgm:pt modelId="{62D75F5F-0F59-1340-9C0D-520CC09F1486}" type="pres">
      <dgm:prSet presAssocID="{4A3C05FC-5600-0B4A-80DB-B5862779B913}" presName="imgShp" presStyleLbl="fgImgPlace1" presStyleIdx="1" presStyleCnt="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980915B-0698-3345-BD74-137DB3CED8F0}" type="pres">
      <dgm:prSet presAssocID="{4A3C05FC-5600-0B4A-80DB-B5862779B91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90206-52FD-3E45-83E4-27A6B134CF6F}" type="pres">
      <dgm:prSet presAssocID="{3B7F2B8F-967E-3640-9863-D76C07141F1A}" presName="spacing" presStyleCnt="0"/>
      <dgm:spPr/>
    </dgm:pt>
    <dgm:pt modelId="{3A2F9505-DE8C-5345-802B-E33C049701F7}" type="pres">
      <dgm:prSet presAssocID="{636097CC-8E5D-CC49-92BF-6FA0BF6C2D63}" presName="composite" presStyleCnt="0"/>
      <dgm:spPr/>
    </dgm:pt>
    <dgm:pt modelId="{CB3C1E29-06AB-C742-9A37-87FFD4815EFE}" type="pres">
      <dgm:prSet presAssocID="{636097CC-8E5D-CC49-92BF-6FA0BF6C2D63}" presName="imgShp" presStyleLbl="fgImgPlace1" presStyleIdx="2" presStyleCnt="4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52818B14-DC85-EC45-87DC-78FE1F6FE042}" type="pres">
      <dgm:prSet presAssocID="{636097CC-8E5D-CC49-92BF-6FA0BF6C2D6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F2038-C5A8-D341-AE73-26F1D627A3D2}" type="pres">
      <dgm:prSet presAssocID="{4D41827C-76B0-1E45-B669-7E12EBC402E9}" presName="spacing" presStyleCnt="0"/>
      <dgm:spPr/>
    </dgm:pt>
    <dgm:pt modelId="{A18FEAE4-8B7B-0047-8F31-F6569A46DD4A}" type="pres">
      <dgm:prSet presAssocID="{AAAE214E-30E6-D648-8066-98420783C52F}" presName="composite" presStyleCnt="0"/>
      <dgm:spPr/>
    </dgm:pt>
    <dgm:pt modelId="{0CEC16CB-EA18-9A4B-A7CE-A633E125102B}" type="pres">
      <dgm:prSet presAssocID="{AAAE214E-30E6-D648-8066-98420783C52F}" presName="imgShp" presStyleLbl="fgImgPlace1" presStyleIdx="3" presStyleCnt="4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D7B22B3-F4B6-9542-A2DE-AF07CC51A07B}" type="pres">
      <dgm:prSet presAssocID="{AAAE214E-30E6-D648-8066-98420783C52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F7F066-2BB3-4249-9CD9-D2EA95B82213}" type="presOf" srcId="{D6F68222-CA08-F14D-8B6B-EC50E771F969}" destId="{44FB1FF7-A2D4-EB49-9714-AF5CDD8442D6}" srcOrd="0" destOrd="0" presId="urn:microsoft.com/office/officeart/2005/8/layout/vList3"/>
    <dgm:cxn modelId="{DD0A53DF-5E5D-2F48-A925-6CF35FB868FA}" type="presOf" srcId="{4A3C05FC-5600-0B4A-80DB-B5862779B913}" destId="{8980915B-0698-3345-BD74-137DB3CED8F0}" srcOrd="0" destOrd="0" presId="urn:microsoft.com/office/officeart/2005/8/layout/vList3"/>
    <dgm:cxn modelId="{5A955E3E-7427-8843-BD7E-4C5D800B7388}" srcId="{F2F07730-CFE6-6A44-BC02-78286C625230}" destId="{636097CC-8E5D-CC49-92BF-6FA0BF6C2D63}" srcOrd="2" destOrd="0" parTransId="{E4D55D23-555F-C840-884E-2DE737DC1AA2}" sibTransId="{4D41827C-76B0-1E45-B669-7E12EBC402E9}"/>
    <dgm:cxn modelId="{EF9DA421-4623-3542-BF64-E12A1899DC8F}" srcId="{F2F07730-CFE6-6A44-BC02-78286C625230}" destId="{AAAE214E-30E6-D648-8066-98420783C52F}" srcOrd="3" destOrd="0" parTransId="{8AFA576D-FA46-C340-BFFA-7D02AF109DA7}" sibTransId="{2711E7DD-F7B0-D649-9623-1A66A49AA1C9}"/>
    <dgm:cxn modelId="{906CE21B-CC75-5F42-9793-AD02595742D5}" type="presOf" srcId="{AAAE214E-30E6-D648-8066-98420783C52F}" destId="{FD7B22B3-F4B6-9542-A2DE-AF07CC51A07B}" srcOrd="0" destOrd="0" presId="urn:microsoft.com/office/officeart/2005/8/layout/vList3"/>
    <dgm:cxn modelId="{E92B97F8-463E-5047-B4CF-48AC8E2BD55A}" type="presOf" srcId="{F2F07730-CFE6-6A44-BC02-78286C625230}" destId="{FA7F1393-9FC2-4146-9397-78F9AE4308F1}" srcOrd="0" destOrd="0" presId="urn:microsoft.com/office/officeart/2005/8/layout/vList3"/>
    <dgm:cxn modelId="{89FC0451-3EC5-8146-A9D5-9151E8B6BE5E}" type="presOf" srcId="{636097CC-8E5D-CC49-92BF-6FA0BF6C2D63}" destId="{52818B14-DC85-EC45-87DC-78FE1F6FE042}" srcOrd="0" destOrd="0" presId="urn:microsoft.com/office/officeart/2005/8/layout/vList3"/>
    <dgm:cxn modelId="{64E200B7-DBCF-DD4A-A8DD-5F0E8AE52808}" srcId="{F2F07730-CFE6-6A44-BC02-78286C625230}" destId="{4A3C05FC-5600-0B4A-80DB-B5862779B913}" srcOrd="1" destOrd="0" parTransId="{E3435701-26D0-C54E-9C86-CB278FA7F37A}" sibTransId="{3B7F2B8F-967E-3640-9863-D76C07141F1A}"/>
    <dgm:cxn modelId="{4D3F30BE-BE11-DC4E-9AE1-8189C0507F91}" srcId="{F2F07730-CFE6-6A44-BC02-78286C625230}" destId="{D6F68222-CA08-F14D-8B6B-EC50E771F969}" srcOrd="0" destOrd="0" parTransId="{55DC952F-1397-1144-9913-4216A0E16564}" sibTransId="{EE48969C-5ACE-C84C-89A4-1220CF94CAF1}"/>
    <dgm:cxn modelId="{183BA4DA-3946-F148-B36B-FCC950A72232}" type="presParOf" srcId="{FA7F1393-9FC2-4146-9397-78F9AE4308F1}" destId="{015CB87F-F946-7649-8138-0FA9B3C45635}" srcOrd="0" destOrd="0" presId="urn:microsoft.com/office/officeart/2005/8/layout/vList3"/>
    <dgm:cxn modelId="{00C6B648-5548-D944-9528-0E49FABB2651}" type="presParOf" srcId="{015CB87F-F946-7649-8138-0FA9B3C45635}" destId="{AF7E7728-2552-0940-B3D4-82C225AC1C31}" srcOrd="0" destOrd="0" presId="urn:microsoft.com/office/officeart/2005/8/layout/vList3"/>
    <dgm:cxn modelId="{8C87EB4F-611E-1F4A-8869-BF6D7A355FE4}" type="presParOf" srcId="{015CB87F-F946-7649-8138-0FA9B3C45635}" destId="{44FB1FF7-A2D4-EB49-9714-AF5CDD8442D6}" srcOrd="1" destOrd="0" presId="urn:microsoft.com/office/officeart/2005/8/layout/vList3"/>
    <dgm:cxn modelId="{692801E5-0293-2440-8286-2A81092C5FEF}" type="presParOf" srcId="{FA7F1393-9FC2-4146-9397-78F9AE4308F1}" destId="{831F9FD3-F856-5041-B90A-2F6585D6CF42}" srcOrd="1" destOrd="0" presId="urn:microsoft.com/office/officeart/2005/8/layout/vList3"/>
    <dgm:cxn modelId="{BC525F20-A9D6-1B4C-8B04-21975ADAC2E7}" type="presParOf" srcId="{FA7F1393-9FC2-4146-9397-78F9AE4308F1}" destId="{4904E212-87A7-A442-B953-DA2AE3A865CD}" srcOrd="2" destOrd="0" presId="urn:microsoft.com/office/officeart/2005/8/layout/vList3"/>
    <dgm:cxn modelId="{B15BDE13-FC04-CD49-BE35-B13111636246}" type="presParOf" srcId="{4904E212-87A7-A442-B953-DA2AE3A865CD}" destId="{62D75F5F-0F59-1340-9C0D-520CC09F1486}" srcOrd="0" destOrd="0" presId="urn:microsoft.com/office/officeart/2005/8/layout/vList3"/>
    <dgm:cxn modelId="{7A987AF8-4D5B-DB43-A6BA-9072668E958C}" type="presParOf" srcId="{4904E212-87A7-A442-B953-DA2AE3A865CD}" destId="{8980915B-0698-3345-BD74-137DB3CED8F0}" srcOrd="1" destOrd="0" presId="urn:microsoft.com/office/officeart/2005/8/layout/vList3"/>
    <dgm:cxn modelId="{D667C06B-47EB-AF41-BE57-B5EBA9CEEB0A}" type="presParOf" srcId="{FA7F1393-9FC2-4146-9397-78F9AE4308F1}" destId="{05090206-52FD-3E45-83E4-27A6B134CF6F}" srcOrd="3" destOrd="0" presId="urn:microsoft.com/office/officeart/2005/8/layout/vList3"/>
    <dgm:cxn modelId="{83FF7F58-8E95-754B-8C5B-34A4BF6690C2}" type="presParOf" srcId="{FA7F1393-9FC2-4146-9397-78F9AE4308F1}" destId="{3A2F9505-DE8C-5345-802B-E33C049701F7}" srcOrd="4" destOrd="0" presId="urn:microsoft.com/office/officeart/2005/8/layout/vList3"/>
    <dgm:cxn modelId="{A1413C38-8853-A746-A0EB-C08EC2B47301}" type="presParOf" srcId="{3A2F9505-DE8C-5345-802B-E33C049701F7}" destId="{CB3C1E29-06AB-C742-9A37-87FFD4815EFE}" srcOrd="0" destOrd="0" presId="urn:microsoft.com/office/officeart/2005/8/layout/vList3"/>
    <dgm:cxn modelId="{AB3224C8-4F2F-374C-A7F2-78FCD45258A0}" type="presParOf" srcId="{3A2F9505-DE8C-5345-802B-E33C049701F7}" destId="{52818B14-DC85-EC45-87DC-78FE1F6FE042}" srcOrd="1" destOrd="0" presId="urn:microsoft.com/office/officeart/2005/8/layout/vList3"/>
    <dgm:cxn modelId="{E320329C-9C9A-1B48-808A-D1354A21BF62}" type="presParOf" srcId="{FA7F1393-9FC2-4146-9397-78F9AE4308F1}" destId="{CDAF2038-C5A8-D341-AE73-26F1D627A3D2}" srcOrd="5" destOrd="0" presId="urn:microsoft.com/office/officeart/2005/8/layout/vList3"/>
    <dgm:cxn modelId="{2E5C171D-3EF8-5243-8B8E-C9394CA1827C}" type="presParOf" srcId="{FA7F1393-9FC2-4146-9397-78F9AE4308F1}" destId="{A18FEAE4-8B7B-0047-8F31-F6569A46DD4A}" srcOrd="6" destOrd="0" presId="urn:microsoft.com/office/officeart/2005/8/layout/vList3"/>
    <dgm:cxn modelId="{E0867223-ECB0-3848-A081-A5DD6420F046}" type="presParOf" srcId="{A18FEAE4-8B7B-0047-8F31-F6569A46DD4A}" destId="{0CEC16CB-EA18-9A4B-A7CE-A633E125102B}" srcOrd="0" destOrd="0" presId="urn:microsoft.com/office/officeart/2005/8/layout/vList3"/>
    <dgm:cxn modelId="{702503BE-4A67-BD47-8D60-10B29EDEFBEB}" type="presParOf" srcId="{A18FEAE4-8B7B-0047-8F31-F6569A46DD4A}" destId="{FD7B22B3-F4B6-9542-A2DE-AF07CC51A07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B1FF7-A2D4-EB49-9714-AF5CDD8442D6}">
      <dsp:nvSpPr>
        <dsp:cNvPr id="0" name=""/>
        <dsp:cNvSpPr/>
      </dsp:nvSpPr>
      <dsp:spPr>
        <a:xfrm rot="10800000">
          <a:off x="1293633" y="1799"/>
          <a:ext cx="4203981" cy="9389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04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Improved peanut varieties</a:t>
          </a:r>
          <a:endParaRPr lang="en-US" sz="2600" kern="1200" dirty="0"/>
        </a:p>
      </dsp:txBody>
      <dsp:txXfrm rot="10800000">
        <a:off x="1528369" y="1799"/>
        <a:ext cx="3969245" cy="938944"/>
      </dsp:txXfrm>
    </dsp:sp>
    <dsp:sp modelId="{AF7E7728-2552-0940-B3D4-82C225AC1C31}">
      <dsp:nvSpPr>
        <dsp:cNvPr id="0" name=""/>
        <dsp:cNvSpPr/>
      </dsp:nvSpPr>
      <dsp:spPr>
        <a:xfrm>
          <a:off x="824161" y="1799"/>
          <a:ext cx="938944" cy="938944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80915B-0698-3345-BD74-137DB3CED8F0}">
      <dsp:nvSpPr>
        <dsp:cNvPr id="0" name=""/>
        <dsp:cNvSpPr/>
      </dsp:nvSpPr>
      <dsp:spPr>
        <a:xfrm rot="10800000">
          <a:off x="1293633" y="1221025"/>
          <a:ext cx="4203981" cy="9389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-33333"/>
                <a:lumOff val="-673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-33333"/>
                <a:lumOff val="-673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04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Value-added gains</a:t>
          </a:r>
          <a:endParaRPr lang="en-US" sz="2600" kern="1200" dirty="0"/>
        </a:p>
      </dsp:txBody>
      <dsp:txXfrm rot="10800000">
        <a:off x="1528369" y="1221025"/>
        <a:ext cx="3969245" cy="938944"/>
      </dsp:txXfrm>
    </dsp:sp>
    <dsp:sp modelId="{62D75F5F-0F59-1340-9C0D-520CC09F1486}">
      <dsp:nvSpPr>
        <dsp:cNvPr id="0" name=""/>
        <dsp:cNvSpPr/>
      </dsp:nvSpPr>
      <dsp:spPr>
        <a:xfrm>
          <a:off x="824161" y="1221025"/>
          <a:ext cx="938944" cy="938944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818B14-DC85-EC45-87DC-78FE1F6FE042}">
      <dsp:nvSpPr>
        <dsp:cNvPr id="0" name=""/>
        <dsp:cNvSpPr/>
      </dsp:nvSpPr>
      <dsp:spPr>
        <a:xfrm rot="10800000">
          <a:off x="1293633" y="2440251"/>
          <a:ext cx="4203981" cy="9389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-66667"/>
                <a:lumOff val="-1346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-66667"/>
                <a:lumOff val="-1346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04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Nutrition</a:t>
          </a:r>
          <a:endParaRPr lang="en-US" sz="2600" kern="1200" dirty="0"/>
        </a:p>
      </dsp:txBody>
      <dsp:txXfrm rot="10800000">
        <a:off x="1528369" y="2440251"/>
        <a:ext cx="3969245" cy="938944"/>
      </dsp:txXfrm>
    </dsp:sp>
    <dsp:sp modelId="{CB3C1E29-06AB-C742-9A37-87FFD4815EFE}">
      <dsp:nvSpPr>
        <dsp:cNvPr id="0" name=""/>
        <dsp:cNvSpPr/>
      </dsp:nvSpPr>
      <dsp:spPr>
        <a:xfrm>
          <a:off x="824161" y="2440251"/>
          <a:ext cx="938944" cy="938944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7B22B3-F4B6-9542-A2DE-AF07CC51A07B}">
      <dsp:nvSpPr>
        <dsp:cNvPr id="0" name=""/>
        <dsp:cNvSpPr/>
      </dsp:nvSpPr>
      <dsp:spPr>
        <a:xfrm rot="10800000">
          <a:off x="1293633" y="3659478"/>
          <a:ext cx="4203981" cy="9389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-100000"/>
                <a:lumOff val="-20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-100000"/>
                <a:lumOff val="-20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04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Gender &amp; youth</a:t>
          </a:r>
          <a:endParaRPr lang="en-US" sz="2600" kern="1200" dirty="0"/>
        </a:p>
      </dsp:txBody>
      <dsp:txXfrm rot="10800000">
        <a:off x="1528369" y="3659478"/>
        <a:ext cx="3969245" cy="938944"/>
      </dsp:txXfrm>
    </dsp:sp>
    <dsp:sp modelId="{0CEC16CB-EA18-9A4B-A7CE-A633E125102B}">
      <dsp:nvSpPr>
        <dsp:cNvPr id="0" name=""/>
        <dsp:cNvSpPr/>
      </dsp:nvSpPr>
      <dsp:spPr>
        <a:xfrm>
          <a:off x="824161" y="3659478"/>
          <a:ext cx="938944" cy="938944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CE55A-21A8-864B-93D1-1C464338BE7E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15F9E-B375-DD42-B2F5-1F046774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04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6997-206D-6649-9F1D-311AAD5C8D4E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6995-A682-7840-AB3D-4B9DA4AA8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4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" pitchFamily="1" charset="0"/>
                <a:ea typeface="MS PGothic" charset="0"/>
                <a:cs typeface="MS PGothic" charset="0"/>
              </a:rPr>
              <a:t>WHY ARE WE FUNDING PEANUT RESEARCH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1pPr>
            <a:lvl2pPr marL="726754" indent="-279521" eaLnBrk="0" hangingPunct="0"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marL="1118083" indent="-223617" eaLnBrk="0" hangingPunct="0"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marL="1565316" indent="-223617" eaLnBrk="0" hangingPunct="0"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marL="2012549" indent="-223617" eaLnBrk="0" hangingPunct="0"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2459782" indent="-22361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6pPr>
            <a:lvl7pPr marL="2907015" indent="-22361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7pPr>
            <a:lvl8pPr marL="3354248" indent="-22361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8pPr>
            <a:lvl9pPr marL="3801481" indent="-22361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  <a:ea typeface="MS PGothic" charset="0"/>
                <a:cs typeface="MS PGothic" charset="0"/>
              </a:defRPr>
            </a:lvl9pPr>
          </a:lstStyle>
          <a:p>
            <a:fld id="{14C3896F-34B7-41E3-9D6A-C4206CA656B1}" type="slidenum">
              <a:rPr lang="en-US" sz="1200">
                <a:latin typeface="Times" pitchFamily="1" charset="0"/>
              </a:rPr>
              <a:pPr/>
              <a:t>2</a:t>
            </a:fld>
            <a:endParaRPr lang="en-US" sz="1200">
              <a:latin typeface="Times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1.png"/><Relationship Id="rId8" Type="http://schemas.openxmlformats.org/officeDocument/2006/relationships/image" Target="../media/image2.emf"/><Relationship Id="rId9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333" y="2130425"/>
            <a:ext cx="6002867" cy="14700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3404" y="3886200"/>
            <a:ext cx="59684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27015" y="1036330"/>
            <a:ext cx="1260637" cy="4768403"/>
            <a:chOff x="1594556" y="592667"/>
            <a:chExt cx="1371600" cy="5188137"/>
          </a:xfrm>
        </p:grpSpPr>
        <p:pic>
          <p:nvPicPr>
            <p:cNvPr id="13" name="Picture 12" descr="ppt4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556" y="592667"/>
              <a:ext cx="1371600" cy="10287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ppt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556" y="1629371"/>
              <a:ext cx="1371600" cy="10287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ppt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556" y="3710830"/>
              <a:ext cx="1371600" cy="10287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ppt7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556" y="2666075"/>
              <a:ext cx="1371600" cy="10287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 descr="ppt8.jp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556" y="4747530"/>
              <a:ext cx="1371600" cy="1033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8" t="9881" r="9042" b="13893"/>
          <a:stretch/>
        </p:blipFill>
        <p:spPr bwMode="auto">
          <a:xfrm>
            <a:off x="141112" y="6096000"/>
            <a:ext cx="208844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3" t="19445" r="3861" b="13888"/>
          <a:stretch/>
        </p:blipFill>
        <p:spPr>
          <a:xfrm>
            <a:off x="0" y="56445"/>
            <a:ext cx="3344333" cy="677334"/>
          </a:xfrm>
          <a:prstGeom prst="rect">
            <a:avLst/>
          </a:prstGeom>
        </p:spPr>
      </p:pic>
      <p:pic>
        <p:nvPicPr>
          <p:cNvPr id="20" name="Picture 19" descr="DaveH:Users:DHoisington:Documents:Work:UGA:Peanut Lab:Peanut Lab Branding:Logos:UGA and CAES Logos:Horizontal:JPG:CAES-H-FC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91" y="6259123"/>
            <a:ext cx="2017488" cy="502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27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5309"/>
            <a:ext cx="8229600" cy="323990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96745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5308"/>
            <a:ext cx="4038600" cy="39032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5309"/>
            <a:ext cx="4038600" cy="3911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8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666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96982"/>
            <a:ext cx="4040188" cy="34263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8666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96982"/>
            <a:ext cx="4041775" cy="3418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8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23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337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23379"/>
            <a:ext cx="5111750" cy="5336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5430"/>
            <a:ext cx="3008313" cy="41660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051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3328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0216"/>
            <a:ext cx="5486400" cy="3628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2908"/>
            <a:ext cx="5486400" cy="586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06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967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79975"/>
            <a:ext cx="8229600" cy="3691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21558" y="6368048"/>
            <a:ext cx="5503333" cy="457200"/>
          </a:xfrm>
          <a:prstGeom prst="rect">
            <a:avLst/>
          </a:prstGeom>
          <a:solidFill>
            <a:srgbClr val="0058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baseline="0" dirty="0" smtClean="0"/>
              <a:t>Peanut Innovation Lab (</a:t>
            </a:r>
            <a:r>
              <a:rPr lang="en-US" sz="1600" i="1" baseline="0" dirty="0" err="1" smtClean="0"/>
              <a:t>ftfpeanutlab.caes.uga.edu</a:t>
            </a:r>
            <a:r>
              <a:rPr lang="en-US" sz="1600" i="1" baseline="0" dirty="0" smtClean="0"/>
              <a:t>)</a:t>
            </a:r>
            <a:endParaRPr lang="en-US" sz="16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8" t="9881" r="9042" b="13893"/>
          <a:stretch/>
        </p:blipFill>
        <p:spPr bwMode="auto">
          <a:xfrm>
            <a:off x="423333" y="6293554"/>
            <a:ext cx="1737590" cy="63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3" t="19445" r="3861" b="13888"/>
          <a:stretch/>
        </p:blipFill>
        <p:spPr>
          <a:xfrm>
            <a:off x="352777" y="56445"/>
            <a:ext cx="3344333" cy="677334"/>
          </a:xfrm>
          <a:prstGeom prst="rect">
            <a:avLst/>
          </a:prstGeom>
        </p:spPr>
      </p:pic>
      <p:pic>
        <p:nvPicPr>
          <p:cNvPr id="13" name="Picture 12" descr="DaveH:Users:DHoisington:Documents:Work:UGA:Peanut Lab:Peanut Lab Branding:Logos:UGA and CAES Logos:Horizontal:JPG:CAES-H-FC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92" y="6357900"/>
            <a:ext cx="2017488" cy="502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85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t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fx.piestar.com/peanutlab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2830" y="945099"/>
            <a:ext cx="6108063" cy="3274127"/>
          </a:xfrm>
        </p:spPr>
        <p:txBody>
          <a:bodyPr>
            <a:noAutofit/>
          </a:bodyPr>
          <a:lstStyle/>
          <a:p>
            <a:r>
              <a:rPr lang="en-US" sz="3600" dirty="0" smtClean="0"/>
              <a:t>Feed the Future Innovation Lab for Peanut </a:t>
            </a:r>
            <a:br>
              <a:rPr lang="en-US" sz="3600" dirty="0" smtClean="0"/>
            </a:br>
            <a:r>
              <a:rPr lang="en-US" sz="3000" dirty="0" smtClean="0"/>
              <a:t>(Peanut Innovation Lab)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Helping </a:t>
            </a:r>
            <a:r>
              <a:rPr lang="en-US" sz="3000" dirty="0" smtClean="0"/>
              <a:t>Farmers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Grow Better Peanuts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Dave Hoisington, Director</a:t>
            </a:r>
            <a:br>
              <a:rPr lang="en-US" sz="3000" dirty="0" smtClean="0"/>
            </a:br>
            <a:r>
              <a:rPr lang="en-US" sz="3000" dirty="0" smtClean="0"/>
              <a:t>University of Georgia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38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9191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Value-added gains: Pre-harvest interventions </a:t>
            </a:r>
            <a:endParaRPr lang="en-US" sz="3600" dirty="0"/>
          </a:p>
        </p:txBody>
      </p:sp>
      <p:pic>
        <p:nvPicPr>
          <p:cNvPr id="6" name="Picture 5" descr="IMG_41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9028" r="5382" b="5556"/>
          <a:stretch/>
        </p:blipFill>
        <p:spPr>
          <a:xfrm>
            <a:off x="3386664" y="2102550"/>
            <a:ext cx="572057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aveH:Users:DHoisington:Dropbox:PMIL Shared folder:PMIL AR Photos:Varieti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1301648"/>
            <a:ext cx="3993444" cy="380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21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850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Value-added gains: Post-harvest &amp; processing</a:t>
            </a:r>
            <a:endParaRPr lang="en-US" sz="3600" dirty="0"/>
          </a:p>
        </p:txBody>
      </p:sp>
      <p:pic>
        <p:nvPicPr>
          <p:cNvPr id="6" name="Picture 40" descr="C:\Users\user\Pictures\2015-04-24\453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5" y="1296986"/>
            <a:ext cx="219456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5" descr="C:\Users\user\Pictures\2015-04-24\454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49" y="1296986"/>
            <a:ext cx="219456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3" descr="C:\Users\user\Pictures\2015-04-24\486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3" y="3818277"/>
            <a:ext cx="219456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6" descr="C:\Users\user\Pictures\2015-04-24\29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77" y="1296986"/>
            <a:ext cx="219456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2" descr="C:\Users\user\Desktop\Tamale\20150305_112347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5250" y="3863997"/>
            <a:ext cx="2286000" cy="2194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9" descr="C:\Users\user\Pictures\2015-04-24\420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77" y="3818277"/>
            <a:ext cx="219456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6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Better understanding of nutritional and health benefits from local consumption</a:t>
            </a:r>
          </a:p>
          <a:p>
            <a:r>
              <a:rPr lang="en-US" dirty="0" smtClean="0"/>
              <a:t>Novel peanut-based foods for local markets</a:t>
            </a:r>
          </a:p>
          <a:p>
            <a:r>
              <a:rPr lang="en-US" dirty="0" smtClean="0"/>
              <a:t>Nutritious varieties </a:t>
            </a:r>
            <a:br>
              <a:rPr lang="en-US" dirty="0" smtClean="0"/>
            </a:br>
            <a:r>
              <a:rPr lang="en-US" dirty="0" smtClean="0"/>
              <a:t>(high oleic, iron, zinc)</a:t>
            </a:r>
          </a:p>
          <a:p>
            <a:r>
              <a:rPr lang="en-US" dirty="0" smtClean="0"/>
              <a:t>Nutritional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Nutrition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56" y="3556775"/>
            <a:ext cx="3743350" cy="263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342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Mechanization to address constraints</a:t>
            </a:r>
          </a:p>
          <a:p>
            <a:r>
              <a:rPr lang="en-US" dirty="0" smtClean="0"/>
              <a:t>Roles of information dissemination</a:t>
            </a:r>
          </a:p>
          <a:p>
            <a:r>
              <a:rPr lang="en-US" dirty="0" smtClean="0"/>
              <a:t>Roles in the peanut value chain</a:t>
            </a:r>
          </a:p>
          <a:p>
            <a:r>
              <a:rPr lang="en-US" dirty="0" smtClean="0"/>
              <a:t>Decision making, risks </a:t>
            </a:r>
            <a:br>
              <a:rPr lang="en-US" dirty="0" smtClean="0"/>
            </a:br>
            <a:r>
              <a:rPr lang="en-US" dirty="0" smtClean="0"/>
              <a:t>and opportunities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Gender &amp; youth</a:t>
            </a:r>
            <a:endParaRPr lang="en-US" sz="3600" dirty="0"/>
          </a:p>
        </p:txBody>
      </p:sp>
      <p:pic>
        <p:nvPicPr>
          <p:cNvPr id="7" name="Picture 52" descr="C:\Users\user\Desktop\Tamale\20150305_11234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1793" y="3329096"/>
            <a:ext cx="2901055" cy="2762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9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313" y="1995309"/>
            <a:ext cx="8229600" cy="3239909"/>
          </a:xfrm>
        </p:spPr>
        <p:txBody>
          <a:bodyPr/>
          <a:lstStyle/>
          <a:p>
            <a:r>
              <a:rPr lang="en-US" dirty="0" smtClean="0"/>
              <a:t>Website 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>
                <a:hlinkClick r:id="rId2"/>
              </a:rPr>
              <a:t>www.ftf</a:t>
            </a:r>
            <a:r>
              <a:rPr lang="en-US" sz="2400" dirty="0" err="1" smtClean="0"/>
              <a:t>peanutlab.caes.edu</a:t>
            </a:r>
            <a:r>
              <a:rPr lang="en-US" sz="2800" dirty="0" smtClean="0"/>
              <a:t>)</a:t>
            </a:r>
          </a:p>
          <a:p>
            <a:r>
              <a:rPr lang="en-US" dirty="0" err="1" smtClean="0"/>
              <a:t>eNewsletters</a:t>
            </a:r>
            <a:endParaRPr lang="en-US" dirty="0" smtClean="0"/>
          </a:p>
          <a:p>
            <a:r>
              <a:rPr lang="en-US" dirty="0" smtClean="0"/>
              <a:t>USAID </a:t>
            </a:r>
            <a:r>
              <a:rPr lang="en-US" dirty="0" err="1" smtClean="0"/>
              <a:t>Agrilinks</a:t>
            </a:r>
            <a:endParaRPr lang="en-US" dirty="0" smtClean="0"/>
          </a:p>
          <a:p>
            <a:r>
              <a:rPr lang="en-US" dirty="0" smtClean="0"/>
              <a:t>Social media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796745"/>
            <a:ext cx="7267223" cy="1143000"/>
          </a:xfrm>
        </p:spPr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5" y="4934657"/>
            <a:ext cx="11176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60" y="1876779"/>
            <a:ext cx="4538727" cy="4315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326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94" y="3231443"/>
            <a:ext cx="5268149" cy="2963334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697090" y="55685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Capacity Building</a:t>
            </a:r>
            <a:endParaRPr lang="en-US" sz="33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902196" y="1444976"/>
            <a:ext cx="4227692" cy="20828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MSc &amp; PhD students</a:t>
            </a:r>
          </a:p>
          <a:p>
            <a:r>
              <a:rPr lang="en-US" sz="2200" dirty="0" smtClean="0"/>
              <a:t>Short-term training</a:t>
            </a:r>
          </a:p>
          <a:p>
            <a:r>
              <a:rPr lang="en-US" sz="2200" dirty="0" smtClean="0"/>
              <a:t>Training videos, manuals, guides</a:t>
            </a:r>
          </a:p>
          <a:p>
            <a:r>
              <a:rPr lang="en-US" sz="2200" dirty="0" err="1" smtClean="0"/>
              <a:t>Infographics</a:t>
            </a:r>
            <a:endParaRPr lang="en-US" sz="2200" dirty="0" smtClean="0"/>
          </a:p>
          <a:p>
            <a:pPr marL="0" indent="0">
              <a:buFont typeface="Arial"/>
              <a:buNone/>
            </a:pPr>
            <a:endParaRPr lang="en-US" sz="2200" dirty="0" smtClean="0"/>
          </a:p>
          <a:p>
            <a:endParaRPr lang="en-US" sz="2200" dirty="0" smtClean="0"/>
          </a:p>
        </p:txBody>
      </p:sp>
      <p:pic>
        <p:nvPicPr>
          <p:cNvPr id="9" name="Picture 8" descr="Haiti - Fulm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1270000"/>
            <a:ext cx="4698999" cy="31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92111"/>
            <a:ext cx="8545689" cy="43321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Areas of Inquiry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Peanut Varietal Development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Value-added Gains</a:t>
            </a:r>
          </a:p>
          <a:p>
            <a:pPr lvl="1"/>
            <a:r>
              <a:rPr lang="en-US" dirty="0" smtClean="0"/>
              <a:t>Other areas (nutrition, gender &amp; youth) will be announced soon</a:t>
            </a:r>
          </a:p>
          <a:p>
            <a:r>
              <a:rPr lang="en-US" dirty="0" smtClean="0"/>
              <a:t>Awards</a:t>
            </a:r>
          </a:p>
          <a:p>
            <a:pPr lvl="1"/>
            <a:r>
              <a:rPr lang="en-US" dirty="0" smtClean="0"/>
              <a:t>Length: 2-4 years (~1 Aug 2018 – 30 Sep 2022)</a:t>
            </a:r>
          </a:p>
          <a:p>
            <a:pPr lvl="1"/>
            <a:r>
              <a:rPr lang="en-US" dirty="0" smtClean="0"/>
              <a:t>Amount: up to $500,000 total</a:t>
            </a:r>
          </a:p>
          <a:p>
            <a:r>
              <a:rPr lang="en-US" dirty="0" smtClean="0"/>
              <a:t>Target countries</a:t>
            </a:r>
          </a:p>
          <a:p>
            <a:pPr lvl="1"/>
            <a:r>
              <a:rPr lang="en-US" dirty="0" smtClean="0"/>
              <a:t>First priority</a:t>
            </a:r>
          </a:p>
          <a:p>
            <a:pPr lvl="2"/>
            <a:r>
              <a:rPr lang="en-US" dirty="0" smtClean="0"/>
              <a:t>Ethiopia, Ghana, Mali, Niger, Nigeria, Senegal &amp; Uganda</a:t>
            </a:r>
            <a:endParaRPr lang="en-US" dirty="0"/>
          </a:p>
          <a:p>
            <a:pPr lvl="1"/>
            <a:r>
              <a:rPr lang="en-US" dirty="0" smtClean="0"/>
              <a:t>Second priority (need strong justification)</a:t>
            </a:r>
          </a:p>
          <a:p>
            <a:pPr lvl="2"/>
            <a:r>
              <a:rPr lang="en-US" dirty="0" smtClean="0"/>
              <a:t>Haiti, Malawi, Mozambique &amp; Zambia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 </a:t>
            </a:r>
            <a:r>
              <a:rPr lang="en-US" dirty="0" smtClean="0"/>
              <a:t>for Proposals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92111"/>
            <a:ext cx="8545689" cy="43321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Important Dates</a:t>
            </a:r>
          </a:p>
          <a:p>
            <a:pPr lvl="1"/>
            <a:r>
              <a:rPr lang="en-US" dirty="0"/>
              <a:t>14 March	RFP Release</a:t>
            </a:r>
          </a:p>
          <a:p>
            <a:pPr lvl="1"/>
            <a:r>
              <a:rPr lang="en-US" dirty="0"/>
              <a:t>23 March	Webinar</a:t>
            </a:r>
          </a:p>
          <a:p>
            <a:pPr lvl="1"/>
            <a:r>
              <a:rPr lang="en-US" dirty="0"/>
              <a:t>20 </a:t>
            </a:r>
            <a:r>
              <a:rPr lang="en-US" dirty="0" smtClean="0"/>
              <a:t>April</a:t>
            </a:r>
            <a:r>
              <a:rPr lang="en-US" dirty="0"/>
              <a:t>	</a:t>
            </a:r>
            <a:r>
              <a:rPr lang="en-US" dirty="0" smtClean="0"/>
              <a:t>	Concept </a:t>
            </a:r>
            <a:r>
              <a:rPr lang="en-US" dirty="0"/>
              <a:t>Notes due</a:t>
            </a:r>
          </a:p>
          <a:p>
            <a:pPr lvl="1"/>
            <a:r>
              <a:rPr lang="en-US" dirty="0"/>
              <a:t>7-9 May	Review of Concept Notes (ME, AOR, EAP)</a:t>
            </a:r>
          </a:p>
          <a:p>
            <a:pPr lvl="1"/>
            <a:r>
              <a:rPr lang="en-US" dirty="0"/>
              <a:t>11 May	</a:t>
            </a:r>
            <a:r>
              <a:rPr lang="en-US" dirty="0" smtClean="0"/>
              <a:t>	Request </a:t>
            </a:r>
            <a:r>
              <a:rPr lang="en-US" dirty="0"/>
              <a:t>for Full Proposals</a:t>
            </a:r>
          </a:p>
          <a:p>
            <a:pPr lvl="1"/>
            <a:r>
              <a:rPr lang="en-US" dirty="0"/>
              <a:t>15 June	</a:t>
            </a:r>
            <a:r>
              <a:rPr lang="en-US" dirty="0" smtClean="0"/>
              <a:t>	Full </a:t>
            </a:r>
            <a:r>
              <a:rPr lang="en-US" dirty="0"/>
              <a:t>Proposals due</a:t>
            </a:r>
          </a:p>
          <a:p>
            <a:pPr lvl="1"/>
            <a:r>
              <a:rPr lang="en-US" dirty="0"/>
              <a:t>1 August	Expected starting </a:t>
            </a:r>
            <a:r>
              <a:rPr lang="en-US" dirty="0" smtClean="0"/>
              <a:t>date</a:t>
            </a:r>
          </a:p>
          <a:p>
            <a:pPr marL="342900" lvl="1" indent="-342900">
              <a:buFont typeface="Arial"/>
              <a:buChar char="•"/>
            </a:pPr>
            <a:r>
              <a:rPr lang="en-US" sz="3300" dirty="0"/>
              <a:t>Submission website: </a:t>
            </a:r>
            <a:r>
              <a:rPr lang="en-US" sz="3300" dirty="0" smtClean="0"/>
              <a:t>		</a:t>
            </a:r>
            <a:r>
              <a:rPr lang="en-US" sz="3300" dirty="0" smtClean="0">
                <a:hlinkClick r:id="rId2"/>
              </a:rPr>
              <a:t>www.rfx.piestar.com</a:t>
            </a:r>
            <a:r>
              <a:rPr lang="en-US" sz="3300" dirty="0">
                <a:hlinkClick r:id="rId2"/>
              </a:rPr>
              <a:t>/</a:t>
            </a:r>
            <a:r>
              <a:rPr lang="en-US" sz="3300" dirty="0" smtClean="0">
                <a:hlinkClick r:id="rId2"/>
              </a:rPr>
              <a:t>peanutlab</a:t>
            </a: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Request for Proposals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4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male - Zankali village - Mar2016_07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6"/>
          <a:stretch/>
        </p:blipFill>
        <p:spPr>
          <a:xfrm>
            <a:off x="1" y="733778"/>
            <a:ext cx="9143999" cy="5540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7500" y="860781"/>
            <a:ext cx="22712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i="1" dirty="0" smtClean="0"/>
              <a:t>THANKS!</a:t>
            </a:r>
            <a:endParaRPr lang="en-US" sz="4200" i="1" dirty="0" smtClean="0"/>
          </a:p>
        </p:txBody>
      </p:sp>
    </p:spTree>
    <p:extLst>
      <p:ext uri="{BB962C8B-B14F-4D97-AF65-F5344CB8AC3E}">
        <p14:creationId xmlns:p14="http://schemas.microsoft.com/office/powerpoint/2010/main" val="32117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28978" y="45367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Gill Sans MT" pitchFamily="34" charset="0"/>
                <a:ea typeface="MS PGothic" charset="0"/>
                <a:cs typeface="MS PGothic" charset="0"/>
              </a:rPr>
              <a:t>The Global Challenge: </a:t>
            </a:r>
            <a:br>
              <a:rPr lang="en-US" sz="3200" b="1" dirty="0" smtClean="0">
                <a:latin typeface="Gill Sans MT" pitchFamily="34" charset="0"/>
                <a:ea typeface="MS PGothic" charset="0"/>
                <a:cs typeface="MS PGothic" charset="0"/>
              </a:rPr>
            </a:br>
            <a:r>
              <a:rPr lang="en-US" sz="3200" b="1" dirty="0" smtClean="0">
                <a:latin typeface="Gill Sans MT" pitchFamily="34" charset="0"/>
                <a:ea typeface="MS PGothic" charset="0"/>
                <a:cs typeface="MS PGothic" charset="0"/>
              </a:rPr>
              <a:t>Achieving Sustainable Food Security </a:t>
            </a:r>
            <a:br>
              <a:rPr lang="en-US" sz="3200" b="1" dirty="0" smtClean="0">
                <a:latin typeface="Gill Sans MT" pitchFamily="34" charset="0"/>
                <a:ea typeface="MS PGothic" charset="0"/>
                <a:cs typeface="MS PGothic" charset="0"/>
              </a:rPr>
            </a:br>
            <a:endParaRPr lang="en-US" sz="3200" b="1" dirty="0" smtClean="0">
              <a:latin typeface="Gill Sans MT" pitchFamily="34" charset="0"/>
              <a:ea typeface="MS PGothic" charset="0"/>
              <a:cs typeface="MS PGothic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53" y="1598088"/>
            <a:ext cx="65214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119416" y="1588563"/>
            <a:ext cx="52625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Aft>
                <a:spcPts val="600"/>
              </a:spcAft>
            </a:pPr>
            <a:endParaRPr lang="en-US" sz="2000" dirty="0">
              <a:latin typeface="Gill Sans MT" pitchFamily="34" charset="0"/>
              <a:ea typeface="Gill Sans MT" pitchFamily="34" charset="0"/>
              <a:cs typeface="Gill Sans MT" pitchFamily="34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925 million people suffer from chronic hunger. 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>
              <a:latin typeface="Gill Sans MT" pitchFamily="34" charset="0"/>
              <a:ea typeface="Gill Sans MT" pitchFamily="34" charset="0"/>
              <a:cs typeface="Gill Sans MT" pitchFamily="34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Demand for food is projected to          </a:t>
            </a:r>
            <a:r>
              <a:rPr lang="en-US" sz="2000" b="1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increase by </a:t>
            </a:r>
            <a:r>
              <a:rPr lang="en-US" sz="2000" b="1" dirty="0" smtClean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50 </a:t>
            </a:r>
            <a:r>
              <a:rPr lang="en-US" sz="2000" b="1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percent </a:t>
            </a:r>
            <a:r>
              <a:rPr lang="en-US" sz="2000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over the next 20 years.  Increased demand will  come primarily from population and income growth in middle-income countries</a:t>
            </a:r>
            <a:r>
              <a:rPr lang="en-US" sz="2000" dirty="0" smtClean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.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>
              <a:latin typeface="Gill Sans MT" pitchFamily="34" charset="0"/>
              <a:ea typeface="Gill Sans MT" pitchFamily="34" charset="0"/>
              <a:cs typeface="Gill Sans MT" pitchFamily="34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Diversified diets increasingly in demand – especially animal source </a:t>
            </a:r>
            <a:r>
              <a:rPr lang="en-US" sz="2000" dirty="0" smtClean="0">
                <a:latin typeface="Gill Sans MT" pitchFamily="34" charset="0"/>
                <a:ea typeface="Gill Sans MT" pitchFamily="34" charset="0"/>
                <a:cs typeface="Gill Sans MT" pitchFamily="34" charset="0"/>
              </a:rPr>
              <a:t>foods.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>
              <a:latin typeface="Gill Sans MT" pitchFamily="34" charset="0"/>
              <a:ea typeface="Gill Sans MT" pitchFamily="34" charset="0"/>
              <a:cs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2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3088"/>
            <a:ext cx="8686800" cy="43405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Contribute to US Global Food Security Strategy</a:t>
            </a:r>
          </a:p>
          <a:p>
            <a:r>
              <a:rPr lang="en-US" dirty="0" smtClean="0"/>
              <a:t>Support multi-disciplinary </a:t>
            </a:r>
            <a:br>
              <a:rPr lang="en-US" dirty="0" smtClean="0"/>
            </a:br>
            <a:r>
              <a:rPr lang="en-US" dirty="0" smtClean="0"/>
              <a:t>agriculture research using </a:t>
            </a:r>
            <a:br>
              <a:rPr lang="en-US" dirty="0" smtClean="0"/>
            </a:br>
            <a:r>
              <a:rPr lang="en-US" dirty="0" smtClean="0"/>
              <a:t>modern science</a:t>
            </a:r>
          </a:p>
          <a:p>
            <a:r>
              <a:rPr lang="en-US" dirty="0" smtClean="0"/>
              <a:t>Long-term commitment of </a:t>
            </a:r>
            <a:br>
              <a:rPr lang="en-US" dirty="0" smtClean="0"/>
            </a:br>
            <a:r>
              <a:rPr lang="en-US" dirty="0" smtClean="0"/>
              <a:t>achieving objectives</a:t>
            </a:r>
          </a:p>
          <a:p>
            <a:r>
              <a:rPr lang="en-US" dirty="0" smtClean="0"/>
              <a:t>Partnering with and investing in </a:t>
            </a:r>
            <a:br>
              <a:rPr lang="en-US" dirty="0" smtClean="0"/>
            </a:br>
            <a:r>
              <a:rPr lang="en-US" dirty="0" smtClean="0"/>
              <a:t>national research institutes</a:t>
            </a:r>
          </a:p>
          <a:p>
            <a:r>
              <a:rPr lang="en-US" dirty="0" smtClean="0"/>
              <a:t>Committed to institutional capacity </a:t>
            </a:r>
            <a:br>
              <a:rPr lang="en-US" dirty="0" smtClean="0"/>
            </a:br>
            <a:r>
              <a:rPr lang="en-US" dirty="0" smtClean="0"/>
              <a:t>building, including graduate degrees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Innovation Lab Characteristics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80" y="2187214"/>
            <a:ext cx="2645834" cy="352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5778" y="1543758"/>
            <a:ext cx="5573889" cy="3197573"/>
          </a:xfrm>
        </p:spPr>
        <p:txBody>
          <a:bodyPr>
            <a:normAutofit/>
          </a:bodyPr>
          <a:lstStyle/>
          <a:p>
            <a:r>
              <a:rPr lang="en-US" sz="2400" dirty="0"/>
              <a:t>Global </a:t>
            </a:r>
            <a:r>
              <a:rPr lang="en-US" sz="2400" dirty="0" smtClean="0"/>
              <a:t>importance (39 million tons, </a:t>
            </a:r>
            <a:br>
              <a:rPr lang="en-US" sz="2400" dirty="0" smtClean="0"/>
            </a:br>
            <a:r>
              <a:rPr lang="en-US" sz="2400" dirty="0" smtClean="0"/>
              <a:t>95% in developing countries)</a:t>
            </a:r>
            <a:endParaRPr lang="en-US" sz="2400" dirty="0"/>
          </a:p>
          <a:p>
            <a:r>
              <a:rPr lang="en-US" sz="2400" dirty="0"/>
              <a:t>Highly </a:t>
            </a:r>
            <a:r>
              <a:rPr lang="en-US" sz="2400" dirty="0" smtClean="0"/>
              <a:t>nutritious (protein, fiber,</a:t>
            </a:r>
            <a:br>
              <a:rPr lang="en-US" sz="2400" dirty="0" smtClean="0"/>
            </a:br>
            <a:r>
              <a:rPr lang="en-US" sz="2400" dirty="0" smtClean="0"/>
              <a:t>unsaturated fats, RUTF/RUSF)</a:t>
            </a:r>
            <a:endParaRPr lang="en-US" sz="2400" dirty="0"/>
          </a:p>
          <a:p>
            <a:r>
              <a:rPr lang="en-US" sz="2400" dirty="0"/>
              <a:t>Valuable as a legume in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cereal systems (fixes nitrogen)</a:t>
            </a:r>
          </a:p>
          <a:p>
            <a:r>
              <a:rPr lang="en-US" sz="2400" dirty="0" smtClean="0"/>
              <a:t>Often a women’s (and cash) crop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748"/>
            <a:ext cx="8229600" cy="1143000"/>
          </a:xfrm>
        </p:spPr>
        <p:txBody>
          <a:bodyPr/>
          <a:lstStyle/>
          <a:p>
            <a:r>
              <a:rPr lang="en-US" dirty="0" smtClean="0"/>
              <a:t>Why peanuts?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485" y="1816088"/>
            <a:ext cx="3805315" cy="2530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2" y="4811873"/>
            <a:ext cx="8636000" cy="131916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963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95309"/>
            <a:ext cx="8545689" cy="32399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Title: Feed the Future Innovation Lab for Peanut</a:t>
            </a:r>
          </a:p>
          <a:p>
            <a:r>
              <a:rPr lang="en-US" dirty="0" smtClean="0"/>
              <a:t>Short name: Peanut Innovation Lab</a:t>
            </a:r>
          </a:p>
          <a:p>
            <a:r>
              <a:rPr lang="en-US" dirty="0"/>
              <a:t>A</a:t>
            </a:r>
            <a:r>
              <a:rPr lang="en-US" dirty="0" smtClean="0"/>
              <a:t>wardee: University of Georgia</a:t>
            </a:r>
          </a:p>
          <a:p>
            <a:r>
              <a:rPr lang="en-US" dirty="0" smtClean="0"/>
              <a:t>Length: Five years (11 Jan 2018 – 10 Jan 2023)</a:t>
            </a:r>
          </a:p>
          <a:p>
            <a:r>
              <a:rPr lang="en-US" dirty="0" smtClean="0"/>
              <a:t>Amount: $14 million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2800" dirty="0" smtClean="0"/>
              <a:t>(up to $</a:t>
            </a:r>
            <a:r>
              <a:rPr lang="en-US" sz="2800" dirty="0" smtClean="0"/>
              <a:t>35 million with Associate Awards &amp; Buy-ins)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nut IL country foc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2" y="657632"/>
            <a:ext cx="7859881" cy="5552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97000" y="1241773"/>
            <a:ext cx="58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94000" y="2031994"/>
            <a:ext cx="63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Haiti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46512" y="2974617"/>
            <a:ext cx="80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Ghana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33357" y="3437460"/>
            <a:ext cx="89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Malawi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80200" y="4422416"/>
            <a:ext cx="144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Mozambique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58936" y="3869259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Zambia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683008" y="5404553"/>
            <a:ext cx="4741333" cy="649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19778" y="5263441"/>
            <a:ext cx="6124222" cy="589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Focus Countries</a:t>
            </a:r>
            <a:endParaRPr lang="en-US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5091" y="3025416"/>
            <a:ext cx="9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Uganda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3" y="2260594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Ethiopia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68801" y="2181573"/>
            <a:ext cx="93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Senegal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98912" y="2153351"/>
            <a:ext cx="61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Mali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02868" y="2263418"/>
            <a:ext cx="7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Niger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56491" y="2683929"/>
            <a:ext cx="87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Nigeria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2979" y="433775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C0107"/>
                </a:solidFill>
              </a:rPr>
              <a:t>Primary countries</a:t>
            </a:r>
            <a:endParaRPr lang="en-US" b="1" dirty="0">
              <a:solidFill>
                <a:srgbClr val="FC0107"/>
              </a:solidFill>
            </a:endParaRPr>
          </a:p>
          <a:p>
            <a:r>
              <a:rPr lang="en-US" b="1" dirty="0" smtClean="0">
                <a:solidFill>
                  <a:srgbClr val="FD8008"/>
                </a:solidFill>
              </a:rPr>
              <a:t>Secondary countries</a:t>
            </a:r>
            <a:endParaRPr lang="en-US" b="1" dirty="0">
              <a:solidFill>
                <a:srgbClr val="FD8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636"/>
            <a:ext cx="82296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Areas of Inquiry</a:t>
            </a:r>
            <a:endParaRPr lang="en-US" sz="42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47372713"/>
              </p:ext>
            </p:extLst>
          </p:nvPr>
        </p:nvGraphicFramePr>
        <p:xfrm>
          <a:off x="-691445" y="1354665"/>
          <a:ext cx="6321777" cy="4600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IMG_393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36" y="2822220"/>
            <a:ext cx="2521185" cy="1890889"/>
          </a:xfrm>
          <a:prstGeom prst="rect">
            <a:avLst/>
          </a:prstGeom>
        </p:spPr>
      </p:pic>
      <p:pic>
        <p:nvPicPr>
          <p:cNvPr id="5" name="Picture 4" descr="PMIL Abdi La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1" y="1272258"/>
            <a:ext cx="2186131" cy="1639598"/>
          </a:xfrm>
          <a:prstGeom prst="rect">
            <a:avLst/>
          </a:prstGeom>
        </p:spPr>
      </p:pic>
      <p:pic>
        <p:nvPicPr>
          <p:cNvPr id="8" name="Picture 7" descr="IMG_416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59" y="4571998"/>
            <a:ext cx="2191625" cy="16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2-Circos_Homeolo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6" y="1806222"/>
            <a:ext cx="3985675" cy="39856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309" y="2150533"/>
            <a:ext cx="5003801" cy="28165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Increasing diversity</a:t>
            </a:r>
          </a:p>
          <a:p>
            <a:r>
              <a:rPr lang="en-US" dirty="0" smtClean="0"/>
              <a:t>Genomic tools</a:t>
            </a:r>
          </a:p>
          <a:p>
            <a:r>
              <a:rPr lang="en-US" dirty="0" smtClean="0"/>
              <a:t>Quality phenotyping</a:t>
            </a:r>
          </a:p>
          <a:p>
            <a:r>
              <a:rPr lang="en-US" dirty="0" smtClean="0"/>
              <a:t>Marker-based breeding</a:t>
            </a:r>
          </a:p>
          <a:p>
            <a:r>
              <a:rPr lang="en-US" dirty="0" smtClean="0"/>
              <a:t>Breeding </a:t>
            </a:r>
            <a:r>
              <a:rPr lang="en-US" dirty="0" smtClean="0"/>
              <a:t>informatics</a:t>
            </a:r>
          </a:p>
          <a:p>
            <a:r>
              <a:rPr lang="en-US" dirty="0" smtClean="0"/>
              <a:t>Breeding networks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8523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Improving peanut varieties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AutoShape 13"/>
          <p:cNvSpPr>
            <a:spLocks noChangeArrowheads="1"/>
          </p:cNvSpPr>
          <p:nvPr/>
        </p:nvSpPr>
        <p:spPr bwMode="auto">
          <a:xfrm rot="16200000">
            <a:off x="5603521" y="3517005"/>
            <a:ext cx="533400" cy="903106"/>
          </a:xfrm>
          <a:prstGeom prst="downArrow">
            <a:avLst>
              <a:gd name="adj1" fmla="val 50000"/>
              <a:gd name="adj2" fmla="val 2619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pt-BR" b="0"/>
          </a:p>
        </p:txBody>
      </p:sp>
      <p:sp>
        <p:nvSpPr>
          <p:cNvPr id="4" name="Rectangle 3"/>
          <p:cNvSpPr/>
          <p:nvPr/>
        </p:nvSpPr>
        <p:spPr>
          <a:xfrm>
            <a:off x="537687" y="5756111"/>
            <a:ext cx="437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i="1" dirty="0" smtClean="0">
                <a:solidFill>
                  <a:srgbClr val="006600"/>
                </a:solidFill>
                <a:latin typeface="Arial"/>
              </a:rPr>
              <a:t>Arachis </a:t>
            </a:r>
            <a:r>
              <a:rPr lang="pt-BR" i="1" dirty="0" err="1" smtClean="0">
                <a:solidFill>
                  <a:srgbClr val="006600"/>
                </a:solidFill>
                <a:latin typeface="Arial"/>
              </a:rPr>
              <a:t>duranensis</a:t>
            </a:r>
            <a:r>
              <a:rPr lang="pt-BR" i="1" dirty="0" smtClean="0">
                <a:solidFill>
                  <a:srgbClr val="006600"/>
                </a:solidFill>
                <a:latin typeface="Arial"/>
              </a:rPr>
              <a:t>   </a:t>
            </a:r>
            <a:r>
              <a:rPr lang="pt-BR" i="1" dirty="0" err="1" smtClean="0">
                <a:solidFill>
                  <a:srgbClr val="006600"/>
                </a:solidFill>
                <a:latin typeface="Arial"/>
              </a:rPr>
              <a:t>X</a:t>
            </a:r>
            <a:r>
              <a:rPr lang="pt-BR" i="1" dirty="0" smtClean="0">
                <a:solidFill>
                  <a:srgbClr val="006600"/>
                </a:solidFill>
                <a:latin typeface="Arial"/>
              </a:rPr>
              <a:t>   </a:t>
            </a:r>
            <a:r>
              <a:rPr lang="pt-BR" i="1" dirty="0" smtClean="0">
                <a:solidFill>
                  <a:srgbClr val="990000"/>
                </a:solidFill>
                <a:latin typeface="Arial"/>
              </a:rPr>
              <a:t>Arachis </a:t>
            </a:r>
            <a:r>
              <a:rPr lang="pt-BR" i="1" dirty="0" err="1">
                <a:solidFill>
                  <a:srgbClr val="990000"/>
                </a:solidFill>
                <a:latin typeface="Arial"/>
              </a:rPr>
              <a:t>ipaënsis</a:t>
            </a:r>
            <a:r>
              <a:rPr lang="pt-BR" dirty="0">
                <a:latin typeface="Arial"/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9567" y="2356552"/>
            <a:ext cx="49092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34" y="2383430"/>
            <a:ext cx="226398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09888" y="184855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Wild Peanut Relatives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03999" y="1848552"/>
            <a:ext cx="190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Cultivated Peanut</a:t>
            </a:r>
            <a:endParaRPr lang="en-US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768523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Capturing 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1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SPpresentationTemplate">
  <a:themeElements>
    <a:clrScheme name="Custom 4">
      <a:dk1>
        <a:srgbClr val="005245"/>
      </a:dk1>
      <a:lt1>
        <a:sysClr val="window" lastClr="FFFFFF"/>
      </a:lt1>
      <a:dk2>
        <a:srgbClr val="1F497D"/>
      </a:dk2>
      <a:lt2>
        <a:srgbClr val="EEECE1"/>
      </a:lt2>
      <a:accent1>
        <a:srgbClr val="AFCEE8"/>
      </a:accent1>
      <a:accent2>
        <a:srgbClr val="AB662D"/>
      </a:accent2>
      <a:accent3>
        <a:srgbClr val="B3C38C"/>
      </a:accent3>
      <a:accent4>
        <a:srgbClr val="670000"/>
      </a:accent4>
      <a:accent5>
        <a:srgbClr val="000000"/>
      </a:accent5>
      <a:accent6>
        <a:srgbClr val="F57E2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40101</TotalTime>
  <Words>365</Words>
  <Application>Microsoft Macintosh PowerPoint</Application>
  <PresentationFormat>On-screen Show (4:3)</PresentationFormat>
  <Paragraphs>105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CRSPpresentationTemplate</vt:lpstr>
      <vt:lpstr>Feed the Future Innovation Lab for Peanut  (Peanut Innovation Lab)  Helping Farmers  Grow Better Peanuts   Dave Hoisington, Director University of Georgia</vt:lpstr>
      <vt:lpstr>The Global Challenge:  Achieving Sustainable Food Security  </vt:lpstr>
      <vt:lpstr>Innovation Lab Characteristics</vt:lpstr>
      <vt:lpstr>Why peanuts?</vt:lpstr>
      <vt:lpstr>The Award</vt:lpstr>
      <vt:lpstr>PowerPoint Presentation</vt:lpstr>
      <vt:lpstr>Areas of Inquiry</vt:lpstr>
      <vt:lpstr>Improving peanut varieties</vt:lpstr>
      <vt:lpstr>PowerPoint Presentation</vt:lpstr>
      <vt:lpstr>Value-added gains: Pre-harvest interventions </vt:lpstr>
      <vt:lpstr>Value-added gains: Post-harvest &amp; processing</vt:lpstr>
      <vt:lpstr>Nutrition</vt:lpstr>
      <vt:lpstr>Gender &amp; youth</vt:lpstr>
      <vt:lpstr>Communications</vt:lpstr>
      <vt:lpstr>PowerPoint Presentation</vt:lpstr>
      <vt:lpstr>Request for Proposals</vt:lpstr>
      <vt:lpstr>The Request for Proposals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Dave Hoisington</cp:lastModifiedBy>
  <cp:revision>306</cp:revision>
  <cp:lastPrinted>2018-03-19T16:31:11Z</cp:lastPrinted>
  <dcterms:created xsi:type="dcterms:W3CDTF">2012-03-18T23:52:57Z</dcterms:created>
  <dcterms:modified xsi:type="dcterms:W3CDTF">2018-03-28T13:03:00Z</dcterms:modified>
</cp:coreProperties>
</file>