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7" r:id="rId2"/>
    <p:sldId id="273" r:id="rId3"/>
    <p:sldId id="264" r:id="rId4"/>
    <p:sldId id="275" r:id="rId5"/>
    <p:sldId id="286" r:id="rId6"/>
    <p:sldId id="276" r:id="rId7"/>
    <p:sldId id="294" r:id="rId8"/>
    <p:sldId id="280" r:id="rId9"/>
    <p:sldId id="301" r:id="rId10"/>
    <p:sldId id="302" r:id="rId11"/>
    <p:sldId id="292" r:id="rId12"/>
    <p:sldId id="304" r:id="rId13"/>
    <p:sldId id="277" r:id="rId14"/>
    <p:sldId id="274" r:id="rId15"/>
    <p:sldId id="279" r:id="rId16"/>
    <p:sldId id="278" r:id="rId17"/>
    <p:sldId id="281" r:id="rId18"/>
    <p:sldId id="295" r:id="rId19"/>
    <p:sldId id="282" r:id="rId20"/>
    <p:sldId id="283" r:id="rId21"/>
    <p:sldId id="296" r:id="rId22"/>
    <p:sldId id="299" r:id="rId23"/>
    <p:sldId id="297" r:id="rId24"/>
    <p:sldId id="303" r:id="rId25"/>
    <p:sldId id="258" r:id="rId26"/>
    <p:sldId id="298" r:id="rId27"/>
    <p:sldId id="270"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4E0688C5-EF3B-4839-9238-54AE91228B66}">
          <p14:sldIdLst>
            <p14:sldId id="257"/>
            <p14:sldId id="273"/>
            <p14:sldId id="264"/>
            <p14:sldId id="275"/>
            <p14:sldId id="286"/>
            <p14:sldId id="276"/>
            <p14:sldId id="294"/>
            <p14:sldId id="280"/>
            <p14:sldId id="301"/>
            <p14:sldId id="302"/>
            <p14:sldId id="292"/>
            <p14:sldId id="304"/>
            <p14:sldId id="277"/>
            <p14:sldId id="274"/>
            <p14:sldId id="279"/>
            <p14:sldId id="278"/>
            <p14:sldId id="281"/>
            <p14:sldId id="295"/>
            <p14:sldId id="282"/>
            <p14:sldId id="283"/>
            <p14:sldId id="296"/>
            <p14:sldId id="299"/>
            <p14:sldId id="297"/>
            <p14:sldId id="303"/>
            <p14:sldId id="258"/>
            <p14:sldId id="298"/>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C05B"/>
    <a:srgbClr val="CC9900"/>
    <a:srgbClr val="CC0000"/>
    <a:srgbClr val="B83D00"/>
    <a:srgbClr val="5C1C49"/>
    <a:srgbClr val="713D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4" autoAdjust="0"/>
    <p:restoredTop sz="97255" autoAdjust="0"/>
  </p:normalViewPr>
  <p:slideViewPr>
    <p:cSldViewPr snapToGrid="0">
      <p:cViewPr varScale="1">
        <p:scale>
          <a:sx n="88" d="100"/>
          <a:sy n="88" d="100"/>
        </p:scale>
        <p:origin x="-128" y="-75"/>
      </p:cViewPr>
      <p:guideLst>
        <p:guide orient="horz" pos="405"/>
        <p:guide orient="horz" pos="1439"/>
        <p:guide pos="28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7" d="100"/>
          <a:sy n="57" d="100"/>
        </p:scale>
        <p:origin x="-159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2" y="0"/>
            <a:ext cx="3037628" cy="464184"/>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defTabSz="931723">
              <a:defRPr sz="1200"/>
            </a:lvl1pPr>
          </a:lstStyle>
          <a:p>
            <a:pPr>
              <a:defRPr/>
            </a:pPr>
            <a:endParaRPr lang="en-US"/>
          </a:p>
        </p:txBody>
      </p:sp>
      <p:sp>
        <p:nvSpPr>
          <p:cNvPr id="59395" name="Rectangle 3"/>
          <p:cNvSpPr>
            <a:spLocks noGrp="1" noChangeArrowheads="1"/>
          </p:cNvSpPr>
          <p:nvPr>
            <p:ph type="dt" sz="quarter" idx="1"/>
          </p:nvPr>
        </p:nvSpPr>
        <p:spPr bwMode="auto">
          <a:xfrm>
            <a:off x="3971184" y="0"/>
            <a:ext cx="3037628" cy="464184"/>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algn="r" defTabSz="931723">
              <a:defRPr sz="1200"/>
            </a:lvl1pPr>
          </a:lstStyle>
          <a:p>
            <a:pPr>
              <a:defRPr/>
            </a:pPr>
            <a:endParaRPr lang="en-US"/>
          </a:p>
        </p:txBody>
      </p:sp>
      <p:sp>
        <p:nvSpPr>
          <p:cNvPr id="59396" name="Rectangle 4"/>
          <p:cNvSpPr>
            <a:spLocks noGrp="1" noChangeArrowheads="1"/>
          </p:cNvSpPr>
          <p:nvPr>
            <p:ph type="ftr" sz="quarter" idx="2"/>
          </p:nvPr>
        </p:nvSpPr>
        <p:spPr bwMode="auto">
          <a:xfrm>
            <a:off x="2" y="8830627"/>
            <a:ext cx="3037628" cy="464184"/>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defTabSz="931723">
              <a:defRPr sz="1200"/>
            </a:lvl1pPr>
          </a:lstStyle>
          <a:p>
            <a:pPr>
              <a:defRPr/>
            </a:pPr>
            <a:endParaRPr lang="en-US"/>
          </a:p>
        </p:txBody>
      </p:sp>
      <p:sp>
        <p:nvSpPr>
          <p:cNvPr id="59397" name="Rectangle 5"/>
          <p:cNvSpPr>
            <a:spLocks noGrp="1" noChangeArrowheads="1"/>
          </p:cNvSpPr>
          <p:nvPr>
            <p:ph type="sldNum" sz="quarter" idx="3"/>
          </p:nvPr>
        </p:nvSpPr>
        <p:spPr bwMode="auto">
          <a:xfrm>
            <a:off x="3971184" y="8830627"/>
            <a:ext cx="3037628" cy="464184"/>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algn="r" defTabSz="931723">
              <a:defRPr sz="1200"/>
            </a:lvl1pPr>
          </a:lstStyle>
          <a:p>
            <a:pPr>
              <a:defRPr/>
            </a:pPr>
            <a:fld id="{A280F05C-2566-437F-B9CD-23BC3176EBBF}" type="slidenum">
              <a:rPr lang="en-US"/>
              <a:pPr>
                <a:defRPr/>
              </a:pPr>
              <a:t>‹#›</a:t>
            </a:fld>
            <a:endParaRPr lang="en-US"/>
          </a:p>
        </p:txBody>
      </p:sp>
    </p:spTree>
    <p:extLst>
      <p:ext uri="{BB962C8B-B14F-4D97-AF65-F5344CB8AC3E}">
        <p14:creationId xmlns:p14="http://schemas.microsoft.com/office/powerpoint/2010/main" val="2550534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628" cy="464184"/>
          </a:xfrm>
          <a:prstGeom prst="rect">
            <a:avLst/>
          </a:prstGeom>
        </p:spPr>
        <p:txBody>
          <a:bodyPr vert="horz" lIns="91582" tIns="45792" rIns="91582" bIns="45792" rtlCol="0"/>
          <a:lstStyle>
            <a:lvl1pPr algn="l">
              <a:defRPr sz="1200"/>
            </a:lvl1pPr>
          </a:lstStyle>
          <a:p>
            <a:endParaRPr lang="en-US"/>
          </a:p>
        </p:txBody>
      </p:sp>
      <p:sp>
        <p:nvSpPr>
          <p:cNvPr id="3" name="Date Placeholder 2"/>
          <p:cNvSpPr>
            <a:spLocks noGrp="1"/>
          </p:cNvSpPr>
          <p:nvPr>
            <p:ph type="dt" idx="1"/>
          </p:nvPr>
        </p:nvSpPr>
        <p:spPr>
          <a:xfrm>
            <a:off x="3971184" y="0"/>
            <a:ext cx="3037628" cy="464184"/>
          </a:xfrm>
          <a:prstGeom prst="rect">
            <a:avLst/>
          </a:prstGeom>
        </p:spPr>
        <p:txBody>
          <a:bodyPr vert="horz" lIns="91582" tIns="45792" rIns="91582" bIns="45792" rtlCol="0"/>
          <a:lstStyle>
            <a:lvl1pPr algn="r">
              <a:defRPr sz="1200"/>
            </a:lvl1pPr>
          </a:lstStyle>
          <a:p>
            <a:fld id="{BB9BB45D-80BD-4FCA-9736-76060A88882B}" type="datetimeFigureOut">
              <a:rPr lang="en-US" smtClean="0"/>
              <a:pPr/>
              <a:t>11/11/2013</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1582" tIns="45792" rIns="91582" bIns="45792" rtlCol="0" anchor="ctr"/>
          <a:lstStyle/>
          <a:p>
            <a:endParaRPr lang="en-US"/>
          </a:p>
        </p:txBody>
      </p:sp>
      <p:sp>
        <p:nvSpPr>
          <p:cNvPr id="5" name="Notes Placeholder 4"/>
          <p:cNvSpPr>
            <a:spLocks noGrp="1"/>
          </p:cNvSpPr>
          <p:nvPr>
            <p:ph type="body" sz="quarter" idx="3"/>
          </p:nvPr>
        </p:nvSpPr>
        <p:spPr>
          <a:xfrm>
            <a:off x="701360" y="4416111"/>
            <a:ext cx="5607684" cy="4182427"/>
          </a:xfrm>
          <a:prstGeom prst="rect">
            <a:avLst/>
          </a:prstGeom>
        </p:spPr>
        <p:txBody>
          <a:bodyPr vert="horz" lIns="91582" tIns="45792" rIns="91582" bIns="4579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30627"/>
            <a:ext cx="3037628" cy="464184"/>
          </a:xfrm>
          <a:prstGeom prst="rect">
            <a:avLst/>
          </a:prstGeom>
        </p:spPr>
        <p:txBody>
          <a:bodyPr vert="horz" lIns="91582" tIns="45792" rIns="91582" bIns="45792" rtlCol="0" anchor="b"/>
          <a:lstStyle>
            <a:lvl1pPr algn="l">
              <a:defRPr sz="1200"/>
            </a:lvl1pPr>
          </a:lstStyle>
          <a:p>
            <a:endParaRPr lang="en-US"/>
          </a:p>
        </p:txBody>
      </p:sp>
      <p:sp>
        <p:nvSpPr>
          <p:cNvPr id="7" name="Slide Number Placeholder 6"/>
          <p:cNvSpPr>
            <a:spLocks noGrp="1"/>
          </p:cNvSpPr>
          <p:nvPr>
            <p:ph type="sldNum" sz="quarter" idx="5"/>
          </p:nvPr>
        </p:nvSpPr>
        <p:spPr>
          <a:xfrm>
            <a:off x="3971184" y="8830627"/>
            <a:ext cx="3037628" cy="464184"/>
          </a:xfrm>
          <a:prstGeom prst="rect">
            <a:avLst/>
          </a:prstGeom>
        </p:spPr>
        <p:txBody>
          <a:bodyPr vert="horz" lIns="91582" tIns="45792" rIns="91582" bIns="45792" rtlCol="0" anchor="b"/>
          <a:lstStyle>
            <a:lvl1pPr algn="r">
              <a:defRPr sz="1200"/>
            </a:lvl1pPr>
          </a:lstStyle>
          <a:p>
            <a:fld id="{CF1C0F65-9B8D-4FC8-8AC7-77190F39C3EA}" type="slidenum">
              <a:rPr lang="en-US" smtClean="0"/>
              <a:pPr/>
              <a:t>‹#›</a:t>
            </a:fld>
            <a:endParaRPr lang="en-US"/>
          </a:p>
        </p:txBody>
      </p:sp>
    </p:spTree>
    <p:extLst>
      <p:ext uri="{BB962C8B-B14F-4D97-AF65-F5344CB8AC3E}">
        <p14:creationId xmlns:p14="http://schemas.microsoft.com/office/powerpoint/2010/main" val="4013358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1C0F65-9B8D-4FC8-8AC7-77190F39C3E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CC0000"/>
        </a:solidFill>
        <a:effectLst/>
      </p:bgPr>
    </p:bg>
    <p:spTree>
      <p:nvGrpSpPr>
        <p:cNvPr id="1" name=""/>
        <p:cNvGrpSpPr/>
        <p:nvPr/>
      </p:nvGrpSpPr>
      <p:grpSpPr>
        <a:xfrm>
          <a:off x="0" y="0"/>
          <a:ext cx="0" cy="0"/>
          <a:chOff x="0" y="0"/>
          <a:chExt cx="0" cy="0"/>
        </a:xfrm>
      </p:grpSpPr>
      <p:sp>
        <p:nvSpPr>
          <p:cNvPr id="4" name="Rectangle 11"/>
          <p:cNvSpPr>
            <a:spLocks noChangeArrowheads="1"/>
          </p:cNvSpPr>
          <p:nvPr userDrawn="1"/>
        </p:nvSpPr>
        <p:spPr bwMode="auto">
          <a:xfrm>
            <a:off x="0" y="0"/>
            <a:ext cx="9144000" cy="1143000"/>
          </a:xfrm>
          <a:prstGeom prst="rect">
            <a:avLst/>
          </a:prstGeom>
          <a:solidFill>
            <a:schemeClr val="tx1"/>
          </a:solidFill>
          <a:ln w="9525">
            <a:noFill/>
            <a:miter lim="800000"/>
            <a:headEnd/>
            <a:tailEnd/>
          </a:ln>
          <a:effectLst/>
        </p:spPr>
        <p:txBody>
          <a:bodyPr wrap="none" anchor="ctr"/>
          <a:lstStyle/>
          <a:p>
            <a:pPr>
              <a:defRPr/>
            </a:pPr>
            <a:endParaRPr lang="en-US"/>
          </a:p>
        </p:txBody>
      </p:sp>
      <p:pic>
        <p:nvPicPr>
          <p:cNvPr id="5" name="Picture 22" descr="TTU 2 Title Page_logo"/>
          <p:cNvPicPr>
            <a:picLocks noChangeAspect="1" noChangeArrowheads="1"/>
          </p:cNvPicPr>
          <p:nvPr userDrawn="1"/>
        </p:nvPicPr>
        <p:blipFill>
          <a:blip r:embed="rId2" cstate="print"/>
          <a:srcRect/>
          <a:stretch>
            <a:fillRect/>
          </a:stretch>
        </p:blipFill>
        <p:spPr bwMode="auto">
          <a:xfrm>
            <a:off x="7977188" y="-3175"/>
            <a:ext cx="1103312" cy="1139825"/>
          </a:xfrm>
          <a:prstGeom prst="rect">
            <a:avLst/>
          </a:prstGeom>
          <a:noFill/>
          <a:ln w="9525">
            <a:noFill/>
            <a:miter lim="800000"/>
            <a:headEnd/>
            <a:tailEnd/>
          </a:ln>
        </p:spPr>
      </p:pic>
      <p:sp>
        <p:nvSpPr>
          <p:cNvPr id="3074" name="Rectangle 2"/>
          <p:cNvSpPr>
            <a:spLocks noGrp="1" noChangeArrowheads="1"/>
          </p:cNvSpPr>
          <p:nvPr>
            <p:ph type="ctrTitle"/>
          </p:nvPr>
        </p:nvSpPr>
        <p:spPr>
          <a:xfrm>
            <a:off x="614363" y="-42863"/>
            <a:ext cx="7513637" cy="1143001"/>
          </a:xfrm>
        </p:spPr>
        <p:txBody>
          <a:bodyPr/>
          <a:lstStyle>
            <a:lvl1pPr>
              <a:lnSpc>
                <a:spcPct val="120000"/>
              </a:lnSpc>
              <a:spcAft>
                <a:spcPct val="20000"/>
              </a:spcAft>
              <a:defRPr/>
            </a:lvl1pPr>
          </a:lstStyle>
          <a:p>
            <a:r>
              <a:rPr lang="en-US"/>
              <a:t>Click to edit Master title style</a:t>
            </a:r>
          </a:p>
        </p:txBody>
      </p:sp>
      <p:sp>
        <p:nvSpPr>
          <p:cNvPr id="3075" name="Rectangle 3"/>
          <p:cNvSpPr>
            <a:spLocks noGrp="1" noChangeArrowheads="1"/>
          </p:cNvSpPr>
          <p:nvPr>
            <p:ph type="subTitle" idx="1"/>
          </p:nvPr>
        </p:nvSpPr>
        <p:spPr>
          <a:xfrm>
            <a:off x="566738" y="3076575"/>
            <a:ext cx="6400800" cy="1752600"/>
          </a:xfrm>
        </p:spPr>
        <p:txBody>
          <a:bodyPr/>
          <a:lstStyle>
            <a:lvl1pPr>
              <a:spcBef>
                <a:spcPct val="0"/>
              </a:spcBef>
              <a:spcAft>
                <a:spcPct val="0"/>
              </a:spcAft>
              <a:defRPr sz="3600">
                <a:solidFill>
                  <a:schemeClr val="bg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2113" y="-25400"/>
            <a:ext cx="2057400" cy="6681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9913" y="-25400"/>
            <a:ext cx="6019800" cy="6681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9913" y="21304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1304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userDrawn="1"/>
        </p:nvSpPr>
        <p:spPr bwMode="auto">
          <a:xfrm>
            <a:off x="0" y="0"/>
            <a:ext cx="9144000" cy="1143000"/>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1027" name="Rectangle 2"/>
          <p:cNvSpPr>
            <a:spLocks noGrp="1" noChangeArrowheads="1"/>
          </p:cNvSpPr>
          <p:nvPr>
            <p:ph type="title"/>
          </p:nvPr>
        </p:nvSpPr>
        <p:spPr bwMode="auto">
          <a:xfrm>
            <a:off x="614363" y="-25400"/>
            <a:ext cx="75152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569913" y="213042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9" name="Picture 19" descr="TTU 2 Title Page_logo"/>
          <p:cNvPicPr>
            <a:picLocks noChangeAspect="1" noChangeArrowheads="1"/>
          </p:cNvPicPr>
          <p:nvPr userDrawn="1"/>
        </p:nvPicPr>
        <p:blipFill>
          <a:blip r:embed="rId13" cstate="print"/>
          <a:srcRect/>
          <a:stretch>
            <a:fillRect/>
          </a:stretch>
        </p:blipFill>
        <p:spPr bwMode="auto">
          <a:xfrm>
            <a:off x="7977188" y="-3175"/>
            <a:ext cx="1103312" cy="1139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Times New Roman" pitchFamily="18" charset="0"/>
        </a:defRPr>
      </a:lvl2pPr>
      <a:lvl3pPr algn="l" rtl="0" eaLnBrk="0" fontAlgn="base" hangingPunct="0">
        <a:spcBef>
          <a:spcPct val="0"/>
        </a:spcBef>
        <a:spcAft>
          <a:spcPct val="0"/>
        </a:spcAft>
        <a:defRPr sz="2000">
          <a:solidFill>
            <a:schemeClr val="bg1"/>
          </a:solidFill>
          <a:latin typeface="Times New Roman" pitchFamily="18" charset="0"/>
        </a:defRPr>
      </a:lvl3pPr>
      <a:lvl4pPr algn="l" rtl="0" eaLnBrk="0" fontAlgn="base" hangingPunct="0">
        <a:spcBef>
          <a:spcPct val="0"/>
        </a:spcBef>
        <a:spcAft>
          <a:spcPct val="0"/>
        </a:spcAft>
        <a:defRPr sz="2000">
          <a:solidFill>
            <a:schemeClr val="bg1"/>
          </a:solidFill>
          <a:latin typeface="Times New Roman" pitchFamily="18" charset="0"/>
        </a:defRPr>
      </a:lvl4pPr>
      <a:lvl5pPr algn="l" rtl="0" eaLnBrk="0" fontAlgn="base" hangingPunct="0">
        <a:spcBef>
          <a:spcPct val="0"/>
        </a:spcBef>
        <a:spcAft>
          <a:spcPct val="0"/>
        </a:spcAft>
        <a:defRPr sz="2000">
          <a:solidFill>
            <a:schemeClr val="bg1"/>
          </a:solidFill>
          <a:latin typeface="Times New Roman" pitchFamily="18" charset="0"/>
        </a:defRPr>
      </a:lvl5pPr>
      <a:lvl6pPr marL="457200" algn="l" rtl="0" fontAlgn="base">
        <a:spcBef>
          <a:spcPct val="0"/>
        </a:spcBef>
        <a:spcAft>
          <a:spcPct val="0"/>
        </a:spcAft>
        <a:defRPr sz="2000">
          <a:solidFill>
            <a:schemeClr val="bg1"/>
          </a:solidFill>
          <a:latin typeface="Times New Roman" pitchFamily="18" charset="0"/>
        </a:defRPr>
      </a:lvl6pPr>
      <a:lvl7pPr marL="914400" algn="l" rtl="0" fontAlgn="base">
        <a:spcBef>
          <a:spcPct val="0"/>
        </a:spcBef>
        <a:spcAft>
          <a:spcPct val="0"/>
        </a:spcAft>
        <a:defRPr sz="2000">
          <a:solidFill>
            <a:schemeClr val="bg1"/>
          </a:solidFill>
          <a:latin typeface="Times New Roman" pitchFamily="18" charset="0"/>
        </a:defRPr>
      </a:lvl7pPr>
      <a:lvl8pPr marL="1371600" algn="l" rtl="0" fontAlgn="base">
        <a:spcBef>
          <a:spcPct val="0"/>
        </a:spcBef>
        <a:spcAft>
          <a:spcPct val="0"/>
        </a:spcAft>
        <a:defRPr sz="2000">
          <a:solidFill>
            <a:schemeClr val="bg1"/>
          </a:solidFill>
          <a:latin typeface="Times New Roman" pitchFamily="18" charset="0"/>
        </a:defRPr>
      </a:lvl8pPr>
      <a:lvl9pPr marL="1828800" algn="l" rtl="0" fontAlgn="base">
        <a:spcBef>
          <a:spcPct val="0"/>
        </a:spcBef>
        <a:spcAft>
          <a:spcPct val="0"/>
        </a:spcAft>
        <a:defRPr sz="2000">
          <a:solidFill>
            <a:schemeClr val="bg1"/>
          </a:solidFill>
          <a:latin typeface="Times New Roman" pitchFamily="18" charset="0"/>
        </a:defRPr>
      </a:lvl9pPr>
    </p:titleStyle>
    <p:bodyStyle>
      <a:lvl1pPr marL="342900" indent="-342900" algn="l" rtl="0" eaLnBrk="0" fontAlgn="base" hangingPunct="0">
        <a:spcBef>
          <a:spcPct val="20000"/>
        </a:spcBef>
        <a:spcAft>
          <a:spcPct val="25000"/>
        </a:spcAft>
        <a:defRPr sz="3200">
          <a:solidFill>
            <a:schemeClr val="tx1"/>
          </a:solidFill>
          <a:latin typeface="+mn-lt"/>
          <a:ea typeface="+mn-ea"/>
          <a:cs typeface="+mn-cs"/>
        </a:defRPr>
      </a:lvl1pPr>
      <a:lvl2pPr marL="400050" indent="-285750" algn="l" rtl="0" eaLnBrk="0" fontAlgn="base" hangingPunct="0">
        <a:spcBef>
          <a:spcPct val="20000"/>
        </a:spcBef>
        <a:spcAft>
          <a:spcPct val="0"/>
        </a:spcAft>
        <a:buClr>
          <a:srgbClr val="CC0000"/>
        </a:buClr>
        <a:buSzPct val="90000"/>
        <a:buFont typeface="Wingdings" pitchFamily="2" charset="2"/>
        <a:buChar char="§"/>
        <a:defRPr sz="2400">
          <a:solidFill>
            <a:schemeClr val="tx1"/>
          </a:solidFill>
          <a:latin typeface="+mn-lt"/>
        </a:defRPr>
      </a:lvl2pPr>
      <a:lvl3pPr marL="742950" indent="-228600" algn="l" rtl="0" eaLnBrk="0" fontAlgn="base" hangingPunct="0">
        <a:spcBef>
          <a:spcPct val="40000"/>
        </a:spcBef>
        <a:spcAft>
          <a:spcPct val="0"/>
        </a:spcAft>
        <a:buChar char="•"/>
        <a:defRPr i="1">
          <a:solidFill>
            <a:schemeClr val="tx1"/>
          </a:solidFill>
          <a:latin typeface="+mn-lt"/>
        </a:defRPr>
      </a:lvl3pPr>
      <a:lvl4pPr marL="1258888" indent="-228600" algn="l" rtl="0" eaLnBrk="0" fontAlgn="base" hangingPunct="0">
        <a:spcBef>
          <a:spcPct val="40000"/>
        </a:spcBef>
        <a:spcAft>
          <a:spcPct val="0"/>
        </a:spcAft>
        <a:buChar char="–"/>
        <a:defRPr>
          <a:solidFill>
            <a:schemeClr val="tx1"/>
          </a:solidFill>
          <a:latin typeface="+mn-lt"/>
        </a:defRPr>
      </a:lvl4pPr>
      <a:lvl5pPr marL="1422400" indent="406400" algn="l" rtl="0" eaLnBrk="0" fontAlgn="base" hangingPunct="0">
        <a:spcBef>
          <a:spcPct val="20000"/>
        </a:spcBef>
        <a:spcAft>
          <a:spcPct val="0"/>
        </a:spcAft>
        <a:defRPr>
          <a:solidFill>
            <a:schemeClr val="tx1"/>
          </a:solidFill>
          <a:latin typeface="+mn-lt"/>
        </a:defRPr>
      </a:lvl5pPr>
      <a:lvl6pPr marL="1879600" algn="l" rtl="0" fontAlgn="base">
        <a:spcBef>
          <a:spcPct val="20000"/>
        </a:spcBef>
        <a:spcAft>
          <a:spcPct val="0"/>
        </a:spcAft>
        <a:defRPr>
          <a:solidFill>
            <a:schemeClr val="tx1"/>
          </a:solidFill>
          <a:latin typeface="+mn-lt"/>
        </a:defRPr>
      </a:lvl6pPr>
      <a:lvl7pPr marL="2336800" algn="l" rtl="0" fontAlgn="base">
        <a:spcBef>
          <a:spcPct val="20000"/>
        </a:spcBef>
        <a:spcAft>
          <a:spcPct val="0"/>
        </a:spcAft>
        <a:defRPr>
          <a:solidFill>
            <a:schemeClr val="tx1"/>
          </a:solidFill>
          <a:latin typeface="+mn-lt"/>
        </a:defRPr>
      </a:lvl7pPr>
      <a:lvl8pPr marL="2794000" algn="l" rtl="0" fontAlgn="base">
        <a:spcBef>
          <a:spcPct val="20000"/>
        </a:spcBef>
        <a:spcAft>
          <a:spcPct val="0"/>
        </a:spcAft>
        <a:defRPr>
          <a:solidFill>
            <a:schemeClr val="tx1"/>
          </a:solidFill>
          <a:latin typeface="+mn-lt"/>
        </a:defRPr>
      </a:lvl8pPr>
      <a:lvl9pPr marL="3251200" algn="l" rtl="0" fontAlgn="base">
        <a:spcBef>
          <a:spcPct val="2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rim.ttu.edu/"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ctrTitle"/>
          </p:nvPr>
        </p:nvSpPr>
        <p:spPr>
          <a:xfrm>
            <a:off x="1584325" y="1965325"/>
            <a:ext cx="6489700" cy="1092200"/>
          </a:xfrm>
        </p:spPr>
        <p:txBody>
          <a:bodyPr/>
          <a:lstStyle/>
          <a:p>
            <a:pPr eaLnBrk="1" hangingPunct="1"/>
            <a:r>
              <a:rPr lang="en-US" sz="3600" smtClean="0"/>
              <a:t>Student Evaluation Workshop</a:t>
            </a:r>
            <a:br>
              <a:rPr lang="en-US" sz="3600" smtClean="0"/>
            </a:br>
            <a:r>
              <a:rPr lang="en-US" sz="2400" smtClean="0"/>
              <a:t>How To’s and Don’t Do’s</a:t>
            </a:r>
          </a:p>
        </p:txBody>
      </p:sp>
      <p:sp>
        <p:nvSpPr>
          <p:cNvPr id="3075" name="Rectangle 4"/>
          <p:cNvSpPr>
            <a:spLocks noGrp="1" noChangeArrowheads="1"/>
          </p:cNvSpPr>
          <p:nvPr>
            <p:ph type="subTitle" idx="1"/>
          </p:nvPr>
        </p:nvSpPr>
        <p:spPr>
          <a:xfrm>
            <a:off x="1608138" y="3314700"/>
            <a:ext cx="6400800" cy="2527300"/>
          </a:xfrm>
        </p:spPr>
        <p:txBody>
          <a:bodyPr/>
          <a:lstStyle/>
          <a:p>
            <a:pPr marL="0" indent="0" eaLnBrk="1" hangingPunct="1">
              <a:lnSpc>
                <a:spcPct val="80000"/>
              </a:lnSpc>
            </a:pPr>
            <a:r>
              <a:rPr lang="en-US" sz="2000" b="1" dirty="0" smtClean="0"/>
              <a:t>Kerri L Ford</a:t>
            </a:r>
          </a:p>
          <a:p>
            <a:pPr marL="0" indent="0" eaLnBrk="1" hangingPunct="1">
              <a:lnSpc>
                <a:spcPct val="80000"/>
              </a:lnSpc>
            </a:pPr>
            <a:r>
              <a:rPr lang="en-US" sz="1800" b="1" i="1" dirty="0" smtClean="0"/>
              <a:t>Institutional Research</a:t>
            </a:r>
          </a:p>
          <a:p>
            <a:pPr marL="0" indent="0" eaLnBrk="1" hangingPunct="1">
              <a:lnSpc>
                <a:spcPct val="80000"/>
              </a:lnSpc>
            </a:pPr>
            <a:r>
              <a:rPr lang="en-US" sz="1800" b="1" i="1" dirty="0" smtClean="0"/>
              <a:t>Unit Coordinator</a:t>
            </a:r>
            <a:endParaRPr lang="en-US" sz="1800" b="1" i="1" dirty="0" smtClean="0"/>
          </a:p>
          <a:p>
            <a:pPr marL="0" indent="0" eaLnBrk="1" hangingPunct="1">
              <a:lnSpc>
                <a:spcPct val="80000"/>
              </a:lnSpc>
            </a:pPr>
            <a:endParaRPr lang="en-US" sz="1800" b="1" dirty="0" smtClean="0"/>
          </a:p>
          <a:p>
            <a:pPr marL="0" indent="0" eaLnBrk="1" hangingPunct="1">
              <a:lnSpc>
                <a:spcPct val="80000"/>
              </a:lnSpc>
            </a:pPr>
            <a:r>
              <a:rPr lang="en-US" sz="1800" b="1" dirty="0" smtClean="0"/>
              <a:t>Mary Elkins </a:t>
            </a:r>
          </a:p>
          <a:p>
            <a:pPr marL="0" indent="0" eaLnBrk="1" hangingPunct="1">
              <a:lnSpc>
                <a:spcPct val="80000"/>
              </a:lnSpc>
            </a:pPr>
            <a:r>
              <a:rPr lang="en-US" sz="1800" b="1" i="1" dirty="0" smtClean="0"/>
              <a:t>Institutional Research</a:t>
            </a:r>
          </a:p>
          <a:p>
            <a:pPr marL="0" indent="0" eaLnBrk="1" hangingPunct="1">
              <a:lnSpc>
                <a:spcPct val="80000"/>
              </a:lnSpc>
            </a:pPr>
            <a:r>
              <a:rPr lang="en-US" sz="1800" b="1" i="1" dirty="0" smtClean="0"/>
              <a:t>Unit Manager</a:t>
            </a:r>
            <a:endParaRPr lang="en-US" sz="1800" b="1" i="1" dirty="0" smtClean="0"/>
          </a:p>
          <a:p>
            <a:pPr marL="0" indent="0" eaLnBrk="1" hangingPunct="1">
              <a:lnSpc>
                <a:spcPct val="80000"/>
              </a:lnSpc>
            </a:pPr>
            <a:endParaRPr lang="en-US" sz="1800" b="1" i="1" dirty="0" smtClean="0"/>
          </a:p>
          <a:p>
            <a:pPr marL="0" indent="0" eaLnBrk="1" hangingPunct="1">
              <a:lnSpc>
                <a:spcPct val="80000"/>
              </a:lnSpc>
            </a:pPr>
            <a:endParaRPr lang="en-US" sz="1800" b="1" i="1" dirty="0" smtClean="0"/>
          </a:p>
          <a:p>
            <a:pPr marL="0" indent="0" eaLnBrk="1" hangingPunct="1">
              <a:lnSpc>
                <a:spcPct val="80000"/>
              </a:lnSpc>
            </a:pPr>
            <a:r>
              <a:rPr lang="en-US" sz="1400" b="1" i="1" dirty="0" smtClean="0"/>
              <a:t>2013 - 2014</a:t>
            </a:r>
            <a:endParaRPr lang="en-US" sz="1400" b="1" i="1" dirty="0" smtClean="0"/>
          </a:p>
          <a:p>
            <a:pPr marL="0" indent="0" eaLnBrk="1" hangingPunct="1">
              <a:lnSpc>
                <a:spcPct val="80000"/>
              </a:lnSpc>
            </a:pPr>
            <a:endParaRPr lang="en-US" sz="1400" b="1"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3"/>
          <p:cNvPicPr>
            <a:picLocks noChangeAspect="1" noChangeArrowheads="1"/>
          </p:cNvPicPr>
          <p:nvPr/>
        </p:nvPicPr>
        <p:blipFill>
          <a:blip r:embed="rId2" cstate="print"/>
          <a:srcRect r="1302" b="4461"/>
          <a:stretch>
            <a:fillRect/>
          </a:stretch>
        </p:blipFill>
        <p:spPr bwMode="auto">
          <a:xfrm>
            <a:off x="495945" y="1201196"/>
            <a:ext cx="8076555" cy="5656804"/>
          </a:xfrm>
          <a:prstGeom prst="rect">
            <a:avLst/>
          </a:prstGeom>
          <a:solidFill>
            <a:srgbClr val="CC9900"/>
          </a:solidFill>
          <a:ln w="9525">
            <a:noFill/>
            <a:miter lim="800000"/>
            <a:headEnd/>
            <a:tailEnd/>
          </a:ln>
        </p:spPr>
      </p:pic>
      <p:sp>
        <p:nvSpPr>
          <p:cNvPr id="4" name="Title 3"/>
          <p:cNvSpPr>
            <a:spLocks noGrp="1"/>
          </p:cNvSpPr>
          <p:nvPr>
            <p:ph type="title"/>
          </p:nvPr>
        </p:nvSpPr>
        <p:spPr/>
        <p:txBody>
          <a:bodyPr/>
          <a:lstStyle/>
          <a:p>
            <a:r>
              <a:rPr lang="en-US" dirty="0" smtClean="0"/>
              <a:t>Banner, SSASECT Form, Instructor</a:t>
            </a:r>
            <a:endParaRPr lang="en-US" dirty="0"/>
          </a:p>
        </p:txBody>
      </p:sp>
      <p:sp>
        <p:nvSpPr>
          <p:cNvPr id="6" name="Rectangle 5"/>
          <p:cNvSpPr/>
          <p:nvPr/>
        </p:nvSpPr>
        <p:spPr>
          <a:xfrm>
            <a:off x="1665171" y="3224464"/>
            <a:ext cx="394635" cy="105878"/>
          </a:xfrm>
          <a:prstGeom prst="rect">
            <a:avLst/>
          </a:prstGeom>
          <a:solidFill>
            <a:srgbClr val="D1C05B"/>
          </a:solidFill>
          <a:ln>
            <a:solidFill>
              <a:srgbClr val="D1C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539750" y="382588"/>
            <a:ext cx="5826125" cy="366712"/>
          </a:xfrm>
          <a:prstGeom prst="rect">
            <a:avLst/>
          </a:prstGeom>
          <a:noFill/>
          <a:ln w="9525">
            <a:noFill/>
            <a:miter lim="800000"/>
            <a:headEnd/>
            <a:tailEnd/>
          </a:ln>
        </p:spPr>
        <p:txBody>
          <a:bodyPr>
            <a:spAutoFit/>
          </a:bodyPr>
          <a:lstStyle/>
          <a:p>
            <a:r>
              <a:rPr lang="en-US" dirty="0" smtClean="0">
                <a:solidFill>
                  <a:schemeClr val="bg1"/>
                </a:solidFill>
              </a:rPr>
              <a:t>Banner, SSASECT– </a:t>
            </a:r>
            <a:r>
              <a:rPr lang="en-US" dirty="0">
                <a:solidFill>
                  <a:schemeClr val="bg1"/>
                </a:solidFill>
              </a:rPr>
              <a:t>DISTANCE EDUCATION</a:t>
            </a:r>
          </a:p>
        </p:txBody>
      </p:sp>
      <p:pic>
        <p:nvPicPr>
          <p:cNvPr id="14340" name="Picture 4"/>
          <p:cNvPicPr>
            <a:picLocks noChangeAspect="1" noChangeArrowheads="1"/>
          </p:cNvPicPr>
          <p:nvPr/>
        </p:nvPicPr>
        <p:blipFill>
          <a:blip r:embed="rId2" cstate="print"/>
          <a:srcRect r="1145" b="7380"/>
          <a:stretch>
            <a:fillRect/>
          </a:stretch>
        </p:blipFill>
        <p:spPr bwMode="auto">
          <a:xfrm>
            <a:off x="287546" y="1167902"/>
            <a:ext cx="8393524" cy="5690098"/>
          </a:xfrm>
          <a:prstGeom prst="rect">
            <a:avLst/>
          </a:prstGeom>
          <a:noFill/>
          <a:ln w="9525">
            <a:noFill/>
            <a:miter lim="800000"/>
            <a:headEnd/>
            <a:tailEnd/>
          </a:ln>
        </p:spPr>
      </p:pic>
      <p:sp>
        <p:nvSpPr>
          <p:cNvPr id="4" name="Oval 3"/>
          <p:cNvSpPr/>
          <p:nvPr/>
        </p:nvSpPr>
        <p:spPr>
          <a:xfrm>
            <a:off x="1618735" y="3744097"/>
            <a:ext cx="2075935" cy="2965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816442" y="4386647"/>
            <a:ext cx="345989" cy="148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700" dirty="0">
              <a:solidFill>
                <a:schemeClr val="tx1"/>
              </a:solidFill>
              <a:latin typeface="Arial" pitchFamily="34" charset="0"/>
              <a:cs typeface="Arial" pitchFamily="34" charset="0"/>
            </a:endParaRPr>
          </a:p>
        </p:txBody>
      </p:sp>
      <p:sp>
        <p:nvSpPr>
          <p:cNvPr id="6" name="Rectangle 5"/>
          <p:cNvSpPr/>
          <p:nvPr/>
        </p:nvSpPr>
        <p:spPr>
          <a:xfrm>
            <a:off x="2360140" y="4411362"/>
            <a:ext cx="691978" cy="1112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INSTRUCTORS OF RECORD</a:t>
            </a:r>
            <a:endParaRPr lang="en-US" dirty="0"/>
          </a:p>
        </p:txBody>
      </p:sp>
      <p:sp>
        <p:nvSpPr>
          <p:cNvPr id="5" name="Content Placeholder 4"/>
          <p:cNvSpPr>
            <a:spLocks noGrp="1"/>
          </p:cNvSpPr>
          <p:nvPr>
            <p:ph idx="1"/>
          </p:nvPr>
        </p:nvSpPr>
        <p:spPr>
          <a:xfrm>
            <a:off x="569913" y="2024534"/>
            <a:ext cx="8229600" cy="3375239"/>
          </a:xfrm>
        </p:spPr>
        <p:txBody>
          <a:bodyPr/>
          <a:lstStyle/>
          <a:p>
            <a:pPr marL="457200" indent="-457200">
              <a:buClr>
                <a:srgbClr val="FF0000"/>
              </a:buClr>
              <a:buFont typeface="Wingdings" pitchFamily="2" charset="2"/>
              <a:buChar char="§"/>
            </a:pPr>
            <a:r>
              <a:rPr lang="en-US" sz="2400" dirty="0" smtClean="0"/>
              <a:t>Evaluations will only be credited to the Instructor of Record listed in Banner.</a:t>
            </a:r>
          </a:p>
          <a:p>
            <a:pPr marL="457200" indent="-457200">
              <a:buClr>
                <a:srgbClr val="FF0000"/>
              </a:buClr>
              <a:buFont typeface="Wingdings" pitchFamily="2" charset="2"/>
              <a:buChar char="§"/>
            </a:pPr>
            <a:r>
              <a:rPr lang="en-US" sz="2400" dirty="0" smtClean="0"/>
              <a:t>If a course is taught by someone not listed as the Instructor of Record, they will not receive credit for the course.</a:t>
            </a:r>
          </a:p>
          <a:p>
            <a:pPr marL="457200" indent="-457200">
              <a:buClr>
                <a:srgbClr val="FF0000"/>
              </a:buClr>
              <a:buFont typeface="Wingdings" pitchFamily="2" charset="2"/>
              <a:buChar char="§"/>
            </a:pPr>
            <a:r>
              <a:rPr lang="en-US" sz="2400" dirty="0" smtClean="0"/>
              <a:t>We are no longer able to change the Instructor of Record on a course.</a:t>
            </a:r>
          </a:p>
          <a:p>
            <a:pPr marL="457200" indent="-457200">
              <a:buClr>
                <a:srgbClr val="FF0000"/>
              </a:buClr>
              <a:buFont typeface="Wingdings" pitchFamily="2" charset="2"/>
              <a:buChar char="§"/>
            </a:pPr>
            <a:r>
              <a:rPr lang="en-US" sz="2400" i="1" dirty="0" smtClean="0"/>
              <a:t>This does not apply to non-credit labs.</a:t>
            </a:r>
          </a:p>
          <a:p>
            <a:pPr marL="0" indent="0">
              <a:buClr>
                <a:srgbClr val="FF0000"/>
              </a:buClr>
            </a:pPr>
            <a:endParaRPr lang="en-US" sz="2400" dirty="0"/>
          </a:p>
        </p:txBody>
      </p:sp>
    </p:spTree>
    <p:extLst>
      <p:ext uri="{BB962C8B-B14F-4D97-AF65-F5344CB8AC3E}">
        <p14:creationId xmlns:p14="http://schemas.microsoft.com/office/powerpoint/2010/main" val="2394443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DUAL INSTRUCTOR COVER SHEETS</a:t>
            </a:r>
          </a:p>
        </p:txBody>
      </p:sp>
      <p:sp>
        <p:nvSpPr>
          <p:cNvPr id="15363" name="Rectangle 3"/>
          <p:cNvSpPr>
            <a:spLocks noGrp="1" noChangeArrowheads="1"/>
          </p:cNvSpPr>
          <p:nvPr>
            <p:ph type="body" idx="1"/>
          </p:nvPr>
        </p:nvSpPr>
        <p:spPr>
          <a:xfrm>
            <a:off x="511175" y="2101850"/>
            <a:ext cx="8229600" cy="4525963"/>
          </a:xfrm>
        </p:spPr>
        <p:txBody>
          <a:bodyPr/>
          <a:lstStyle/>
          <a:p>
            <a:pPr marL="0" indent="0" eaLnBrk="1" hangingPunct="1"/>
            <a:r>
              <a:rPr lang="en-US" dirty="0" smtClean="0"/>
              <a:t>Dual Instructed Courses</a:t>
            </a:r>
          </a:p>
          <a:p>
            <a:pPr lvl="1" eaLnBrk="1" hangingPunct="1"/>
            <a:r>
              <a:rPr lang="en-US" dirty="0" smtClean="0"/>
              <a:t>One set of evaluation sheets per instructor</a:t>
            </a:r>
          </a:p>
          <a:p>
            <a:pPr lvl="1" eaLnBrk="1" hangingPunct="1"/>
            <a:r>
              <a:rPr lang="en-US" dirty="0" smtClean="0"/>
              <a:t>Two coversheets</a:t>
            </a:r>
          </a:p>
          <a:p>
            <a:pPr lvl="2" eaLnBrk="1" hangingPunct="1"/>
            <a:r>
              <a:rPr lang="en-US" dirty="0" smtClean="0"/>
              <a:t>One preprinted coversheet</a:t>
            </a:r>
          </a:p>
          <a:p>
            <a:pPr lvl="2" eaLnBrk="1" hangingPunct="1"/>
            <a:r>
              <a:rPr lang="en-US" dirty="0" smtClean="0"/>
              <a:t>Handwritten coversheet for the other instructor</a:t>
            </a:r>
          </a:p>
          <a:p>
            <a:pPr lvl="1" eaLnBrk="1" hangingPunct="1"/>
            <a:r>
              <a:rPr lang="en-US" dirty="0" smtClean="0"/>
              <a:t>Instructor’s Texas Tech ID number</a:t>
            </a:r>
          </a:p>
          <a:p>
            <a:pPr lvl="2" eaLnBrk="1" hangingPunct="1"/>
            <a:r>
              <a:rPr lang="en-US" dirty="0" smtClean="0"/>
              <a:t>Both sheets</a:t>
            </a:r>
          </a:p>
          <a:p>
            <a:pPr lvl="2" eaLnBrk="1" hangingPunct="1"/>
            <a:r>
              <a:rPr lang="en-US" dirty="0" smtClean="0"/>
              <a:t>R number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HAND WRITTEN COVERSHEETS</a:t>
            </a:r>
          </a:p>
        </p:txBody>
      </p:sp>
      <p:sp>
        <p:nvSpPr>
          <p:cNvPr id="16387" name="Rectangle 3"/>
          <p:cNvSpPr>
            <a:spLocks noGrp="1" noChangeArrowheads="1"/>
          </p:cNvSpPr>
          <p:nvPr>
            <p:ph type="body" idx="1"/>
          </p:nvPr>
        </p:nvSpPr>
        <p:spPr>
          <a:xfrm>
            <a:off x="509588" y="1878013"/>
            <a:ext cx="8229600" cy="4525962"/>
          </a:xfrm>
        </p:spPr>
        <p:txBody>
          <a:bodyPr/>
          <a:lstStyle/>
          <a:p>
            <a:pPr marL="0" indent="0" eaLnBrk="1" hangingPunct="1">
              <a:lnSpc>
                <a:spcPct val="90000"/>
              </a:lnSpc>
            </a:pPr>
            <a:r>
              <a:rPr lang="en-US" sz="2900" i="1" dirty="0" smtClean="0"/>
              <a:t>Hand written coversheets must be filled out correctly!</a:t>
            </a:r>
          </a:p>
          <a:p>
            <a:pPr lvl="1" eaLnBrk="1" hangingPunct="1">
              <a:lnSpc>
                <a:spcPct val="90000"/>
              </a:lnSpc>
            </a:pPr>
            <a:r>
              <a:rPr lang="en-US" dirty="0" smtClean="0"/>
              <a:t>Top portion completed</a:t>
            </a:r>
          </a:p>
          <a:p>
            <a:pPr lvl="2" eaLnBrk="1" hangingPunct="1">
              <a:lnSpc>
                <a:spcPct val="90000"/>
              </a:lnSpc>
            </a:pPr>
            <a:r>
              <a:rPr lang="en-US" dirty="0" smtClean="0"/>
              <a:t>This includes the Subject Title, Subject, Course, Section, CRN, Campus, Instruction Mode, Instructor, Enrollment and Term</a:t>
            </a:r>
          </a:p>
          <a:p>
            <a:pPr lvl="1" eaLnBrk="1" hangingPunct="1">
              <a:lnSpc>
                <a:spcPct val="90000"/>
              </a:lnSpc>
            </a:pPr>
            <a:r>
              <a:rPr lang="en-US" dirty="0" smtClean="0"/>
              <a:t>Bottom portion completed AND match the top</a:t>
            </a:r>
          </a:p>
          <a:p>
            <a:pPr lvl="2" eaLnBrk="1" hangingPunct="1">
              <a:lnSpc>
                <a:spcPct val="90000"/>
              </a:lnSpc>
            </a:pPr>
            <a:r>
              <a:rPr lang="en-US" dirty="0" smtClean="0"/>
              <a:t>This includes the Term, CRN, and </a:t>
            </a:r>
            <a:r>
              <a:rPr lang="en-US" smtClean="0"/>
              <a:t>Course </a:t>
            </a:r>
          </a:p>
          <a:p>
            <a:pPr lvl="2" eaLnBrk="1" hangingPunct="1">
              <a:lnSpc>
                <a:spcPct val="90000"/>
              </a:lnSpc>
            </a:pPr>
            <a:r>
              <a:rPr lang="en-US" smtClean="0"/>
              <a:t>If </a:t>
            </a:r>
            <a:r>
              <a:rPr lang="en-US" dirty="0" smtClean="0"/>
              <a:t>this is the second coversheet for a dual taught course it should also have the Texas Tech ID. As should the preprinted coversheet </a:t>
            </a:r>
            <a:r>
              <a:rPr lang="en-US" dirty="0" smtClean="0">
                <a:sym typeface="Wingdings" pitchFamily="2" charset="2"/>
              </a:rPr>
              <a:t></a:t>
            </a:r>
            <a:endParaRPr lang="en-US" dirty="0" smtClean="0"/>
          </a:p>
          <a:p>
            <a:pPr lvl="1" eaLnBrk="1" hangingPunct="1">
              <a:lnSpc>
                <a:spcPct val="90000"/>
              </a:lnSpc>
            </a:pPr>
            <a:r>
              <a:rPr lang="en-US" dirty="0" smtClean="0"/>
              <a:t>Bubbles have to match too!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PACKAGING THE EVALUATION PACKETS</a:t>
            </a:r>
          </a:p>
        </p:txBody>
      </p:sp>
      <p:sp>
        <p:nvSpPr>
          <p:cNvPr id="17411" name="Rectangle 3"/>
          <p:cNvSpPr>
            <a:spLocks noGrp="1" noChangeArrowheads="1"/>
          </p:cNvSpPr>
          <p:nvPr>
            <p:ph type="body" idx="1"/>
          </p:nvPr>
        </p:nvSpPr>
        <p:spPr>
          <a:xfrm>
            <a:off x="425450" y="1663700"/>
            <a:ext cx="8229600" cy="4525963"/>
          </a:xfrm>
        </p:spPr>
        <p:txBody>
          <a:bodyPr/>
          <a:lstStyle/>
          <a:p>
            <a:pPr marL="0" indent="0" eaLnBrk="1" hangingPunct="1"/>
            <a:r>
              <a:rPr lang="en-US" dirty="0" smtClean="0"/>
              <a:t>Getting the Evaluation Packets ready to send to the Computer Center</a:t>
            </a:r>
          </a:p>
          <a:p>
            <a:pPr lvl="1" eaLnBrk="1" hangingPunct="1"/>
            <a:r>
              <a:rPr lang="en-US" dirty="0" smtClean="0"/>
              <a:t>Coversheets</a:t>
            </a:r>
          </a:p>
          <a:p>
            <a:pPr lvl="2" eaLnBrk="1" hangingPunct="1"/>
            <a:r>
              <a:rPr lang="en-US" dirty="0" smtClean="0"/>
              <a:t>Is there one per packet?</a:t>
            </a:r>
          </a:p>
          <a:p>
            <a:pPr lvl="2" eaLnBrk="1" hangingPunct="1"/>
            <a:r>
              <a:rPr lang="en-US" smtClean="0"/>
              <a:t>Is it on </a:t>
            </a:r>
            <a:r>
              <a:rPr lang="en-US" dirty="0" smtClean="0"/>
              <a:t>top of the evaluation forms?</a:t>
            </a:r>
          </a:p>
          <a:p>
            <a:pPr lvl="1" eaLnBrk="1" hangingPunct="1"/>
            <a:r>
              <a:rPr lang="en-US" dirty="0" smtClean="0"/>
              <a:t>DO NOT</a:t>
            </a:r>
          </a:p>
          <a:p>
            <a:pPr lvl="2" eaLnBrk="1" hangingPunct="1"/>
            <a:r>
              <a:rPr lang="en-US" dirty="0" smtClean="0"/>
              <a:t>Staple, paper clip, binder clip, tape or fold the evaluation forms</a:t>
            </a:r>
          </a:p>
          <a:p>
            <a:pPr lvl="2" eaLnBrk="1" hangingPunct="1"/>
            <a:r>
              <a:rPr lang="en-US" dirty="0" smtClean="0"/>
              <a:t>Add sticky notes </a:t>
            </a:r>
          </a:p>
          <a:p>
            <a:pPr lvl="2" eaLnBrk="1" hangingPunct="1"/>
            <a:r>
              <a:rPr lang="en-US" dirty="0" smtClean="0"/>
              <a:t>Seal the envelopes the evaluations are in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PACKAGING THE EVALUATION PACKETS</a:t>
            </a:r>
          </a:p>
        </p:txBody>
      </p:sp>
      <p:sp>
        <p:nvSpPr>
          <p:cNvPr id="18435" name="Rectangle 3"/>
          <p:cNvSpPr>
            <a:spLocks noGrp="1" noChangeArrowheads="1"/>
          </p:cNvSpPr>
          <p:nvPr>
            <p:ph type="body" idx="1"/>
          </p:nvPr>
        </p:nvSpPr>
        <p:spPr>
          <a:xfrm>
            <a:off x="485775" y="1587500"/>
            <a:ext cx="8229600" cy="4779963"/>
          </a:xfrm>
        </p:spPr>
        <p:txBody>
          <a:bodyPr/>
          <a:lstStyle/>
          <a:p>
            <a:pPr marL="0" indent="0" eaLnBrk="1" hangingPunct="1"/>
            <a:r>
              <a:rPr lang="en-US" dirty="0" smtClean="0"/>
              <a:t>Once you have all your evaluation packets</a:t>
            </a:r>
          </a:p>
          <a:p>
            <a:pPr lvl="1" eaLnBrk="1" hangingPunct="1"/>
            <a:r>
              <a:rPr lang="en-US" dirty="0" smtClean="0"/>
              <a:t>Together</a:t>
            </a:r>
          </a:p>
          <a:p>
            <a:pPr lvl="2" eaLnBrk="1" hangingPunct="1"/>
            <a:r>
              <a:rPr lang="en-US" dirty="0" smtClean="0"/>
              <a:t>As they trickle in</a:t>
            </a:r>
          </a:p>
          <a:p>
            <a:pPr lvl="1" eaLnBrk="1" hangingPunct="1"/>
            <a:r>
              <a:rPr lang="en-US" dirty="0" smtClean="0"/>
              <a:t>Package </a:t>
            </a:r>
          </a:p>
          <a:p>
            <a:pPr lvl="2" eaLnBrk="1" hangingPunct="1"/>
            <a:r>
              <a:rPr lang="en-US" dirty="0" smtClean="0"/>
              <a:t>Box</a:t>
            </a:r>
          </a:p>
          <a:p>
            <a:pPr lvl="2" eaLnBrk="1" hangingPunct="1"/>
            <a:r>
              <a:rPr lang="en-US" dirty="0" smtClean="0"/>
              <a:t>Rubber band</a:t>
            </a:r>
          </a:p>
          <a:p>
            <a:pPr lvl="1" eaLnBrk="1" hangingPunct="1"/>
            <a:r>
              <a:rPr lang="en-US" dirty="0" smtClean="0"/>
              <a:t>Mail</a:t>
            </a:r>
          </a:p>
          <a:p>
            <a:pPr lvl="2" eaLnBrk="1" hangingPunct="1"/>
            <a:r>
              <a:rPr lang="en-US" dirty="0" smtClean="0"/>
              <a:t>Label with contact information</a:t>
            </a:r>
          </a:p>
          <a:p>
            <a:pPr lvl="2" eaLnBrk="1" hangingPunct="1"/>
            <a:r>
              <a:rPr lang="en-US" dirty="0" smtClean="0"/>
              <a:t>Problem - Computer Center will call you</a:t>
            </a:r>
          </a:p>
          <a:p>
            <a:pPr lvl="3" eaLnBrk="1" hangingPunct="1">
              <a:buFontTx/>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MAILTECH</a:t>
            </a:r>
          </a:p>
        </p:txBody>
      </p:sp>
      <p:sp>
        <p:nvSpPr>
          <p:cNvPr id="19459" name="Rectangle 3"/>
          <p:cNvSpPr>
            <a:spLocks noGrp="1" noChangeArrowheads="1"/>
          </p:cNvSpPr>
          <p:nvPr>
            <p:ph type="body" idx="1"/>
          </p:nvPr>
        </p:nvSpPr>
        <p:spPr>
          <a:xfrm>
            <a:off x="522288" y="1793875"/>
            <a:ext cx="8229600" cy="4525963"/>
          </a:xfrm>
        </p:spPr>
        <p:txBody>
          <a:bodyPr/>
          <a:lstStyle/>
          <a:p>
            <a:pPr marL="0" indent="0" eaLnBrk="1" hangingPunct="1"/>
            <a:r>
              <a:rPr lang="en-US" dirty="0" smtClean="0"/>
              <a:t>Call MailTech</a:t>
            </a:r>
          </a:p>
          <a:p>
            <a:pPr lvl="1" eaLnBrk="1" hangingPunct="1"/>
            <a:r>
              <a:rPr lang="en-US" dirty="0" smtClean="0"/>
              <a:t>MailTech’s phone number is 742-2286</a:t>
            </a:r>
          </a:p>
          <a:p>
            <a:pPr lvl="2" eaLnBrk="1" hangingPunct="1"/>
            <a:r>
              <a:rPr lang="en-US" dirty="0" smtClean="0"/>
              <a:t>Ready to go!</a:t>
            </a:r>
          </a:p>
          <a:p>
            <a:pPr lvl="2" eaLnBrk="1" hangingPunct="1"/>
            <a:r>
              <a:rPr lang="en-US" dirty="0" smtClean="0"/>
              <a:t>How many boxes?</a:t>
            </a:r>
          </a:p>
          <a:p>
            <a:pPr lvl="2" eaLnBrk="1" hangingPunct="1"/>
            <a:r>
              <a:rPr lang="en-US" dirty="0" smtClean="0"/>
              <a:t>Use this service!</a:t>
            </a:r>
          </a:p>
          <a:p>
            <a:pPr lvl="3" eaLnBrk="1" hangingPunct="1"/>
            <a:r>
              <a:rPr lang="en-US" dirty="0" smtClean="0"/>
              <a:t>No charge to you</a:t>
            </a:r>
          </a:p>
          <a:p>
            <a:pPr lvl="1" eaLnBrk="1" hangingPunct="1">
              <a:buFont typeface="Wingdings" pitchFamily="2" charset="2"/>
              <a:buNone/>
            </a:pPr>
            <a:r>
              <a:rPr lang="en-US"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COMPUTER CENTER DEADLINE</a:t>
            </a:r>
          </a:p>
        </p:txBody>
      </p:sp>
      <p:sp>
        <p:nvSpPr>
          <p:cNvPr id="20483" name="Rectangle 3"/>
          <p:cNvSpPr>
            <a:spLocks noGrp="1" noChangeArrowheads="1"/>
          </p:cNvSpPr>
          <p:nvPr>
            <p:ph type="body" idx="1"/>
          </p:nvPr>
        </p:nvSpPr>
        <p:spPr>
          <a:xfrm>
            <a:off x="569913" y="1938338"/>
            <a:ext cx="8229600" cy="4525962"/>
          </a:xfrm>
        </p:spPr>
        <p:txBody>
          <a:bodyPr/>
          <a:lstStyle/>
          <a:p>
            <a:pPr marL="0" indent="0" eaLnBrk="1" hangingPunct="1"/>
            <a:r>
              <a:rPr lang="en-US" dirty="0" smtClean="0"/>
              <a:t>Fall 2013 - Monday</a:t>
            </a:r>
            <a:r>
              <a:rPr lang="en-US" dirty="0" smtClean="0"/>
              <a:t>, December </a:t>
            </a:r>
            <a:r>
              <a:rPr lang="en-US" dirty="0" smtClean="0"/>
              <a:t>16, 2013</a:t>
            </a:r>
          </a:p>
          <a:p>
            <a:pPr marL="0" indent="0" eaLnBrk="1" hangingPunct="1"/>
            <a:r>
              <a:rPr lang="en-US" dirty="0" smtClean="0"/>
              <a:t>Spring 2014 - Monday, May 19, 2014</a:t>
            </a:r>
            <a:endParaRPr lang="en-US" dirty="0" smtClean="0"/>
          </a:p>
          <a:p>
            <a:pPr lvl="1" eaLnBrk="1" hangingPunct="1"/>
            <a:r>
              <a:rPr lang="en-US" dirty="0" smtClean="0"/>
              <a:t>Grades are due</a:t>
            </a:r>
          </a:p>
          <a:p>
            <a:pPr lvl="1" eaLnBrk="1" hangingPunct="1"/>
            <a:r>
              <a:rPr lang="en-US" i="1" dirty="0" smtClean="0"/>
              <a:t>Computer Center due date</a:t>
            </a:r>
          </a:p>
          <a:p>
            <a:pPr lvl="1" eaLnBrk="1" hangingPunct="1"/>
            <a:r>
              <a:rPr lang="en-US" dirty="0"/>
              <a:t>Can not accept after this date</a:t>
            </a:r>
          </a:p>
          <a:p>
            <a:pPr lvl="1" eaLnBrk="1" hangingPunct="1"/>
            <a:r>
              <a:rPr lang="en-US" dirty="0" smtClean="0"/>
              <a:t>Contact </a:t>
            </a:r>
            <a:r>
              <a:rPr lang="en-US" dirty="0" err="1" smtClean="0"/>
              <a:t>MailTech</a:t>
            </a:r>
            <a:r>
              <a:rPr lang="en-US" dirty="0" smtClean="0"/>
              <a:t> no later than the Wednesday prior to due date</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RETURN OF PACKETS</a:t>
            </a:r>
          </a:p>
        </p:txBody>
      </p:sp>
      <p:sp>
        <p:nvSpPr>
          <p:cNvPr id="21507" name="Rectangle 3"/>
          <p:cNvSpPr>
            <a:spLocks noGrp="1" noChangeArrowheads="1"/>
          </p:cNvSpPr>
          <p:nvPr>
            <p:ph type="body" idx="1"/>
          </p:nvPr>
        </p:nvSpPr>
        <p:spPr/>
        <p:txBody>
          <a:bodyPr/>
          <a:lstStyle/>
          <a:p>
            <a:pPr marL="0" indent="0" eaLnBrk="1" hangingPunct="1"/>
            <a:r>
              <a:rPr lang="en-US" dirty="0" smtClean="0"/>
              <a:t>Getting your packets back</a:t>
            </a:r>
          </a:p>
          <a:p>
            <a:pPr lvl="1" eaLnBrk="1" hangingPunct="1"/>
            <a:r>
              <a:rPr lang="en-US" dirty="0" smtClean="0"/>
              <a:t>Keep them handy</a:t>
            </a:r>
          </a:p>
          <a:p>
            <a:pPr lvl="1" eaLnBrk="1" hangingPunct="1"/>
            <a:r>
              <a:rPr lang="en-US" dirty="0" smtClean="0"/>
              <a:t>Scanned/non-scanned reports</a:t>
            </a:r>
          </a:p>
          <a:p>
            <a:pPr lvl="1" eaLnBrk="1" hangingPunct="1"/>
            <a:r>
              <a:rPr lang="en-US" dirty="0" smtClean="0"/>
              <a:t>Problems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OVERVIEW</a:t>
            </a:r>
          </a:p>
        </p:txBody>
      </p:sp>
      <p:sp>
        <p:nvSpPr>
          <p:cNvPr id="4099" name="Rectangle 3"/>
          <p:cNvSpPr>
            <a:spLocks noGrp="1" noChangeArrowheads="1"/>
          </p:cNvSpPr>
          <p:nvPr>
            <p:ph type="body" idx="1"/>
          </p:nvPr>
        </p:nvSpPr>
        <p:spPr>
          <a:xfrm>
            <a:off x="527050" y="1651000"/>
            <a:ext cx="8229600" cy="4525963"/>
          </a:xfrm>
        </p:spPr>
        <p:txBody>
          <a:bodyPr/>
          <a:lstStyle/>
          <a:p>
            <a:pPr marL="0" indent="0" eaLnBrk="1" hangingPunct="1"/>
            <a:r>
              <a:rPr lang="en-US" dirty="0" smtClean="0"/>
              <a:t>Student Evaluation of Course and Instructor</a:t>
            </a:r>
          </a:p>
          <a:p>
            <a:pPr lvl="1" eaLnBrk="1" hangingPunct="1"/>
            <a:r>
              <a:rPr lang="en-US" dirty="0" smtClean="0"/>
              <a:t>Organized Courses.</a:t>
            </a:r>
          </a:p>
          <a:p>
            <a:pPr lvl="2" eaLnBrk="1" hangingPunct="1"/>
            <a:r>
              <a:rPr lang="en-US" dirty="0" smtClean="0"/>
              <a:t>Lectures, credit labs, no-credit labs, seminars and special requests</a:t>
            </a:r>
          </a:p>
          <a:p>
            <a:pPr lvl="1" eaLnBrk="1" hangingPunct="1"/>
            <a:r>
              <a:rPr lang="en-US" dirty="0" smtClean="0"/>
              <a:t>The cover sheets are new and </a:t>
            </a:r>
            <a:r>
              <a:rPr lang="en-US" i="1" u="sng" dirty="0" smtClean="0">
                <a:solidFill>
                  <a:schemeClr val="accent5">
                    <a:lumMod val="75000"/>
                  </a:schemeClr>
                </a:solidFill>
              </a:rPr>
              <a:t>Spice</a:t>
            </a:r>
            <a:r>
              <a:rPr lang="en-US" i="1" dirty="0" smtClean="0">
                <a:solidFill>
                  <a:schemeClr val="accent5">
                    <a:lumMod val="75000"/>
                  </a:schemeClr>
                </a:solidFill>
              </a:rPr>
              <a:t> </a:t>
            </a:r>
            <a:r>
              <a:rPr lang="en-US" dirty="0" smtClean="0"/>
              <a:t>in color.</a:t>
            </a:r>
          </a:p>
          <a:p>
            <a:pPr lvl="1" eaLnBrk="1" hangingPunct="1"/>
            <a:r>
              <a:rPr lang="en-US" dirty="0" smtClean="0"/>
              <a:t>The answer sheets are red.</a:t>
            </a:r>
          </a:p>
          <a:p>
            <a:pPr lvl="2" eaLnBrk="1" hangingPunct="1"/>
            <a:r>
              <a:rPr lang="en-US" dirty="0" smtClean="0"/>
              <a:t>Blue or black ink and pencil</a:t>
            </a:r>
          </a:p>
          <a:p>
            <a:pPr lvl="3" eaLnBrk="1" hangingPunct="1"/>
            <a:r>
              <a:rPr lang="en-US" dirty="0" smtClean="0"/>
              <a:t>Other colors will not scan</a:t>
            </a:r>
          </a:p>
          <a:p>
            <a:pPr lvl="1" eaLnBrk="1" hangingPunct="1"/>
            <a:r>
              <a:rPr lang="en-US" dirty="0" smtClean="0"/>
              <a:t>Evaluation Packets (originals) must be retained in your department for at least six (6) years.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REPORTS</a:t>
            </a:r>
          </a:p>
        </p:txBody>
      </p:sp>
      <p:sp>
        <p:nvSpPr>
          <p:cNvPr id="22531" name="Rectangle 3"/>
          <p:cNvSpPr>
            <a:spLocks noGrp="1" noChangeArrowheads="1"/>
          </p:cNvSpPr>
          <p:nvPr>
            <p:ph type="body" idx="1"/>
          </p:nvPr>
        </p:nvSpPr>
        <p:spPr>
          <a:xfrm>
            <a:off x="522288" y="1733550"/>
            <a:ext cx="8229600" cy="4525963"/>
          </a:xfrm>
        </p:spPr>
        <p:txBody>
          <a:bodyPr/>
          <a:lstStyle/>
          <a:p>
            <a:pPr marL="0" indent="0" eaLnBrk="1" hangingPunct="1"/>
            <a:r>
              <a:rPr lang="en-US" dirty="0" smtClean="0"/>
              <a:t>Scanned and Non-scanned Reports</a:t>
            </a:r>
          </a:p>
          <a:p>
            <a:pPr lvl="1" eaLnBrk="1" hangingPunct="1"/>
            <a:r>
              <a:rPr lang="en-US" dirty="0" smtClean="0"/>
              <a:t>Generated after all scanning</a:t>
            </a:r>
          </a:p>
          <a:p>
            <a:pPr lvl="1" eaLnBrk="1" hangingPunct="1"/>
            <a:r>
              <a:rPr lang="en-US" dirty="0" smtClean="0"/>
              <a:t>Scanned Report</a:t>
            </a:r>
          </a:p>
          <a:p>
            <a:pPr lvl="2" eaLnBrk="1" hangingPunct="1"/>
            <a:r>
              <a:rPr lang="en-US" dirty="0" smtClean="0"/>
              <a:t>Everything that has scanned</a:t>
            </a:r>
          </a:p>
          <a:p>
            <a:pPr lvl="3" eaLnBrk="1" hangingPunct="1"/>
            <a:r>
              <a:rPr lang="en-US" dirty="0" smtClean="0"/>
              <a:t>Will include handwritten coversheets</a:t>
            </a:r>
          </a:p>
          <a:p>
            <a:pPr lvl="3" eaLnBrk="1" hangingPunct="1"/>
            <a:r>
              <a:rPr lang="en-US" dirty="0" smtClean="0"/>
              <a:t> Non-scanned Report</a:t>
            </a:r>
          </a:p>
          <a:p>
            <a:pPr lvl="2" eaLnBrk="1" hangingPunct="1"/>
            <a:r>
              <a:rPr lang="en-US" dirty="0" smtClean="0"/>
              <a:t>Things that didn’t scan</a:t>
            </a:r>
          </a:p>
          <a:p>
            <a:pPr lvl="3" eaLnBrk="1" hangingPunct="1"/>
            <a:r>
              <a:rPr lang="en-US" dirty="0" smtClean="0"/>
              <a:t>Based on our original list</a:t>
            </a:r>
          </a:p>
          <a:p>
            <a:pPr lvl="3" eaLnBrk="1" hangingPunct="1"/>
            <a:r>
              <a:rPr lang="en-US" dirty="0" smtClean="0"/>
              <a:t>Handwritten coversheets that did not scan will NOT be on this list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REPORTS</a:t>
            </a:r>
          </a:p>
        </p:txBody>
      </p:sp>
      <p:sp>
        <p:nvSpPr>
          <p:cNvPr id="23555" name="Rectangle 3"/>
          <p:cNvSpPr>
            <a:spLocks noGrp="1" noChangeArrowheads="1"/>
          </p:cNvSpPr>
          <p:nvPr>
            <p:ph type="body" idx="1"/>
          </p:nvPr>
        </p:nvSpPr>
        <p:spPr>
          <a:xfrm>
            <a:off x="522288" y="1733550"/>
            <a:ext cx="8229600" cy="4525963"/>
          </a:xfrm>
        </p:spPr>
        <p:txBody>
          <a:bodyPr/>
          <a:lstStyle/>
          <a:p>
            <a:pPr marL="0" indent="0" eaLnBrk="1" hangingPunct="1"/>
            <a:r>
              <a:rPr lang="en-US" dirty="0" smtClean="0"/>
              <a:t>Scanned and Non-scanned Reports</a:t>
            </a:r>
          </a:p>
          <a:p>
            <a:pPr lvl="1" eaLnBrk="1" hangingPunct="1"/>
            <a:r>
              <a:rPr lang="en-US" dirty="0" smtClean="0"/>
              <a:t>Email reports in spreadsheet format</a:t>
            </a:r>
          </a:p>
          <a:p>
            <a:pPr lvl="1" eaLnBrk="1" hangingPunct="1"/>
            <a:r>
              <a:rPr lang="en-US" dirty="0" smtClean="0"/>
              <a:t>Pay attention now</a:t>
            </a:r>
          </a:p>
          <a:p>
            <a:pPr lvl="1" eaLnBrk="1" hangingPunct="1"/>
            <a:r>
              <a:rPr lang="en-US" dirty="0" smtClean="0"/>
              <a:t>Problems?</a:t>
            </a:r>
          </a:p>
          <a:p>
            <a:pPr lvl="2" eaLnBrk="1" hangingPunct="1"/>
            <a:r>
              <a:rPr lang="en-US" dirty="0" smtClean="0"/>
              <a:t>Contact me</a:t>
            </a:r>
          </a:p>
          <a:p>
            <a:pPr lvl="2" eaLnBrk="1" hangingPunct="1"/>
            <a:r>
              <a:rPr lang="en-US" dirty="0" smtClean="0"/>
              <a:t>Have the packet handy</a:t>
            </a:r>
          </a:p>
          <a:p>
            <a:pPr lvl="2" eaLnBrk="1" hangingPunct="1"/>
            <a:r>
              <a:rPr lang="en-US" dirty="0" smtClean="0"/>
              <a:t>We will go from there</a:t>
            </a:r>
          </a:p>
          <a:p>
            <a:pPr lvl="3" eaLnBrk="1" hangingPunct="1">
              <a:buFontTx/>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smtClean="0"/>
              <a:t>Scanned and Non-Scanned Report</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12" y="1793595"/>
            <a:ext cx="9065591" cy="3789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REPORTS</a:t>
            </a:r>
          </a:p>
        </p:txBody>
      </p:sp>
      <p:sp>
        <p:nvSpPr>
          <p:cNvPr id="26627" name="Rectangle 3"/>
          <p:cNvSpPr>
            <a:spLocks noGrp="1" noChangeArrowheads="1"/>
          </p:cNvSpPr>
          <p:nvPr>
            <p:ph type="body" idx="1"/>
          </p:nvPr>
        </p:nvSpPr>
        <p:spPr>
          <a:xfrm>
            <a:off x="522288" y="1733550"/>
            <a:ext cx="8229600" cy="4803775"/>
          </a:xfrm>
        </p:spPr>
        <p:txBody>
          <a:bodyPr/>
          <a:lstStyle/>
          <a:p>
            <a:pPr marL="0" indent="0" eaLnBrk="1" hangingPunct="1"/>
            <a:r>
              <a:rPr lang="en-US" dirty="0" smtClean="0"/>
              <a:t>Final Report</a:t>
            </a:r>
          </a:p>
          <a:p>
            <a:pPr lvl="1" eaLnBrk="1" hangingPunct="1"/>
            <a:r>
              <a:rPr lang="en-US" dirty="0" smtClean="0"/>
              <a:t>Generate online report information</a:t>
            </a:r>
          </a:p>
          <a:p>
            <a:pPr lvl="2" eaLnBrk="1" hangingPunct="1"/>
            <a:r>
              <a:rPr lang="en-US" dirty="0" smtClean="0"/>
              <a:t>Scanned/non-scanned information</a:t>
            </a:r>
          </a:p>
          <a:p>
            <a:pPr lvl="2" eaLnBrk="1" hangingPunct="1"/>
            <a:r>
              <a:rPr lang="en-US" dirty="0" smtClean="0"/>
              <a:t>Corrections</a:t>
            </a:r>
          </a:p>
          <a:p>
            <a:pPr lvl="1" eaLnBrk="1" hangingPunct="1"/>
            <a:r>
              <a:rPr lang="en-US" dirty="0" smtClean="0"/>
              <a:t>Data Warehouse</a:t>
            </a:r>
          </a:p>
          <a:p>
            <a:pPr lvl="1" eaLnBrk="1" hangingPunct="1"/>
            <a:r>
              <a:rPr lang="en-US" dirty="0" smtClean="0"/>
              <a:t>Generate custom reports or Common reports</a:t>
            </a:r>
          </a:p>
          <a:p>
            <a:pPr lvl="1" eaLnBrk="1" hangingPunct="1"/>
            <a:r>
              <a:rPr lang="en-US" dirty="0" smtClean="0"/>
              <a:t>Common reports access</a:t>
            </a:r>
          </a:p>
          <a:p>
            <a:pPr lvl="2" eaLnBrk="1" hangingPunct="1"/>
            <a:r>
              <a:rPr lang="en-US" dirty="0" smtClean="0"/>
              <a:t>Department Chair</a:t>
            </a:r>
          </a:p>
          <a:p>
            <a:pPr lvl="2" eaLnBrk="1" hangingPunct="1"/>
            <a:r>
              <a:rPr lang="en-US" dirty="0" smtClean="0"/>
              <a:t>Request sent to Mary Elkins via email</a:t>
            </a:r>
          </a:p>
          <a:p>
            <a:pPr lvl="2" eaLnBrk="1" hangingPunct="1"/>
            <a:r>
              <a:rPr lang="en-US" dirty="0" smtClean="0"/>
              <a:t>Contain your eRaider name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 32.32, Volume 1, No 3, paragraph C</a:t>
            </a:r>
          </a:p>
        </p:txBody>
      </p:sp>
      <p:sp>
        <p:nvSpPr>
          <p:cNvPr id="3" name="Content Placeholder 2"/>
          <p:cNvSpPr>
            <a:spLocks noGrp="1"/>
          </p:cNvSpPr>
          <p:nvPr>
            <p:ph idx="1"/>
          </p:nvPr>
        </p:nvSpPr>
        <p:spPr>
          <a:xfrm>
            <a:off x="560288" y="1321903"/>
            <a:ext cx="8229600" cy="5050021"/>
          </a:xfrm>
        </p:spPr>
        <p:txBody>
          <a:bodyPr/>
          <a:lstStyle/>
          <a:p>
            <a:pPr marL="0" indent="0" eaLnBrk="1" hangingPunct="1"/>
            <a:r>
              <a:rPr lang="en-US" dirty="0"/>
              <a:t>Evaluation Packets must be retained by your department for at least six (6) years.</a:t>
            </a:r>
          </a:p>
          <a:p>
            <a:pPr lvl="1" eaLnBrk="1" hangingPunct="1"/>
            <a:r>
              <a:rPr lang="en-US" dirty="0"/>
              <a:t>OP 32.32, No 3, paragraph C</a:t>
            </a:r>
          </a:p>
          <a:p>
            <a:pPr lvl="1" eaLnBrk="1" hangingPunct="1"/>
            <a:r>
              <a:rPr lang="en-US" sz="2000" i="1" dirty="0"/>
              <a:t>c. Student evaluations of teaching ability will be conducted at least once each academic year by each faculty member using a standard university form (see Attachment B). Other evaluation forms may be used in addition to the standard one if the faculty member chooses to do so. These evaluations should not be available for review by the faculty member until </a:t>
            </a:r>
            <a:r>
              <a:rPr lang="en-US" sz="2000" b="1" i="1" dirty="0"/>
              <a:t>after </a:t>
            </a:r>
            <a:r>
              <a:rPr lang="en-US" sz="2000" i="1" dirty="0"/>
              <a:t>submission of final grades. The evaluations will be considered by the chairperson/coordinator in the annual performance evaluation of faculty members. Student evaluations should be retained in the department office for at least six years. Student evaluations should be retained or summarized for probationary faculty for use in tenure decisions. </a:t>
            </a:r>
          </a:p>
          <a:p>
            <a:endParaRPr lang="en-US" dirty="0"/>
          </a:p>
        </p:txBody>
      </p:sp>
    </p:spTree>
    <p:extLst>
      <p:ext uri="{BB962C8B-B14F-4D97-AF65-F5344CB8AC3E}">
        <p14:creationId xmlns:p14="http://schemas.microsoft.com/office/powerpoint/2010/main" val="31979090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1"/>
          <p:cNvSpPr>
            <a:spLocks noGrp="1" noChangeArrowheads="1"/>
          </p:cNvSpPr>
          <p:nvPr>
            <p:ph type="title"/>
          </p:nvPr>
        </p:nvSpPr>
        <p:spPr/>
        <p:txBody>
          <a:bodyPr/>
          <a:lstStyle/>
          <a:p>
            <a:pPr eaLnBrk="1" hangingPunct="1"/>
            <a:r>
              <a:rPr lang="en-US" smtClean="0"/>
              <a:t>LEFTOVERS</a:t>
            </a:r>
          </a:p>
        </p:txBody>
      </p:sp>
      <p:sp>
        <p:nvSpPr>
          <p:cNvPr id="28675" name="Rectangle 12"/>
          <p:cNvSpPr>
            <a:spLocks noGrp="1" noChangeArrowheads="1"/>
          </p:cNvSpPr>
          <p:nvPr>
            <p:ph type="body" idx="1"/>
          </p:nvPr>
        </p:nvSpPr>
        <p:spPr>
          <a:xfrm>
            <a:off x="708025" y="1720850"/>
            <a:ext cx="7874000" cy="4549775"/>
          </a:xfrm>
        </p:spPr>
        <p:txBody>
          <a:bodyPr/>
          <a:lstStyle/>
          <a:p>
            <a:pPr marL="0" indent="0" eaLnBrk="1" hangingPunct="1"/>
            <a:r>
              <a:rPr lang="en-US" dirty="0" smtClean="0"/>
              <a:t>Leftovers</a:t>
            </a:r>
          </a:p>
          <a:p>
            <a:pPr lvl="1" eaLnBrk="1" hangingPunct="1"/>
            <a:r>
              <a:rPr lang="en-US" dirty="0" smtClean="0"/>
              <a:t>Send back</a:t>
            </a:r>
          </a:p>
          <a:p>
            <a:pPr lvl="2" eaLnBrk="1" hangingPunct="1"/>
            <a:r>
              <a:rPr lang="en-US" dirty="0" smtClean="0"/>
              <a:t>Coversheets </a:t>
            </a:r>
          </a:p>
          <a:p>
            <a:pPr lvl="2" eaLnBrk="1" hangingPunct="1"/>
            <a:r>
              <a:rPr lang="en-US" dirty="0" smtClean="0"/>
              <a:t>Evaluations</a:t>
            </a:r>
          </a:p>
          <a:p>
            <a:pPr lvl="1" eaLnBrk="1" hangingPunct="1"/>
            <a:r>
              <a:rPr lang="en-US" dirty="0" smtClean="0"/>
              <a:t>Send to:</a:t>
            </a:r>
          </a:p>
          <a:p>
            <a:pPr lvl="1" eaLnBrk="1" hangingPunct="1">
              <a:buFont typeface="Wingdings" pitchFamily="2" charset="2"/>
              <a:buNone/>
            </a:pPr>
            <a:r>
              <a:rPr lang="en-US" dirty="0" smtClean="0"/>
              <a:t>		 Institutional Research</a:t>
            </a:r>
          </a:p>
          <a:p>
            <a:pPr lvl="1" eaLnBrk="1" hangingPunct="1">
              <a:buFont typeface="Wingdings" pitchFamily="2" charset="2"/>
              <a:buNone/>
            </a:pPr>
            <a:r>
              <a:rPr lang="en-US" dirty="0" smtClean="0"/>
              <a:t>		 MS 2017</a:t>
            </a:r>
          </a:p>
          <a:p>
            <a:pPr marL="0" indent="0" eaLnBrk="1" hangingPunct="1"/>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smtClean="0"/>
              <a:t>Institutional Research</a:t>
            </a:r>
          </a:p>
        </p:txBody>
      </p:sp>
      <p:sp>
        <p:nvSpPr>
          <p:cNvPr id="29699" name="Rectangle 3"/>
          <p:cNvSpPr>
            <a:spLocks noGrp="1" noChangeArrowheads="1"/>
          </p:cNvSpPr>
          <p:nvPr>
            <p:ph type="body" idx="1"/>
          </p:nvPr>
        </p:nvSpPr>
        <p:spPr>
          <a:xfrm>
            <a:off x="708025" y="1720850"/>
            <a:ext cx="7874000" cy="4549775"/>
          </a:xfrm>
        </p:spPr>
        <p:txBody>
          <a:bodyPr/>
          <a:lstStyle/>
          <a:p>
            <a:pPr marL="0" indent="0" eaLnBrk="1" hangingPunct="1"/>
            <a:r>
              <a:rPr lang="en-US" dirty="0" smtClean="0"/>
              <a:t>Looking for more information</a:t>
            </a:r>
          </a:p>
          <a:p>
            <a:pPr lvl="1" eaLnBrk="1" hangingPunct="1"/>
            <a:r>
              <a:rPr lang="en-US" dirty="0" smtClean="0"/>
              <a:t>Please visit our web site: </a:t>
            </a:r>
            <a:r>
              <a:rPr lang="en-US" dirty="0" smtClean="0">
                <a:solidFill>
                  <a:schemeClr val="accent2">
                    <a:lumMod val="50000"/>
                    <a:lumOff val="50000"/>
                  </a:schemeClr>
                </a:solidFill>
                <a:hlinkClick r:id="rId2"/>
              </a:rPr>
              <a:t>www.irim.ttu.edu</a:t>
            </a:r>
            <a:endParaRPr lang="en-US" dirty="0" smtClean="0">
              <a:solidFill>
                <a:schemeClr val="accent2">
                  <a:lumMod val="50000"/>
                  <a:lumOff val="50000"/>
                </a:schemeClr>
              </a:solidFill>
            </a:endParaRPr>
          </a:p>
          <a:p>
            <a:pPr lvl="1" eaLnBrk="1" hangingPunct="1">
              <a:buFont typeface="Wingdings" pitchFamily="2" charset="2"/>
              <a:buNone/>
            </a:pPr>
            <a:endParaRPr lang="en-US" dirty="0" smtClean="0"/>
          </a:p>
          <a:p>
            <a:pPr lvl="1" eaLnBrk="1" hangingPunct="1">
              <a:buFont typeface="Wingdings" pitchFamily="2" charset="2"/>
              <a:buNone/>
            </a:pPr>
            <a:r>
              <a:rPr lang="en-US" sz="3200" dirty="0" smtClean="0"/>
              <a:t>Confused or questions</a:t>
            </a:r>
          </a:p>
          <a:p>
            <a:pPr lvl="1" eaLnBrk="1" hangingPunct="1"/>
            <a:r>
              <a:rPr lang="en-US" dirty="0" smtClean="0"/>
              <a:t>Call Kerri Ford 834-2991</a:t>
            </a:r>
          </a:p>
          <a:p>
            <a:pPr lvl="1" eaLnBrk="1" hangingPunct="1"/>
            <a:r>
              <a:rPr lang="en-US" dirty="0" smtClean="0"/>
              <a:t>Mary Elkins at 834-0844</a:t>
            </a:r>
          </a:p>
          <a:p>
            <a:pPr lvl="1" eaLnBrk="1" hangingPunct="1"/>
            <a:r>
              <a:rPr lang="en-US" dirty="0" smtClean="0"/>
              <a:t>email us.</a:t>
            </a:r>
          </a:p>
          <a:p>
            <a:pPr marL="0" indent="0" eaLnBrk="1" hangingPunct="1"/>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0722" name="Picture 2" descr="TTUS_Seal_RVS_stacked"/>
          <p:cNvPicPr>
            <a:picLocks noChangeAspect="1" noChangeArrowheads="1"/>
          </p:cNvPicPr>
          <p:nvPr/>
        </p:nvPicPr>
        <p:blipFill>
          <a:blip r:embed="rId2" cstate="print"/>
          <a:srcRect/>
          <a:stretch>
            <a:fillRect/>
          </a:stretch>
        </p:blipFill>
        <p:spPr bwMode="auto">
          <a:xfrm>
            <a:off x="2828925" y="2597150"/>
            <a:ext cx="3495675" cy="1304925"/>
          </a:xfrm>
          <a:prstGeom prst="rect">
            <a:avLst/>
          </a:prstGeom>
          <a:solidFill>
            <a:schemeClr val="tx1"/>
          </a:solid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title"/>
          </p:nvPr>
        </p:nvSpPr>
        <p:spPr/>
        <p:txBody>
          <a:bodyPr/>
          <a:lstStyle/>
          <a:p>
            <a:pPr eaLnBrk="1" hangingPunct="1"/>
            <a:r>
              <a:rPr lang="en-US" smtClean="0"/>
              <a:t>EVALUATION PACKETS</a:t>
            </a:r>
          </a:p>
        </p:txBody>
      </p:sp>
      <p:sp>
        <p:nvSpPr>
          <p:cNvPr id="5123" name="Rectangle 8"/>
          <p:cNvSpPr>
            <a:spLocks noGrp="1" noChangeArrowheads="1"/>
          </p:cNvSpPr>
          <p:nvPr>
            <p:ph type="body" idx="1"/>
          </p:nvPr>
        </p:nvSpPr>
        <p:spPr>
          <a:xfrm>
            <a:off x="454025" y="1622425"/>
            <a:ext cx="8229600" cy="4525963"/>
          </a:xfrm>
        </p:spPr>
        <p:txBody>
          <a:bodyPr/>
          <a:lstStyle/>
          <a:p>
            <a:pPr lvl="1" eaLnBrk="1" hangingPunct="1"/>
            <a:endParaRPr lang="en-US" dirty="0" smtClean="0"/>
          </a:p>
          <a:p>
            <a:pPr lvl="1" eaLnBrk="1" hangingPunct="1"/>
            <a:r>
              <a:rPr lang="en-US" dirty="0" smtClean="0"/>
              <a:t>Evaluation Packets will be delivered to you by MailTech</a:t>
            </a:r>
          </a:p>
          <a:p>
            <a:pPr lvl="1" eaLnBrk="1" hangingPunct="1"/>
            <a:r>
              <a:rPr lang="en-US" dirty="0" smtClean="0"/>
              <a:t>Packets will include</a:t>
            </a:r>
          </a:p>
          <a:p>
            <a:pPr lvl="2" eaLnBrk="1" hangingPunct="1"/>
            <a:r>
              <a:rPr lang="en-US" dirty="0" smtClean="0"/>
              <a:t>A report listing all classes that have preprinted coversheets (checklist)</a:t>
            </a:r>
          </a:p>
          <a:p>
            <a:pPr lvl="2" eaLnBrk="1" hangingPunct="1"/>
            <a:r>
              <a:rPr lang="en-US" dirty="0" smtClean="0"/>
              <a:t>Instruction sheet for evaluation contact</a:t>
            </a:r>
          </a:p>
          <a:p>
            <a:pPr lvl="2" eaLnBrk="1" hangingPunct="1"/>
            <a:r>
              <a:rPr lang="en-US" dirty="0" smtClean="0"/>
              <a:t>Computer Center mailing label with contact information</a:t>
            </a:r>
          </a:p>
          <a:p>
            <a:pPr lvl="2" eaLnBrk="1" hangingPunct="1"/>
            <a:r>
              <a:rPr lang="en-US" dirty="0" smtClean="0"/>
              <a:t>Instructions for the Student, Proctor and Instructor</a:t>
            </a:r>
          </a:p>
          <a:p>
            <a:pPr lvl="2" eaLnBrk="1" hangingPunct="1"/>
            <a:r>
              <a:rPr lang="en-US" dirty="0" smtClean="0"/>
              <a:t>Preprinted coversheets</a:t>
            </a:r>
          </a:p>
          <a:p>
            <a:pPr lvl="2" eaLnBrk="1" hangingPunct="1"/>
            <a:r>
              <a:rPr lang="en-US" dirty="0" smtClean="0"/>
              <a:t>Blank coversheets</a:t>
            </a:r>
          </a:p>
          <a:p>
            <a:pPr lvl="2" eaLnBrk="1" hangingPunct="1"/>
            <a:r>
              <a:rPr lang="en-US" dirty="0" smtClean="0"/>
              <a:t>Evaluation forms</a:t>
            </a:r>
          </a:p>
          <a:p>
            <a:pPr lvl="2" eaLnBrk="1" hangingPunct="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DISTRIBUTION</a:t>
            </a:r>
          </a:p>
        </p:txBody>
      </p:sp>
      <p:sp>
        <p:nvSpPr>
          <p:cNvPr id="6147" name="Rectangle 3"/>
          <p:cNvSpPr>
            <a:spLocks noGrp="1" noChangeArrowheads="1"/>
          </p:cNvSpPr>
          <p:nvPr>
            <p:ph type="body" idx="1"/>
          </p:nvPr>
        </p:nvSpPr>
        <p:spPr>
          <a:xfrm>
            <a:off x="463550" y="1692275"/>
            <a:ext cx="8229600" cy="4525963"/>
          </a:xfrm>
        </p:spPr>
        <p:txBody>
          <a:bodyPr/>
          <a:lstStyle/>
          <a:p>
            <a:pPr marL="0" indent="0" eaLnBrk="1" hangingPunct="1"/>
            <a:r>
              <a:rPr lang="en-US" dirty="0" smtClean="0"/>
              <a:t>Getting the evaluations to the Students</a:t>
            </a:r>
          </a:p>
          <a:p>
            <a:pPr lvl="1" eaLnBrk="1" hangingPunct="1"/>
            <a:r>
              <a:rPr lang="en-US" dirty="0" smtClean="0"/>
              <a:t>A proctor should be chosen – either by you or the instructor</a:t>
            </a:r>
          </a:p>
          <a:p>
            <a:pPr lvl="2" eaLnBrk="1" hangingPunct="1"/>
            <a:r>
              <a:rPr lang="en-US" dirty="0" smtClean="0"/>
              <a:t>Encourage them to read the instructions</a:t>
            </a:r>
          </a:p>
          <a:p>
            <a:pPr lvl="1" eaLnBrk="1" hangingPunct="1"/>
            <a:r>
              <a:rPr lang="en-US" dirty="0" smtClean="0"/>
              <a:t>Place evaluation forms in an envelope </a:t>
            </a:r>
          </a:p>
          <a:p>
            <a:pPr lvl="2" eaLnBrk="1" hangingPunct="1"/>
            <a:r>
              <a:rPr lang="en-US" dirty="0" smtClean="0"/>
              <a:t>Instructor’s name, course and section.</a:t>
            </a:r>
          </a:p>
          <a:p>
            <a:pPr lvl="1" eaLnBrk="1" hangingPunct="1"/>
            <a:r>
              <a:rPr lang="en-US" dirty="0" smtClean="0"/>
              <a:t>Student Instructions</a:t>
            </a:r>
          </a:p>
          <a:p>
            <a:pPr lvl="2" eaLnBrk="1" hangingPunct="1"/>
            <a:r>
              <a:rPr lang="en-US" dirty="0" smtClean="0"/>
              <a:t>Can be read to the students by the proctor</a:t>
            </a:r>
          </a:p>
          <a:p>
            <a:pPr lvl="2" eaLnBrk="1" hangingPunct="1"/>
            <a:r>
              <a:rPr lang="en-US" dirty="0" smtClean="0"/>
              <a:t>Also available electronically</a:t>
            </a:r>
          </a:p>
          <a:p>
            <a:pPr lvl="1" eaLnBrk="1" hangingPunct="1"/>
            <a:r>
              <a:rPr lang="en-US" dirty="0" smtClean="0"/>
              <a:t>Do </a:t>
            </a:r>
            <a:r>
              <a:rPr lang="en-US" i="1" u="sng" dirty="0" smtClean="0"/>
              <a:t>not</a:t>
            </a:r>
            <a:r>
              <a:rPr lang="en-US" dirty="0" smtClean="0"/>
              <a:t> send coversheets into the classroom.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DISTRIBUTION</a:t>
            </a:r>
          </a:p>
        </p:txBody>
      </p:sp>
      <p:sp>
        <p:nvSpPr>
          <p:cNvPr id="7171" name="Rectangle 3"/>
          <p:cNvSpPr>
            <a:spLocks noGrp="1" noChangeArrowheads="1"/>
          </p:cNvSpPr>
          <p:nvPr>
            <p:ph type="body" idx="1"/>
          </p:nvPr>
        </p:nvSpPr>
        <p:spPr>
          <a:xfrm>
            <a:off x="487363" y="1825625"/>
            <a:ext cx="8229600" cy="4525963"/>
          </a:xfrm>
        </p:spPr>
        <p:txBody>
          <a:bodyPr/>
          <a:lstStyle/>
          <a:p>
            <a:pPr marL="0" indent="0" eaLnBrk="1" hangingPunct="1"/>
            <a:r>
              <a:rPr lang="en-US" dirty="0" smtClean="0"/>
              <a:t>Getting the evaluations back</a:t>
            </a:r>
          </a:p>
          <a:p>
            <a:pPr lvl="1" eaLnBrk="1" hangingPunct="1"/>
            <a:r>
              <a:rPr lang="en-US" dirty="0" smtClean="0"/>
              <a:t>Completed evaluations are to be brought back directly to you</a:t>
            </a:r>
          </a:p>
          <a:p>
            <a:pPr lvl="1" eaLnBrk="1" hangingPunct="1"/>
            <a:r>
              <a:rPr lang="en-US" b="1" dirty="0" smtClean="0"/>
              <a:t>The instructor is not to be in contact with the evaluation packets</a:t>
            </a:r>
          </a:p>
          <a:p>
            <a:pPr lvl="2" eaLnBrk="1" hangingPunct="1"/>
            <a:r>
              <a:rPr lang="en-US" dirty="0" smtClean="0"/>
              <a:t>If the students believe the evaluations are going straight from them to the instructor – we will get biased evaluations.</a:t>
            </a:r>
          </a:p>
          <a:p>
            <a:pPr lvl="1" eaLnBrk="1" hangingPunct="1"/>
            <a:r>
              <a:rPr lang="en-US" dirty="0" smtClean="0"/>
              <a:t>Once you receive the evaluations back add the </a:t>
            </a:r>
            <a:r>
              <a:rPr lang="en-US" i="1" dirty="0" smtClean="0"/>
              <a:t>correct </a:t>
            </a:r>
            <a:r>
              <a:rPr lang="en-US" dirty="0" smtClean="0"/>
              <a:t>coversheet to the envelope.</a:t>
            </a:r>
            <a:endParaRPr lang="en-US"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PREPRINTED COVER SHEETS</a:t>
            </a:r>
          </a:p>
        </p:txBody>
      </p:sp>
      <p:sp>
        <p:nvSpPr>
          <p:cNvPr id="8195" name="Rectangle 3"/>
          <p:cNvSpPr>
            <a:spLocks noGrp="1" noChangeArrowheads="1"/>
          </p:cNvSpPr>
          <p:nvPr>
            <p:ph type="body" idx="1"/>
          </p:nvPr>
        </p:nvSpPr>
        <p:spPr>
          <a:xfrm>
            <a:off x="463550" y="1838325"/>
            <a:ext cx="8229600" cy="4525963"/>
          </a:xfrm>
        </p:spPr>
        <p:txBody>
          <a:bodyPr/>
          <a:lstStyle/>
          <a:p>
            <a:pPr marL="0" indent="0" eaLnBrk="1" hangingPunct="1"/>
            <a:r>
              <a:rPr lang="en-US" dirty="0" smtClean="0"/>
              <a:t>Preprinted Cover Sheets</a:t>
            </a:r>
          </a:p>
          <a:p>
            <a:pPr lvl="1" eaLnBrk="1" hangingPunct="1"/>
            <a:r>
              <a:rPr lang="en-US" dirty="0" smtClean="0"/>
              <a:t>Cover sheets are provided for all organized courses.</a:t>
            </a:r>
          </a:p>
          <a:p>
            <a:pPr lvl="1" eaLnBrk="1" hangingPunct="1"/>
            <a:r>
              <a:rPr lang="en-US" dirty="0" smtClean="0"/>
              <a:t>Some exceptions:</a:t>
            </a:r>
          </a:p>
          <a:p>
            <a:pPr lvl="2" eaLnBrk="1" hangingPunct="1"/>
            <a:r>
              <a:rPr lang="en-US" dirty="0" smtClean="0"/>
              <a:t>You can request classes be added to your preprinted list</a:t>
            </a:r>
          </a:p>
          <a:p>
            <a:pPr lvl="3" eaLnBrk="1" hangingPunct="1"/>
            <a:r>
              <a:rPr lang="en-US" dirty="0" smtClean="0"/>
              <a:t>However, when adding courses to the list all courses of that type will be included</a:t>
            </a:r>
          </a:p>
          <a:p>
            <a:pPr lvl="2" eaLnBrk="1" hangingPunct="1"/>
            <a:r>
              <a:rPr lang="en-US" dirty="0" smtClean="0"/>
              <a:t>Requests to add classes will not take effect until the following semester</a:t>
            </a:r>
          </a:p>
          <a:p>
            <a:pPr lvl="1" eaLnBrk="1" hangingPunct="1"/>
            <a:r>
              <a:rPr lang="en-US" dirty="0" smtClean="0"/>
              <a:t>Dual-instructed courses</a:t>
            </a:r>
          </a:p>
          <a:p>
            <a:pPr lvl="2" eaLnBrk="1" hangingPunct="1"/>
            <a:r>
              <a:rPr lang="en-US" dirty="0" smtClean="0"/>
              <a:t>Pre-printed sheet only for the first instructor listed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COVERSHEET</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293" b="3468"/>
          <a:stretch/>
        </p:blipFill>
        <p:spPr bwMode="auto">
          <a:xfrm>
            <a:off x="2191226" y="1174283"/>
            <a:ext cx="4617509" cy="5683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INSTRUCTOR INFORMATION</a:t>
            </a:r>
          </a:p>
        </p:txBody>
      </p:sp>
      <p:sp>
        <p:nvSpPr>
          <p:cNvPr id="10243" name="Rectangle 3"/>
          <p:cNvSpPr>
            <a:spLocks noGrp="1" noChangeArrowheads="1"/>
          </p:cNvSpPr>
          <p:nvPr>
            <p:ph type="body" idx="1"/>
          </p:nvPr>
        </p:nvSpPr>
        <p:spPr>
          <a:xfrm>
            <a:off x="450850" y="1752600"/>
            <a:ext cx="8229600" cy="4525963"/>
          </a:xfrm>
        </p:spPr>
        <p:txBody>
          <a:bodyPr/>
          <a:lstStyle/>
          <a:p>
            <a:pPr marL="0" indent="0" eaLnBrk="1" hangingPunct="1"/>
            <a:r>
              <a:rPr lang="en-US" dirty="0" smtClean="0"/>
              <a:t>Where did this information come from?</a:t>
            </a:r>
          </a:p>
          <a:p>
            <a:pPr lvl="1" eaLnBrk="1" hangingPunct="1"/>
            <a:r>
              <a:rPr lang="en-US" dirty="0" smtClean="0"/>
              <a:t>Banner</a:t>
            </a:r>
          </a:p>
          <a:p>
            <a:pPr lvl="1" eaLnBrk="1" hangingPunct="1"/>
            <a:r>
              <a:rPr lang="en-US" dirty="0" smtClean="0"/>
              <a:t>SSASECT Form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cstate="print"/>
          <a:srcRect r="936" b="4616"/>
          <a:stretch>
            <a:fillRect/>
          </a:stretch>
        </p:blipFill>
        <p:spPr bwMode="auto">
          <a:xfrm>
            <a:off x="728423" y="1165307"/>
            <a:ext cx="7354220" cy="5692693"/>
          </a:xfrm>
          <a:prstGeom prst="rect">
            <a:avLst/>
          </a:prstGeom>
          <a:noFill/>
          <a:ln w="9525">
            <a:noFill/>
            <a:miter lim="800000"/>
            <a:headEnd/>
            <a:tailEnd/>
          </a:ln>
        </p:spPr>
      </p:pic>
      <p:sp>
        <p:nvSpPr>
          <p:cNvPr id="3" name="Title 2"/>
          <p:cNvSpPr>
            <a:spLocks noGrp="1"/>
          </p:cNvSpPr>
          <p:nvPr>
            <p:ph type="title"/>
          </p:nvPr>
        </p:nvSpPr>
        <p:spPr/>
        <p:txBody>
          <a:bodyPr/>
          <a:lstStyle/>
          <a:p>
            <a:r>
              <a:rPr lang="en-US" dirty="0" smtClean="0"/>
              <a:t>Banner, SSASECT Form</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646464"/>
      </a:lt2>
      <a:accent1>
        <a:srgbClr val="B50C00"/>
      </a:accent1>
      <a:accent2>
        <a:srgbClr val="052147"/>
      </a:accent2>
      <a:accent3>
        <a:srgbClr val="FFFFFF"/>
      </a:accent3>
      <a:accent4>
        <a:srgbClr val="000000"/>
      </a:accent4>
      <a:accent5>
        <a:srgbClr val="D7AAAA"/>
      </a:accent5>
      <a:accent6>
        <a:srgbClr val="041D3F"/>
      </a:accent6>
      <a:hlink>
        <a:srgbClr val="BD8C00"/>
      </a:hlink>
      <a:folHlink>
        <a:srgbClr val="3F4A13"/>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333333"/>
        </a:lt2>
        <a:accent1>
          <a:srgbClr val="FF1100"/>
        </a:accent1>
        <a:accent2>
          <a:srgbClr val="333399"/>
        </a:accent2>
        <a:accent3>
          <a:srgbClr val="FFFFFF"/>
        </a:accent3>
        <a:accent4>
          <a:srgbClr val="000000"/>
        </a:accent4>
        <a:accent5>
          <a:srgbClr val="FFA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333333"/>
        </a:lt2>
        <a:accent1>
          <a:srgbClr val="CC0000"/>
        </a:accent1>
        <a:accent2>
          <a:srgbClr val="333399"/>
        </a:accent2>
        <a:accent3>
          <a:srgbClr val="FFFFFF"/>
        </a:accent3>
        <a:accent4>
          <a:srgbClr val="000000"/>
        </a:accent4>
        <a:accent5>
          <a:srgbClr val="E2A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333333"/>
        </a:lt2>
        <a:accent1>
          <a:srgbClr val="B50C00"/>
        </a:accent1>
        <a:accent2>
          <a:srgbClr val="052147"/>
        </a:accent2>
        <a:accent3>
          <a:srgbClr val="FFFFFF"/>
        </a:accent3>
        <a:accent4>
          <a:srgbClr val="000000"/>
        </a:accent4>
        <a:accent5>
          <a:srgbClr val="D7AAAA"/>
        </a:accent5>
        <a:accent6>
          <a:srgbClr val="041D3F"/>
        </a:accent6>
        <a:hlink>
          <a:srgbClr val="BD8C00"/>
        </a:hlink>
        <a:folHlink>
          <a:srgbClr val="3F4A1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2060</TotalTime>
  <Words>1011</Words>
  <Application>Microsoft Office PowerPoint</Application>
  <PresentationFormat>On-screen Show (4:3)</PresentationFormat>
  <Paragraphs>176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Student Evaluation Workshop How To’s and Don’t Do’s</vt:lpstr>
      <vt:lpstr>OVERVIEW</vt:lpstr>
      <vt:lpstr>EVALUATION PACKETS</vt:lpstr>
      <vt:lpstr>DISTRIBUTION</vt:lpstr>
      <vt:lpstr>DISTRIBUTION</vt:lpstr>
      <vt:lpstr>PREPRINTED COVER SHEETS</vt:lpstr>
      <vt:lpstr>COVERSHEET</vt:lpstr>
      <vt:lpstr>INSTRUCTOR INFORMATION</vt:lpstr>
      <vt:lpstr>Banner, SSASECT Form</vt:lpstr>
      <vt:lpstr>Banner, SSASECT Form, Instructor</vt:lpstr>
      <vt:lpstr>PowerPoint Presentation</vt:lpstr>
      <vt:lpstr>INSTRUCTORS OF RECORD</vt:lpstr>
      <vt:lpstr>DUAL INSTRUCTOR COVER SHEETS</vt:lpstr>
      <vt:lpstr>HAND WRITTEN COVERSHEETS</vt:lpstr>
      <vt:lpstr>PACKAGING THE EVALUATION PACKETS</vt:lpstr>
      <vt:lpstr>PACKAGING THE EVALUATION PACKETS</vt:lpstr>
      <vt:lpstr>MAILTECH</vt:lpstr>
      <vt:lpstr>COMPUTER CENTER DEADLINE</vt:lpstr>
      <vt:lpstr>RETURN OF PACKETS</vt:lpstr>
      <vt:lpstr>REPORTS</vt:lpstr>
      <vt:lpstr>REPORTS</vt:lpstr>
      <vt:lpstr>Scanned and Non-Scanned Report</vt:lpstr>
      <vt:lpstr>REPORTS</vt:lpstr>
      <vt:lpstr>OP 32.32, Volume 1, No 3, paragraph C</vt:lpstr>
      <vt:lpstr>LEFTOVERS</vt:lpstr>
      <vt:lpstr>Institutional Research</vt:lpstr>
      <vt:lpstr>PowerPoint Presentation</vt:lpstr>
    </vt:vector>
  </TitlesOfParts>
  <Company>Presentation Diva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Lori Randel</dc:creator>
  <cp:lastModifiedBy>kford</cp:lastModifiedBy>
  <cp:revision>108</cp:revision>
  <cp:lastPrinted>2012-11-01T14:26:06Z</cp:lastPrinted>
  <dcterms:created xsi:type="dcterms:W3CDTF">2005-04-19T19:05:52Z</dcterms:created>
  <dcterms:modified xsi:type="dcterms:W3CDTF">2013-11-11T16:40:04Z</dcterms:modified>
</cp:coreProperties>
</file>