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36" r:id="rId1"/>
  </p:sldMasterIdLst>
  <p:notesMasterIdLst>
    <p:notesMasterId r:id="rId11"/>
  </p:notesMasterIdLst>
  <p:sldIdLst>
    <p:sldId id="256" r:id="rId2"/>
    <p:sldId id="450" r:id="rId3"/>
    <p:sldId id="436" r:id="rId4"/>
    <p:sldId id="437" r:id="rId5"/>
    <p:sldId id="290" r:id="rId6"/>
    <p:sldId id="424" r:id="rId7"/>
    <p:sldId id="257" r:id="rId8"/>
    <p:sldId id="423" r:id="rId9"/>
    <p:sldId id="422" r:id="rId10"/>
  </p:sldIdLst>
  <p:sldSz cx="12192000" cy="6858000"/>
  <p:notesSz cx="6858000" cy="9144000"/>
  <p:custDataLst>
    <p:tags r:id="rId12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rris, Kirsten" initials="MK" lastIdx="1" clrIdx="0">
    <p:extLst>
      <p:ext uri="{19B8F6BF-5375-455C-9EA6-DF929625EA0E}">
        <p15:presenceInfo xmlns:p15="http://schemas.microsoft.com/office/powerpoint/2012/main" userId="S-1-5-21-954284688-1175200462-1540833222-51851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11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30" autoAdjust="0"/>
    <p:restoredTop sz="86425" autoAdjust="0"/>
  </p:normalViewPr>
  <p:slideViewPr>
    <p:cSldViewPr snapToGrid="0">
      <p:cViewPr varScale="1">
        <p:scale>
          <a:sx n="98" d="100"/>
          <a:sy n="98" d="100"/>
        </p:scale>
        <p:origin x="276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ADBF8F-0D31-4EA8-969C-5EEF72F20911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AC38A4-435F-4AAA-A1F1-9D115BCFB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765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presentation introduces you to the</a:t>
            </a:r>
            <a:r>
              <a:rPr lang="en-US" baseline="0" dirty="0"/>
              <a:t> services available through TTU eLearning.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C38A4-435F-4AAA-A1F1-9D115BCFBD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659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6F4022-7AF7-B44C-87BB-B0E6322D823A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106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6EDBA59-CCDA-471F-884A-F63912181B53}"/>
              </a:ext>
            </a:extLst>
          </p:cNvPr>
          <p:cNvSpPr/>
          <p:nvPr userDrawn="1"/>
        </p:nvSpPr>
        <p:spPr>
          <a:xfrm>
            <a:off x="0" y="1703070"/>
            <a:ext cx="12192000" cy="515493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707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555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826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ubtitle 1"/>
          <p:cNvSpPr>
            <a:spLocks noGrp="1"/>
          </p:cNvSpPr>
          <p:nvPr>
            <p:ph type="body" sz="quarter" idx="3"/>
          </p:nvPr>
        </p:nvSpPr>
        <p:spPr>
          <a:xfrm>
            <a:off x="634047" y="1681162"/>
            <a:ext cx="355473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Content Placeholder 5"/>
          <p:cNvSpPr>
            <a:spLocks noGrp="1"/>
          </p:cNvSpPr>
          <p:nvPr>
            <p:ph sz="quarter" idx="11"/>
          </p:nvPr>
        </p:nvSpPr>
        <p:spPr>
          <a:xfrm>
            <a:off x="634047" y="2505074"/>
            <a:ext cx="3554730" cy="401002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ubtitle 2"/>
          <p:cNvSpPr>
            <a:spLocks noGrp="1"/>
          </p:cNvSpPr>
          <p:nvPr>
            <p:ph type="body" sz="quarter" idx="12"/>
          </p:nvPr>
        </p:nvSpPr>
        <p:spPr>
          <a:xfrm>
            <a:off x="4320223" y="1690688"/>
            <a:ext cx="355473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20223" y="2505074"/>
            <a:ext cx="3554730" cy="401002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ubtitle 3"/>
          <p:cNvSpPr>
            <a:spLocks noGrp="1"/>
          </p:cNvSpPr>
          <p:nvPr>
            <p:ph type="body" sz="quarter" idx="13"/>
          </p:nvPr>
        </p:nvSpPr>
        <p:spPr>
          <a:xfrm>
            <a:off x="8006399" y="1681162"/>
            <a:ext cx="355473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Content Placeholder 5"/>
          <p:cNvSpPr>
            <a:spLocks noGrp="1"/>
          </p:cNvSpPr>
          <p:nvPr>
            <p:ph sz="quarter" idx="10"/>
          </p:nvPr>
        </p:nvSpPr>
        <p:spPr>
          <a:xfrm>
            <a:off x="8006399" y="2505074"/>
            <a:ext cx="3554730" cy="401002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992633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+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t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1234989"/>
            <a:ext cx="12192029" cy="4982254"/>
          </a:xfrm>
          <a:noFill/>
        </p:spPr>
        <p:txBody>
          <a:bodyPr anchor="ctr"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Photo</a:t>
            </a:r>
          </a:p>
        </p:txBody>
      </p:sp>
    </p:spTree>
    <p:extLst>
      <p:ext uri="{BB962C8B-B14F-4D97-AF65-F5344CB8AC3E}">
        <p14:creationId xmlns:p14="http://schemas.microsoft.com/office/powerpoint/2010/main" val="4131789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102FE3-DBC1-41F1-9530-61E68CFA6EC2}"/>
              </a:ext>
            </a:extLst>
          </p:cNvPr>
          <p:cNvSpPr/>
          <p:nvPr userDrawn="1"/>
        </p:nvSpPr>
        <p:spPr>
          <a:xfrm>
            <a:off x="0" y="0"/>
            <a:ext cx="12192000" cy="169068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96A8B31-6EDE-47AA-AB7D-4CA8F338CBD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230189"/>
            <a:ext cx="38862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8461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118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10/28/2021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7142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7599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2BF76-61D1-462F-B70B-975CB8FC980E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0412D-8F27-4B6F-9F45-81B790F0D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603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2BF76-61D1-462F-B70B-975CB8FC980E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0412D-8F27-4B6F-9F45-81B790F0D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046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47537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215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55CC28E-4234-4C72-AE57-39607797F2DB}"/>
              </a:ext>
            </a:extLst>
          </p:cNvPr>
          <p:cNvSpPr/>
          <p:nvPr userDrawn="1"/>
        </p:nvSpPr>
        <p:spPr>
          <a:xfrm>
            <a:off x="0" y="0"/>
            <a:ext cx="12192000" cy="169068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4522FED-8243-4DCF-B5CD-B52B8A805EAE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6700" y="365125"/>
            <a:ext cx="38862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9863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37" r:id="rId1"/>
    <p:sldLayoutId id="2147484238" r:id="rId2"/>
    <p:sldLayoutId id="2147484239" r:id="rId3"/>
    <p:sldLayoutId id="2147484240" r:id="rId4"/>
    <p:sldLayoutId id="2147484241" r:id="rId5"/>
    <p:sldLayoutId id="2147484242" r:id="rId6"/>
    <p:sldLayoutId id="2147484243" r:id="rId7"/>
    <p:sldLayoutId id="2147484244" r:id="rId8"/>
    <p:sldLayoutId id="2147484245" r:id="rId9"/>
    <p:sldLayoutId id="2147484246" r:id="rId10"/>
    <p:sldLayoutId id="2147484247" r:id="rId11"/>
    <p:sldLayoutId id="2147484220" r:id="rId12"/>
    <p:sldLayoutId id="2147484260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pts.ttu.edu/k12/" TargetMode="External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13561" y="2379393"/>
            <a:ext cx="8907780" cy="3013613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+mn-lt"/>
              </a:rPr>
              <a:t> </a:t>
            </a: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TTU K-12</a:t>
            </a:r>
            <a:br>
              <a:rPr lang="en-US" dirty="0">
                <a:latin typeface="+mn-lt"/>
              </a:rPr>
            </a:br>
            <a:br>
              <a:rPr lang="en-US" dirty="0">
                <a:latin typeface="+mn-lt"/>
              </a:rPr>
            </a:br>
            <a:r>
              <a:rPr lang="en-US" sz="4400" dirty="0">
                <a:latin typeface="+mn-lt"/>
              </a:rPr>
              <a:t>Advisory Board Meeting</a:t>
            </a:r>
            <a:br>
              <a:rPr lang="en-US" sz="4400" dirty="0">
                <a:latin typeface="+mn-lt"/>
              </a:rPr>
            </a:br>
            <a:r>
              <a:rPr lang="en-US" sz="4400" dirty="0">
                <a:latin typeface="+mn-lt"/>
              </a:rPr>
              <a:t>November 5, 2021</a:t>
            </a:r>
          </a:p>
        </p:txBody>
      </p:sp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6D3F2E68-7A12-4241-8BD1-956BEEF187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73" y="326771"/>
            <a:ext cx="7314595" cy="1219099"/>
          </a:xfrm>
          <a:prstGeom prst="rect">
            <a:avLst/>
          </a:prstGeom>
        </p:spPr>
      </p:pic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0F6CBCC-E9E2-4D27-84D3-52C0AD7A45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54000" y="338051"/>
            <a:ext cx="3935923" cy="1195119"/>
          </a:xfrm>
          <a:prstGeom prst="rect">
            <a:avLst/>
          </a:prstGeom>
          <a:solidFill>
            <a:schemeClr val="bg1"/>
          </a:solidFill>
          <a:effectLst>
            <a:outerShdw blurRad="406400" dist="317500" dir="5400000" sx="89000" sy="89000" rotWithShape="0">
              <a:prstClr val="black">
                <a:alpha val="15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53509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CF031-829D-4420-9DF5-3D32CA41C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388422-567E-4191-9B36-65F293D42E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Approve minutes from previous meeting</a:t>
            </a:r>
          </a:p>
          <a:p>
            <a:r>
              <a:rPr lang="en-US" dirty="0"/>
              <a:t>Public Comments</a:t>
            </a:r>
          </a:p>
          <a:p>
            <a:r>
              <a:rPr lang="en-US" dirty="0"/>
              <a:t>TTU K-12 Updates</a:t>
            </a:r>
          </a:p>
          <a:p>
            <a:pPr lvl="1"/>
            <a:r>
              <a:rPr lang="en-US" dirty="0"/>
              <a:t>Enrollment</a:t>
            </a:r>
          </a:p>
          <a:p>
            <a:pPr lvl="1"/>
            <a:r>
              <a:rPr lang="en-US" dirty="0"/>
              <a:t>Staffing</a:t>
            </a:r>
          </a:p>
          <a:p>
            <a:r>
              <a:rPr lang="en-US" dirty="0"/>
              <a:t>Special Services</a:t>
            </a:r>
          </a:p>
          <a:p>
            <a:pPr lvl="1"/>
            <a:r>
              <a:rPr lang="en-US" dirty="0"/>
              <a:t>Screening</a:t>
            </a:r>
          </a:p>
          <a:p>
            <a:pPr lvl="1"/>
            <a:r>
              <a:rPr lang="en-US" dirty="0"/>
              <a:t>Interventions</a:t>
            </a:r>
          </a:p>
          <a:p>
            <a:pPr lvl="1"/>
            <a:r>
              <a:rPr lang="en-US" dirty="0"/>
              <a:t>SPED</a:t>
            </a:r>
          </a:p>
          <a:p>
            <a:pPr lvl="1"/>
            <a:r>
              <a:rPr lang="en-US" dirty="0"/>
              <a:t>Tutoring</a:t>
            </a:r>
          </a:p>
          <a:p>
            <a:r>
              <a:rPr lang="en-US" dirty="0"/>
              <a:t>Action Items</a:t>
            </a:r>
          </a:p>
          <a:p>
            <a:pPr lvl="1"/>
            <a:r>
              <a:rPr lang="en-US" dirty="0"/>
              <a:t>District Improvement Plan</a:t>
            </a:r>
          </a:p>
          <a:p>
            <a:r>
              <a:rPr lang="en-US" dirty="0"/>
              <a:t>Superintendent Updates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8730BF4F-1095-4C2D-B898-5B42EB43E0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71853" y="229765"/>
            <a:ext cx="3935923" cy="1195119"/>
          </a:xfrm>
          <a:prstGeom prst="rect">
            <a:avLst/>
          </a:prstGeom>
          <a:solidFill>
            <a:schemeClr val="bg1"/>
          </a:solidFill>
          <a:effectLst>
            <a:outerShdw blurRad="406400" dist="317500" dir="5400000" sx="89000" sy="89000" rotWithShape="0">
              <a:prstClr val="black">
                <a:alpha val="15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75957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07DE9-2BEF-409C-B035-CD0E88CF7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TTU K-12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FAE13-4C84-4C47-A1BE-A23403A1E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4521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Enrollment Updates</a:t>
            </a:r>
          </a:p>
          <a:p>
            <a:pPr lvl="1"/>
            <a:r>
              <a:rPr lang="en-US" dirty="0"/>
              <a:t>Full-Time Students:  Total 2261</a:t>
            </a:r>
          </a:p>
          <a:p>
            <a:pPr lvl="2"/>
            <a:r>
              <a:rPr lang="en-US" dirty="0"/>
              <a:t>Tuition-Free:  1054</a:t>
            </a:r>
          </a:p>
          <a:p>
            <a:pPr lvl="2"/>
            <a:r>
              <a:rPr lang="en-US" dirty="0"/>
              <a:t>Tuition-Based:  326</a:t>
            </a:r>
          </a:p>
          <a:p>
            <a:pPr lvl="2"/>
            <a:r>
              <a:rPr lang="en-US" dirty="0"/>
              <a:t>International: 881</a:t>
            </a:r>
          </a:p>
          <a:p>
            <a:pPr lvl="1"/>
            <a:r>
              <a:rPr lang="en-US" dirty="0"/>
              <a:t>Supplemental Students</a:t>
            </a:r>
          </a:p>
          <a:p>
            <a:pPr lvl="2"/>
            <a:r>
              <a:rPr lang="en-US" dirty="0"/>
              <a:t>Courses Sold 2021-22 YTD:  1,160</a:t>
            </a:r>
          </a:p>
          <a:p>
            <a:pPr lvl="2"/>
            <a:r>
              <a:rPr lang="en-US" dirty="0"/>
              <a:t>Courses Sold 2020-21:  20,892</a:t>
            </a:r>
          </a:p>
          <a:p>
            <a:pPr lvl="2"/>
            <a:r>
              <a:rPr lang="en-US" dirty="0"/>
              <a:t>CBEs Sold – Individual 2021-22 YTD:  261</a:t>
            </a:r>
          </a:p>
          <a:p>
            <a:pPr lvl="2"/>
            <a:r>
              <a:rPr lang="en-US" dirty="0"/>
              <a:t>CBEs Sold – Individual 2020-21:  5,160</a:t>
            </a:r>
          </a:p>
          <a:p>
            <a:pPr lvl="2"/>
            <a:r>
              <a:rPr lang="en-US" dirty="0"/>
              <a:t>CBEs Sold – Bulk 2021-22 YTD:  807</a:t>
            </a:r>
          </a:p>
          <a:p>
            <a:pPr lvl="2"/>
            <a:r>
              <a:rPr lang="en-US" dirty="0"/>
              <a:t>CBEs Sold – Bulk 2020-21:  9, 876</a:t>
            </a:r>
          </a:p>
          <a:p>
            <a:endParaRPr lang="en-US" dirty="0"/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E1A46BB5-19C4-46E6-BF05-A29C7C8101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95917" y="230188"/>
            <a:ext cx="3935923" cy="1195119"/>
          </a:xfrm>
          <a:prstGeom prst="rect">
            <a:avLst/>
          </a:prstGeom>
          <a:solidFill>
            <a:schemeClr val="bg1"/>
          </a:solidFill>
          <a:effectLst>
            <a:outerShdw blurRad="406400" dist="317500" dir="5400000" sx="89000" sy="89000" rotWithShape="0">
              <a:prstClr val="black">
                <a:alpha val="15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42576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61449-7E3A-4D13-9E48-D66EC3DD9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916" y="-27907"/>
            <a:ext cx="10515600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DEA97-0099-481D-84FF-ED1847522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916" y="2197751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Staffing - New Positions Hired Since July 2021:</a:t>
            </a:r>
          </a:p>
          <a:p>
            <a:r>
              <a:rPr lang="en-US" dirty="0"/>
              <a:t>Assistant Principal:  Kelly Brownfield</a:t>
            </a:r>
          </a:p>
          <a:p>
            <a:r>
              <a:rPr lang="en-US" dirty="0"/>
              <a:t>Diagnostician:  Stacey </a:t>
            </a:r>
            <a:r>
              <a:rPr lang="en-US" dirty="0" err="1"/>
              <a:t>Gawelko</a:t>
            </a:r>
            <a:endParaRPr lang="en-US" dirty="0"/>
          </a:p>
          <a:p>
            <a:r>
              <a:rPr lang="en-US" dirty="0"/>
              <a:t>Instructional Designer:  Nettie Kvick</a:t>
            </a:r>
          </a:p>
          <a:p>
            <a:r>
              <a:rPr lang="en-US" dirty="0"/>
              <a:t>Assistant, International Partnerships: Hayley Haggard</a:t>
            </a:r>
          </a:p>
          <a:p>
            <a:r>
              <a:rPr lang="en-US" dirty="0"/>
              <a:t>Assistant, Bookstore:  Manuel Davila</a:t>
            </a:r>
          </a:p>
          <a:p>
            <a:r>
              <a:rPr lang="en-US" dirty="0"/>
              <a:t>Assistant, Registrar:  Felicity Prieto</a:t>
            </a:r>
          </a:p>
          <a:p>
            <a:r>
              <a:rPr lang="en-US" dirty="0"/>
              <a:t>Teacher:  Lindsey Yost</a:t>
            </a:r>
          </a:p>
          <a:p>
            <a:r>
              <a:rPr lang="en-US" dirty="0"/>
              <a:t>TBH:</a:t>
            </a:r>
          </a:p>
          <a:p>
            <a:pPr lvl="1"/>
            <a:r>
              <a:rPr lang="en-US" dirty="0"/>
              <a:t>2 Advisors</a:t>
            </a:r>
          </a:p>
          <a:p>
            <a:pPr lvl="1"/>
            <a:r>
              <a:rPr lang="en-US" dirty="0"/>
              <a:t>Attendance/Progress Clerk</a:t>
            </a:r>
          </a:p>
          <a:p>
            <a:pPr lvl="1"/>
            <a:r>
              <a:rPr lang="en-US" dirty="0"/>
              <a:t>Teachers: Full Time Elementary, Full Time Special Education, Part-Time General Education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C918B57-290C-4BC6-AFD7-D7EAD6DD92E9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chemeClr val="bg1"/>
                </a:solidFill>
              </a:rPr>
              <a:t>TTU K-12 Updates (cont.)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6ADF0C2-2CBB-4658-8F8C-E42D457917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71853" y="162862"/>
            <a:ext cx="3935923" cy="1195119"/>
          </a:xfrm>
          <a:prstGeom prst="rect">
            <a:avLst/>
          </a:prstGeom>
          <a:solidFill>
            <a:schemeClr val="bg1"/>
          </a:solidFill>
          <a:effectLst>
            <a:outerShdw blurRad="406400" dist="317500" dir="5400000" sx="89000" sy="89000" rotWithShape="0">
              <a:prstClr val="black">
                <a:alpha val="15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38357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724" y="0"/>
            <a:ext cx="10515600" cy="1325563"/>
          </a:xfrm>
        </p:spPr>
        <p:txBody>
          <a:bodyPr/>
          <a:lstStyle/>
          <a:p>
            <a:r>
              <a:rPr lang="en-US" dirty="0">
                <a:latin typeface="+mn-lt"/>
              </a:rPr>
              <a:t>TTU K-12 Updates (cont.)</a:t>
            </a: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134DF32F-1B09-4E6B-AB3E-AA39700240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72353" y="124094"/>
            <a:ext cx="3935923" cy="1195119"/>
          </a:xfrm>
          <a:prstGeom prst="rect">
            <a:avLst/>
          </a:prstGeom>
          <a:solidFill>
            <a:schemeClr val="bg1"/>
          </a:solidFill>
          <a:effectLst>
            <a:outerShdw blurRad="406400" dist="317500" dir="5400000" sx="89000" sy="89000" rotWithShape="0">
              <a:prstClr val="black">
                <a:alpha val="15000"/>
              </a:prstClr>
            </a:outerShdw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1AF21F7-74A4-43E1-A77E-04EBD74D3A4E}"/>
              </a:ext>
            </a:extLst>
          </p:cNvPr>
          <p:cNvSpPr txBox="1"/>
          <p:nvPr/>
        </p:nvSpPr>
        <p:spPr>
          <a:xfrm>
            <a:off x="974387" y="2188724"/>
            <a:ext cx="740305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Lottery Status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Wait list from August lottery: 60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New lottery opened for applications November 1, 2021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New lottery draw:  November 15, 2021</a:t>
            </a:r>
          </a:p>
        </p:txBody>
      </p:sp>
    </p:spTree>
    <p:extLst>
      <p:ext uri="{BB962C8B-B14F-4D97-AF65-F5344CB8AC3E}">
        <p14:creationId xmlns:p14="http://schemas.microsoft.com/office/powerpoint/2010/main" val="129923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5149F-85F1-4A76-90DC-74C9C4CAA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Special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707CEF-D17B-4BE2-BA56-3839AD9B96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4723" y="2038025"/>
            <a:ext cx="3617068" cy="4351338"/>
          </a:xfrm>
        </p:spPr>
        <p:txBody>
          <a:bodyPr>
            <a:noAutofit/>
          </a:bodyPr>
          <a:lstStyle/>
          <a:p>
            <a:r>
              <a:rPr lang="en-US" sz="2000" b="1" dirty="0"/>
              <a:t>Service Status Updates:</a:t>
            </a:r>
          </a:p>
          <a:p>
            <a:pPr lvl="1"/>
            <a:r>
              <a:rPr lang="en-US" sz="2000" dirty="0"/>
              <a:t>Dyslexia</a:t>
            </a:r>
          </a:p>
          <a:p>
            <a:pPr lvl="1"/>
            <a:r>
              <a:rPr lang="en-US" sz="2000" dirty="0"/>
              <a:t>504</a:t>
            </a:r>
          </a:p>
          <a:p>
            <a:pPr lvl="1"/>
            <a:r>
              <a:rPr lang="en-US" sz="2000" dirty="0"/>
              <a:t>GT</a:t>
            </a:r>
          </a:p>
          <a:p>
            <a:pPr lvl="1"/>
            <a:r>
              <a:rPr lang="en-US" sz="2000" dirty="0"/>
              <a:t>Special Education</a:t>
            </a:r>
          </a:p>
          <a:p>
            <a:pPr lvl="2"/>
            <a:r>
              <a:rPr lang="en-US" dirty="0"/>
              <a:t>Operating Procedures</a:t>
            </a:r>
          </a:p>
          <a:p>
            <a:pPr lvl="2"/>
            <a:r>
              <a:rPr lang="en-US" dirty="0"/>
              <a:t>Transition Meetings</a:t>
            </a:r>
          </a:p>
          <a:p>
            <a:pPr lvl="2"/>
            <a:r>
              <a:rPr lang="en-US" dirty="0"/>
              <a:t>New Evaluations</a:t>
            </a:r>
          </a:p>
          <a:p>
            <a:pPr lvl="2"/>
            <a:r>
              <a:rPr lang="en-US" dirty="0"/>
              <a:t>Services</a:t>
            </a:r>
          </a:p>
          <a:p>
            <a:endParaRPr lang="en-US" sz="20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41F2530-DBB7-4380-ABE7-176C6046CE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71684" y="277891"/>
            <a:ext cx="4348124" cy="1197908"/>
          </a:xfrm>
          <a:prstGeom prst="rect">
            <a:avLst/>
          </a:prstGeom>
          <a:solidFill>
            <a:schemeClr val="bg1"/>
          </a:solidFill>
          <a:effectLst>
            <a:outerShdw blurRad="406400" dist="317500" dir="5400000" sx="89000" sy="89000" rotWithShape="0">
              <a:prstClr val="black">
                <a:alpha val="15000"/>
              </a:prst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1264184-0402-4468-AC94-74FC976DDC3A}"/>
              </a:ext>
            </a:extLst>
          </p:cNvPr>
          <p:cNvSpPr txBox="1"/>
          <p:nvPr/>
        </p:nvSpPr>
        <p:spPr>
          <a:xfrm>
            <a:off x="5379397" y="2038025"/>
            <a:ext cx="614788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/>
              <a:t>Screeners: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Dyslexia screener:  </a:t>
            </a:r>
            <a:r>
              <a:rPr lang="en-US" sz="2000" dirty="0" err="1"/>
              <a:t>mClass</a:t>
            </a: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Kindergarten Reading Assessment:  TX-KEA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7</a:t>
            </a:r>
            <a:r>
              <a:rPr lang="en-US" sz="2000" baseline="30000" dirty="0"/>
              <a:t>th</a:t>
            </a:r>
            <a:r>
              <a:rPr lang="en-US" sz="2000" dirty="0"/>
              <a:t> Grade Reading Screener:  </a:t>
            </a:r>
            <a:r>
              <a:rPr lang="en-US" sz="2000" dirty="0" err="1"/>
              <a:t>iStation</a:t>
            </a:r>
            <a:endParaRPr lang="en-US" sz="2000" dirty="0"/>
          </a:p>
          <a:p>
            <a:pPr lvl="1"/>
            <a:endParaRPr lang="en-US" sz="2000" dirty="0"/>
          </a:p>
          <a:p>
            <a:r>
              <a:rPr lang="en-US" sz="2000" b="1" dirty="0"/>
              <a:t>Intervention Resources: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err="1"/>
              <a:t>iStation</a:t>
            </a:r>
            <a:r>
              <a:rPr lang="en-US" sz="2000" dirty="0"/>
              <a:t> – Reading K-8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err="1"/>
              <a:t>Dreambox</a:t>
            </a:r>
            <a:r>
              <a:rPr lang="en-US" sz="2000" dirty="0"/>
              <a:t> – Math K-8 + Algebra 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Amplio – Dyslexia K-5</a:t>
            </a:r>
          </a:p>
        </p:txBody>
      </p:sp>
    </p:spTree>
    <p:extLst>
      <p:ext uri="{BB962C8B-B14F-4D97-AF65-F5344CB8AC3E}">
        <p14:creationId xmlns:p14="http://schemas.microsoft.com/office/powerpoint/2010/main" val="2449718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5418" y="437028"/>
            <a:ext cx="28032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Action Items</a:t>
            </a:r>
          </a:p>
        </p:txBody>
      </p:sp>
      <p:sp>
        <p:nvSpPr>
          <p:cNvPr id="3" name="Rectangle 2"/>
          <p:cNvSpPr/>
          <p:nvPr/>
        </p:nvSpPr>
        <p:spPr>
          <a:xfrm>
            <a:off x="645418" y="2160452"/>
            <a:ext cx="9889435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District Improvement Plan</a:t>
            </a:r>
          </a:p>
          <a:p>
            <a:pPr>
              <a:spcBef>
                <a:spcPts val="1200"/>
              </a:spcBef>
            </a:pPr>
            <a:endParaRPr lang="en-US" sz="2400" b="1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24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Note:  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Work in progress; no baseline data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Cognia</a:t>
            </a:r>
            <a:r>
              <a:rPr lang="en-US" sz="24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needs assessment used for comprehensive needs assessment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Campus plan will mirror district plan</a:t>
            </a:r>
          </a:p>
          <a:p>
            <a:pPr>
              <a:spcBef>
                <a:spcPts val="1200"/>
              </a:spcBef>
            </a:pPr>
            <a:endParaRPr lang="en-US" sz="24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b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96AFF361-1886-488F-8822-7F738B9EBC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62288" y="277891"/>
            <a:ext cx="3935923" cy="1195119"/>
          </a:xfrm>
          <a:prstGeom prst="rect">
            <a:avLst/>
          </a:prstGeom>
          <a:solidFill>
            <a:schemeClr val="bg1"/>
          </a:solidFill>
          <a:effectLst>
            <a:outerShdw blurRad="406400" dist="317500" dir="5400000" sx="89000" sy="89000" rotWithShape="0">
              <a:prstClr val="black">
                <a:alpha val="15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21732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2B3BB-9AB6-4B3C-8D2C-648E0EA0F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+mn-lt"/>
              </a:rPr>
              <a:t>Superintendent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62A905-185C-420C-B9B3-50CFA0091D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3266"/>
            <a:ext cx="9172698" cy="4700905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3200" dirty="0"/>
              <a:t>Senate Bill 15</a:t>
            </a:r>
          </a:p>
          <a:p>
            <a:pPr>
              <a:lnSpc>
                <a:spcPct val="120000"/>
              </a:lnSpc>
            </a:pPr>
            <a:r>
              <a:rPr lang="en-US" sz="3200" dirty="0" err="1">
                <a:latin typeface="+mn-lt"/>
              </a:rPr>
              <a:t>Cognia</a:t>
            </a:r>
            <a:endParaRPr lang="en-US" sz="3200" dirty="0">
              <a:latin typeface="+mn-lt"/>
            </a:endParaRPr>
          </a:p>
          <a:p>
            <a:pPr>
              <a:lnSpc>
                <a:spcPct val="120000"/>
              </a:lnSpc>
            </a:pPr>
            <a:r>
              <a:rPr lang="en-US" sz="3200" dirty="0">
                <a:latin typeface="+mn-lt"/>
              </a:rPr>
              <a:t>Fort Stockton Partnership</a:t>
            </a:r>
          </a:p>
          <a:p>
            <a:pPr>
              <a:lnSpc>
                <a:spcPct val="120000"/>
              </a:lnSpc>
            </a:pPr>
            <a:r>
              <a:rPr lang="en-US" sz="3200" dirty="0"/>
              <a:t>New </a:t>
            </a:r>
            <a:r>
              <a:rPr lang="en-US" sz="3200"/>
              <a:t>International Partnerships</a:t>
            </a:r>
            <a:endParaRPr lang="en-US" sz="3200" dirty="0">
              <a:latin typeface="+mn-lt"/>
            </a:endParaRPr>
          </a:p>
          <a:p>
            <a:pPr>
              <a:lnSpc>
                <a:spcPct val="120000"/>
              </a:lnSpc>
            </a:pPr>
            <a:endParaRPr lang="en-US" sz="3200" dirty="0">
              <a:latin typeface="+mn-lt"/>
            </a:endParaRP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45744AFF-9F9C-4B8B-A964-2C085BC886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78853" y="253829"/>
            <a:ext cx="3935923" cy="1195119"/>
          </a:xfrm>
          <a:prstGeom prst="rect">
            <a:avLst/>
          </a:prstGeom>
          <a:solidFill>
            <a:schemeClr val="bg1"/>
          </a:solidFill>
          <a:effectLst>
            <a:outerShdw blurRad="406400" dist="317500" dir="5400000" sx="89000" sy="89000" rotWithShape="0">
              <a:prstClr val="black">
                <a:alpha val="15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19037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6527" y="2278172"/>
            <a:ext cx="2781300" cy="1905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4FB811C-1FCD-4D3A-AB93-4C23C6272D70}"/>
              </a:ext>
            </a:extLst>
          </p:cNvPr>
          <p:cNvSpPr/>
          <p:nvPr/>
        </p:nvSpPr>
        <p:spPr>
          <a:xfrm>
            <a:off x="3052154" y="4183172"/>
            <a:ext cx="60876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http://www.depts.ttu.edu/k12/</a:t>
            </a:r>
            <a:endParaRPr lang="en-US" sz="36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67422E3-862C-45FB-AA4F-ECF28D0F0B4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54000" y="277891"/>
            <a:ext cx="3935923" cy="1195119"/>
          </a:xfrm>
          <a:prstGeom prst="rect">
            <a:avLst/>
          </a:prstGeom>
          <a:solidFill>
            <a:schemeClr val="bg1"/>
          </a:solidFill>
          <a:effectLst>
            <a:outerShdw blurRad="406400" dist="317500" dir="5400000" sx="89000" sy="89000" rotWithShape="0">
              <a:prstClr val="black">
                <a:alpha val="15000"/>
              </a:prstClr>
            </a:outerShdw>
          </a:effectLst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  Texas Tech University K-12  Customer Service 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TTU K-12Customer Service Teams&amp;quot;&quot;/&gt;&lt;property id=&quot;20307&quot; value=&quot;258&quot;/&gt;&lt;/object&gt;&lt;object type=&quot;3&quot; unique_id=&quot;10005&quot;&gt;&lt;property id=&quot;20148&quot; value=&quot;5&quot;/&gt;&lt;property id=&quot;20300&quot; value=&quot;Slide 3 - &amp;quot;Who are we?&amp;quot;&quot;/&gt;&lt;property id=&quot;20307&quot; value=&quot;259&quot;/&gt;&lt;/object&gt;&lt;object type=&quot;3&quot; unique_id=&quot;10006&quot;&gt;&lt;property id=&quot;20148&quot; value=&quot;5&quot;/&gt;&lt;property id=&quot;20300&quot; value=&quot;Slide 4 - &amp;quot;TTU K-12&amp;quot;&quot;/&gt;&lt;property id=&quot;20307&quot; value=&quot;272&quot;/&gt;&lt;/object&gt;&lt;object type=&quot;3&quot; unique_id=&quot;10007&quot;&gt;&lt;property id=&quot;20148&quot; value=&quot;5&quot;/&gt;&lt;property id=&quot;20300&quot; value=&quot;Slide 5 - &amp;quot;TTU K-12 Curriculum&amp;quot;&quot;/&gt;&lt;property id=&quot;20307&quot; value=&quot;262&quot;/&gt;&lt;/object&gt;&lt;object type=&quot;3&quot; unique_id=&quot;10008&quot;&gt;&lt;property id=&quot;20148&quot; value=&quot;5&quot;/&gt;&lt;property id=&quot;20300&quot; value=&quot;Slide 6 - &amp;quot;TTU K-12 Curriculum (continued) &amp;quot;&quot;/&gt;&lt;property id=&quot;20307&quot; value=&quot;263&quot;/&gt;&lt;/object&gt;&lt;object type=&quot;3&quot; unique_id=&quot;10009&quot;&gt;&lt;property id=&quot;20148&quot; value=&quot;5&quot;/&gt;&lt;property id=&quot;20300&quot; value=&quot;Slide 7 - &amp;quot;Course Design&amp;quot;&quot;/&gt;&lt;property id=&quot;20307&quot; value=&quot;264&quot;/&gt;&lt;/object&gt;&lt;object type=&quot;3&quot; unique_id=&quot;10010&quot;&gt;&lt;property id=&quot;20148&quot; value=&quot;5&quot;/&gt;&lt;property id=&quot;20300&quot; value=&quot;Slide 8 - &amp;quot;Course Development&amp;quot;&quot;/&gt;&lt;property id=&quot;20307&quot; value=&quot;266&quot;/&gt;&lt;/object&gt;&lt;object type=&quot;3&quot; unique_id=&quot;10011&quot;&gt;&lt;property id=&quot;20148&quot; value=&quot;5&quot;/&gt;&lt;property id=&quot;20300&quot; value=&quot;Slide 9 - &amp;quot;Pedagogy&amp;quot;&quot;/&gt;&lt;property id=&quot;20307&quot; value=&quot;267&quot;/&gt;&lt;/object&gt;&lt;object type=&quot;3&quot; unique_id=&quot;10012&quot;&gt;&lt;property id=&quot;20148&quot; value=&quot;5&quot;/&gt;&lt;property id=&quot;20300&quot; value=&quot;Slide 10 - &amp;quot;Pedagogy (continued)&amp;quot;&quot;/&gt;&lt;property id=&quot;20307&quot; value=&quot;268&quot;/&gt;&lt;/object&gt;&lt;object type=&quot;3&quot; unique_id=&quot;10013&quot;&gt;&lt;property id=&quot;20148&quot; value=&quot;5&quot;/&gt;&lt;property id=&quot;20300&quot; value=&quot;Slide 11 - &amp;quot;Consistency and Clarity&amp;quot;&quot;/&gt;&lt;property id=&quot;20307&quot; value=&quot;269&quot;/&gt;&lt;/object&gt;&lt;object type=&quot;3&quot; unique_id=&quot;10014&quot;&gt;&lt;property id=&quot;20148&quot; value=&quot;5&quot;/&gt;&lt;property id=&quot;20300&quot; value=&quot;Slide 12 - &amp;quot;Questions&amp;quot;&quot;/&gt;&lt;property id=&quot;20307&quot; value=&quot;271&quot;/&gt;&lt;/object&gt;&lt;/object&gt;&lt;object type=&quot;8&quot; unique_id=&quot;10028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7359</TotalTime>
  <Words>331</Words>
  <Application>Microsoft Office PowerPoint</Application>
  <PresentationFormat>Widescreen</PresentationFormat>
  <Paragraphs>88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  TTU K-12  Advisory Board Meeting November 5, 2021</vt:lpstr>
      <vt:lpstr>Agenda</vt:lpstr>
      <vt:lpstr>TTU K-12 Updates</vt:lpstr>
      <vt:lpstr>PowerPoint Presentation</vt:lpstr>
      <vt:lpstr>TTU K-12 Updates (cont.)</vt:lpstr>
      <vt:lpstr>Special Services</vt:lpstr>
      <vt:lpstr>PowerPoint Presentation</vt:lpstr>
      <vt:lpstr>Superintendent Updates</vt:lpstr>
      <vt:lpstr>PowerPoint Presentation</vt:lpstr>
    </vt:vector>
  </TitlesOfParts>
  <Company>Texas Tech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eLearning  Texas Tech University Orientation</dc:title>
  <dc:creator>Morris, Kirsten</dc:creator>
  <cp:lastModifiedBy>Leach, Lisa</cp:lastModifiedBy>
  <cp:revision>104</cp:revision>
  <dcterms:created xsi:type="dcterms:W3CDTF">2017-12-04T21:20:36Z</dcterms:created>
  <dcterms:modified xsi:type="dcterms:W3CDTF">2021-10-28T23:40:18Z</dcterms:modified>
</cp:coreProperties>
</file>