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9" r:id="rId2"/>
    <p:sldId id="367" r:id="rId3"/>
    <p:sldId id="368" r:id="rId4"/>
    <p:sldId id="372" r:id="rId5"/>
    <p:sldId id="330" r:id="rId6"/>
    <p:sldId id="331" r:id="rId7"/>
    <p:sldId id="332" r:id="rId8"/>
    <p:sldId id="333" r:id="rId9"/>
    <p:sldId id="334" r:id="rId10"/>
    <p:sldId id="335" r:id="rId11"/>
    <p:sldId id="338" r:id="rId12"/>
    <p:sldId id="339" r:id="rId13"/>
    <p:sldId id="340" r:id="rId14"/>
    <p:sldId id="336" r:id="rId15"/>
    <p:sldId id="337" r:id="rId16"/>
    <p:sldId id="371" r:id="rId17"/>
    <p:sldId id="362" r:id="rId18"/>
    <p:sldId id="363" r:id="rId19"/>
    <p:sldId id="364" r:id="rId20"/>
    <p:sldId id="365" r:id="rId21"/>
    <p:sldId id="369" r:id="rId22"/>
    <p:sldId id="341" r:id="rId23"/>
    <p:sldId id="343" r:id="rId24"/>
    <p:sldId id="344" r:id="rId25"/>
    <p:sldId id="345" r:id="rId26"/>
    <p:sldId id="351" r:id="rId27"/>
    <p:sldId id="352" r:id="rId28"/>
    <p:sldId id="353" r:id="rId29"/>
    <p:sldId id="370" r:id="rId30"/>
    <p:sldId id="346" r:id="rId31"/>
    <p:sldId id="347" r:id="rId32"/>
    <p:sldId id="348" r:id="rId33"/>
    <p:sldId id="349" r:id="rId34"/>
    <p:sldId id="350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E22EA-EA77-49A3-B6D0-C2FD603A906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59148-2CB6-4565-8492-CA7AD7DFD3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2CD257D9-2E49-4027-9137-DE54083A8696}" type="slidenum">
              <a:rPr lang="en-US" smtClean="0"/>
              <a:pPr defTabSz="912879"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904212F7-2F20-4EC4-A57E-9F1A1CAA3D99}" type="slidenum">
              <a:rPr lang="en-US" smtClean="0"/>
              <a:pPr defTabSz="912879"/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2814EEEB-FC43-438D-8AA2-9F9B5CBAE168}" type="slidenum">
              <a:rPr lang="en-US" smtClean="0"/>
              <a:pPr defTabSz="912879"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4A672630-8551-459E-9EBF-9770B55C5B9F}" type="slidenum">
              <a:rPr lang="en-US" smtClean="0"/>
              <a:pPr defTabSz="912879"/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94E44AB8-459E-4CF5-8C2F-124F48A5BF31}" type="slidenum">
              <a:rPr lang="en-US" smtClean="0"/>
              <a:pPr defTabSz="912879"/>
              <a:t>25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0827427D-8906-4874-A9F7-9EBA33685977}" type="slidenum">
              <a:rPr lang="en-US" smtClean="0"/>
              <a:pPr defTabSz="912879"/>
              <a:t>35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E40CD-0FCB-470C-AEEC-00C3FD5B29CD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8BBF-F399-4269-B230-33D6F01B6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atin typeface="Times New Roman" pitchFamily="18" charset="0"/>
              </a:rPr>
              <a:t>CONVERSION OF MUSCLE TO MEAT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9300"/>
            <a:ext cx="8839200" cy="2819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endParaRPr lang="en-US" sz="2400" dirty="0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400" dirty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400" dirty="0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sz="3600" dirty="0" smtClean="0">
                <a:latin typeface="Times New Roman" pitchFamily="18" charset="0"/>
              </a:rPr>
              <a:t>ANSC 3404</a:t>
            </a:r>
            <a:endParaRPr lang="en-US" sz="3600" dirty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400" dirty="0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sz="2400" u="sng" dirty="0" smtClean="0">
                <a:latin typeface="Times New Roman" pitchFamily="18" charset="0"/>
              </a:rPr>
              <a:t>Objectives</a:t>
            </a:r>
            <a:r>
              <a:rPr lang="en-US" sz="2400" dirty="0" smtClean="0">
                <a:latin typeface="Times New Roman" pitchFamily="18" charset="0"/>
              </a:rPr>
              <a:t>: To learn the process of converting live muscle to meat.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Times New Roman" pitchFamily="18" charset="0"/>
              </a:rPr>
              <a:t>ATP, CP, pH  and Extensibility  Postmortem</a:t>
            </a:r>
          </a:p>
        </p:txBody>
      </p:sp>
      <p:pic>
        <p:nvPicPr>
          <p:cNvPr id="83971" name="Picture 3" descr="pHATPC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432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914400" y="4419600"/>
            <a:ext cx="22098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 err="1"/>
              <a:t>Creatine</a:t>
            </a:r>
            <a:r>
              <a:rPr lang="en-US" sz="2400" dirty="0"/>
              <a:t> Phosphate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828800" y="3276600"/>
            <a:ext cx="8382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/>
              <a:t>ATP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14600" y="1905000"/>
            <a:ext cx="2209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/>
              <a:t>Muscle pH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5791200" y="1676400"/>
            <a:ext cx="25908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/>
              <a:t>Muscle Extensibility</a:t>
            </a: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324600" y="2438400"/>
            <a:ext cx="5334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3962400" y="2209800"/>
            <a:ext cx="9144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514600" y="3505200"/>
            <a:ext cx="1981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 flipV="1">
            <a:off x="2438400" y="4495800"/>
            <a:ext cx="3048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2OCapac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6621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6781800" y="1981200"/>
            <a:ext cx="2362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chemeClr val="bg1"/>
                </a:solidFill>
              </a:rPr>
              <a:t>WHC </a:t>
            </a:r>
            <a:r>
              <a:rPr lang="en-US" b="1">
                <a:solidFill>
                  <a:schemeClr val="bg1"/>
                </a:solidFill>
              </a:rPr>
              <a:t>– the ability of meat to retain water during application of external forces such as cutting, heating, grinding, or pressing.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2OChg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54102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228600" y="533400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Bound – hydrophilic   groups on muscle proteins attract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 forming a TIGHTLY bound layer.</a:t>
            </a:r>
          </a:p>
        </p:txBody>
      </p:sp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3124200" y="5715000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Immobilized – has less orderly molecular orientation toward the charged group.</a:t>
            </a:r>
          </a:p>
        </p:txBody>
      </p:sp>
      <p:sp>
        <p:nvSpPr>
          <p:cNvPr id="88069" name="TextBox 4"/>
          <p:cNvSpPr txBox="1">
            <a:spLocks noChangeArrowheads="1"/>
          </p:cNvSpPr>
          <p:nvPr/>
        </p:nvSpPr>
        <p:spPr bwMode="auto">
          <a:xfrm>
            <a:off x="5791200" y="15240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Free – held on  by capillary forces, and their orientation is independent of the charged group.</a:t>
            </a:r>
          </a:p>
        </p:txBody>
      </p:sp>
      <p:cxnSp>
        <p:nvCxnSpPr>
          <p:cNvPr id="88070" name="Straight Arrow Connector 6"/>
          <p:cNvCxnSpPr>
            <a:cxnSpLocks noChangeShapeType="1"/>
          </p:cNvCxnSpPr>
          <p:nvPr/>
        </p:nvCxnSpPr>
        <p:spPr bwMode="auto">
          <a:xfrm rot="5400000">
            <a:off x="6324600" y="1524000"/>
            <a:ext cx="1447800" cy="6858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8071" name="Straight Arrow Connector 8"/>
          <p:cNvCxnSpPr>
            <a:cxnSpLocks noChangeShapeType="1"/>
          </p:cNvCxnSpPr>
          <p:nvPr/>
        </p:nvCxnSpPr>
        <p:spPr bwMode="auto">
          <a:xfrm>
            <a:off x="1371600" y="1600200"/>
            <a:ext cx="1905000" cy="6096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8072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4497388" y="5408612"/>
            <a:ext cx="762000" cy="3175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3352800" cy="6019800"/>
          </a:xfrm>
        </p:spPr>
        <p:txBody>
          <a:bodyPr/>
          <a:lstStyle/>
          <a:p>
            <a:pPr algn="l" eaLnBrk="1" hangingPunct="1"/>
            <a:r>
              <a:rPr lang="en-US" sz="2400" u="sng" dirty="0" err="1" smtClean="0">
                <a:latin typeface="Times New Roman" pitchFamily="18" charset="0"/>
              </a:rPr>
              <a:t>Isoelectric</a:t>
            </a:r>
            <a:r>
              <a:rPr lang="en-US" sz="2400" u="sng" dirty="0" smtClean="0">
                <a:latin typeface="Times New Roman" pitchFamily="18" charset="0"/>
              </a:rPr>
              <a:t> point </a:t>
            </a:r>
            <a:r>
              <a:rPr lang="en-US" sz="2400" dirty="0" smtClean="0">
                <a:latin typeface="Times New Roman" pitchFamily="18" charset="0"/>
              </a:rPr>
              <a:t>of muscle vs. its pH</a:t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</a:rPr>
              <a:t>(All charges equal not allowing any charge available to hold the bound and immobilized water)</a:t>
            </a:r>
            <a:br>
              <a:rPr lang="en-US" sz="18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Greatly affects water-holding capacity (WHC)</a:t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b="1" u="sng" dirty="0" smtClean="0">
                <a:latin typeface="Times New Roman" pitchFamily="18" charset="0"/>
              </a:rPr>
              <a:t>WHC </a:t>
            </a:r>
            <a:r>
              <a:rPr lang="en-US" sz="2400" b="1" dirty="0" smtClean="0">
                <a:latin typeface="Times New Roman" pitchFamily="18" charset="0"/>
              </a:rPr>
              <a:t>– the ability of meat to retain water during application of external forces such as cutting, heating, grinding, or pressing.</a:t>
            </a:r>
          </a:p>
        </p:txBody>
      </p:sp>
      <p:pic>
        <p:nvPicPr>
          <p:cNvPr id="89091" name="Picture 3" descr="Isoel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832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562600" y="1447800"/>
            <a:ext cx="25908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pH of normal meat</a:t>
            </a:r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7239000" y="1905000"/>
            <a:ext cx="0" cy="609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9094" name="Straight Arrow Connector 6"/>
          <p:cNvCxnSpPr>
            <a:cxnSpLocks noChangeShapeType="1"/>
          </p:cNvCxnSpPr>
          <p:nvPr/>
        </p:nvCxnSpPr>
        <p:spPr bwMode="auto">
          <a:xfrm rot="5400000">
            <a:off x="6249194" y="2591594"/>
            <a:ext cx="914400" cy="1588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89095" name="TextBox 7"/>
          <p:cNvSpPr txBox="1">
            <a:spLocks noChangeArrowheads="1"/>
          </p:cNvSpPr>
          <p:nvPr/>
        </p:nvSpPr>
        <p:spPr bwMode="auto">
          <a:xfrm>
            <a:off x="5334000" y="3048000"/>
            <a:ext cx="160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Isoelectric point</a:t>
            </a:r>
          </a:p>
        </p:txBody>
      </p:sp>
      <p:sp>
        <p:nvSpPr>
          <p:cNvPr id="89096" name="TextBox 8"/>
          <p:cNvSpPr txBox="1">
            <a:spLocks noChangeArrowheads="1"/>
          </p:cNvSpPr>
          <p:nvPr/>
        </p:nvSpPr>
        <p:spPr bwMode="auto">
          <a:xfrm>
            <a:off x="6248400" y="3276600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~5.1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u="sng" dirty="0" err="1" smtClean="0">
                <a:latin typeface="Times New Roman" pitchFamily="18" charset="0"/>
              </a:rPr>
              <a:t>Calpains</a:t>
            </a:r>
            <a:r>
              <a:rPr lang="en-US" sz="3600" u="sng" dirty="0" smtClean="0">
                <a:latin typeface="Times New Roman" pitchFamily="18" charset="0"/>
              </a:rPr>
              <a:t> and </a:t>
            </a:r>
            <a:r>
              <a:rPr lang="en-US" sz="3600" u="sng" dirty="0" err="1" smtClean="0">
                <a:latin typeface="Times New Roman" pitchFamily="18" charset="0"/>
              </a:rPr>
              <a:t>Calpastatins</a:t>
            </a:r>
            <a:endParaRPr lang="en-US" sz="3600" u="sng" dirty="0" smtClean="0">
              <a:latin typeface="Times New Roman" pitchFamily="18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err="1" smtClean="0">
                <a:latin typeface="Times New Roman" pitchFamily="18" charset="0"/>
              </a:rPr>
              <a:t>Calpains</a:t>
            </a:r>
            <a:r>
              <a:rPr lang="en-US" sz="2400" dirty="0" smtClean="0">
                <a:latin typeface="Times New Roman" pitchFamily="18" charset="0"/>
              </a:rPr>
              <a:t> (Calcium-activated Proteins) degrade proteins during cooler aging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err="1" smtClean="0">
                <a:latin typeface="Times New Roman" pitchFamily="18" charset="0"/>
              </a:rPr>
              <a:t>Calpastatins</a:t>
            </a:r>
            <a:r>
              <a:rPr lang="en-US" sz="2400" dirty="0" smtClean="0">
                <a:latin typeface="Times New Roman" pitchFamily="18" charset="0"/>
              </a:rPr>
              <a:t> inhibit the action of </a:t>
            </a:r>
            <a:r>
              <a:rPr lang="en-US" sz="2400" dirty="0" err="1" smtClean="0">
                <a:latin typeface="Times New Roman" pitchFamily="18" charset="0"/>
              </a:rPr>
              <a:t>calpains</a:t>
            </a:r>
            <a:r>
              <a:rPr lang="en-US" sz="2400" dirty="0" smtClean="0">
                <a:latin typeface="Times New Roman" pitchFamily="18" charset="0"/>
              </a:rPr>
              <a:t> (Brahman cattle contain higher levels)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Thus, if an animal has a higher </a:t>
            </a:r>
            <a:r>
              <a:rPr lang="en-US" sz="2400" dirty="0" err="1" smtClean="0">
                <a:latin typeface="Times New Roman" pitchFamily="18" charset="0"/>
              </a:rPr>
              <a:t>calpastatin</a:t>
            </a:r>
            <a:r>
              <a:rPr lang="en-US" sz="2400" dirty="0" smtClean="0">
                <a:latin typeface="Times New Roman" pitchFamily="18" charset="0"/>
              </a:rPr>
              <a:t> level, the </a:t>
            </a:r>
            <a:r>
              <a:rPr lang="en-US" sz="2400" dirty="0" err="1" smtClean="0">
                <a:latin typeface="Times New Roman" pitchFamily="18" charset="0"/>
              </a:rPr>
              <a:t>calpains</a:t>
            </a:r>
            <a:r>
              <a:rPr lang="en-US" sz="2400" dirty="0" smtClean="0">
                <a:latin typeface="Times New Roman" pitchFamily="18" charset="0"/>
              </a:rPr>
              <a:t> are less active, and cooler aging has less affect on muscle tenderness.  Brahman cattle are naturally tougher because of higher contents of </a:t>
            </a:r>
            <a:r>
              <a:rPr lang="en-US" sz="2400" dirty="0" err="1" smtClean="0">
                <a:latin typeface="Times New Roman" pitchFamily="18" charset="0"/>
              </a:rPr>
              <a:t>calpastatin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ionet.net/~brahman/brah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3775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4" descr="http://www.doubleheartranch.net/images/pics/SugarLoafJauntyJ533561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37480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5"/>
          <p:cNvSpPr txBox="1">
            <a:spLocks noChangeArrowheads="1"/>
          </p:cNvSpPr>
          <p:nvPr/>
        </p:nvSpPr>
        <p:spPr bwMode="auto">
          <a:xfrm>
            <a:off x="762000" y="129540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Brahman</a:t>
            </a:r>
          </a:p>
        </p:txBody>
      </p:sp>
      <p:sp>
        <p:nvSpPr>
          <p:cNvPr id="86021" name="TextBox 6"/>
          <p:cNvSpPr txBox="1">
            <a:spLocks noChangeArrowheads="1"/>
          </p:cNvSpPr>
          <p:nvPr/>
        </p:nvSpPr>
        <p:spPr bwMode="auto">
          <a:xfrm>
            <a:off x="5410200" y="1295400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Angus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Pre-Harvest Issues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PSE and DFD Muscle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200" dirty="0" smtClean="0">
                <a:latin typeface="Times New Roman" pitchFamily="18" charset="0"/>
              </a:rPr>
              <a:t>Poultry and pigs carry one or two copies of the Malignant Hypothermia (Halothane) gene</a:t>
            </a:r>
          </a:p>
          <a:p>
            <a:pPr lvl="1" eaLnBrk="1" hangingPunct="1"/>
            <a:r>
              <a:rPr lang="en-US" sz="2200" dirty="0" smtClean="0">
                <a:latin typeface="Times New Roman" pitchFamily="18" charset="0"/>
              </a:rPr>
              <a:t>These animals are prone to pale, soft, and </a:t>
            </a:r>
            <a:r>
              <a:rPr lang="en-US" sz="2200" dirty="0" err="1" smtClean="0">
                <a:latin typeface="Times New Roman" pitchFamily="18" charset="0"/>
              </a:rPr>
              <a:t>exudative</a:t>
            </a:r>
            <a:r>
              <a:rPr lang="en-US" sz="2200" dirty="0" smtClean="0">
                <a:latin typeface="Times New Roman" pitchFamily="18" charset="0"/>
              </a:rPr>
              <a:t> (PSE) muscle.</a:t>
            </a:r>
          </a:p>
          <a:p>
            <a:pPr eaLnBrk="1" hangingPunct="1"/>
            <a:r>
              <a:rPr lang="en-US" sz="2200" dirty="0" err="1" smtClean="0">
                <a:latin typeface="Times New Roman" pitchFamily="18" charset="0"/>
              </a:rPr>
              <a:t>Antemortem</a:t>
            </a:r>
            <a:r>
              <a:rPr lang="en-US" sz="2200" dirty="0" smtClean="0">
                <a:latin typeface="Times New Roman" pitchFamily="18" charset="0"/>
              </a:rPr>
              <a:t> stress (</a:t>
            </a:r>
            <a:r>
              <a:rPr lang="en-US" sz="2200" u="sng" dirty="0" smtClean="0">
                <a:latin typeface="Times New Roman" pitchFamily="18" charset="0"/>
              </a:rPr>
              <a:t>short term stress</a:t>
            </a:r>
            <a:r>
              <a:rPr lang="en-US" sz="2200" dirty="0" smtClean="0">
                <a:latin typeface="Times New Roman" pitchFamily="18" charset="0"/>
              </a:rPr>
              <a:t>) usually increases the severity of PSE.</a:t>
            </a:r>
          </a:p>
          <a:p>
            <a:pPr eaLnBrk="1" hangingPunct="1"/>
            <a:endParaRPr lang="en-US" sz="2200" dirty="0" smtClean="0">
              <a:latin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</a:rPr>
              <a:t>Muscle pH drops very fast, body temp increases causing the meat to be pale in color, soft in texture with exudation of water.</a:t>
            </a:r>
          </a:p>
          <a:p>
            <a:pPr eaLnBrk="1" hangingPunct="1"/>
            <a:endParaRPr lang="en-US" sz="2200" dirty="0" smtClean="0">
              <a:latin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</a:rPr>
              <a:t>Negative impact on consumer sales appeal and shrinkage is greatly increased.</a:t>
            </a:r>
          </a:p>
          <a:p>
            <a:pPr eaLnBrk="1" hangingPunct="1"/>
            <a:endParaRPr lang="en-US" sz="2200" dirty="0" smtClean="0">
              <a:latin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</a:rPr>
              <a:t>PSE can be trigger in halothane free animals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PSE in Turkey</a:t>
            </a:r>
          </a:p>
        </p:txBody>
      </p:sp>
      <p:pic>
        <p:nvPicPr>
          <p:cNvPr id="111619" name="Picture 3" descr="atypical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63650" y="1803400"/>
            <a:ext cx="6213475" cy="3276600"/>
          </a:xfrm>
          <a:noFill/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905000" y="5257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419600" y="5257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DFD - “DARK CUTTERS”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0010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Caused by a shortage of glycogen at slaughter (</a:t>
            </a:r>
            <a:r>
              <a:rPr lang="en-US" sz="2000" u="sng" dirty="0" smtClean="0"/>
              <a:t>long term stress</a:t>
            </a:r>
            <a:r>
              <a:rPr lang="en-US" sz="2000" dirty="0" smtClean="0"/>
              <a:t>).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Without enough glycogen to convert to lactic acid, the muscle pH stays high, closer to 7.0 (living muscle pH) 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Antemortem</a:t>
            </a:r>
            <a:r>
              <a:rPr lang="en-US" sz="2000" dirty="0" smtClean="0"/>
              <a:t> stressors cause DFD.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Results in muscle too dark in color, firm in texture, and dry on muscle surface (the opposite of PSE muscle); is sweeter.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Beef has the most DFD problems.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Rare in poultry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Overview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Muscles do not suddenly eliminate all living functions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number of physical and chemical changes occur over a period of hours or days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 homeostasis is maintained within living muscle homeostasis is lost during the conversion of muscle to meat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Temperature, pH, oxygen…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6466" name="Object 2"/>
          <p:cNvGraphicFramePr>
            <a:graphicFrameLocks noChangeAspect="1"/>
          </p:cNvGraphicFramePr>
          <p:nvPr/>
        </p:nvGraphicFramePr>
        <p:xfrm>
          <a:off x="304800" y="1509713"/>
          <a:ext cx="8458200" cy="5156200"/>
        </p:xfrm>
        <a:graphic>
          <a:graphicData uri="http://schemas.openxmlformats.org/presentationml/2006/ole">
            <p:oleObj spid="_x0000_s4098" name="Image" r:id="rId3" imgW="6292683" imgH="3836890" progId="">
              <p:embed/>
            </p:oleObj>
          </a:graphicData>
        </a:graphic>
      </p:graphicFrame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457200" y="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Dark Cutter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Normal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6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Postmortem Issues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Thaw Rigor Events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96200" cy="3810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Times New Roman" pitchFamily="18" charset="0"/>
              </a:rPr>
              <a:t>Muscle is frozen before rigor mortis occurs –</a:t>
            </a:r>
          </a:p>
          <a:p>
            <a:pPr lvl="1" eaLnBrk="1" hangingPunct="1"/>
            <a:r>
              <a:rPr lang="en-US" sz="2000" dirty="0" smtClean="0">
                <a:latin typeface="Times New Roman" pitchFamily="18" charset="0"/>
              </a:rPr>
              <a:t> ATP hasn’t been used in rigor mortis events and is high when the muscle is frozen.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Freezing damages the SR.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When thawing occurs, calcium is released from the SR, causing a massive contraction because of the high ATP level.  Toughening results.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Cold Shortening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72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Similar events occur when cold muscle shortens except it isn’t frozen (chilled below 15ºC – 16ºC </a:t>
            </a:r>
            <a:r>
              <a:rPr lang="en-US" sz="2400" dirty="0" err="1" smtClean="0">
                <a:latin typeface="Times New Roman" pitchFamily="18" charset="0"/>
              </a:rPr>
              <a:t>b/f</a:t>
            </a:r>
            <a:r>
              <a:rPr lang="en-US" sz="2400" dirty="0" smtClean="0">
                <a:latin typeface="Times New Roman" pitchFamily="18" charset="0"/>
              </a:rPr>
              <a:t> onset of rigor mortis occurs).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>
                <a:latin typeface="Times New Roman" pitchFamily="18" charset="0"/>
              </a:rPr>
              <a:t>Because of too quick chilling, the SR is unable to hold the calcium.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Muscle contraction occurs while ATP still is available.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Electrical stimulation helps prevent cold shortening by using up the ATP in contractions.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Cold Shortened Muscle</a:t>
            </a:r>
            <a:br>
              <a:rPr lang="en-US" sz="3600" u="sng" dirty="0" smtClean="0">
                <a:latin typeface="Times New Roman" pitchFamily="18" charset="0"/>
              </a:rPr>
            </a:br>
            <a:endParaRPr lang="en-US" sz="3600" u="sng" dirty="0" smtClean="0">
              <a:latin typeface="Times New Roman" pitchFamily="18" charset="0"/>
            </a:endParaRPr>
          </a:p>
        </p:txBody>
      </p:sp>
      <p:pic>
        <p:nvPicPr>
          <p:cNvPr id="93188" name="Picture 4" descr="SarcColdSh 1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457200" y="1219200"/>
            <a:ext cx="8326332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Heat Ring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 smtClean="0">
                <a:latin typeface="Times New Roman" pitchFamily="18" charset="0"/>
              </a:rPr>
              <a:t>Found in carcasses with a thin rind (lean carcass not chilled properly). 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Beef carcasses need at least 0.25 in of </a:t>
            </a:r>
            <a:r>
              <a:rPr lang="en-US" sz="2400" dirty="0" err="1" smtClean="0">
                <a:latin typeface="Times New Roman" pitchFamily="18" charset="0"/>
              </a:rPr>
              <a:t>backfat</a:t>
            </a:r>
            <a:r>
              <a:rPr lang="en-US" sz="2400" dirty="0" smtClean="0">
                <a:latin typeface="Times New Roman" pitchFamily="18" charset="0"/>
              </a:rPr>
              <a:t> whereas lambs need at least 0.10 in of </a:t>
            </a:r>
            <a:r>
              <a:rPr lang="en-US" sz="2400" dirty="0" err="1" smtClean="0">
                <a:latin typeface="Times New Roman" pitchFamily="18" charset="0"/>
              </a:rPr>
              <a:t>backfat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Outer ring of muscle gets cold too quickly</a:t>
            </a:r>
          </a:p>
          <a:p>
            <a:pPr lvl="1" eaLnBrk="1" hangingPunct="1"/>
            <a:r>
              <a:rPr lang="en-US" sz="2000" dirty="0" smtClean="0">
                <a:latin typeface="Times New Roman" pitchFamily="18" charset="0"/>
              </a:rPr>
              <a:t> has slower </a:t>
            </a:r>
            <a:r>
              <a:rPr lang="en-US" sz="2000" dirty="0" err="1" smtClean="0">
                <a:latin typeface="Times New Roman" pitchFamily="18" charset="0"/>
              </a:rPr>
              <a:t>glycolytic</a:t>
            </a:r>
            <a:r>
              <a:rPr lang="en-US" sz="2000" dirty="0" smtClean="0">
                <a:latin typeface="Times New Roman" pitchFamily="18" charset="0"/>
              </a:rPr>
              <a:t> rate</a:t>
            </a:r>
          </a:p>
          <a:p>
            <a:pPr lvl="1" eaLnBrk="1" hangingPunct="1"/>
            <a:r>
              <a:rPr lang="en-US" sz="2000" dirty="0" smtClean="0">
                <a:latin typeface="Times New Roman" pitchFamily="18" charset="0"/>
              </a:rPr>
              <a:t> slower pH decline</a:t>
            </a:r>
          </a:p>
          <a:p>
            <a:pPr lvl="1" eaLnBrk="1" hangingPunct="1"/>
            <a:r>
              <a:rPr lang="en-US" sz="2000" dirty="0" smtClean="0">
                <a:latin typeface="Times New Roman" pitchFamily="18" charset="0"/>
              </a:rPr>
              <a:t> longer time until rigor develops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Result is an undesirable ring around the muscle that is darker in color, coarser in texture.</a:t>
            </a: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Blood Splash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534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Caused by rupture of capillaries, usually between stunning and sticking times; blood pressure skyrockets after stunning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Result is small blood spots in muscles; most problem in hogs and poultry.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An excessive </a:t>
            </a:r>
            <a:r>
              <a:rPr lang="en-US" sz="2400" dirty="0" err="1" smtClean="0">
                <a:latin typeface="Times New Roman" pitchFamily="18" charset="0"/>
              </a:rPr>
              <a:t>stun:stick</a:t>
            </a:r>
            <a:r>
              <a:rPr lang="en-US" sz="2400" dirty="0" smtClean="0">
                <a:latin typeface="Times New Roman" pitchFamily="18" charset="0"/>
              </a:rPr>
              <a:t> interval can cause blood splashing as can excitement before stunning.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If in fat, is called “Fiery Fat”.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xtB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705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943600" y="762000"/>
            <a:ext cx="3200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HEMORRHAGES</a:t>
            </a: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H="1">
            <a:off x="5257800" y="1371600"/>
            <a:ext cx="1524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H="1">
            <a:off x="5791200" y="1295400"/>
            <a:ext cx="10668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H="1">
            <a:off x="6400800" y="12954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flipH="1">
            <a:off x="6400800" y="1295400"/>
            <a:ext cx="457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6858000" y="1295400"/>
            <a:ext cx="3048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Blood Splash Lean</a:t>
            </a:r>
          </a:p>
        </p:txBody>
      </p:sp>
      <p:graphicFrame>
        <p:nvGraphicFramePr>
          <p:cNvPr id="434179" name="Object 3"/>
          <p:cNvGraphicFramePr>
            <a:graphicFrameLocks noChangeAspect="1"/>
          </p:cNvGraphicFramePr>
          <p:nvPr/>
        </p:nvGraphicFramePr>
        <p:xfrm>
          <a:off x="2438400" y="990600"/>
          <a:ext cx="4502150" cy="5715000"/>
        </p:xfrm>
        <a:graphic>
          <a:graphicData uri="http://schemas.openxmlformats.org/presentationml/2006/ole">
            <p:oleObj spid="_x0000_s3074" name="Image" r:id="rId3" imgW="2981707" imgH="378658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Quality Solutions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Importance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Conditions immediately prior to slaughter may alter postmortem changes that affect meat quality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Transportation, handling, and holding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Extrinsic factors immediately following slaughter may influence postmortem changes that affect meat quality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Chill rate, electrical stimulation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Electrical Stimulation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229600" cy="4724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Benjamin Franklin (1749) discovered it in Turkeys…he discovered that electricity made them “uncommonly” tender.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Passing electrical current through carcasses to cause muscles to contract and use up their ATP…therefore, induce rigor mortis.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Reduces heat ring and cold shortening and may increase tenderness of low grading carcasses.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Brighter muscle color causes marbling to show better. 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ES will improve overall carcass merit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Times New Roman" pitchFamily="18" charset="0"/>
              </a:rPr>
              <a:t>NO ES					</a:t>
            </a:r>
            <a:r>
              <a:rPr lang="en-US" sz="3600" dirty="0" err="1" smtClean="0">
                <a:latin typeface="Times New Roman" pitchFamily="18" charset="0"/>
              </a:rPr>
              <a:t>ES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6260" name="Picture 4" descr="esbee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6463"/>
            <a:ext cx="91440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405188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A beef side being stimulated in a laboratory setting - muscle contractions are violent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7283" name="Picture 3" descr="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295400"/>
            <a:ext cx="27765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latin typeface="Times New Roman" pitchFamily="18" charset="0"/>
              </a:rPr>
              <a:t>Contracture Band after Electrical Stimulation</a:t>
            </a:r>
          </a:p>
        </p:txBody>
      </p:sp>
      <p:pic>
        <p:nvPicPr>
          <p:cNvPr id="98308" name="Picture 4" descr="ESContracty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924800" cy="538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ESEffect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97" y="381001"/>
            <a:ext cx="8355006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Hot Boning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Is desirable because hot-boned meat has a higher water holding capacity.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Prevents rapid pH drop in muscle.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Without skeletal restraint, muscles shorten and become tough if allowed to go through rigor not ground.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Injecting muscles with salt &amp; PO</a:t>
            </a:r>
            <a:r>
              <a:rPr lang="en-US" sz="2400" baseline="-25000" dirty="0" smtClean="0">
                <a:latin typeface="Times New Roman" pitchFamily="18" charset="0"/>
              </a:rPr>
              <a:t>4</a:t>
            </a:r>
            <a:r>
              <a:rPr lang="en-US" sz="2400" dirty="0" smtClean="0">
                <a:latin typeface="Times New Roman" pitchFamily="18" charset="0"/>
              </a:rPr>
              <a:t> can lessen tenderness problems.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Delayed Chilling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 smtClean="0">
                <a:latin typeface="Times New Roman" pitchFamily="18" charset="0"/>
              </a:rPr>
              <a:t>Hold carcasses at room temperature for 2 to 4 hours after dressing.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Presents microbial problems.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err="1" smtClean="0">
                <a:latin typeface="Times New Roman" pitchFamily="18" charset="0"/>
              </a:rPr>
              <a:t>Glycolytic</a:t>
            </a:r>
            <a:r>
              <a:rPr lang="en-US" sz="2400" dirty="0" smtClean="0">
                <a:latin typeface="Times New Roman" pitchFamily="18" charset="0"/>
              </a:rPr>
              <a:t> rate is faster at the higher temperatures, ATP is depleted, and cold shortening is prevented.  Aging is accelerated.</a:t>
            </a:r>
          </a:p>
          <a:p>
            <a:pPr eaLnBrk="1" hangingPunct="1"/>
            <a:endParaRPr lang="en-US" sz="2400" dirty="0" smtClean="0"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latin typeface="Times New Roman" pitchFamily="18" charset="0"/>
              </a:rPr>
              <a:t>Is used on lambs in New Zealand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SarcNoAge 1"/>
          <p:cNvPicPr>
            <a:picLocks noChangeAspect="1" noChangeArrowheads="1"/>
          </p:cNvPicPr>
          <p:nvPr/>
        </p:nvPicPr>
        <p:blipFill>
          <a:blip r:embed="rId2" cstate="print"/>
          <a:srcRect l="1689" t="3040" b="3040"/>
          <a:stretch>
            <a:fillRect/>
          </a:stretch>
        </p:blipFill>
        <p:spPr bwMode="auto">
          <a:xfrm>
            <a:off x="914400" y="12192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83058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Bovine  Muscle at Death  (X 14,800)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Note the Integrity of the Z Disks</a:t>
            </a: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 flipH="1" flipV="1">
            <a:off x="2819400" y="4953000"/>
            <a:ext cx="1752600" cy="1143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flipV="1">
            <a:off x="4572000" y="4343400"/>
            <a:ext cx="1447800" cy="1752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>
            <a:off x="4572000" y="6096000"/>
            <a:ext cx="0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Bovine  Muscle  After 24h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5476" name="Picture 4" descr="SarcAged 1"/>
          <p:cNvPicPr>
            <a:picLocks noChangeAspect="1" noChangeArrowheads="1"/>
          </p:cNvPicPr>
          <p:nvPr/>
        </p:nvPicPr>
        <p:blipFill>
          <a:blip r:embed="rId2" cstate="print"/>
          <a:srcRect t="3040" b="3040"/>
          <a:stretch>
            <a:fillRect/>
          </a:stretch>
        </p:blipFill>
        <p:spPr bwMode="auto">
          <a:xfrm>
            <a:off x="533400" y="1219200"/>
            <a:ext cx="75438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latin typeface="Arial Rounded MT Bold" pitchFamily="34" charset="0"/>
              </a:rPr>
              <a:t>NOTE DEGRADATION OF THE Z DISKS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orkQualChrt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Rate of pH Decline Affects Muscle Properties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Factors to Consider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Extensibility and degree of final contraction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Water holding capacity (WHC)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Proteolytic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enzymes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7524" name="Picture 4" descr="pH_vs_Tem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410200" y="2438400"/>
            <a:ext cx="37338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Arial Rounded MT Bold" pitchFamily="34" charset="0"/>
              </a:rPr>
              <a:t>TEMPERATURE OF THE CHILL COOLER</a:t>
            </a:r>
            <a:endParaRPr lang="en-US" sz="3200" b="1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7924800" y="3429000"/>
            <a:ext cx="0" cy="144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 flipH="1">
            <a:off x="6705600" y="3429000"/>
            <a:ext cx="1143000" cy="1524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pHPSENor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16" y="152401"/>
            <a:ext cx="8779044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6002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Summary of Temperate Efforts</a:t>
            </a:r>
          </a:p>
        </p:txBody>
      </p:sp>
      <p:pic>
        <p:nvPicPr>
          <p:cNvPr id="109571" name="Picture 3" descr="PMTempEffect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483228"/>
            <a:ext cx="3971924" cy="503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End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Events: Muscle to Meat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486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latin typeface="Times New Roman" pitchFamily="18" charset="0"/>
              </a:rPr>
              <a:t>Animal is slaughtered.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</a:rPr>
              <a:t>Metabolism Shifts From Aerobic To Anaerobic State When O</a:t>
            </a:r>
            <a:r>
              <a:rPr lang="en-US" sz="2800" baseline="-25000" dirty="0" smtClean="0">
                <a:latin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</a:rPr>
              <a:t> Is Depleted.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</a:rPr>
              <a:t>Glycogen is converted to lactic acid, lowering muscle pH from ~7 to 5.6.</a:t>
            </a:r>
          </a:p>
          <a:p>
            <a:pPr eaLnBrk="1" hangingPunct="1"/>
            <a:r>
              <a:rPr lang="en-US" sz="2800" dirty="0" err="1" smtClean="0">
                <a:latin typeface="Times New Roman" pitchFamily="18" charset="0"/>
              </a:rPr>
              <a:t>Creatine</a:t>
            </a:r>
            <a:r>
              <a:rPr lang="en-US" sz="2800" dirty="0" smtClean="0">
                <a:latin typeface="Times New Roman" pitchFamily="18" charset="0"/>
              </a:rPr>
              <a:t> Phosphate (</a:t>
            </a:r>
            <a:r>
              <a:rPr lang="en-US" sz="2800" dirty="0" err="1" smtClean="0">
                <a:latin typeface="Times New Roman" pitchFamily="18" charset="0"/>
              </a:rPr>
              <a:t>rephosphorylates</a:t>
            </a:r>
            <a:r>
              <a:rPr lang="en-US" sz="2800" dirty="0" smtClean="0">
                <a:latin typeface="Times New Roman" pitchFamily="18" charset="0"/>
              </a:rPr>
              <a:t> ADP to ATP) and ATP decline.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</a:rPr>
              <a:t>W/O ATP for relaxation, myosin heads form a tight bond with </a:t>
            </a:r>
            <a:r>
              <a:rPr lang="en-US" sz="2800" dirty="0" err="1" smtClean="0">
                <a:latin typeface="Times New Roman" pitchFamily="18" charset="0"/>
              </a:rPr>
              <a:t>actin</a:t>
            </a:r>
            <a:r>
              <a:rPr lang="en-US" sz="2800" dirty="0" smtClean="0">
                <a:latin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</a:rPr>
              <a:t>Actomyosin</a:t>
            </a:r>
            <a:r>
              <a:rPr lang="en-US" sz="2800" dirty="0" smtClean="0">
                <a:latin typeface="Times New Roman" pitchFamily="18" charset="0"/>
              </a:rPr>
              <a:t>). 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</a:rPr>
              <a:t>Muscle goes into rigor mortis (The “Stiffness Of Death”).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</a:rPr>
              <a:t>Proteolysis begins, tenderizing muscle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FlowDiag_Exang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82000" cy="630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914400"/>
          </a:xfrm>
        </p:spPr>
        <p:txBody>
          <a:bodyPr/>
          <a:lstStyle/>
          <a:p>
            <a:pPr eaLnBrk="1" hangingPunct="1"/>
            <a:r>
              <a:rPr lang="en-US" sz="4000" u="sng" dirty="0" smtClean="0">
                <a:latin typeface="Times New Roman" pitchFamily="18" charset="0"/>
              </a:rPr>
              <a:t>Time to the Onset of Rigor</a:t>
            </a:r>
          </a:p>
        </p:txBody>
      </p:sp>
      <p:pic>
        <p:nvPicPr>
          <p:cNvPr id="80900" name="Picture 4" descr="Rigor Onset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179268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u="sng" dirty="0" smtClean="0">
                <a:latin typeface="Times New Roman" pitchFamily="18" charset="0"/>
              </a:rPr>
              <a:t>Extensibility of Muscle During Rigor Development</a:t>
            </a:r>
          </a:p>
        </p:txBody>
      </p:sp>
      <p:pic>
        <p:nvPicPr>
          <p:cNvPr id="81924" name="Picture 4" descr="RigrPhase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75438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914400" y="25908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(Muscle is extensible and elastic)</a:t>
            </a:r>
          </a:p>
        </p:txBody>
      </p:sp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4419600" y="2586038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(Muscle begins to lose extensibility)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RigorTension 1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208650" y="-157629"/>
            <a:ext cx="9352650" cy="706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1100</Words>
  <Application>Microsoft Office PowerPoint</Application>
  <PresentationFormat>On-screen Show (4:3)</PresentationFormat>
  <Paragraphs>164</Paragraphs>
  <Slides>43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Image</vt:lpstr>
      <vt:lpstr>CONVERSION OF MUSCLE TO MEAT</vt:lpstr>
      <vt:lpstr>Overview</vt:lpstr>
      <vt:lpstr>Importance</vt:lpstr>
      <vt:lpstr>Factors to Consider</vt:lpstr>
      <vt:lpstr>Events: Muscle to Meat</vt:lpstr>
      <vt:lpstr>Slide 6</vt:lpstr>
      <vt:lpstr>Time to the Onset of Rigor</vt:lpstr>
      <vt:lpstr>Extensibility of Muscle During Rigor Development</vt:lpstr>
      <vt:lpstr>Slide 9</vt:lpstr>
      <vt:lpstr>ATP, CP, pH  and Extensibility  Postmortem</vt:lpstr>
      <vt:lpstr>Slide 11</vt:lpstr>
      <vt:lpstr>Slide 12</vt:lpstr>
      <vt:lpstr>Isoelectric point of muscle vs. its pH (All charges equal not allowing any charge available to hold the bound and immobilized water)  Greatly affects water-holding capacity (WHC)  WHC – the ability of meat to retain water during application of external forces such as cutting, heating, grinding, or pressing.</vt:lpstr>
      <vt:lpstr>Calpains and Calpastatins</vt:lpstr>
      <vt:lpstr>Slide 15</vt:lpstr>
      <vt:lpstr>Slide 16</vt:lpstr>
      <vt:lpstr>PSE and DFD Muscle</vt:lpstr>
      <vt:lpstr>PSE in Turkey</vt:lpstr>
      <vt:lpstr>DFD - “DARK CUTTERS”</vt:lpstr>
      <vt:lpstr>Slide 20</vt:lpstr>
      <vt:lpstr>Slide 21</vt:lpstr>
      <vt:lpstr>Thaw Rigor Events</vt:lpstr>
      <vt:lpstr>Cold Shortening</vt:lpstr>
      <vt:lpstr>Cold Shortened Muscle </vt:lpstr>
      <vt:lpstr>Heat Ring</vt:lpstr>
      <vt:lpstr>Blood Splash</vt:lpstr>
      <vt:lpstr>Slide 27</vt:lpstr>
      <vt:lpstr>Slide 28</vt:lpstr>
      <vt:lpstr>Slide 29</vt:lpstr>
      <vt:lpstr>Electrical Stimulation</vt:lpstr>
      <vt:lpstr>NO ES     ES</vt:lpstr>
      <vt:lpstr>Slide 32</vt:lpstr>
      <vt:lpstr>Contracture Band after Electrical Stimulation</vt:lpstr>
      <vt:lpstr>Slide 34</vt:lpstr>
      <vt:lpstr>Hot Boning</vt:lpstr>
      <vt:lpstr>Delayed Chilling</vt:lpstr>
      <vt:lpstr>Slide 37</vt:lpstr>
      <vt:lpstr>Bovine  Muscle  After 24h </vt:lpstr>
      <vt:lpstr>Slide 39</vt:lpstr>
      <vt:lpstr>Slide 40</vt:lpstr>
      <vt:lpstr>Slide 41</vt:lpstr>
      <vt:lpstr>Summary of Temperate Efforts</vt:lpstr>
      <vt:lpstr>End</vt:lpstr>
    </vt:vector>
  </TitlesOfParts>
  <Company>Texas Tech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CONVERSION OF MUSCLE TO MEAT</dc:title>
  <dc:creator>Jerrad Legako</dc:creator>
  <cp:lastModifiedBy>Jerrad Legako</cp:lastModifiedBy>
  <cp:revision>6</cp:revision>
  <dcterms:created xsi:type="dcterms:W3CDTF">2011-02-09T22:25:58Z</dcterms:created>
  <dcterms:modified xsi:type="dcterms:W3CDTF">2011-03-02T17:27:28Z</dcterms:modified>
</cp:coreProperties>
</file>