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89" r:id="rId8"/>
    <p:sldId id="291" r:id="rId9"/>
    <p:sldId id="292" r:id="rId10"/>
    <p:sldId id="295" r:id="rId11"/>
    <p:sldId id="296" r:id="rId12"/>
    <p:sldId id="270" r:id="rId13"/>
    <p:sldId id="271" r:id="rId14"/>
    <p:sldId id="272" r:id="rId15"/>
    <p:sldId id="290" r:id="rId16"/>
    <p:sldId id="274" r:id="rId17"/>
    <p:sldId id="288" r:id="rId18"/>
    <p:sldId id="279" r:id="rId19"/>
    <p:sldId id="280" r:id="rId20"/>
    <p:sldId id="281" r:id="rId21"/>
    <p:sldId id="282" r:id="rId22"/>
    <p:sldId id="283" r:id="rId23"/>
    <p:sldId id="273" r:id="rId24"/>
    <p:sldId id="29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1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B06-D740-4DAB-8ABC-30255E7C7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1D0D-DCEF-4DF4-B4EB-4992F4598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D3E0-2916-451C-A9F1-50E15228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609A-0777-4B1B-AD74-BC717A760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9668-7264-40B6-A6FE-5877F4AD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6DA-2B97-4D55-9431-27518C367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0D3-9F31-426B-BDC9-3C9F983F3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AE48-AF07-4054-B5AD-81782B101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C340-B367-438C-BD23-2EA120671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CA6C-69B9-4306-B057-B5002421F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F02F-83FC-4FE2-B2E3-014F1427D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AFA9-4FCD-46AC-B193-F61A939D1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Meat Color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ANSC 3404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i="1" dirty="0" err="1" smtClean="0"/>
              <a:t>Metmyoglobin</a:t>
            </a:r>
            <a:r>
              <a:rPr lang="en-US" sz="7200" i="1" dirty="0" smtClean="0"/>
              <a:t/>
            </a:r>
            <a:br>
              <a:rPr lang="en-US" sz="7200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143000"/>
            <a:ext cx="54864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Oxymyoglobin</a:t>
            </a:r>
            <a:r>
              <a:rPr lang="en-US" dirty="0" smtClean="0"/>
              <a:t> is very unstable </a:t>
            </a:r>
          </a:p>
          <a:p>
            <a:r>
              <a:rPr lang="en-US" dirty="0" smtClean="0"/>
              <a:t>Oxidation of ferrous (Fe</a:t>
            </a:r>
            <a:r>
              <a:rPr lang="en-US" sz="2000" baseline="30000" dirty="0" smtClean="0"/>
              <a:t>2+</a:t>
            </a:r>
            <a:r>
              <a:rPr lang="en-US" dirty="0" smtClean="0"/>
              <a:t>) Mb to ferric (Fe</a:t>
            </a:r>
            <a:r>
              <a:rPr lang="en-US" sz="2000" baseline="30000" dirty="0" smtClean="0"/>
              <a:t>3+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Reasons for Formation of MMb:</a:t>
            </a:r>
            <a:r>
              <a:rPr lang="en-US" sz="2400" i="1" dirty="0" smtClean="0"/>
              <a:t>O</a:t>
            </a:r>
            <a:r>
              <a:rPr lang="en-US" sz="1200" i="1" dirty="0" smtClean="0"/>
              <a:t>2 </a:t>
            </a:r>
            <a:r>
              <a:rPr lang="en-US" sz="2400" i="1" dirty="0" smtClean="0"/>
              <a:t>levels of </a:t>
            </a:r>
            <a:r>
              <a:rPr lang="en-US" sz="2400" i="1" dirty="0" smtClean="0"/>
              <a:t>0.2-1.3</a:t>
            </a:r>
            <a:r>
              <a:rPr lang="en-US" sz="2400" i="1" dirty="0" smtClean="0"/>
              <a:t>%</a:t>
            </a:r>
          </a:p>
          <a:p>
            <a:pPr lvl="1"/>
            <a:r>
              <a:rPr lang="en-US" i="1" dirty="0" smtClean="0"/>
              <a:t>Complete Oxygen Consumption </a:t>
            </a:r>
          </a:p>
          <a:p>
            <a:pPr lvl="2"/>
            <a:r>
              <a:rPr lang="en-US" i="1" dirty="0" smtClean="0"/>
              <a:t>Cellular respiration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Low partial pressures of O</a:t>
            </a:r>
            <a:r>
              <a:rPr lang="en-US" sz="1600" i="1" dirty="0" smtClean="0"/>
              <a:t>2 </a:t>
            </a:r>
            <a:r>
              <a:rPr lang="en-US" i="1" dirty="0" smtClean="0"/>
              <a:t>(5-10mm/ 2.6-5.3%)</a:t>
            </a:r>
          </a:p>
          <a:p>
            <a:r>
              <a:rPr lang="en-US" i="1" dirty="0" smtClean="0"/>
              <a:t>Low </a:t>
            </a:r>
            <a:r>
              <a:rPr lang="en-US" i="1" dirty="0" err="1" smtClean="0"/>
              <a:t>MMb</a:t>
            </a:r>
            <a:r>
              <a:rPr lang="en-US" i="1" dirty="0" smtClean="0"/>
              <a:t> reducing </a:t>
            </a:r>
            <a:r>
              <a:rPr lang="en-US" i="1" dirty="0" smtClean="0"/>
              <a:t>rates</a:t>
            </a:r>
          </a:p>
          <a:p>
            <a:r>
              <a:rPr lang="en-US" i="1" dirty="0" smtClean="0"/>
              <a:t>Low Oxygen transmission rates</a:t>
            </a:r>
          </a:p>
          <a:p>
            <a:pPr lvl="1"/>
            <a:r>
              <a:rPr lang="en-US" i="1" dirty="0" smtClean="0"/>
              <a:t>Surface contamination </a:t>
            </a:r>
          </a:p>
          <a:p>
            <a:pPr lvl="2"/>
            <a:r>
              <a:rPr lang="en-US" i="1" dirty="0" smtClean="0"/>
              <a:t>Aerobic bacteria use up O</a:t>
            </a:r>
            <a:r>
              <a:rPr lang="en-US" sz="1000" i="1" dirty="0" smtClean="0"/>
              <a:t>2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Brown Color</a:t>
            </a:r>
          </a:p>
          <a:p>
            <a:r>
              <a:rPr lang="en-US" sz="4000" dirty="0" smtClean="0"/>
              <a:t>Surface Discoloration </a:t>
            </a:r>
            <a:r>
              <a:rPr lang="en-US" i="1" dirty="0" err="1" smtClean="0"/>
              <a:t>MMb</a:t>
            </a:r>
            <a:r>
              <a:rPr lang="en-US" i="1" dirty="0" smtClean="0"/>
              <a:t> located between superficial </a:t>
            </a:r>
            <a:r>
              <a:rPr lang="en-US" i="1" dirty="0" err="1" smtClean="0"/>
              <a:t>OMb</a:t>
            </a:r>
            <a:r>
              <a:rPr lang="en-US" i="1" dirty="0" smtClean="0"/>
              <a:t> and interior </a:t>
            </a:r>
            <a:r>
              <a:rPr lang="en-US" i="1" dirty="0" err="1" smtClean="0"/>
              <a:t>DMb</a:t>
            </a:r>
            <a:endParaRPr lang="en-US" i="1" dirty="0" smtClean="0"/>
          </a:p>
          <a:p>
            <a:pPr lvl="1"/>
            <a:r>
              <a:rPr lang="en-US" i="1" dirty="0" smtClean="0"/>
              <a:t>gradually thickens and moves to surface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50639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33425"/>
            <a:ext cx="81438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Meat Color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Amount of </a:t>
            </a:r>
            <a:r>
              <a:rPr lang="en-US" dirty="0" err="1"/>
              <a:t>myoglobin</a:t>
            </a:r>
            <a:r>
              <a:rPr lang="en-US" dirty="0"/>
              <a:t> in the muscle</a:t>
            </a:r>
          </a:p>
          <a:p>
            <a:pPr lvl="1"/>
            <a:r>
              <a:rPr lang="en-US" dirty="0"/>
              <a:t>Age: Veal&lt;Calf&lt;Young beef&lt;Old beef</a:t>
            </a:r>
          </a:p>
          <a:p>
            <a:pPr lvl="2"/>
            <a:r>
              <a:rPr lang="en-US" dirty="0"/>
              <a:t>Looses affinity for oxygen as age increases</a:t>
            </a:r>
          </a:p>
          <a:p>
            <a:pPr lvl="1"/>
            <a:r>
              <a:rPr lang="en-US" dirty="0"/>
              <a:t>Species: Pork&lt;Lamb&lt;Beef</a:t>
            </a:r>
          </a:p>
          <a:p>
            <a:pPr lvl="1"/>
            <a:r>
              <a:rPr lang="en-US" dirty="0"/>
              <a:t>Type: Support&lt;Locomotive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514600" y="1066800"/>
            <a:ext cx="5029200" cy="4648200"/>
            <a:chOff x="-3" y="-3"/>
            <a:chExt cx="1175" cy="3516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0" y="0"/>
              <a:ext cx="1169" cy="3510"/>
              <a:chOff x="0" y="0"/>
              <a:chExt cx="1169" cy="3510"/>
            </a:xfrm>
          </p:grpSpPr>
          <p:grpSp>
            <p:nvGrpSpPr>
              <p:cNvPr id="2150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444" cy="748"/>
                <a:chOff x="0" y="0"/>
                <a:chExt cx="444" cy="748"/>
              </a:xfrm>
            </p:grpSpPr>
            <p:sp>
              <p:nvSpPr>
                <p:cNvPr id="21509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4" cy="748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510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44" cy="748"/>
                  <a:chOff x="0" y="0"/>
                  <a:chExt cx="444" cy="748"/>
                </a:xfrm>
              </p:grpSpPr>
              <p:sp>
                <p:nvSpPr>
                  <p:cNvPr id="2151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44" cy="748"/>
                  </a:xfrm>
                  <a:prstGeom prst="rect">
                    <a:avLst/>
                  </a:prstGeom>
                  <a:solidFill>
                    <a:srgbClr val="EEEEEE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sz="2400" b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Age class</a:t>
                    </a:r>
                    <a:endParaRPr lang="en-US" sz="2400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151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44" cy="74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513" name="Group 9"/>
              <p:cNvGrpSpPr>
                <a:grpSpLocks/>
              </p:cNvGrpSpPr>
              <p:nvPr/>
            </p:nvGrpSpPr>
            <p:grpSpPr bwMode="auto">
              <a:xfrm>
                <a:off x="444" y="0"/>
                <a:ext cx="725" cy="748"/>
                <a:chOff x="444" y="0"/>
                <a:chExt cx="725" cy="748"/>
              </a:xfrm>
            </p:grpSpPr>
            <p:sp>
              <p:nvSpPr>
                <p:cNvPr id="21514" name="Rectangle 10"/>
                <p:cNvSpPr>
                  <a:spLocks noChangeArrowheads="1"/>
                </p:cNvSpPr>
                <p:nvPr/>
              </p:nvSpPr>
              <p:spPr bwMode="auto">
                <a:xfrm>
                  <a:off x="444" y="0"/>
                  <a:ext cx="725" cy="748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515" name="Group 11"/>
                <p:cNvGrpSpPr>
                  <a:grpSpLocks/>
                </p:cNvGrpSpPr>
                <p:nvPr/>
              </p:nvGrpSpPr>
              <p:grpSpPr bwMode="auto">
                <a:xfrm>
                  <a:off x="444" y="0"/>
                  <a:ext cx="725" cy="748"/>
                  <a:chOff x="444" y="0"/>
                  <a:chExt cx="725" cy="748"/>
                </a:xfrm>
              </p:grpSpPr>
              <p:sp>
                <p:nvSpPr>
                  <p:cNvPr id="2151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44" y="0"/>
                    <a:ext cx="725" cy="748"/>
                  </a:xfrm>
                  <a:prstGeom prst="rect">
                    <a:avLst/>
                  </a:prstGeom>
                  <a:solidFill>
                    <a:srgbClr val="EEEEEE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sz="2400" b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Myoglobin content</a:t>
                    </a:r>
                    <a:endParaRPr lang="en-US" sz="2400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15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44" y="0"/>
                    <a:ext cx="725" cy="74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518" name="Group 14"/>
              <p:cNvGrpSpPr>
                <a:grpSpLocks/>
              </p:cNvGrpSpPr>
              <p:nvPr/>
            </p:nvGrpSpPr>
            <p:grpSpPr bwMode="auto">
              <a:xfrm>
                <a:off x="0" y="748"/>
                <a:ext cx="444" cy="518"/>
                <a:chOff x="0" y="748"/>
                <a:chExt cx="444" cy="518"/>
              </a:xfrm>
            </p:grpSpPr>
            <p:sp>
              <p:nvSpPr>
                <p:cNvPr id="21519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44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Veal</a:t>
                  </a:r>
                </a:p>
              </p:txBody>
            </p:sp>
            <p:sp>
              <p:nvSpPr>
                <p:cNvPr id="21520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44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1" name="Group 17"/>
              <p:cNvGrpSpPr>
                <a:grpSpLocks/>
              </p:cNvGrpSpPr>
              <p:nvPr/>
            </p:nvGrpSpPr>
            <p:grpSpPr bwMode="auto">
              <a:xfrm>
                <a:off x="444" y="748"/>
                <a:ext cx="725" cy="518"/>
                <a:chOff x="444" y="748"/>
                <a:chExt cx="725" cy="518"/>
              </a:xfrm>
            </p:grpSpPr>
            <p:sp>
              <p:nvSpPr>
                <p:cNvPr id="21522" name="Rectangle 18"/>
                <p:cNvSpPr>
                  <a:spLocks noChangeArrowheads="1"/>
                </p:cNvSpPr>
                <p:nvPr/>
              </p:nvSpPr>
              <p:spPr bwMode="auto">
                <a:xfrm>
                  <a:off x="444" y="748"/>
                  <a:ext cx="72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2 mg/g</a:t>
                  </a:r>
                </a:p>
              </p:txBody>
            </p:sp>
            <p:sp>
              <p:nvSpPr>
                <p:cNvPr id="21523" name="Rectangle 19"/>
                <p:cNvSpPr>
                  <a:spLocks noChangeArrowheads="1"/>
                </p:cNvSpPr>
                <p:nvPr/>
              </p:nvSpPr>
              <p:spPr bwMode="auto">
                <a:xfrm>
                  <a:off x="444" y="748"/>
                  <a:ext cx="7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4" name="Group 20"/>
              <p:cNvGrpSpPr>
                <a:grpSpLocks/>
              </p:cNvGrpSpPr>
              <p:nvPr/>
            </p:nvGrpSpPr>
            <p:grpSpPr bwMode="auto">
              <a:xfrm>
                <a:off x="0" y="1266"/>
                <a:ext cx="444" cy="518"/>
                <a:chOff x="0" y="1266"/>
                <a:chExt cx="444" cy="518"/>
              </a:xfrm>
            </p:grpSpPr>
            <p:sp>
              <p:nvSpPr>
                <p:cNvPr id="21525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44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Calf</a:t>
                  </a:r>
                </a:p>
              </p:txBody>
            </p:sp>
            <p:sp>
              <p:nvSpPr>
                <p:cNvPr id="21526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44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21527" name="Group 23"/>
              <p:cNvGrpSpPr>
                <a:grpSpLocks/>
              </p:cNvGrpSpPr>
              <p:nvPr/>
            </p:nvGrpSpPr>
            <p:grpSpPr bwMode="auto">
              <a:xfrm>
                <a:off x="444" y="1266"/>
                <a:ext cx="725" cy="518"/>
                <a:chOff x="444" y="1266"/>
                <a:chExt cx="725" cy="518"/>
              </a:xfrm>
            </p:grpSpPr>
            <p:sp>
              <p:nvSpPr>
                <p:cNvPr id="21528" name="Rectangle 24"/>
                <p:cNvSpPr>
                  <a:spLocks noChangeArrowheads="1"/>
                </p:cNvSpPr>
                <p:nvPr/>
              </p:nvSpPr>
              <p:spPr bwMode="auto">
                <a:xfrm>
                  <a:off x="444" y="1266"/>
                  <a:ext cx="72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4 mg/g</a:t>
                  </a:r>
                </a:p>
              </p:txBody>
            </p:sp>
            <p:sp>
              <p:nvSpPr>
                <p:cNvPr id="21529" name="Rectangle 25"/>
                <p:cNvSpPr>
                  <a:spLocks noChangeArrowheads="1"/>
                </p:cNvSpPr>
                <p:nvPr/>
              </p:nvSpPr>
              <p:spPr bwMode="auto">
                <a:xfrm>
                  <a:off x="444" y="1266"/>
                  <a:ext cx="7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30" name="Group 26"/>
              <p:cNvGrpSpPr>
                <a:grpSpLocks/>
              </p:cNvGrpSpPr>
              <p:nvPr/>
            </p:nvGrpSpPr>
            <p:grpSpPr bwMode="auto">
              <a:xfrm>
                <a:off x="0" y="1784"/>
                <a:ext cx="444" cy="978"/>
                <a:chOff x="0" y="1784"/>
                <a:chExt cx="444" cy="978"/>
              </a:xfrm>
            </p:grpSpPr>
            <p:sp>
              <p:nvSpPr>
                <p:cNvPr id="21531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1784"/>
                  <a:ext cx="444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Young beef</a:t>
                  </a:r>
                </a:p>
              </p:txBody>
            </p:sp>
            <p:sp>
              <p:nvSpPr>
                <p:cNvPr id="21532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1784"/>
                  <a:ext cx="444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33" name="Group 29"/>
              <p:cNvGrpSpPr>
                <a:grpSpLocks/>
              </p:cNvGrpSpPr>
              <p:nvPr/>
            </p:nvGrpSpPr>
            <p:grpSpPr bwMode="auto">
              <a:xfrm>
                <a:off x="444" y="1784"/>
                <a:ext cx="725" cy="978"/>
                <a:chOff x="444" y="1784"/>
                <a:chExt cx="725" cy="978"/>
              </a:xfrm>
            </p:grpSpPr>
            <p:sp>
              <p:nvSpPr>
                <p:cNvPr id="21534" name="Rectangle 30"/>
                <p:cNvSpPr>
                  <a:spLocks noChangeArrowheads="1"/>
                </p:cNvSpPr>
                <p:nvPr/>
              </p:nvSpPr>
              <p:spPr bwMode="auto">
                <a:xfrm>
                  <a:off x="444" y="1784"/>
                  <a:ext cx="72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8 mg/g</a:t>
                  </a:r>
                </a:p>
              </p:txBody>
            </p:sp>
            <p:sp>
              <p:nvSpPr>
                <p:cNvPr id="21535" name="Rectangle 31"/>
                <p:cNvSpPr>
                  <a:spLocks noChangeArrowheads="1"/>
                </p:cNvSpPr>
                <p:nvPr/>
              </p:nvSpPr>
              <p:spPr bwMode="auto">
                <a:xfrm>
                  <a:off x="444" y="1784"/>
                  <a:ext cx="725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36" name="Group 32"/>
              <p:cNvGrpSpPr>
                <a:grpSpLocks/>
              </p:cNvGrpSpPr>
              <p:nvPr/>
            </p:nvGrpSpPr>
            <p:grpSpPr bwMode="auto">
              <a:xfrm>
                <a:off x="0" y="2762"/>
                <a:ext cx="444" cy="748"/>
                <a:chOff x="0" y="2762"/>
                <a:chExt cx="444" cy="748"/>
              </a:xfrm>
            </p:grpSpPr>
            <p:sp>
              <p:nvSpPr>
                <p:cNvPr id="21537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2762"/>
                  <a:ext cx="444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Old beef</a:t>
                  </a:r>
                </a:p>
              </p:txBody>
            </p:sp>
            <p:sp>
              <p:nvSpPr>
                <p:cNvPr id="21538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2762"/>
                  <a:ext cx="44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39" name="Group 35"/>
              <p:cNvGrpSpPr>
                <a:grpSpLocks/>
              </p:cNvGrpSpPr>
              <p:nvPr/>
            </p:nvGrpSpPr>
            <p:grpSpPr bwMode="auto">
              <a:xfrm>
                <a:off x="444" y="2762"/>
                <a:ext cx="725" cy="748"/>
                <a:chOff x="444" y="2762"/>
                <a:chExt cx="725" cy="748"/>
              </a:xfrm>
            </p:grpSpPr>
            <p:sp>
              <p:nvSpPr>
                <p:cNvPr id="21540" name="Rectangle 36"/>
                <p:cNvSpPr>
                  <a:spLocks noChangeArrowheads="1"/>
                </p:cNvSpPr>
                <p:nvPr/>
              </p:nvSpPr>
              <p:spPr bwMode="auto">
                <a:xfrm>
                  <a:off x="444" y="2762"/>
                  <a:ext cx="725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18 mg/g</a:t>
                  </a:r>
                </a:p>
              </p:txBody>
            </p:sp>
            <p:sp>
              <p:nvSpPr>
                <p:cNvPr id="21541" name="Rectangle 37"/>
                <p:cNvSpPr>
                  <a:spLocks noChangeArrowheads="1"/>
                </p:cNvSpPr>
                <p:nvPr/>
              </p:nvSpPr>
              <p:spPr bwMode="auto">
                <a:xfrm>
                  <a:off x="444" y="2762"/>
                  <a:ext cx="72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-3" y="-3"/>
              <a:ext cx="1175" cy="351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609600" y="304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200" b="1" dirty="0"/>
              <a:t>Quantity of </a:t>
            </a:r>
            <a:r>
              <a:rPr lang="en-US" sz="3200" b="1" dirty="0" err="1"/>
              <a:t>Myoglobin</a:t>
            </a:r>
            <a:endParaRPr lang="en-US" sz="3200" b="1" dirty="0"/>
          </a:p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600200" y="1905000"/>
            <a:ext cx="6477000" cy="4633913"/>
            <a:chOff x="-3" y="-3"/>
            <a:chExt cx="1423" cy="3918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0" y="0"/>
              <a:ext cx="1417" cy="3912"/>
              <a:chOff x="0" y="0"/>
              <a:chExt cx="1417" cy="3912"/>
            </a:xfrm>
          </p:grpSpPr>
          <p:grpSp>
            <p:nvGrpSpPr>
              <p:cNvPr id="2253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05" cy="1208"/>
                <a:chOff x="0" y="0"/>
                <a:chExt cx="305" cy="1208"/>
              </a:xfrm>
            </p:grpSpPr>
            <p:sp>
              <p:nvSpPr>
                <p:cNvPr id="22533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05" cy="1208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534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05" cy="1208"/>
                  <a:chOff x="0" y="0"/>
                  <a:chExt cx="305" cy="1208"/>
                </a:xfrm>
              </p:grpSpPr>
              <p:sp>
                <p:nvSpPr>
                  <p:cNvPr id="2253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05" cy="1208"/>
                  </a:xfrm>
                  <a:prstGeom prst="rect">
                    <a:avLst/>
                  </a:prstGeom>
                  <a:solidFill>
                    <a:srgbClr val="EEEEEE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sz="2400" b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Species</a:t>
                    </a:r>
                    <a:endParaRPr lang="en-US" sz="2400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3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05" cy="120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305" y="0"/>
                <a:ext cx="403" cy="1208"/>
                <a:chOff x="305" y="0"/>
                <a:chExt cx="403" cy="1208"/>
              </a:xfrm>
            </p:grpSpPr>
            <p:sp>
              <p:nvSpPr>
                <p:cNvPr id="22538" name="Rectangle 10"/>
                <p:cNvSpPr>
                  <a:spLocks noChangeArrowheads="1"/>
                </p:cNvSpPr>
                <p:nvPr/>
              </p:nvSpPr>
              <p:spPr bwMode="auto">
                <a:xfrm>
                  <a:off x="305" y="0"/>
                  <a:ext cx="403" cy="1208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539" name="Group 11"/>
                <p:cNvGrpSpPr>
                  <a:grpSpLocks/>
                </p:cNvGrpSpPr>
                <p:nvPr/>
              </p:nvGrpSpPr>
              <p:grpSpPr bwMode="auto">
                <a:xfrm>
                  <a:off x="305" y="0"/>
                  <a:ext cx="403" cy="1208"/>
                  <a:chOff x="305" y="0"/>
                  <a:chExt cx="403" cy="1208"/>
                </a:xfrm>
              </p:grpSpPr>
              <p:sp>
                <p:nvSpPr>
                  <p:cNvPr id="2254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05" y="0"/>
                    <a:ext cx="403" cy="1208"/>
                  </a:xfrm>
                  <a:prstGeom prst="rect">
                    <a:avLst/>
                  </a:prstGeom>
                  <a:solidFill>
                    <a:srgbClr val="EEEEEE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sz="2400" b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Color</a:t>
                    </a:r>
                    <a:endParaRPr lang="en-US" sz="2400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4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05" y="0"/>
                    <a:ext cx="403" cy="120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542" name="Group 14"/>
              <p:cNvGrpSpPr>
                <a:grpSpLocks/>
              </p:cNvGrpSpPr>
              <p:nvPr/>
            </p:nvGrpSpPr>
            <p:grpSpPr bwMode="auto">
              <a:xfrm>
                <a:off x="708" y="0"/>
                <a:ext cx="709" cy="1208"/>
                <a:chOff x="708" y="0"/>
                <a:chExt cx="709" cy="1208"/>
              </a:xfrm>
            </p:grpSpPr>
            <p:sp>
              <p:nvSpPr>
                <p:cNvPr id="22543" name="Rectangle 15"/>
                <p:cNvSpPr>
                  <a:spLocks noChangeArrowheads="1"/>
                </p:cNvSpPr>
                <p:nvPr/>
              </p:nvSpPr>
              <p:spPr bwMode="auto">
                <a:xfrm>
                  <a:off x="708" y="0"/>
                  <a:ext cx="709" cy="1208"/>
                </a:xfrm>
                <a:prstGeom prst="rect">
                  <a:avLst/>
                </a:prstGeom>
                <a:solidFill>
                  <a:srgbClr val="EEEEEE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544" name="Group 16"/>
                <p:cNvGrpSpPr>
                  <a:grpSpLocks/>
                </p:cNvGrpSpPr>
                <p:nvPr/>
              </p:nvGrpSpPr>
              <p:grpSpPr bwMode="auto">
                <a:xfrm>
                  <a:off x="708" y="0"/>
                  <a:ext cx="709" cy="1208"/>
                  <a:chOff x="708" y="0"/>
                  <a:chExt cx="709" cy="1208"/>
                </a:xfrm>
              </p:grpSpPr>
              <p:sp>
                <p:nvSpPr>
                  <p:cNvPr id="2254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708" y="0"/>
                    <a:ext cx="709" cy="1208"/>
                  </a:xfrm>
                  <a:prstGeom prst="rect">
                    <a:avLst/>
                  </a:prstGeom>
                  <a:solidFill>
                    <a:srgbClr val="EEEEEE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sz="2400" b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Myoglobin content</a:t>
                    </a:r>
                    <a:endParaRPr lang="en-US" sz="2400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4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08" y="0"/>
                    <a:ext cx="709" cy="120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547" name="Group 19"/>
              <p:cNvGrpSpPr>
                <a:grpSpLocks/>
              </p:cNvGrpSpPr>
              <p:nvPr/>
            </p:nvGrpSpPr>
            <p:grpSpPr bwMode="auto">
              <a:xfrm>
                <a:off x="0" y="1208"/>
                <a:ext cx="305" cy="748"/>
                <a:chOff x="0" y="1208"/>
                <a:chExt cx="305" cy="748"/>
              </a:xfrm>
            </p:grpSpPr>
            <p:sp>
              <p:nvSpPr>
                <p:cNvPr id="22548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1208"/>
                  <a:ext cx="305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Pork</a:t>
                  </a:r>
                </a:p>
              </p:txBody>
            </p:sp>
            <p:sp>
              <p:nvSpPr>
                <p:cNvPr id="22549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1208"/>
                  <a:ext cx="30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50" name="Group 22"/>
              <p:cNvGrpSpPr>
                <a:grpSpLocks/>
              </p:cNvGrpSpPr>
              <p:nvPr/>
            </p:nvGrpSpPr>
            <p:grpSpPr bwMode="auto">
              <a:xfrm>
                <a:off x="305" y="1208"/>
                <a:ext cx="403" cy="748"/>
                <a:chOff x="305" y="1208"/>
                <a:chExt cx="403" cy="748"/>
              </a:xfrm>
            </p:grpSpPr>
            <p:sp>
              <p:nvSpPr>
                <p:cNvPr id="22551" name="Rectangle 23"/>
                <p:cNvSpPr>
                  <a:spLocks noChangeArrowheads="1"/>
                </p:cNvSpPr>
                <p:nvPr/>
              </p:nvSpPr>
              <p:spPr bwMode="auto">
                <a:xfrm>
                  <a:off x="305" y="1208"/>
                  <a:ext cx="40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Pink</a:t>
                  </a:r>
                </a:p>
              </p:txBody>
            </p:sp>
            <p:sp>
              <p:nvSpPr>
                <p:cNvPr id="22552" name="Rectangle 24"/>
                <p:cNvSpPr>
                  <a:spLocks noChangeArrowheads="1"/>
                </p:cNvSpPr>
                <p:nvPr/>
              </p:nvSpPr>
              <p:spPr bwMode="auto">
                <a:xfrm>
                  <a:off x="305" y="1208"/>
                  <a:ext cx="40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53" name="Group 25"/>
              <p:cNvGrpSpPr>
                <a:grpSpLocks/>
              </p:cNvGrpSpPr>
              <p:nvPr/>
            </p:nvGrpSpPr>
            <p:grpSpPr bwMode="auto">
              <a:xfrm>
                <a:off x="708" y="1208"/>
                <a:ext cx="709" cy="748"/>
                <a:chOff x="708" y="1208"/>
                <a:chExt cx="709" cy="748"/>
              </a:xfrm>
            </p:grpSpPr>
            <p:sp>
              <p:nvSpPr>
                <p:cNvPr id="22554" name="Rectangle 26"/>
                <p:cNvSpPr>
                  <a:spLocks noChangeArrowheads="1"/>
                </p:cNvSpPr>
                <p:nvPr/>
              </p:nvSpPr>
              <p:spPr bwMode="auto">
                <a:xfrm>
                  <a:off x="708" y="1208"/>
                  <a:ext cx="709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2 mg/g</a:t>
                  </a:r>
                </a:p>
              </p:txBody>
            </p:sp>
            <p:sp>
              <p:nvSpPr>
                <p:cNvPr id="22555" name="Rectangle 27"/>
                <p:cNvSpPr>
                  <a:spLocks noChangeArrowheads="1"/>
                </p:cNvSpPr>
                <p:nvPr/>
              </p:nvSpPr>
              <p:spPr bwMode="auto">
                <a:xfrm>
                  <a:off x="708" y="1208"/>
                  <a:ext cx="70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56" name="Group 28"/>
              <p:cNvGrpSpPr>
                <a:grpSpLocks/>
              </p:cNvGrpSpPr>
              <p:nvPr/>
            </p:nvGrpSpPr>
            <p:grpSpPr bwMode="auto">
              <a:xfrm>
                <a:off x="0" y="1956"/>
                <a:ext cx="305" cy="978"/>
                <a:chOff x="0" y="1956"/>
                <a:chExt cx="305" cy="978"/>
              </a:xfrm>
            </p:grpSpPr>
            <p:sp>
              <p:nvSpPr>
                <p:cNvPr id="22557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956"/>
                  <a:ext cx="30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Lamb</a:t>
                  </a:r>
                </a:p>
              </p:txBody>
            </p:sp>
            <p:sp>
              <p:nvSpPr>
                <p:cNvPr id="22558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956"/>
                  <a:ext cx="305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59" name="Group 31"/>
              <p:cNvGrpSpPr>
                <a:grpSpLocks/>
              </p:cNvGrpSpPr>
              <p:nvPr/>
            </p:nvGrpSpPr>
            <p:grpSpPr bwMode="auto">
              <a:xfrm>
                <a:off x="305" y="1956"/>
                <a:ext cx="403" cy="978"/>
                <a:chOff x="305" y="1956"/>
                <a:chExt cx="403" cy="978"/>
              </a:xfrm>
            </p:grpSpPr>
            <p:sp>
              <p:nvSpPr>
                <p:cNvPr id="22560" name="Rectangle 32"/>
                <p:cNvSpPr>
                  <a:spLocks noChangeArrowheads="1"/>
                </p:cNvSpPr>
                <p:nvPr/>
              </p:nvSpPr>
              <p:spPr bwMode="auto">
                <a:xfrm>
                  <a:off x="305" y="1956"/>
                  <a:ext cx="403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Light red</a:t>
                  </a:r>
                </a:p>
              </p:txBody>
            </p:sp>
            <p:sp>
              <p:nvSpPr>
                <p:cNvPr id="22561" name="Rectangle 33"/>
                <p:cNvSpPr>
                  <a:spLocks noChangeArrowheads="1"/>
                </p:cNvSpPr>
                <p:nvPr/>
              </p:nvSpPr>
              <p:spPr bwMode="auto">
                <a:xfrm>
                  <a:off x="305" y="1956"/>
                  <a:ext cx="40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22562" name="Group 34"/>
              <p:cNvGrpSpPr>
                <a:grpSpLocks/>
              </p:cNvGrpSpPr>
              <p:nvPr/>
            </p:nvGrpSpPr>
            <p:grpSpPr bwMode="auto">
              <a:xfrm>
                <a:off x="708" y="1956"/>
                <a:ext cx="709" cy="978"/>
                <a:chOff x="708" y="1956"/>
                <a:chExt cx="709" cy="978"/>
              </a:xfrm>
            </p:grpSpPr>
            <p:sp>
              <p:nvSpPr>
                <p:cNvPr id="22563" name="Rectangle 35"/>
                <p:cNvSpPr>
                  <a:spLocks noChangeArrowheads="1"/>
                </p:cNvSpPr>
                <p:nvPr/>
              </p:nvSpPr>
              <p:spPr bwMode="auto">
                <a:xfrm>
                  <a:off x="708" y="1956"/>
                  <a:ext cx="709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6 mg/g</a:t>
                  </a:r>
                </a:p>
              </p:txBody>
            </p:sp>
            <p:sp>
              <p:nvSpPr>
                <p:cNvPr id="22564" name="Rectangle 36"/>
                <p:cNvSpPr>
                  <a:spLocks noChangeArrowheads="1"/>
                </p:cNvSpPr>
                <p:nvPr/>
              </p:nvSpPr>
              <p:spPr bwMode="auto">
                <a:xfrm>
                  <a:off x="708" y="1956"/>
                  <a:ext cx="709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65" name="Group 37"/>
              <p:cNvGrpSpPr>
                <a:grpSpLocks/>
              </p:cNvGrpSpPr>
              <p:nvPr/>
            </p:nvGrpSpPr>
            <p:grpSpPr bwMode="auto">
              <a:xfrm>
                <a:off x="0" y="2934"/>
                <a:ext cx="305" cy="978"/>
                <a:chOff x="0" y="2934"/>
                <a:chExt cx="305" cy="978"/>
              </a:xfrm>
            </p:grpSpPr>
            <p:sp>
              <p:nvSpPr>
                <p:cNvPr id="22566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2934"/>
                  <a:ext cx="30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Beef</a:t>
                  </a:r>
                </a:p>
              </p:txBody>
            </p:sp>
            <p:sp>
              <p:nvSpPr>
                <p:cNvPr id="22567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2934"/>
                  <a:ext cx="305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68" name="Group 40"/>
              <p:cNvGrpSpPr>
                <a:grpSpLocks/>
              </p:cNvGrpSpPr>
              <p:nvPr/>
            </p:nvGrpSpPr>
            <p:grpSpPr bwMode="auto">
              <a:xfrm>
                <a:off x="305" y="2934"/>
                <a:ext cx="403" cy="978"/>
                <a:chOff x="305" y="2934"/>
                <a:chExt cx="403" cy="978"/>
              </a:xfrm>
            </p:grpSpPr>
            <p:sp>
              <p:nvSpPr>
                <p:cNvPr id="22569" name="Rectangle 41"/>
                <p:cNvSpPr>
                  <a:spLocks noChangeArrowheads="1"/>
                </p:cNvSpPr>
                <p:nvPr/>
              </p:nvSpPr>
              <p:spPr bwMode="auto">
                <a:xfrm>
                  <a:off x="305" y="2934"/>
                  <a:ext cx="403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Cherry red</a:t>
                  </a:r>
                </a:p>
              </p:txBody>
            </p:sp>
            <p:sp>
              <p:nvSpPr>
                <p:cNvPr id="22570" name="Rectangle 42"/>
                <p:cNvSpPr>
                  <a:spLocks noChangeArrowheads="1"/>
                </p:cNvSpPr>
                <p:nvPr/>
              </p:nvSpPr>
              <p:spPr bwMode="auto">
                <a:xfrm>
                  <a:off x="305" y="2934"/>
                  <a:ext cx="40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71" name="Group 43"/>
              <p:cNvGrpSpPr>
                <a:grpSpLocks/>
              </p:cNvGrpSpPr>
              <p:nvPr/>
            </p:nvGrpSpPr>
            <p:grpSpPr bwMode="auto">
              <a:xfrm>
                <a:off x="708" y="2934"/>
                <a:ext cx="709" cy="978"/>
                <a:chOff x="708" y="2934"/>
                <a:chExt cx="709" cy="978"/>
              </a:xfrm>
            </p:grpSpPr>
            <p:sp>
              <p:nvSpPr>
                <p:cNvPr id="22572" name="Rectangle 44"/>
                <p:cNvSpPr>
                  <a:spLocks noChangeArrowheads="1"/>
                </p:cNvSpPr>
                <p:nvPr/>
              </p:nvSpPr>
              <p:spPr bwMode="auto">
                <a:xfrm>
                  <a:off x="708" y="2934"/>
                  <a:ext cx="709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 dirty="0">
                      <a:latin typeface="Times New Roman" pitchFamily="18" charset="0"/>
                    </a:rPr>
                    <a:t>8 mg/g</a:t>
                  </a:r>
                </a:p>
              </p:txBody>
            </p:sp>
            <p:sp>
              <p:nvSpPr>
                <p:cNvPr id="22573" name="Rectangle 45"/>
                <p:cNvSpPr>
                  <a:spLocks noChangeArrowheads="1"/>
                </p:cNvSpPr>
                <p:nvPr/>
              </p:nvSpPr>
              <p:spPr bwMode="auto">
                <a:xfrm>
                  <a:off x="708" y="2934"/>
                  <a:ext cx="709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574" name="Rectangle 46"/>
            <p:cNvSpPr>
              <a:spLocks noChangeArrowheads="1"/>
            </p:cNvSpPr>
            <p:nvPr/>
          </p:nvSpPr>
          <p:spPr bwMode="auto">
            <a:xfrm>
              <a:off x="-3" y="-3"/>
              <a:ext cx="1423" cy="39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1447800" y="838200"/>
            <a:ext cx="6675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/>
              <a:t>Species Differences of </a:t>
            </a:r>
            <a:r>
              <a:rPr lang="en-US" sz="3200" b="1" dirty="0" err="1"/>
              <a:t>Myoglobin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Type Differences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447800"/>
          <a:ext cx="7162801" cy="5181600"/>
        </p:xfrm>
        <a:graphic>
          <a:graphicData uri="http://schemas.openxmlformats.org/drawingml/2006/table">
            <a:tbl>
              <a:tblPr/>
              <a:tblGrid>
                <a:gridCol w="3196821"/>
                <a:gridCol w="1982990"/>
                <a:gridCol w="1982990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Muscle Fiber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Characteristics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Oxidative metabolism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Glycolytic metabolism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Myoglobin content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Reddness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Capillary density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Mitochondria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Mitochondria 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Lipid content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Glycogen content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Fiber diameter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Contraction 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Fatigue resistance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Contractile action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 disk width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2133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		  Low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2743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		  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048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		  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3352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		  Low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243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		  High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3657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		  Low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4038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		  Small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4343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		  Low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		  Low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4648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		  High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0" y="5029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		  Large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533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		  Fast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594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Tonic		  </a:t>
            </a:r>
            <a:r>
              <a:rPr lang="en-US" dirty="0" err="1" smtClean="0"/>
              <a:t>Phasic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		  Small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Meat Color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r>
              <a:rPr lang="en-US" dirty="0"/>
              <a:t>Chemical State of </a:t>
            </a:r>
            <a:r>
              <a:rPr lang="en-US" dirty="0" err="1"/>
              <a:t>Myoglobin</a:t>
            </a:r>
            <a:endParaRPr lang="en-US" dirty="0"/>
          </a:p>
          <a:p>
            <a:pPr lvl="1"/>
            <a:r>
              <a:rPr lang="en-US" dirty="0"/>
              <a:t>Ferrous (Fe++)</a:t>
            </a:r>
          </a:p>
          <a:p>
            <a:pPr lvl="2"/>
            <a:r>
              <a:rPr lang="en-US" dirty="0"/>
              <a:t>H</a:t>
            </a:r>
            <a:r>
              <a:rPr lang="en-US" baseline="-20000" dirty="0"/>
              <a:t>2</a:t>
            </a:r>
            <a:r>
              <a:rPr lang="en-US" dirty="0"/>
              <a:t>O</a:t>
            </a:r>
            <a:r>
              <a:rPr lang="en-US" dirty="0">
                <a:sym typeface="Symbol" pitchFamily="18" charset="2"/>
              </a:rPr>
              <a:t>	Purple 		</a:t>
            </a:r>
            <a:r>
              <a:rPr lang="en-US" dirty="0" err="1">
                <a:sym typeface="Symbol" pitchFamily="18" charset="2"/>
              </a:rPr>
              <a:t>Deoxymyoglobin</a:t>
            </a:r>
            <a:endParaRPr lang="en-US" dirty="0">
              <a:sym typeface="Symbol" pitchFamily="18" charset="2"/>
            </a:endParaRPr>
          </a:p>
          <a:p>
            <a:pPr lvl="2"/>
            <a:r>
              <a:rPr lang="en-US" dirty="0">
                <a:sym typeface="Symbol" pitchFamily="18" charset="2"/>
              </a:rPr>
              <a:t>O</a:t>
            </a:r>
            <a:r>
              <a:rPr lang="en-US" baseline="-18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	</a:t>
            </a:r>
            <a:r>
              <a:rPr lang="en-US" dirty="0" smtClean="0">
                <a:sym typeface="Symbol" pitchFamily="18" charset="2"/>
              </a:rPr>
              <a:t>	Red </a:t>
            </a:r>
            <a:r>
              <a:rPr lang="en-US" dirty="0">
                <a:sym typeface="Symbol" pitchFamily="18" charset="2"/>
              </a:rPr>
              <a:t>		</a:t>
            </a:r>
            <a:r>
              <a:rPr lang="en-US" dirty="0" smtClean="0">
                <a:sym typeface="Symbol" pitchFamily="18" charset="2"/>
              </a:rPr>
              <a:t>	</a:t>
            </a:r>
            <a:r>
              <a:rPr lang="en-US" dirty="0" err="1" smtClean="0">
                <a:sym typeface="Symbol" pitchFamily="18" charset="2"/>
              </a:rPr>
              <a:t>Oxymyoglobin</a:t>
            </a:r>
            <a:endParaRPr lang="en-US" dirty="0">
              <a:sym typeface="Symbol" pitchFamily="18" charset="2"/>
            </a:endParaRPr>
          </a:p>
          <a:p>
            <a:pPr lvl="2"/>
            <a:r>
              <a:rPr lang="en-US" dirty="0">
                <a:sym typeface="Symbol" pitchFamily="18" charset="2"/>
              </a:rPr>
              <a:t>NO  	Unstable pink 	Nitric oxide </a:t>
            </a:r>
            <a:r>
              <a:rPr lang="en-US" dirty="0" err="1">
                <a:sym typeface="Symbol" pitchFamily="18" charset="2"/>
              </a:rPr>
              <a:t>myobglobin</a:t>
            </a:r>
            <a:endParaRPr lang="en-US" dirty="0">
              <a:sym typeface="Symbol" pitchFamily="18" charset="2"/>
            </a:endParaRPr>
          </a:p>
          <a:p>
            <a:pPr lvl="2"/>
            <a:r>
              <a:rPr lang="en-US" dirty="0">
                <a:sym typeface="Symbol" pitchFamily="18" charset="2"/>
              </a:rPr>
              <a:t>CO 	Red 		</a:t>
            </a:r>
            <a:r>
              <a:rPr lang="en-US" dirty="0" smtClean="0">
                <a:sym typeface="Symbol" pitchFamily="18" charset="2"/>
              </a:rPr>
              <a:t>	</a:t>
            </a:r>
            <a:r>
              <a:rPr lang="en-US" dirty="0" err="1" smtClean="0">
                <a:sym typeface="Symbol" pitchFamily="18" charset="2"/>
              </a:rPr>
              <a:t>Carboxymyoglobin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Ferric (Fe+++)</a:t>
            </a:r>
          </a:p>
          <a:p>
            <a:pPr lvl="2"/>
            <a:r>
              <a:rPr lang="en-US" dirty="0">
                <a:sym typeface="Symbol" pitchFamily="18" charset="2"/>
              </a:rPr>
              <a:t> </a:t>
            </a:r>
            <a:r>
              <a:rPr lang="en-US" sz="2000" dirty="0"/>
              <a:t>H</a:t>
            </a:r>
            <a:r>
              <a:rPr lang="en-US" sz="2000" baseline="-20000" dirty="0"/>
              <a:t>2</a:t>
            </a:r>
            <a:r>
              <a:rPr lang="en-US" sz="2000" dirty="0"/>
              <a:t>O</a:t>
            </a:r>
            <a:r>
              <a:rPr lang="en-US" sz="1600" dirty="0"/>
              <a:t> (</a:t>
            </a:r>
            <a:r>
              <a:rPr lang="en-US" sz="1600" dirty="0" err="1"/>
              <a:t>globin</a:t>
            </a:r>
            <a:r>
              <a:rPr lang="en-US" sz="1600" dirty="0"/>
              <a:t>)</a:t>
            </a:r>
            <a:r>
              <a:rPr lang="en-US" sz="2000" dirty="0">
                <a:sym typeface="Symbol" pitchFamily="18" charset="2"/>
              </a:rPr>
              <a:t> 	  </a:t>
            </a:r>
            <a:r>
              <a:rPr lang="en-US" sz="2000" dirty="0" smtClean="0">
                <a:sym typeface="Symbol" pitchFamily="18" charset="2"/>
              </a:rPr>
              <a:t>	Brown </a:t>
            </a:r>
            <a:r>
              <a:rPr lang="en-US" sz="2000" dirty="0">
                <a:sym typeface="Symbol" pitchFamily="18" charset="2"/>
              </a:rPr>
              <a:t>	</a:t>
            </a:r>
            <a:r>
              <a:rPr lang="en-US" sz="2000" dirty="0" err="1">
                <a:sym typeface="Symbol" pitchFamily="18" charset="2"/>
              </a:rPr>
              <a:t>Metmyoglobin</a:t>
            </a:r>
            <a:endParaRPr lang="en-US" sz="2000" dirty="0">
              <a:sym typeface="Symbol" pitchFamily="18" charset="2"/>
            </a:endParaRPr>
          </a:p>
          <a:p>
            <a:pPr lvl="2"/>
            <a:r>
              <a:rPr lang="en-US" sz="2000" dirty="0"/>
              <a:t>H</a:t>
            </a:r>
            <a:r>
              <a:rPr lang="en-US" sz="2000" baseline="-20000" dirty="0"/>
              <a:t>2</a:t>
            </a:r>
            <a:r>
              <a:rPr lang="en-US" sz="2000" dirty="0"/>
              <a:t>O</a:t>
            </a:r>
            <a:r>
              <a:rPr lang="en-US" sz="1600" dirty="0"/>
              <a:t> (denatured </a:t>
            </a:r>
            <a:r>
              <a:rPr lang="en-US" sz="1600" dirty="0" err="1"/>
              <a:t>globin</a:t>
            </a:r>
            <a:r>
              <a:rPr lang="en-US" sz="1600" dirty="0"/>
              <a:t>)</a:t>
            </a:r>
            <a:r>
              <a:rPr lang="en-US" sz="2000" dirty="0">
                <a:sym typeface="Symbol" pitchFamily="18" charset="2"/>
              </a:rPr>
              <a:t>   </a:t>
            </a:r>
            <a:r>
              <a:rPr lang="en-US" sz="2000" dirty="0" smtClean="0">
                <a:sym typeface="Symbol" pitchFamily="18" charset="2"/>
              </a:rPr>
              <a:t>	Brown/gray </a:t>
            </a:r>
            <a:r>
              <a:rPr lang="en-US" sz="2000" dirty="0">
                <a:sym typeface="Symbol" pitchFamily="18" charset="2"/>
              </a:rPr>
              <a:t> </a:t>
            </a:r>
            <a:r>
              <a:rPr lang="en-US" sz="2000" dirty="0" smtClean="0">
                <a:sym typeface="Symbol" pitchFamily="18" charset="2"/>
              </a:rPr>
              <a:t>	Denatured </a:t>
            </a:r>
            <a:r>
              <a:rPr lang="en-US" sz="2000" dirty="0" err="1">
                <a:sym typeface="Symbol" pitchFamily="18" charset="2"/>
              </a:rPr>
              <a:t>metmyoglobin</a:t>
            </a:r>
            <a:endParaRPr lang="en-US" sz="2000" dirty="0">
              <a:sym typeface="Symbol" pitchFamily="18" charset="2"/>
            </a:endParaRPr>
          </a:p>
          <a:p>
            <a:pPr lvl="2"/>
            <a:r>
              <a:rPr lang="en-US" sz="2000" dirty="0">
                <a:sym typeface="Symbol" pitchFamily="18" charset="2"/>
              </a:rPr>
              <a:t>SH 		</a:t>
            </a:r>
            <a:r>
              <a:rPr lang="en-US" sz="2000" dirty="0" smtClean="0">
                <a:sym typeface="Symbol" pitchFamily="18" charset="2"/>
              </a:rPr>
              <a:t>	Green </a:t>
            </a:r>
            <a:r>
              <a:rPr lang="en-US" sz="2000" dirty="0">
                <a:sym typeface="Symbol" pitchFamily="18" charset="2"/>
              </a:rPr>
              <a:t>	</a:t>
            </a:r>
            <a:r>
              <a:rPr lang="en-US" sz="2000" dirty="0" err="1">
                <a:sym typeface="Symbol" pitchFamily="18" charset="2"/>
              </a:rPr>
              <a:t>Sulfmyoglobin</a:t>
            </a:r>
            <a:endParaRPr lang="en-US" sz="2000" dirty="0">
              <a:sym typeface="Symbol" pitchFamily="18" charset="2"/>
            </a:endParaRPr>
          </a:p>
          <a:p>
            <a:pPr lvl="2"/>
            <a:r>
              <a:rPr lang="en-US" sz="2000" dirty="0">
                <a:sym typeface="Symbol" pitchFamily="18" charset="2"/>
              </a:rPr>
              <a:t>H</a:t>
            </a:r>
            <a:r>
              <a:rPr lang="en-US" sz="2000" baseline="-18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O</a:t>
            </a:r>
            <a:r>
              <a:rPr lang="en-US" sz="2000" baseline="-18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 	               </a:t>
            </a:r>
            <a:r>
              <a:rPr lang="en-US" sz="2000" dirty="0" smtClean="0">
                <a:sym typeface="Symbol" pitchFamily="18" charset="2"/>
              </a:rPr>
              <a:t>	Green </a:t>
            </a:r>
            <a:r>
              <a:rPr lang="en-US" sz="2000" dirty="0">
                <a:sym typeface="Symbol" pitchFamily="18" charset="2"/>
              </a:rPr>
              <a:t>	</a:t>
            </a:r>
            <a:r>
              <a:rPr lang="en-US" sz="2000" dirty="0" err="1">
                <a:sym typeface="Symbol" pitchFamily="18" charset="2"/>
              </a:rPr>
              <a:t>Choleglobin</a:t>
            </a:r>
            <a:endParaRPr lang="en-US" sz="20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2438400" cy="3733800"/>
          </a:xfrm>
        </p:spPr>
        <p:txBody>
          <a:bodyPr/>
          <a:lstStyle/>
          <a:p>
            <a:r>
              <a:rPr lang="en-US"/>
              <a:t>Color changes</a:t>
            </a:r>
          </a:p>
        </p:txBody>
      </p:sp>
      <p:pic>
        <p:nvPicPr>
          <p:cNvPr id="41987" name="Picture 3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62484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VC-016F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086600" y="3962400"/>
            <a:ext cx="20574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Sulfmyoglobin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and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Choleglobin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9700" name="Picture 4" descr="150"/>
          <p:cNvPicPr>
            <a:picLocks noChangeAspect="1" noChangeArrowheads="1"/>
          </p:cNvPicPr>
          <p:nvPr/>
        </p:nvPicPr>
        <p:blipFill>
          <a:blip r:embed="rId3" cstate="print"/>
          <a:srcRect l="21875" t="12500" r="8749" b="8749"/>
          <a:stretch>
            <a:fillRect/>
          </a:stretch>
        </p:blipFill>
        <p:spPr bwMode="auto">
          <a:xfrm>
            <a:off x="0" y="-152400"/>
            <a:ext cx="3048000" cy="2595563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Meat Color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458200" cy="4800600"/>
          </a:xfrm>
        </p:spPr>
        <p:txBody>
          <a:bodyPr/>
          <a:lstStyle/>
          <a:p>
            <a:r>
              <a:rPr lang="en-US"/>
              <a:t>Vitamin E feeding of cattle</a:t>
            </a:r>
          </a:p>
          <a:p>
            <a:pPr lvl="1"/>
            <a:r>
              <a:rPr lang="en-US"/>
              <a:t>Prevents oxidation; retards conversion of myoglobin to metmyoglobin</a:t>
            </a:r>
          </a:p>
          <a:p>
            <a:r>
              <a:rPr lang="en-US"/>
              <a:t>Bacteria</a:t>
            </a:r>
          </a:p>
          <a:p>
            <a:pPr lvl="1"/>
            <a:r>
              <a:rPr lang="en-US"/>
              <a:t>Produce metmyoglobin, choleglobin, and sulfmyoglobin pigments</a:t>
            </a:r>
          </a:p>
          <a:p>
            <a:r>
              <a:rPr lang="en-US"/>
              <a:t>Curing</a:t>
            </a:r>
          </a:p>
          <a:p>
            <a:pPr lvl="1"/>
            <a:r>
              <a:rPr lang="en-US"/>
              <a:t>Nitrosylhemochromogen is the stable cured meat pigment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Meat Color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Meat color is very important because it affects consumer purchase decisions</a:t>
            </a:r>
          </a:p>
          <a:p>
            <a:r>
              <a:rPr lang="en-US"/>
              <a:t>Research continues to find ways to improve the length of time a product stays “bright red” in the meat case</a:t>
            </a:r>
          </a:p>
          <a:p>
            <a:r>
              <a:rPr lang="en-US"/>
              <a:t>The protein responsible for meat color is myoglobin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Vitamin E</a:t>
            </a:r>
          </a:p>
        </p:txBody>
      </p:sp>
      <p:pic>
        <p:nvPicPr>
          <p:cNvPr id="31747" name="Picture 3" descr="evsnon"/>
          <p:cNvPicPr>
            <a:picLocks noChangeAspect="1" noChangeArrowheads="1"/>
          </p:cNvPicPr>
          <p:nvPr/>
        </p:nvPicPr>
        <p:blipFill>
          <a:blip r:embed="rId2" cstate="print"/>
          <a:srcRect t="12122"/>
          <a:stretch>
            <a:fillRect/>
          </a:stretch>
        </p:blipFill>
        <p:spPr bwMode="auto">
          <a:xfrm>
            <a:off x="0" y="1209675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smap8-0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-641204" y="-256090"/>
            <a:ext cx="10318604" cy="7141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Meat Color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58139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5400" i="1" dirty="0" smtClean="0"/>
              <a:t>Pre-Harvest Stress</a:t>
            </a:r>
          </a:p>
          <a:p>
            <a:pPr>
              <a:buNone/>
            </a:pPr>
            <a:r>
              <a:rPr lang="en-US" sz="4000" i="1" dirty="0" smtClean="0"/>
              <a:t>Exposure to long-term or short term stress</a:t>
            </a:r>
          </a:p>
          <a:p>
            <a:r>
              <a:rPr lang="en-US" dirty="0" smtClean="0"/>
              <a:t>Effects glycogen content of muscle and ultimate pH of muscle</a:t>
            </a:r>
          </a:p>
          <a:p>
            <a:r>
              <a:rPr lang="en-US" dirty="0" smtClean="0"/>
              <a:t>Long Term Stress: DFD (dark cutter)</a:t>
            </a:r>
            <a:r>
              <a:rPr lang="en-US" sz="2800" i="1" dirty="0" smtClean="0"/>
              <a:t>Transport, Hunger, Fear, Aggression</a:t>
            </a:r>
          </a:p>
          <a:p>
            <a:r>
              <a:rPr lang="en-US" i="1" dirty="0" smtClean="0"/>
              <a:t>Ultimate pH above 5.9 (beef), 6.5 (pork)</a:t>
            </a:r>
          </a:p>
          <a:p>
            <a:r>
              <a:rPr lang="en-US" sz="3200" dirty="0" smtClean="0"/>
              <a:t>Short Term Stress: PSE </a:t>
            </a:r>
            <a:r>
              <a:rPr lang="en-US" i="1" dirty="0" smtClean="0"/>
              <a:t>Usually only problematic in pork </a:t>
            </a:r>
          </a:p>
          <a:p>
            <a:pPr lvl="1"/>
            <a:r>
              <a:rPr lang="en-US" i="1" dirty="0" smtClean="0"/>
              <a:t>Ultimate pH below 5.4</a:t>
            </a:r>
          </a:p>
          <a:p>
            <a:pPr lvl="2"/>
            <a:r>
              <a:rPr lang="en-US" i="1" dirty="0" smtClean="0"/>
              <a:t>Generally problem can be overcome with enhancement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5400"/>
            <a:ext cx="67632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212336"/>
            <a:ext cx="2438400" cy="264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325" y="596901"/>
            <a:ext cx="935665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Factors Affecting Meat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pic>
        <p:nvPicPr>
          <p:cNvPr id="4" name="Picture 3" descr="MVC-005F"/>
          <p:cNvPicPr>
            <a:picLocks noChangeAspect="1" noChangeArrowheads="1"/>
          </p:cNvPicPr>
          <p:nvPr/>
        </p:nvPicPr>
        <p:blipFill>
          <a:blip r:embed="rId2" cstate="print"/>
          <a:srcRect b="6383"/>
          <a:stretch>
            <a:fillRect/>
          </a:stretch>
        </p:blipFill>
        <p:spPr bwMode="auto">
          <a:xfrm>
            <a:off x="0" y="3428999"/>
            <a:ext cx="5029200" cy="3531141"/>
          </a:xfrm>
          <a:prstGeom prst="rect">
            <a:avLst/>
          </a:prstGeom>
          <a:noFill/>
        </p:spPr>
      </p:pic>
      <p:pic>
        <p:nvPicPr>
          <p:cNvPr id="5" name="Picture 2" descr="Str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4267200" cy="3201990"/>
          </a:xfrm>
          <a:prstGeom prst="rect">
            <a:avLst/>
          </a:prstGeom>
          <a:noFill/>
        </p:spPr>
      </p:pic>
      <p:pic>
        <p:nvPicPr>
          <p:cNvPr id="6" name="Picture 3" descr="mappackage"/>
          <p:cNvPicPr>
            <a:picLocks noChangeAspect="1" noChangeArrowheads="1"/>
          </p:cNvPicPr>
          <p:nvPr/>
        </p:nvPicPr>
        <p:blipFill>
          <a:blip r:embed="rId4" cstate="print">
            <a:lum bright="24000"/>
          </a:blip>
          <a:srcRect/>
          <a:stretch>
            <a:fillRect/>
          </a:stretch>
        </p:blipFill>
        <p:spPr bwMode="auto">
          <a:xfrm>
            <a:off x="5017988" y="4267200"/>
            <a:ext cx="41260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Meat Color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3675" y="1981200"/>
            <a:ext cx="8493125" cy="3886200"/>
          </a:xfrm>
        </p:spPr>
        <p:txBody>
          <a:bodyPr/>
          <a:lstStyle/>
          <a:p>
            <a:r>
              <a:rPr lang="en-US"/>
              <a:t>Dependent on</a:t>
            </a:r>
          </a:p>
          <a:p>
            <a:pPr lvl="1"/>
            <a:r>
              <a:rPr lang="en-US"/>
              <a:t> Pigment content</a:t>
            </a:r>
          </a:p>
          <a:p>
            <a:pPr lvl="1"/>
            <a:r>
              <a:rPr lang="en-US"/>
              <a:t> Ultimate pH and rate of pH decline postmortem</a:t>
            </a:r>
          </a:p>
          <a:p>
            <a:pPr lvl="1"/>
            <a:r>
              <a:rPr lang="en-US"/>
              <a:t> Nature of group attached to the iron and the state of the iron </a:t>
            </a:r>
          </a:p>
          <a:p>
            <a:pPr lvl="1"/>
            <a:r>
              <a:rPr lang="en-US"/>
              <a:t> Ingredients, processing, packaging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Meat Color – Pigment Content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3886200"/>
          </a:xfrm>
        </p:spPr>
        <p:txBody>
          <a:bodyPr/>
          <a:lstStyle/>
          <a:p>
            <a:r>
              <a:rPr lang="en-US"/>
              <a:t>Pigments</a:t>
            </a:r>
          </a:p>
          <a:p>
            <a:pPr lvl="1"/>
            <a:r>
              <a:rPr lang="en-US"/>
              <a:t>Two main pigments: myoglobin and hemoglobin</a:t>
            </a:r>
          </a:p>
          <a:p>
            <a:pPr lvl="1"/>
            <a:r>
              <a:rPr lang="en-US"/>
              <a:t>Majority of color is due to myoglobin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Myoglobin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Accepts oxygen from hemoglobin</a:t>
            </a:r>
          </a:p>
          <a:p>
            <a:r>
              <a:rPr lang="en-US"/>
              <a:t>Stores oxygen for use by the living muscle</a:t>
            </a:r>
          </a:p>
          <a:p>
            <a:r>
              <a:rPr lang="en-US"/>
              <a:t>Contains a globin protein attached to a porphyrin ring containing a heme iron</a:t>
            </a:r>
          </a:p>
          <a:p>
            <a:r>
              <a:rPr lang="en-US"/>
              <a:t>Nature of the group attached to the iron, and the state (covalent or ionic) of the iron determines meat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emepig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349" y="-269875"/>
            <a:ext cx="10521098" cy="712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92" y="838200"/>
            <a:ext cx="9186984" cy="604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908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57600" y="3124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Deoxymyoglobin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DMb</a:t>
            </a:r>
            <a:r>
              <a:rPr lang="en-US" sz="1200" b="1" dirty="0" smtClean="0">
                <a:solidFill>
                  <a:schemeClr val="bg1"/>
                </a:solidFill>
              </a:rPr>
              <a:t>, Fe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++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 O</a:t>
            </a:r>
            <a:r>
              <a:rPr lang="en-US" sz="12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 present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638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Oxymyoglobin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OMb</a:t>
            </a:r>
            <a:r>
              <a:rPr lang="en-US" sz="1200" b="1" dirty="0" smtClean="0">
                <a:solidFill>
                  <a:schemeClr val="bg1"/>
                </a:solidFill>
              </a:rPr>
              <a:t>, Fe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++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Atmospheric O</a:t>
            </a:r>
            <a:r>
              <a:rPr lang="en-US" sz="12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 present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4572000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+ O</a:t>
            </a:r>
            <a:r>
              <a:rPr lang="en-US" sz="1050" b="1" baseline="-25000" dirty="0" smtClean="0"/>
              <a:t>2</a:t>
            </a:r>
            <a:endParaRPr lang="en-US" sz="105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Metmyoglobin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MMb</a:t>
            </a:r>
            <a:r>
              <a:rPr lang="en-US" sz="1200" b="1" dirty="0" smtClean="0">
                <a:solidFill>
                  <a:schemeClr val="bg1"/>
                </a:solidFill>
              </a:rPr>
              <a:t>, Fe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+++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Low O</a:t>
            </a:r>
            <a:r>
              <a:rPr lang="en-US" sz="12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 partial pressure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2819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Carboxymyoglobin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COMb</a:t>
            </a:r>
            <a:r>
              <a:rPr lang="en-US" sz="1200" b="1" dirty="0" smtClean="0">
                <a:solidFill>
                  <a:schemeClr val="bg1"/>
                </a:solidFill>
              </a:rPr>
              <a:t>, Fe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++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 present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5867400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- O</a:t>
            </a:r>
            <a:r>
              <a:rPr lang="en-US" sz="1050" b="1" baseline="-25000" dirty="0" smtClean="0"/>
              <a:t>2</a:t>
            </a:r>
            <a:r>
              <a:rPr lang="en-US" sz="1050" b="1" dirty="0" smtClean="0"/>
              <a:t> – e</a:t>
            </a:r>
            <a:r>
              <a:rPr lang="en-US" sz="1050" b="1" baseline="30000" dirty="0" smtClean="0"/>
              <a:t>-</a:t>
            </a:r>
            <a:r>
              <a:rPr lang="en-US" sz="1050" b="1" baseline="-25000" dirty="0" smtClean="0"/>
              <a:t> </a:t>
            </a:r>
            <a:r>
              <a:rPr lang="en-US" sz="1050" b="1" dirty="0" smtClean="0"/>
              <a:t> 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4648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+ O</a:t>
            </a:r>
            <a:r>
              <a:rPr lang="en-US" sz="900" b="1" baseline="-25000" dirty="0" smtClean="0"/>
              <a:t>2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Ensymatic</a:t>
            </a:r>
            <a:r>
              <a:rPr lang="en-US" sz="900" b="1" dirty="0" smtClean="0"/>
              <a:t> Reduction (MRA)</a:t>
            </a:r>
            <a:r>
              <a:rPr lang="en-US" sz="900" b="1" baseline="-25000" dirty="0" smtClean="0"/>
              <a:t> </a:t>
            </a:r>
            <a:endParaRPr lang="en-US" sz="9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3657600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+ O</a:t>
            </a:r>
            <a:r>
              <a:rPr lang="en-US" sz="1050" b="1" baseline="-25000" dirty="0" smtClean="0"/>
              <a:t>2</a:t>
            </a:r>
            <a:r>
              <a:rPr lang="en-US" sz="1050" b="1" dirty="0" smtClean="0"/>
              <a:t> – e</a:t>
            </a:r>
            <a:r>
              <a:rPr lang="en-US" sz="1050" b="1" baseline="30000" dirty="0" smtClean="0"/>
              <a:t>-</a:t>
            </a:r>
            <a:r>
              <a:rPr lang="en-US" sz="1050" b="1" baseline="-25000" dirty="0" smtClean="0"/>
              <a:t> </a:t>
            </a:r>
            <a:r>
              <a:rPr lang="en-US" sz="1050" b="1" dirty="0" smtClean="0"/>
              <a:t> 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3048000"/>
            <a:ext cx="60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+ CO</a:t>
            </a:r>
            <a:endParaRPr lang="en-US" sz="105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</a:rPr>
              <a:t>Deoxymyoglobin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Occurs when no </a:t>
            </a:r>
            <a:r>
              <a:rPr lang="en-US" dirty="0" err="1" smtClean="0">
                <a:solidFill>
                  <a:srgbClr val="000000"/>
                </a:solidFill>
              </a:rPr>
              <a:t>ligand</a:t>
            </a:r>
            <a:r>
              <a:rPr lang="en-US" dirty="0" smtClean="0">
                <a:solidFill>
                  <a:srgbClr val="000000"/>
                </a:solidFill>
              </a:rPr>
              <a:t> present for binding 6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site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Heme</a:t>
            </a:r>
            <a:r>
              <a:rPr lang="en-US" dirty="0" smtClean="0">
                <a:solidFill>
                  <a:srgbClr val="000000"/>
                </a:solidFill>
              </a:rPr>
              <a:t> Fe is Ferrous (Fe++) 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Uncut Meat</a:t>
            </a:r>
          </a:p>
          <a:p>
            <a:pPr lvl="2"/>
            <a:r>
              <a:rPr lang="en-US" i="1" dirty="0" smtClean="0">
                <a:solidFill>
                  <a:srgbClr val="000000"/>
                </a:solidFill>
              </a:rPr>
              <a:t>Only water present to bind 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Very low oxygen tension required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Typically associated with Vacuum Packaging</a:t>
            </a:r>
          </a:p>
          <a:p>
            <a:pPr lvl="2"/>
            <a:r>
              <a:rPr lang="en-US" i="1" dirty="0" smtClean="0">
                <a:solidFill>
                  <a:srgbClr val="000000"/>
                </a:solidFill>
              </a:rPr>
              <a:t>Consumer acceptance of vacuum packaged products?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Purplish-red or purplish-pink color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2991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3132220" cy="22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Oxymyoglobin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371600"/>
            <a:ext cx="57912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err="1" smtClean="0"/>
              <a:t>Heme</a:t>
            </a:r>
            <a:r>
              <a:rPr lang="en-US" sz="3300" dirty="0" smtClean="0"/>
              <a:t> Fe </a:t>
            </a:r>
            <a:r>
              <a:rPr lang="en-US" sz="3300" dirty="0" smtClean="0"/>
              <a:t>is Ferrous (Fe++) </a:t>
            </a:r>
          </a:p>
          <a:p>
            <a:r>
              <a:rPr lang="en-US" sz="3300" dirty="0" smtClean="0"/>
              <a:t>Cut meat exposed to O</a:t>
            </a:r>
            <a:r>
              <a:rPr lang="en-US" sz="1800" dirty="0" smtClean="0"/>
              <a:t>2</a:t>
            </a:r>
            <a:endParaRPr lang="en-US" sz="3300" dirty="0" smtClean="0"/>
          </a:p>
          <a:p>
            <a:pPr lvl="1"/>
            <a:r>
              <a:rPr lang="en-US" sz="3300" i="1" dirty="0" smtClean="0"/>
              <a:t>No change in iron’s valence</a:t>
            </a:r>
          </a:p>
          <a:p>
            <a:r>
              <a:rPr lang="en-US" sz="3300" i="1" dirty="0" smtClean="0"/>
              <a:t>6</a:t>
            </a:r>
            <a:r>
              <a:rPr lang="en-US" sz="3300" i="1" baseline="30000" dirty="0" smtClean="0"/>
              <a:t>th</a:t>
            </a:r>
            <a:r>
              <a:rPr lang="en-US" sz="3300" i="1" dirty="0" smtClean="0"/>
              <a:t> binding site occupied by diatomic oxygen</a:t>
            </a:r>
          </a:p>
          <a:p>
            <a:endParaRPr lang="en-US" sz="3300" dirty="0" smtClean="0"/>
          </a:p>
          <a:p>
            <a:r>
              <a:rPr lang="en-US" sz="3300" dirty="0" smtClean="0"/>
              <a:t>Distal </a:t>
            </a:r>
            <a:r>
              <a:rPr lang="en-US" sz="3300" dirty="0" err="1" smtClean="0"/>
              <a:t>histidine</a:t>
            </a:r>
            <a:r>
              <a:rPr lang="en-US" sz="3300" dirty="0" smtClean="0"/>
              <a:t> interacts with bound O</a:t>
            </a:r>
            <a:r>
              <a:rPr lang="en-US" sz="2000" dirty="0" smtClean="0"/>
              <a:t>2</a:t>
            </a:r>
            <a:endParaRPr lang="en-US" sz="3300" dirty="0" smtClean="0"/>
          </a:p>
          <a:p>
            <a:pPr lvl="1"/>
            <a:r>
              <a:rPr lang="en-US" sz="3300" i="1" dirty="0" smtClean="0"/>
              <a:t>Requires 40 </a:t>
            </a:r>
            <a:r>
              <a:rPr lang="en-US" sz="3300" i="1" dirty="0" err="1" smtClean="0"/>
              <a:t>torr</a:t>
            </a:r>
            <a:r>
              <a:rPr lang="en-US" sz="3300" i="1" dirty="0" smtClean="0"/>
              <a:t> partial pressure of O</a:t>
            </a:r>
            <a:r>
              <a:rPr lang="en-US" sz="2000" i="1" dirty="0" smtClean="0"/>
              <a:t>2 </a:t>
            </a:r>
            <a:r>
              <a:rPr lang="en-US" sz="3300" i="1" dirty="0" smtClean="0"/>
              <a:t>(5.25</a:t>
            </a:r>
            <a:r>
              <a:rPr lang="en-US" sz="3300" i="1" dirty="0" smtClean="0"/>
              <a:t>%)</a:t>
            </a:r>
          </a:p>
          <a:p>
            <a:r>
              <a:rPr lang="en-US" sz="3300" i="1" dirty="0" smtClean="0"/>
              <a:t>Alters structure and stability</a:t>
            </a:r>
          </a:p>
          <a:p>
            <a:endParaRPr lang="en-US" sz="3300" dirty="0" smtClean="0"/>
          </a:p>
          <a:p>
            <a:r>
              <a:rPr lang="en-US" sz="3300" dirty="0" smtClean="0"/>
              <a:t>Bright Cherry Red color</a:t>
            </a:r>
          </a:p>
          <a:p>
            <a:r>
              <a:rPr lang="en-US" sz="3300" dirty="0" smtClean="0"/>
              <a:t>As exposure increases-</a:t>
            </a:r>
            <a:r>
              <a:rPr lang="en-US" sz="3300" dirty="0" err="1" smtClean="0"/>
              <a:t>OMb</a:t>
            </a:r>
            <a:r>
              <a:rPr lang="en-US" sz="3300" dirty="0" smtClean="0"/>
              <a:t> penetrates deeper</a:t>
            </a:r>
          </a:p>
          <a:p>
            <a:pPr lvl="1"/>
            <a:r>
              <a:rPr lang="en-US" sz="3300" i="1" dirty="0" smtClean="0"/>
              <a:t>High O</a:t>
            </a:r>
            <a:r>
              <a:rPr lang="en-US" sz="2000" i="1" dirty="0" smtClean="0"/>
              <a:t>2 </a:t>
            </a:r>
            <a:r>
              <a:rPr lang="en-US" sz="3300" i="1" dirty="0" smtClean="0"/>
              <a:t>maintains </a:t>
            </a:r>
            <a:r>
              <a:rPr lang="en-US" sz="3300" i="1" dirty="0" err="1" smtClean="0"/>
              <a:t>OMb</a:t>
            </a:r>
            <a:r>
              <a:rPr lang="en-US" sz="3300" i="1" dirty="0" smtClean="0"/>
              <a:t>, but may induce Oxidation reactions</a:t>
            </a:r>
          </a:p>
          <a:p>
            <a:endParaRPr lang="en-US" sz="3300" dirty="0" smtClean="0"/>
          </a:p>
          <a:p>
            <a:r>
              <a:rPr lang="en-US" sz="3300" dirty="0" smtClean="0"/>
              <a:t>Unstable formation</a:t>
            </a:r>
          </a:p>
          <a:p>
            <a:r>
              <a:rPr lang="en-US" sz="3300" i="1" dirty="0" smtClean="0"/>
              <a:t>Electron availability</a:t>
            </a:r>
          </a:p>
          <a:p>
            <a:pPr lvl="1"/>
            <a:r>
              <a:rPr lang="en-US" sz="3300" i="1" dirty="0" smtClean="0"/>
              <a:t>Stability depends on continuing supply of O</a:t>
            </a:r>
            <a:r>
              <a:rPr lang="en-US" sz="2200" i="1" dirty="0" smtClean="0"/>
              <a:t>2</a:t>
            </a:r>
            <a:r>
              <a:rPr lang="en-US" sz="3300" i="1" dirty="0" smtClean="0"/>
              <a:t> Oxidative Metabolism enzymes rapidly use O</a:t>
            </a:r>
            <a:r>
              <a:rPr lang="en-US" sz="2200" i="1" dirty="0" smtClean="0"/>
              <a:t>2</a:t>
            </a:r>
            <a:endParaRPr lang="en-US" sz="3300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3254259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656</Words>
  <Application>Microsoft Office PowerPoint</Application>
  <PresentationFormat>On-screen Show (4:3)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Meat Color</vt:lpstr>
      <vt:lpstr>Meat Color</vt:lpstr>
      <vt:lpstr>Meat Color</vt:lpstr>
      <vt:lpstr>Meat Color – Pigment Content</vt:lpstr>
      <vt:lpstr>Myoglobin</vt:lpstr>
      <vt:lpstr>Slide 6</vt:lpstr>
      <vt:lpstr>Slide 7</vt:lpstr>
      <vt:lpstr>Deoxymyoglobin</vt:lpstr>
      <vt:lpstr>Oxymyoglobin</vt:lpstr>
      <vt:lpstr>Metmyoglobin </vt:lpstr>
      <vt:lpstr>Slide 11</vt:lpstr>
      <vt:lpstr>Factors Affecting Meat Color</vt:lpstr>
      <vt:lpstr>Slide 13</vt:lpstr>
      <vt:lpstr>Slide 14</vt:lpstr>
      <vt:lpstr>Fiber Type Differences</vt:lpstr>
      <vt:lpstr>Factors Affecting Meat Color</vt:lpstr>
      <vt:lpstr>Color changes</vt:lpstr>
      <vt:lpstr>Slide 18</vt:lpstr>
      <vt:lpstr>Factors Affecting Meat Color</vt:lpstr>
      <vt:lpstr>Vitamin E</vt:lpstr>
      <vt:lpstr>Slide 21</vt:lpstr>
      <vt:lpstr>Factors Affecting Meat Color</vt:lpstr>
      <vt:lpstr>Slide 23</vt:lpstr>
      <vt:lpstr>Factors Affecting Meat Color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 Color</dc:title>
  <dc:creator>Gretchen Hilton</dc:creator>
  <cp:lastModifiedBy>Jerrad Legako</cp:lastModifiedBy>
  <cp:revision>19</cp:revision>
  <dcterms:created xsi:type="dcterms:W3CDTF">2007-02-27T14:20:24Z</dcterms:created>
  <dcterms:modified xsi:type="dcterms:W3CDTF">2011-03-04T16:45:55Z</dcterms:modified>
</cp:coreProperties>
</file>