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F9F1-F35D-44C2-BD6F-33D3F1897707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DF64-2390-47E5-92FB-38E975E21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3CEC-F2E3-4E4E-803A-AA952C461737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7CE0-1250-4BA4-9CFF-D23AABBCB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Meat </a:t>
            </a:r>
            <a:r>
              <a:rPr lang="en-US" dirty="0"/>
              <a:t>Packaging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ANSC 3404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"/>
            <a:ext cx="3352800" cy="262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895600"/>
            <a:ext cx="5035055" cy="36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Overwrap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lvl="1"/>
            <a:r>
              <a:rPr lang="en-US" i="1" dirty="0" smtClean="0"/>
              <a:t>Uses </a:t>
            </a:r>
            <a:r>
              <a:rPr lang="en-US" i="1" dirty="0" err="1"/>
              <a:t>styrofoam</a:t>
            </a:r>
            <a:r>
              <a:rPr lang="en-US" i="1" dirty="0"/>
              <a:t> trays</a:t>
            </a:r>
          </a:p>
          <a:p>
            <a:pPr lvl="1"/>
            <a:r>
              <a:rPr lang="en-US" i="1" dirty="0"/>
              <a:t>Uses </a:t>
            </a:r>
            <a:r>
              <a:rPr lang="en-US" i="1" dirty="0" smtClean="0"/>
              <a:t>Polyvinyl Chloride (PVC) wrap</a:t>
            </a:r>
            <a:endParaRPr lang="en-US" dirty="0"/>
          </a:p>
          <a:p>
            <a:pPr lvl="1"/>
            <a:r>
              <a:rPr lang="en-US" i="1" dirty="0"/>
              <a:t>Moisture </a:t>
            </a:r>
            <a:r>
              <a:rPr lang="en-US" i="1" dirty="0" smtClean="0"/>
              <a:t>impermeable</a:t>
            </a:r>
            <a:endParaRPr lang="en-US" dirty="0"/>
          </a:p>
          <a:p>
            <a:pPr lvl="1"/>
            <a:r>
              <a:rPr lang="en-US" dirty="0" smtClean="0"/>
              <a:t>Permeable to Oxygen:</a:t>
            </a:r>
          </a:p>
          <a:p>
            <a:pPr lvl="2"/>
            <a:r>
              <a:rPr lang="en-US" i="1" dirty="0" smtClean="0"/>
              <a:t>Allows for bright red color because oxygen can be transmitted across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8747"/>
            <a:ext cx="5410200" cy="276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Overwrap Packaging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Advantages </a:t>
            </a:r>
            <a:r>
              <a:rPr lang="en-US" sz="3600" dirty="0"/>
              <a:t>of </a:t>
            </a:r>
            <a:r>
              <a:rPr lang="en-US" sz="3600" dirty="0" smtClean="0"/>
              <a:t>Overwrap</a:t>
            </a:r>
          </a:p>
          <a:p>
            <a:pPr lvl="2"/>
            <a:r>
              <a:rPr lang="en-US" i="1" dirty="0" smtClean="0"/>
              <a:t>Increased marketability</a:t>
            </a:r>
          </a:p>
          <a:p>
            <a:pPr lvl="2"/>
            <a:r>
              <a:rPr lang="en-US" i="1" dirty="0" smtClean="0"/>
              <a:t>Attractive appearance</a:t>
            </a:r>
            <a:endParaRPr lang="en-US" dirty="0"/>
          </a:p>
          <a:p>
            <a:r>
              <a:rPr lang="en-US" sz="4000" dirty="0" err="1" smtClean="0"/>
              <a:t>Disadvantages:</a:t>
            </a:r>
            <a:r>
              <a:rPr lang="en-US" i="1" dirty="0" err="1" smtClean="0"/>
              <a:t>Leaky</a:t>
            </a:r>
            <a:r>
              <a:rPr lang="en-US" i="1" dirty="0"/>
              <a:t>, messy packages</a:t>
            </a:r>
          </a:p>
          <a:p>
            <a:pPr lvl="1"/>
            <a:r>
              <a:rPr lang="en-US" i="1" dirty="0"/>
              <a:t>Shorter </a:t>
            </a:r>
            <a:r>
              <a:rPr lang="en-US" i="1" dirty="0" smtClean="0"/>
              <a:t>shelf-life </a:t>
            </a:r>
          </a:p>
          <a:p>
            <a:pPr lvl="1"/>
            <a:r>
              <a:rPr lang="en-US" i="1" dirty="0" smtClean="0"/>
              <a:t>Exposure </a:t>
            </a:r>
            <a:r>
              <a:rPr lang="en-US" i="1" dirty="0"/>
              <a:t>to </a:t>
            </a:r>
            <a:r>
              <a:rPr lang="en-US" i="1" dirty="0" smtClean="0"/>
              <a:t>O</a:t>
            </a:r>
            <a:r>
              <a:rPr lang="en-US" sz="1600" i="1" dirty="0" smtClean="0"/>
              <a:t>2</a:t>
            </a:r>
            <a:r>
              <a:rPr lang="en-US" i="1" dirty="0" smtClean="0"/>
              <a:t> </a:t>
            </a:r>
          </a:p>
          <a:p>
            <a:pPr lvl="2"/>
            <a:r>
              <a:rPr lang="en-US" i="1" dirty="0" smtClean="0"/>
              <a:t>aerobic </a:t>
            </a:r>
            <a:r>
              <a:rPr lang="en-US" i="1" dirty="0"/>
              <a:t>bacterial </a:t>
            </a:r>
            <a:r>
              <a:rPr lang="en-US" i="1" dirty="0" smtClean="0"/>
              <a:t>growth</a:t>
            </a:r>
          </a:p>
          <a:p>
            <a:pPr lvl="2"/>
            <a:r>
              <a:rPr lang="en-US" i="1" dirty="0" smtClean="0"/>
              <a:t>lipid </a:t>
            </a:r>
            <a:r>
              <a:rPr lang="en-US" i="1" dirty="0"/>
              <a:t>and pigment oxidation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Atmosphere Packaging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dirty="0"/>
              <a:t>MAP is the removal or replacement of the atmosphere surround the product before sealing in vapor-barrier materials”(</a:t>
            </a:r>
            <a:r>
              <a:rPr lang="en-US" dirty="0" err="1"/>
              <a:t>McMillin</a:t>
            </a:r>
            <a:r>
              <a:rPr lang="en-US" dirty="0"/>
              <a:t>, Huang, Ho, &amp; Smith, 1999)</a:t>
            </a:r>
          </a:p>
          <a:p>
            <a:endParaRPr lang="en-US" dirty="0"/>
          </a:p>
          <a:p>
            <a:r>
              <a:rPr lang="en-US" dirty="0"/>
              <a:t>Types of </a:t>
            </a:r>
            <a:r>
              <a:rPr lang="en-US" dirty="0" smtClean="0"/>
              <a:t>MAP</a:t>
            </a:r>
          </a:p>
          <a:p>
            <a:pPr lvl="1"/>
            <a:r>
              <a:rPr lang="en-US" i="1" dirty="0" smtClean="0"/>
              <a:t>Vacuum</a:t>
            </a:r>
            <a:endParaRPr lang="en-US" i="1" dirty="0"/>
          </a:p>
          <a:p>
            <a:pPr lvl="1"/>
            <a:r>
              <a:rPr lang="en-US" i="1" dirty="0"/>
              <a:t>Oxygen/CO2,Nitrogen</a:t>
            </a:r>
          </a:p>
          <a:p>
            <a:pPr lvl="1"/>
            <a:r>
              <a:rPr lang="en-US" i="1" dirty="0"/>
              <a:t>High Oxygen/ Low Oxygen</a:t>
            </a:r>
          </a:p>
          <a:p>
            <a:pPr lvl="1"/>
            <a:r>
              <a:rPr lang="en-US" i="1" dirty="0"/>
              <a:t>Carbon Monoxide</a:t>
            </a:r>
          </a:p>
          <a:p>
            <a:pPr lvl="1"/>
            <a:r>
              <a:rPr lang="en-US" i="1" dirty="0" err="1"/>
              <a:t>Peelable</a:t>
            </a:r>
            <a:r>
              <a:rPr lang="en-US" i="1" dirty="0"/>
              <a:t> Films</a:t>
            </a:r>
          </a:p>
          <a:p>
            <a:pPr lvl="1"/>
            <a:r>
              <a:rPr lang="en-US" i="1" dirty="0"/>
              <a:t>Master Bag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800"/>
            <a:ext cx="4312708" cy="323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</a:t>
            </a:r>
            <a:r>
              <a:rPr lang="en-US" dirty="0"/>
              <a:t>of MAP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High-Oxygen </a:t>
            </a:r>
            <a:r>
              <a:rPr lang="en-US" sz="4000" dirty="0"/>
              <a:t>MAP</a:t>
            </a:r>
            <a:r>
              <a:rPr lang="en-US" i="1" dirty="0"/>
              <a:t>80</a:t>
            </a:r>
            <a:r>
              <a:rPr lang="en-US" i="1" dirty="0" smtClean="0"/>
              <a:t>% O</a:t>
            </a:r>
            <a:r>
              <a:rPr lang="en-US" sz="1800" i="1" dirty="0" smtClean="0"/>
              <a:t>2</a:t>
            </a:r>
            <a:r>
              <a:rPr lang="en-US" i="1" dirty="0"/>
              <a:t>/ 20% </a:t>
            </a:r>
            <a:r>
              <a:rPr lang="en-US" i="1" dirty="0" smtClean="0"/>
              <a:t>CO</a:t>
            </a:r>
            <a:r>
              <a:rPr lang="en-US" sz="1800" i="1" dirty="0" smtClean="0"/>
              <a:t>2</a:t>
            </a:r>
          </a:p>
          <a:p>
            <a:pPr lvl="1"/>
            <a:r>
              <a:rPr lang="en-US" i="1" dirty="0" smtClean="0"/>
              <a:t>is </a:t>
            </a:r>
            <a:r>
              <a:rPr lang="en-US" i="1" dirty="0"/>
              <a:t>most common</a:t>
            </a:r>
          </a:p>
          <a:p>
            <a:pPr lvl="1"/>
            <a:r>
              <a:rPr lang="en-US" i="1" dirty="0"/>
              <a:t>Exposure to high oxygen </a:t>
            </a:r>
            <a:r>
              <a:rPr lang="en-US" i="1" dirty="0" smtClean="0"/>
              <a:t>atmosphere increases presence </a:t>
            </a:r>
            <a:r>
              <a:rPr lang="en-US" i="1" dirty="0"/>
              <a:t>of </a:t>
            </a:r>
            <a:r>
              <a:rPr lang="en-US" i="1" dirty="0" err="1"/>
              <a:t>oxymyoglobin</a:t>
            </a:r>
            <a:endParaRPr lang="en-US" i="1" dirty="0"/>
          </a:p>
          <a:p>
            <a:pPr lvl="1"/>
            <a:r>
              <a:rPr lang="en-US" i="1" dirty="0"/>
              <a:t>Decreased </a:t>
            </a:r>
            <a:r>
              <a:rPr lang="en-US" i="1" dirty="0" smtClean="0"/>
              <a:t>shelf-life</a:t>
            </a:r>
          </a:p>
          <a:p>
            <a:pPr lvl="2"/>
            <a:r>
              <a:rPr lang="en-US" i="1" dirty="0" smtClean="0"/>
              <a:t>Aerobic </a:t>
            </a:r>
            <a:r>
              <a:rPr lang="en-US" i="1" dirty="0"/>
              <a:t>bacterial growth</a:t>
            </a:r>
          </a:p>
          <a:p>
            <a:pPr lvl="2"/>
            <a:r>
              <a:rPr lang="en-US" dirty="0"/>
              <a:t>Lipid and pigment </a:t>
            </a:r>
            <a:r>
              <a:rPr lang="en-US" dirty="0" smtClean="0"/>
              <a:t>Oxidation</a:t>
            </a:r>
            <a:endParaRPr lang="en-US" dirty="0"/>
          </a:p>
          <a:p>
            <a:pPr lvl="1"/>
            <a:r>
              <a:rPr lang="en-US" i="1" dirty="0"/>
              <a:t>Increased </a:t>
            </a:r>
            <a:r>
              <a:rPr lang="en-US" i="1" dirty="0" smtClean="0"/>
              <a:t>Oxidation</a:t>
            </a:r>
          </a:p>
          <a:p>
            <a:pPr lvl="2"/>
            <a:r>
              <a:rPr lang="en-US" i="1" dirty="0" smtClean="0"/>
              <a:t>Decreased </a:t>
            </a:r>
            <a:r>
              <a:rPr lang="en-US" i="1" dirty="0"/>
              <a:t>flavor</a:t>
            </a:r>
          </a:p>
          <a:p>
            <a:pPr lvl="2"/>
            <a:r>
              <a:rPr lang="en-US" dirty="0"/>
              <a:t>Increased off-odors</a:t>
            </a:r>
          </a:p>
          <a:p>
            <a:pPr lvl="2"/>
            <a:r>
              <a:rPr lang="en-US" dirty="0"/>
              <a:t>Increased discoloration</a:t>
            </a:r>
          </a:p>
          <a:p>
            <a:pPr lvl="2"/>
            <a:r>
              <a:rPr lang="en-US" dirty="0"/>
              <a:t>Growth of spoilage microorganisms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</a:t>
            </a:r>
            <a:r>
              <a:rPr lang="en-US" dirty="0"/>
              <a:t>of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Low </a:t>
            </a:r>
            <a:r>
              <a:rPr lang="en-US" sz="4000" dirty="0"/>
              <a:t>Oxygen </a:t>
            </a:r>
            <a:r>
              <a:rPr lang="en-US" sz="4000" dirty="0" smtClean="0"/>
              <a:t>MAP</a:t>
            </a:r>
          </a:p>
          <a:p>
            <a:pPr lvl="1"/>
            <a:r>
              <a:rPr lang="en-US" i="1" dirty="0" smtClean="0"/>
              <a:t>Includes </a:t>
            </a:r>
            <a:r>
              <a:rPr lang="en-US" i="1" dirty="0"/>
              <a:t>skin-packaging and vacuum</a:t>
            </a:r>
          </a:p>
          <a:p>
            <a:pPr lvl="1"/>
            <a:r>
              <a:rPr lang="en-US" i="1" dirty="0"/>
              <a:t>Absence of Oxygen in Low-Ox MAP </a:t>
            </a:r>
            <a:endParaRPr lang="en-US" i="1" dirty="0" smtClean="0"/>
          </a:p>
          <a:p>
            <a:pPr lvl="2"/>
            <a:r>
              <a:rPr lang="en-US" i="1" dirty="0" smtClean="0"/>
              <a:t>causes </a:t>
            </a:r>
            <a:r>
              <a:rPr lang="en-US" i="1" dirty="0"/>
              <a:t>formation of </a:t>
            </a:r>
            <a:r>
              <a:rPr lang="en-US" i="1" dirty="0" err="1" smtClean="0"/>
              <a:t>DMb</a:t>
            </a:r>
            <a:endParaRPr lang="en-US" i="1" dirty="0" smtClean="0"/>
          </a:p>
          <a:p>
            <a:pPr lvl="1"/>
            <a:r>
              <a:rPr lang="en-US" i="1" dirty="0" smtClean="0"/>
              <a:t>Commonly </a:t>
            </a:r>
            <a:r>
              <a:rPr lang="en-US" i="1" dirty="0"/>
              <a:t>used for “Master Packing” of Overwrap </a:t>
            </a:r>
            <a:r>
              <a:rPr lang="en-US" i="1" dirty="0" smtClean="0"/>
              <a:t>packages</a:t>
            </a:r>
          </a:p>
          <a:p>
            <a:pPr lvl="2"/>
            <a:r>
              <a:rPr lang="en-US" i="1" dirty="0" smtClean="0"/>
              <a:t>Non-barrier </a:t>
            </a:r>
            <a:r>
              <a:rPr lang="en-US" i="1" dirty="0"/>
              <a:t>overwrap packages enclosed in Low-Ox master </a:t>
            </a:r>
            <a:r>
              <a:rPr lang="en-US" i="1" dirty="0" smtClean="0"/>
              <a:t>pack</a:t>
            </a:r>
          </a:p>
          <a:p>
            <a:pPr lvl="2"/>
            <a:r>
              <a:rPr lang="en-US" i="1" dirty="0" smtClean="0"/>
              <a:t>When </a:t>
            </a:r>
            <a:r>
              <a:rPr lang="en-US" i="1" dirty="0"/>
              <a:t>removed from Master </a:t>
            </a:r>
            <a:r>
              <a:rPr lang="en-US" i="1" dirty="0" smtClean="0"/>
              <a:t>Pack and exposed </a:t>
            </a:r>
            <a:r>
              <a:rPr lang="en-US" i="1" dirty="0"/>
              <a:t>to </a:t>
            </a:r>
            <a:r>
              <a:rPr lang="en-US" i="1" dirty="0" smtClean="0"/>
              <a:t>O</a:t>
            </a:r>
            <a:r>
              <a:rPr lang="en-US" sz="1400" i="1" dirty="0" smtClean="0"/>
              <a:t>2</a:t>
            </a:r>
            <a:r>
              <a:rPr lang="en-US" i="1" dirty="0"/>
              <a:t> </a:t>
            </a:r>
            <a:r>
              <a:rPr lang="en-US" i="1" dirty="0" smtClean="0"/>
              <a:t>bloom occurs</a:t>
            </a:r>
          </a:p>
          <a:p>
            <a:r>
              <a:rPr lang="en-US" i="1" dirty="0" smtClean="0"/>
              <a:t>Decreased lipid and pigment oxidation</a:t>
            </a:r>
          </a:p>
          <a:p>
            <a:pPr lvl="1"/>
            <a:r>
              <a:rPr lang="en-US" i="1" dirty="0" smtClean="0"/>
              <a:t>Promotes shelf life</a:t>
            </a:r>
          </a:p>
          <a:p>
            <a:r>
              <a:rPr lang="en-US" i="1" dirty="0" smtClean="0"/>
              <a:t>Decreased microbial growth</a:t>
            </a:r>
          </a:p>
          <a:p>
            <a:r>
              <a:rPr lang="en-US" i="1" dirty="0" smtClean="0"/>
              <a:t>Problems </a:t>
            </a:r>
            <a:r>
              <a:rPr lang="en-US" i="1" dirty="0"/>
              <a:t>with consumer acceptability of </a:t>
            </a:r>
            <a:r>
              <a:rPr lang="en-US" i="1" dirty="0" err="1"/>
              <a:t>DMb</a:t>
            </a:r>
            <a:r>
              <a:rPr lang="en-US" i="1" dirty="0"/>
              <a:t> color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 Oxygen MAP</a:t>
            </a:r>
            <a:endParaRPr lang="en-US" dirty="0"/>
          </a:p>
          <a:p>
            <a:pPr lvl="1"/>
            <a:r>
              <a:rPr lang="en-US" i="1" dirty="0" smtClean="0"/>
              <a:t>One </a:t>
            </a:r>
            <a:r>
              <a:rPr lang="en-US" i="1" dirty="0"/>
              <a:t>type of Low-Ox MAP alleviates </a:t>
            </a:r>
            <a:r>
              <a:rPr lang="en-US" i="1" dirty="0" err="1"/>
              <a:t>DMb</a:t>
            </a:r>
            <a:r>
              <a:rPr lang="en-US" i="1" dirty="0"/>
              <a:t> color </a:t>
            </a:r>
            <a:r>
              <a:rPr lang="en-US" i="1" dirty="0" smtClean="0"/>
              <a:t>problem</a:t>
            </a:r>
          </a:p>
          <a:p>
            <a:pPr lvl="2"/>
            <a:r>
              <a:rPr lang="en-US" b="1" i="1" dirty="0" smtClean="0"/>
              <a:t>CO-MAP</a:t>
            </a:r>
            <a:endParaRPr lang="en-US" dirty="0"/>
          </a:p>
          <a:p>
            <a:r>
              <a:rPr lang="en-US" dirty="0" smtClean="0"/>
              <a:t>Carbon </a:t>
            </a:r>
            <a:r>
              <a:rPr lang="en-US" dirty="0"/>
              <a:t>monoxide achieved GRAS status from FDA in 2002</a:t>
            </a:r>
            <a:r>
              <a:rPr lang="en-US" dirty="0" smtClean="0"/>
              <a:t>.</a:t>
            </a:r>
          </a:p>
          <a:p>
            <a:pPr lvl="1"/>
            <a:r>
              <a:rPr lang="en-US" sz="2000" i="1" dirty="0" smtClean="0"/>
              <a:t>Approved </a:t>
            </a:r>
            <a:r>
              <a:rPr lang="en-US" sz="2000" i="1" dirty="0"/>
              <a:t>for use at 0.4% </a:t>
            </a:r>
            <a:endParaRPr lang="en-US" dirty="0"/>
          </a:p>
          <a:p>
            <a:r>
              <a:rPr lang="en-US" sz="4000" dirty="0" smtClean="0"/>
              <a:t>Benefits </a:t>
            </a:r>
            <a:r>
              <a:rPr lang="en-US" sz="4000" dirty="0"/>
              <a:t>of </a:t>
            </a:r>
            <a:r>
              <a:rPr lang="en-US" sz="4000" dirty="0" smtClean="0"/>
              <a:t>CO-MAP</a:t>
            </a:r>
          </a:p>
          <a:p>
            <a:pPr lvl="1"/>
            <a:r>
              <a:rPr lang="en-US" i="1" dirty="0" smtClean="0"/>
              <a:t>Increased </a:t>
            </a:r>
            <a:r>
              <a:rPr lang="en-US" i="1" dirty="0"/>
              <a:t>control of oxidation</a:t>
            </a:r>
          </a:p>
          <a:p>
            <a:pPr lvl="1"/>
            <a:r>
              <a:rPr lang="en-US" i="1" dirty="0"/>
              <a:t>Formation of stable red color due to </a:t>
            </a:r>
            <a:r>
              <a:rPr lang="en-US" i="1" dirty="0" err="1"/>
              <a:t>Carboxymyoglobin</a:t>
            </a:r>
            <a:endParaRPr lang="en-US" i="1" dirty="0"/>
          </a:p>
          <a:p>
            <a:pPr lvl="1"/>
            <a:r>
              <a:rPr lang="en-US" i="1" dirty="0"/>
              <a:t>Superior </a:t>
            </a:r>
            <a:r>
              <a:rPr lang="en-US" i="1" dirty="0" smtClean="0"/>
              <a:t>flavor by reduced </a:t>
            </a:r>
            <a:r>
              <a:rPr lang="en-US" i="1" dirty="0"/>
              <a:t>lipid oxidation</a:t>
            </a:r>
          </a:p>
          <a:p>
            <a:pPr lvl="1"/>
            <a:r>
              <a:rPr lang="en-US" i="1" dirty="0"/>
              <a:t>Decreased </a:t>
            </a:r>
            <a:r>
              <a:rPr lang="en-US" i="1" dirty="0" smtClean="0"/>
              <a:t>discoloration by decreased </a:t>
            </a:r>
            <a:r>
              <a:rPr lang="en-US" i="1" dirty="0" err="1"/>
              <a:t>MMb</a:t>
            </a:r>
            <a:r>
              <a:rPr lang="en-US" i="1" dirty="0"/>
              <a:t> formation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Comparison of Low-Ox vs. High-Ox Packaging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7" y="2082006"/>
            <a:ext cx="61436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SSD/ 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95800" cy="4906963"/>
          </a:xfrm>
        </p:spPr>
        <p:txBody>
          <a:bodyPr/>
          <a:lstStyle/>
          <a:p>
            <a:r>
              <a:rPr lang="en-US" dirty="0" smtClean="0"/>
              <a:t>Used </a:t>
            </a:r>
            <a:r>
              <a:rPr lang="en-US" dirty="0"/>
              <a:t>in the Poultry industry 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36861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905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314502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Darfresh</a:t>
            </a:r>
            <a:endParaRPr lang="en-US" dirty="0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562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2956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76700"/>
            <a:ext cx="3686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food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/>
              <a:t>products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ontain </a:t>
            </a:r>
            <a:r>
              <a:rPr lang="en-US" dirty="0"/>
              <a:t>the product </a:t>
            </a:r>
          </a:p>
          <a:p>
            <a:r>
              <a:rPr lang="en-US" dirty="0" smtClean="0"/>
              <a:t>Communicate </a:t>
            </a:r>
            <a:r>
              <a:rPr lang="en-US" dirty="0"/>
              <a:t>to the consumer as a marketing tool </a:t>
            </a:r>
          </a:p>
          <a:p>
            <a:r>
              <a:rPr lang="en-US" dirty="0" smtClean="0"/>
              <a:t>Provide </a:t>
            </a:r>
            <a:r>
              <a:rPr lang="en-US" dirty="0"/>
              <a:t>consumers with ease of use and convenience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3810000" cy="5897563"/>
          </a:xfrm>
        </p:spPr>
        <p:txBody>
          <a:bodyPr/>
          <a:lstStyle/>
          <a:p>
            <a:r>
              <a:rPr lang="en-US" dirty="0" smtClean="0"/>
              <a:t>Laminate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nice view of </a:t>
            </a:r>
            <a:r>
              <a:rPr lang="en-US" dirty="0" smtClean="0"/>
              <a:t>product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Chubs</a:t>
            </a:r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3657600" cy="298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91000"/>
            <a:ext cx="3762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33800"/>
            <a:ext cx="2743200" cy="28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Poultry Shrink Bag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2099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599" y="1752600"/>
            <a:ext cx="4691919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Convenience</a:t>
            </a:r>
          </a:p>
          <a:p>
            <a:r>
              <a:rPr lang="en-US" dirty="0" smtClean="0"/>
              <a:t>Value added</a:t>
            </a:r>
            <a:endParaRPr lang="en-US" dirty="0"/>
          </a:p>
        </p:txBody>
      </p:sp>
      <p:pic>
        <p:nvPicPr>
          <p:cNvPr id="22530" name="Picture 2" descr="http://rds.yahoo.com/_ylt=A0PDoX6RgeZMt3kA3emjzbkF/SIG=13a9hf9uo/EXP=1290261265/**http%3a/d3hqdt8j93rgvn.cloudfront.net/Image/MEDIUM_8a78c6e02140d931012143371d156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05200"/>
            <a:ext cx="2819400" cy="2819400"/>
          </a:xfrm>
          <a:prstGeom prst="rect">
            <a:avLst/>
          </a:prstGeom>
          <a:noFill/>
        </p:spPr>
      </p:pic>
      <p:pic>
        <p:nvPicPr>
          <p:cNvPr id="22532" name="Picture 4" descr="http://rds.yahoo.com/_ylt=A0PDoX0BguZMYBIAAUujzbkF/SIG=13a2dnjfq/EXP=1290261377/**http%3a/d3hqdt8j93rgvn.cloudfront.net/Image/MEDIUM_8a78c6e02140d93101214338617e70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Systems</a:t>
            </a:r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9200"/>
            <a:ext cx="3581400" cy="296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65212"/>
            <a:ext cx="3962400" cy="25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19200"/>
            <a:ext cx="3886200" cy="29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Packaging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</a:t>
            </a:r>
            <a:r>
              <a:rPr lang="en-US" dirty="0"/>
              <a:t>from passive to active </a:t>
            </a:r>
            <a:r>
              <a:rPr lang="en-US" dirty="0" smtClean="0"/>
              <a:t>packaging</a:t>
            </a:r>
          </a:p>
          <a:p>
            <a:r>
              <a:rPr lang="en-US" dirty="0" smtClean="0"/>
              <a:t>Food </a:t>
            </a:r>
            <a:r>
              <a:rPr lang="en-US" dirty="0"/>
              <a:t>packaging originated as a means for protecting the properties of the product, but has evolved to provide and enhance many functions for the product itself.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</a:t>
            </a:r>
            <a:r>
              <a:rPr lang="en-US" dirty="0"/>
              <a:t>packaging technology and equipment provide the industry with the means to modify and enhance product quality and shelf </a:t>
            </a:r>
            <a:r>
              <a:rPr lang="en-US" dirty="0" smtClean="0"/>
              <a:t>life</a:t>
            </a:r>
            <a:endParaRPr lang="en-US" dirty="0"/>
          </a:p>
          <a:p>
            <a:r>
              <a:rPr lang="en-US" dirty="0"/>
              <a:t>Requires understanding of quality and shelf-life factors and utilization of packaging technology to correct downfalls and capitalize on advantages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</a:t>
            </a:r>
            <a:r>
              <a:rPr lang="en-US" dirty="0"/>
              <a:t>extension of </a:t>
            </a:r>
            <a:r>
              <a:rPr lang="en-US" dirty="0" smtClean="0"/>
              <a:t>shelf-life</a:t>
            </a:r>
            <a:endParaRPr lang="en-US" dirty="0"/>
          </a:p>
          <a:p>
            <a:pPr lvl="1"/>
            <a:r>
              <a:rPr lang="en-US" i="1" dirty="0"/>
              <a:t>Addition of antioxidants or </a:t>
            </a:r>
            <a:r>
              <a:rPr lang="en-US" i="1" dirty="0" smtClean="0"/>
              <a:t>antimicrobials</a:t>
            </a:r>
          </a:p>
          <a:p>
            <a:pPr lvl="1"/>
            <a:r>
              <a:rPr lang="en-US" i="1" dirty="0" smtClean="0"/>
              <a:t>New </a:t>
            </a:r>
            <a:r>
              <a:rPr lang="en-US" i="1" dirty="0"/>
              <a:t>packaging systems and types</a:t>
            </a:r>
          </a:p>
          <a:p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Packaging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Appearance </a:t>
            </a:r>
            <a:r>
              <a:rPr lang="en-US" dirty="0"/>
              <a:t>(color) greatest influence on consumer </a:t>
            </a:r>
            <a:r>
              <a:rPr lang="en-US" dirty="0" smtClean="0"/>
              <a:t>purchase</a:t>
            </a:r>
            <a:endParaRPr lang="en-US" dirty="0"/>
          </a:p>
          <a:p>
            <a:r>
              <a:rPr lang="en-US" dirty="0"/>
              <a:t>Food package protects against deteriorative </a:t>
            </a:r>
            <a:r>
              <a:rPr lang="en-US" dirty="0" smtClean="0"/>
              <a:t>effects</a:t>
            </a:r>
            <a:endParaRPr lang="en-US" dirty="0"/>
          </a:p>
          <a:p>
            <a:r>
              <a:rPr lang="en-US" dirty="0"/>
              <a:t>Ideally, packaging should promote or enhance shelf-life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</a:t>
            </a:r>
            <a:r>
              <a:rPr lang="en-US" dirty="0"/>
              <a:t>that determine </a:t>
            </a:r>
            <a:r>
              <a:rPr lang="en-US" dirty="0" smtClean="0"/>
              <a:t>shelf-life</a:t>
            </a:r>
          </a:p>
          <a:p>
            <a:pPr lvl="1"/>
            <a:r>
              <a:rPr lang="en-US" i="1" dirty="0" smtClean="0"/>
              <a:t>Water </a:t>
            </a:r>
            <a:r>
              <a:rPr lang="en-US" i="1" dirty="0"/>
              <a:t>holding capacity</a:t>
            </a:r>
          </a:p>
          <a:p>
            <a:pPr lvl="1"/>
            <a:r>
              <a:rPr lang="en-US" i="1" dirty="0"/>
              <a:t>Color</a:t>
            </a:r>
          </a:p>
          <a:p>
            <a:pPr lvl="1"/>
            <a:r>
              <a:rPr lang="en-US" i="1" dirty="0"/>
              <a:t>Microbial load</a:t>
            </a:r>
          </a:p>
          <a:p>
            <a:pPr lvl="1"/>
            <a:r>
              <a:rPr lang="en-US" i="1" dirty="0"/>
              <a:t>Lipid </a:t>
            </a:r>
            <a:r>
              <a:rPr lang="en-US" i="1" dirty="0" smtClean="0"/>
              <a:t>stability</a:t>
            </a:r>
            <a:endParaRPr lang="en-US" dirty="0"/>
          </a:p>
          <a:p>
            <a:r>
              <a:rPr lang="en-US" dirty="0" smtClean="0"/>
              <a:t>Utilization of correct package can extend shelf life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50 </a:t>
            </a:r>
            <a:r>
              <a:rPr lang="en-US" dirty="0"/>
              <a:t>years ago &amp; before: Butcher shops and </a:t>
            </a:r>
            <a:r>
              <a:rPr lang="en-US" dirty="0" smtClean="0"/>
              <a:t>full-service </a:t>
            </a:r>
            <a:r>
              <a:rPr lang="en-US" dirty="0"/>
              <a:t>meat </a:t>
            </a:r>
            <a:r>
              <a:rPr lang="en-US" dirty="0" smtClean="0"/>
              <a:t>markets </a:t>
            </a:r>
          </a:p>
          <a:p>
            <a:pPr lvl="1"/>
            <a:r>
              <a:rPr lang="en-US" sz="2000" i="1" dirty="0" smtClean="0"/>
              <a:t>Family </a:t>
            </a:r>
            <a:r>
              <a:rPr lang="en-US" sz="2000" i="1" dirty="0"/>
              <a:t>owned and operated butcher shops</a:t>
            </a:r>
          </a:p>
          <a:p>
            <a:pPr lvl="1"/>
            <a:r>
              <a:rPr lang="en-US" sz="2000" i="1" dirty="0"/>
              <a:t>Meat wrapped in butcher paper and sold on demand basis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480060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081" y="3124200"/>
            <a:ext cx="411891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1950’s-present</a:t>
            </a:r>
            <a:r>
              <a:rPr lang="en-US" sz="3300" dirty="0"/>
              <a:t>: Refrigerated Self-Service Display Cases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i="1" dirty="0" smtClean="0"/>
              <a:t>Increased </a:t>
            </a:r>
            <a:r>
              <a:rPr lang="en-US" i="1" dirty="0"/>
              <a:t>consumer </a:t>
            </a:r>
            <a:r>
              <a:rPr lang="en-US" i="1" dirty="0" smtClean="0"/>
              <a:t>demand for convenience</a:t>
            </a:r>
          </a:p>
          <a:p>
            <a:pPr lvl="1"/>
            <a:r>
              <a:rPr lang="en-US" dirty="0" smtClean="0"/>
              <a:t>Conversion </a:t>
            </a:r>
            <a:r>
              <a:rPr lang="en-US" dirty="0"/>
              <a:t>to a 24-hour </a:t>
            </a:r>
            <a:r>
              <a:rPr lang="en-US" dirty="0" smtClean="0"/>
              <a:t>day stores	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buy meat at all </a:t>
            </a:r>
            <a:r>
              <a:rPr lang="en-US" dirty="0" smtClean="0"/>
              <a:t>times</a:t>
            </a:r>
          </a:p>
          <a:p>
            <a:pPr lvl="1"/>
            <a:r>
              <a:rPr lang="en-US" i="1" dirty="0" smtClean="0"/>
              <a:t>Increased </a:t>
            </a:r>
            <a:r>
              <a:rPr lang="en-US" i="1" dirty="0"/>
              <a:t>requirements for food safety and </a:t>
            </a:r>
            <a:r>
              <a:rPr lang="en-US" i="1" dirty="0" smtClean="0"/>
              <a:t>wholesomeness</a:t>
            </a:r>
          </a:p>
          <a:p>
            <a:pPr lvl="1"/>
            <a:r>
              <a:rPr lang="en-US" i="1" dirty="0" smtClean="0"/>
              <a:t>Competition </a:t>
            </a:r>
            <a:r>
              <a:rPr lang="en-US" i="1" dirty="0"/>
              <a:t>in the market place</a:t>
            </a:r>
          </a:p>
          <a:p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30194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914546"/>
            <a:ext cx="4419600" cy="294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Changes in Packaging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Meat </a:t>
            </a:r>
            <a:r>
              <a:rPr lang="en-US" sz="3600" dirty="0"/>
              <a:t>cut and packaged by </a:t>
            </a:r>
            <a:r>
              <a:rPr lang="en-US" sz="3600" dirty="0" smtClean="0"/>
              <a:t>consumer</a:t>
            </a:r>
          </a:p>
          <a:p>
            <a:pPr lvl="1"/>
            <a:r>
              <a:rPr lang="en-US" sz="3100" i="1" dirty="0" smtClean="0"/>
              <a:t>Animals </a:t>
            </a:r>
            <a:r>
              <a:rPr lang="en-US" sz="3100" i="1" dirty="0"/>
              <a:t>harvested as </a:t>
            </a:r>
            <a:r>
              <a:rPr lang="en-US" sz="3100" i="1" dirty="0" smtClean="0"/>
              <a:t>needed</a:t>
            </a:r>
            <a:endParaRPr lang="en-US" sz="3100" dirty="0"/>
          </a:p>
          <a:p>
            <a:r>
              <a:rPr lang="en-US" sz="3600" dirty="0"/>
              <a:t>Meat cut by </a:t>
            </a:r>
            <a:r>
              <a:rPr lang="en-US" sz="3600"/>
              <a:t>butcher </a:t>
            </a:r>
            <a:r>
              <a:rPr lang="en-US" sz="3600" smtClean="0"/>
              <a:t>and </a:t>
            </a:r>
            <a:r>
              <a:rPr lang="en-US" sz="3600" dirty="0" smtClean="0"/>
              <a:t>wrapped </a:t>
            </a:r>
            <a:r>
              <a:rPr lang="en-US" sz="3600" dirty="0"/>
              <a:t>in wax paper</a:t>
            </a:r>
          </a:p>
          <a:p>
            <a:r>
              <a:rPr lang="en-US" sz="3600" dirty="0"/>
              <a:t>1950’s: Increased use of overwrap packaging </a:t>
            </a:r>
          </a:p>
          <a:p>
            <a:pPr lvl="1"/>
            <a:r>
              <a:rPr lang="en-US" sz="3100" i="1" dirty="0"/>
              <a:t>1950’s-1990’s: Advances in packaging </a:t>
            </a:r>
            <a:r>
              <a:rPr lang="en-US" sz="3100" i="1" dirty="0" smtClean="0"/>
              <a:t>technology</a:t>
            </a:r>
          </a:p>
          <a:p>
            <a:pPr lvl="1"/>
            <a:r>
              <a:rPr lang="en-US" sz="3100" i="1" dirty="0" smtClean="0"/>
              <a:t>Increased </a:t>
            </a:r>
            <a:r>
              <a:rPr lang="en-US" sz="3100" i="1" dirty="0"/>
              <a:t>user of barrier packaging (PVC</a:t>
            </a:r>
            <a:r>
              <a:rPr lang="en-US" sz="3100" i="1" dirty="0" smtClean="0"/>
              <a:t>)</a:t>
            </a:r>
          </a:p>
          <a:p>
            <a:pPr lvl="1"/>
            <a:r>
              <a:rPr lang="en-US" i="1" dirty="0" smtClean="0"/>
              <a:t>Vacuum </a:t>
            </a:r>
            <a:r>
              <a:rPr lang="en-US" i="1" dirty="0"/>
              <a:t>packaging </a:t>
            </a:r>
            <a:endParaRPr lang="en-US" dirty="0"/>
          </a:p>
          <a:p>
            <a:r>
              <a:rPr lang="en-US" sz="3600" dirty="0"/>
              <a:t>1990’s-current: Implementation of New </a:t>
            </a:r>
            <a:r>
              <a:rPr lang="en-US" sz="3600" dirty="0" smtClean="0"/>
              <a:t>Technology</a:t>
            </a:r>
          </a:p>
          <a:p>
            <a:pPr lvl="1"/>
            <a:r>
              <a:rPr lang="en-US" sz="3100" i="1" dirty="0" smtClean="0"/>
              <a:t>Need </a:t>
            </a:r>
            <a:r>
              <a:rPr lang="en-US" sz="3100" i="1" dirty="0"/>
              <a:t>for Case-Ready Products</a:t>
            </a:r>
          </a:p>
          <a:p>
            <a:r>
              <a:rPr lang="en-US" sz="3600" i="1" dirty="0"/>
              <a:t>MAP, Skin-pack, </a:t>
            </a:r>
            <a:r>
              <a:rPr lang="en-US" sz="3600" i="1" dirty="0" err="1"/>
              <a:t>Darfresh</a:t>
            </a:r>
            <a:r>
              <a:rPr lang="en-US" sz="3600" i="1" dirty="0"/>
              <a:t>, etc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Myoglobin</a:t>
            </a:r>
            <a:endParaRPr lang="en-US" dirty="0"/>
          </a:p>
        </p:txBody>
      </p:sp>
      <p:pic>
        <p:nvPicPr>
          <p:cNvPr id="4" name="Content Placeholder 3" descr="pms_p122+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7217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rds.yahoo.com/_ylt=A0WTb_wef.ZMSDoAiuOjzbkF/SIG=11m7ek3t2/EXP=1290260638/**http%3a/meat.tamu.edu/myoglo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3695700" cy="224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Vacuum </a:t>
            </a:r>
            <a:r>
              <a:rPr lang="en-US" dirty="0"/>
              <a:t>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943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Utilized </a:t>
            </a:r>
            <a:r>
              <a:rPr lang="en-US" sz="4000" dirty="0"/>
              <a:t>in Plants for Boxed Beef</a:t>
            </a:r>
          </a:p>
          <a:p>
            <a:r>
              <a:rPr lang="en-US" sz="4000" dirty="0"/>
              <a:t>Oxygen </a:t>
            </a:r>
            <a:r>
              <a:rPr lang="en-US" sz="4000" dirty="0" smtClean="0"/>
              <a:t>impermeable</a:t>
            </a:r>
            <a:endParaRPr lang="en-US" i="1" dirty="0" smtClean="0"/>
          </a:p>
          <a:p>
            <a:pPr lvl="1"/>
            <a:r>
              <a:rPr lang="en-US" i="1" dirty="0"/>
              <a:t>F</a:t>
            </a:r>
            <a:r>
              <a:rPr lang="en-US" i="1" dirty="0" smtClean="0"/>
              <a:t>ormation </a:t>
            </a:r>
            <a:r>
              <a:rPr lang="en-US" i="1" dirty="0"/>
              <a:t>of </a:t>
            </a:r>
            <a:r>
              <a:rPr lang="en-US" i="1" dirty="0" err="1" smtClean="0"/>
              <a:t>Deoxymyoglobin</a:t>
            </a:r>
            <a:endParaRPr lang="en-US" dirty="0"/>
          </a:p>
          <a:p>
            <a:r>
              <a:rPr lang="en-US" dirty="0"/>
              <a:t>Moisture </a:t>
            </a:r>
            <a:r>
              <a:rPr lang="en-US" dirty="0" smtClean="0"/>
              <a:t>Impermeable</a:t>
            </a:r>
          </a:p>
          <a:p>
            <a:r>
              <a:rPr lang="en-US" sz="3600" dirty="0" smtClean="0"/>
              <a:t>Extends </a:t>
            </a:r>
            <a:r>
              <a:rPr lang="en-US" sz="3600" dirty="0"/>
              <a:t>Shelf </a:t>
            </a:r>
            <a:r>
              <a:rPr lang="en-US" sz="3600" dirty="0" smtClean="0"/>
              <a:t>Life</a:t>
            </a:r>
          </a:p>
          <a:p>
            <a:pPr lvl="1"/>
            <a:r>
              <a:rPr lang="en-US" i="1" dirty="0" smtClean="0"/>
              <a:t>Requires </a:t>
            </a:r>
            <a:r>
              <a:rPr lang="en-US" i="1" dirty="0"/>
              <a:t>strict temperature </a:t>
            </a:r>
            <a:endParaRPr lang="en-US" i="1" dirty="0" smtClean="0"/>
          </a:p>
          <a:p>
            <a:pPr lvl="1">
              <a:buNone/>
            </a:pPr>
            <a:r>
              <a:rPr lang="en-US" i="1" dirty="0"/>
              <a:t>f</a:t>
            </a:r>
            <a:r>
              <a:rPr lang="en-US" i="1" dirty="0" smtClean="0"/>
              <a:t>or control </a:t>
            </a:r>
            <a:r>
              <a:rPr lang="en-US" i="1" dirty="0"/>
              <a:t>of anaerobic </a:t>
            </a:r>
            <a:r>
              <a:rPr lang="en-US" i="1" dirty="0" smtClean="0"/>
              <a:t>microorganisms</a:t>
            </a:r>
            <a:endParaRPr lang="en-US" dirty="0" smtClean="0"/>
          </a:p>
          <a:p>
            <a:r>
              <a:rPr lang="en-US" sz="4000" dirty="0" smtClean="0"/>
              <a:t>Current </a:t>
            </a:r>
            <a:r>
              <a:rPr lang="en-US" sz="4000" dirty="0"/>
              <a:t>equipment used</a:t>
            </a:r>
            <a:r>
              <a:rPr lang="en-US" sz="4000" dirty="0" smtClean="0"/>
              <a:t>:</a:t>
            </a:r>
          </a:p>
          <a:p>
            <a:pPr lvl="1"/>
            <a:r>
              <a:rPr lang="en-US" i="1" dirty="0" smtClean="0"/>
              <a:t>Multi-chamber</a:t>
            </a:r>
            <a:r>
              <a:rPr lang="en-US" i="1" dirty="0"/>
              <a:t>, heat sealing </a:t>
            </a:r>
            <a:r>
              <a:rPr lang="en-US" i="1" dirty="0" smtClean="0"/>
              <a:t>30+pieces </a:t>
            </a:r>
            <a:r>
              <a:rPr lang="en-US" i="1" dirty="0"/>
              <a:t>per </a:t>
            </a:r>
            <a:r>
              <a:rPr lang="en-US" i="1" dirty="0" smtClean="0"/>
              <a:t>minute</a:t>
            </a:r>
            <a:endParaRPr lang="en-US" dirty="0"/>
          </a:p>
          <a:p>
            <a:r>
              <a:rPr lang="en-US" dirty="0" smtClean="0"/>
              <a:t>Disadvantages</a:t>
            </a:r>
            <a:endParaRPr lang="en-US" sz="2400" i="1" dirty="0"/>
          </a:p>
          <a:p>
            <a:pPr lvl="1"/>
            <a:r>
              <a:rPr lang="en-US" i="1" dirty="0"/>
              <a:t>Consumer acceptability of </a:t>
            </a:r>
            <a:endParaRPr lang="en-US" i="1" dirty="0" smtClean="0"/>
          </a:p>
          <a:p>
            <a:pPr lvl="1">
              <a:buNone/>
            </a:pPr>
            <a:r>
              <a:rPr lang="en-US" i="1" dirty="0"/>
              <a:t>	</a:t>
            </a:r>
            <a:r>
              <a:rPr lang="en-US" i="1" dirty="0" err="1" smtClean="0"/>
              <a:t>Deoxymyoglobin</a:t>
            </a:r>
            <a:r>
              <a:rPr lang="en-US" i="1" dirty="0" smtClean="0"/>
              <a:t> color</a:t>
            </a:r>
          </a:p>
          <a:p>
            <a:pPr lvl="1"/>
            <a:r>
              <a:rPr lang="en-US" i="1" dirty="0" smtClean="0"/>
              <a:t>Lack </a:t>
            </a:r>
            <a:r>
              <a:rPr lang="en-US" i="1" dirty="0"/>
              <a:t>of Bloom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1219200"/>
            <a:ext cx="3514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4876800"/>
            <a:ext cx="4381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629</Words>
  <Application>Microsoft Office PowerPoint</Application>
  <PresentationFormat>On-screen Show (4:3)</PresentationFormat>
  <Paragraphs>158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Meat Packaging</vt:lpstr>
      <vt:lpstr>Purpose of food packaging</vt:lpstr>
      <vt:lpstr>Why is Packaging Important? </vt:lpstr>
      <vt:lpstr>Shelf-life</vt:lpstr>
      <vt:lpstr>Slide 5</vt:lpstr>
      <vt:lpstr>1950’s-present: Refrigerated Self-Service Display Cases </vt:lpstr>
      <vt:lpstr>Historical Changes in Packaging</vt:lpstr>
      <vt:lpstr>Myoglobin</vt:lpstr>
      <vt:lpstr>Vacuum Packaging</vt:lpstr>
      <vt:lpstr>Slide 10</vt:lpstr>
      <vt:lpstr>Traditional Overwrap Packaging</vt:lpstr>
      <vt:lpstr>Traditional Overwrap Packaging</vt:lpstr>
      <vt:lpstr>Modified Atmosphere Packaging</vt:lpstr>
      <vt:lpstr>Types of MAP</vt:lpstr>
      <vt:lpstr>Types of MAP</vt:lpstr>
      <vt:lpstr>Types of MAP</vt:lpstr>
      <vt:lpstr>Comparison of Low-Ox vs. High-Ox Packaging </vt:lpstr>
      <vt:lpstr>SSD/ SES</vt:lpstr>
      <vt:lpstr>Darfresh</vt:lpstr>
      <vt:lpstr>Slide 20</vt:lpstr>
      <vt:lpstr>Poultry Shrink Bag</vt:lpstr>
      <vt:lpstr>Simple Steps</vt:lpstr>
      <vt:lpstr>Packaging Systems</vt:lpstr>
      <vt:lpstr>Major Packaging Change</vt:lpstr>
      <vt:lpstr>Summary</vt:lpstr>
      <vt:lpstr>Future</vt:lpstr>
    </vt:vector>
  </TitlesOfParts>
  <Company>Texas Tech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Packaging</dc:title>
  <dc:creator>Jerrad Legako</dc:creator>
  <cp:lastModifiedBy>Jerrad Legako</cp:lastModifiedBy>
  <cp:revision>7</cp:revision>
  <dcterms:created xsi:type="dcterms:W3CDTF">2010-11-18T15:29:11Z</dcterms:created>
  <dcterms:modified xsi:type="dcterms:W3CDTF">2011-03-09T15:54:52Z</dcterms:modified>
</cp:coreProperties>
</file>