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8"/>
  </p:notesMasterIdLst>
  <p:handoutMasterIdLst>
    <p:handoutMasterId r:id="rId49"/>
  </p:handoutMasterIdLst>
  <p:sldIdLst>
    <p:sldId id="257" r:id="rId2"/>
    <p:sldId id="258" r:id="rId3"/>
    <p:sldId id="260" r:id="rId4"/>
    <p:sldId id="259" r:id="rId5"/>
    <p:sldId id="263" r:id="rId6"/>
    <p:sldId id="303" r:id="rId7"/>
    <p:sldId id="301" r:id="rId8"/>
    <p:sldId id="302" r:id="rId9"/>
    <p:sldId id="261" r:id="rId10"/>
    <p:sldId id="262" r:id="rId11"/>
    <p:sldId id="265" r:id="rId12"/>
    <p:sldId id="267" r:id="rId13"/>
    <p:sldId id="266" r:id="rId14"/>
    <p:sldId id="277" r:id="rId15"/>
    <p:sldId id="278" r:id="rId16"/>
    <p:sldId id="279" r:id="rId17"/>
    <p:sldId id="307" r:id="rId18"/>
    <p:sldId id="280" r:id="rId19"/>
    <p:sldId id="281" r:id="rId20"/>
    <p:sldId id="282" r:id="rId21"/>
    <p:sldId id="283" r:id="rId22"/>
    <p:sldId id="306" r:id="rId23"/>
    <p:sldId id="284" r:id="rId24"/>
    <p:sldId id="285" r:id="rId25"/>
    <p:sldId id="286" r:id="rId26"/>
    <p:sldId id="287" r:id="rId27"/>
    <p:sldId id="288" r:id="rId28"/>
    <p:sldId id="308" r:id="rId29"/>
    <p:sldId id="299" r:id="rId30"/>
    <p:sldId id="268" r:id="rId31"/>
    <p:sldId id="300" r:id="rId32"/>
    <p:sldId id="304" r:id="rId33"/>
    <p:sldId id="272" r:id="rId34"/>
    <p:sldId id="274" r:id="rId35"/>
    <p:sldId id="275" r:id="rId36"/>
    <p:sldId id="305" r:id="rId37"/>
    <p:sldId id="289" r:id="rId38"/>
    <p:sldId id="290" r:id="rId39"/>
    <p:sldId id="309" r:id="rId40"/>
    <p:sldId id="270" r:id="rId41"/>
    <p:sldId id="291" r:id="rId42"/>
    <p:sldId id="310" r:id="rId43"/>
    <p:sldId id="311" r:id="rId44"/>
    <p:sldId id="276" r:id="rId45"/>
    <p:sldId id="296" r:id="rId46"/>
    <p:sldId id="297" r:id="rId47"/>
  </p:sldIdLst>
  <p:sldSz cx="9144000" cy="6858000" type="screen4x3"/>
  <p:notesSz cx="6946900" cy="92329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00"/>
    <a:srgbClr val="FFFF00"/>
    <a:srgbClr val="3333CC"/>
    <a:srgbClr val="0000FF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8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6935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93D8B3BC-BE9E-4E75-9D2D-35A3D51B7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6263"/>
            <a:ext cx="555625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69350"/>
            <a:ext cx="300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95D7B0C7-09F3-4EB8-B99B-E750D58A8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MS Reference Sans Serif" pitchFamily="34" charset="0"/>
              </a:rPr>
              <a:t>Most processing aids are targeted for ground meats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D7B0C7-09F3-4EB8-B99B-E750D58A8E2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D7B0C7-09F3-4EB8-B99B-E750D58A8E2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FDE0B-B6CA-49D2-9228-481CE9BD60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62A79-3110-4D9B-9BD0-2DC1EAE6C4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AE540-8766-4EDA-B77F-770C90F0D7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6ADD5-4540-4639-A3F9-EB8C484D4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62F3E-F3EE-4B61-83BA-C9009EDF0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24309-BAE1-41A0-B763-CA166AFDE2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395CC-2517-493C-8254-7342927123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1885D7-E3EA-4804-A5AE-A7321CAE12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C2504-ACBE-406C-9CA6-E365555A4D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5F313-9B04-47CF-A8D0-0D27A1EC47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C53AD-3016-467B-8DD5-677B874CEE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3F881-83CA-4D44-B17D-DB8865D39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872B0-B201-4C38-AFEF-E9E526D4CC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851AF1-18D9-4284-A89A-B20BF8381F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7" descr="DoubleT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00" y="5943600"/>
            <a:ext cx="6858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://www.photovault.com/Link/Food/Tabletop/Fruits/show.asp?tg=FTFVolume01/FTFV01P08_01.095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ffiliates.allposters.com/link/redirect.asp?aid=154140&amp;item=261544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www.tinypineapple.com/gallery/queen_pineappl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828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MS Reference Sans Serif" pitchFamily="34" charset="0"/>
              </a:rPr>
              <a:t>Fresh Meat Processing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630363"/>
          </a:xfrm>
        </p:spPr>
        <p:txBody>
          <a:bodyPr/>
          <a:lstStyle/>
          <a:p>
            <a:pPr lvl="1" algn="ctr">
              <a:buNone/>
            </a:pPr>
            <a:r>
              <a:rPr lang="en-US" dirty="0" smtClean="0">
                <a:latin typeface="MS Reference Sans Serif" pitchFamily="34" charset="0"/>
              </a:rPr>
              <a:t>ANSC 3404</a:t>
            </a:r>
            <a:endParaRPr lang="en-US" dirty="0">
              <a:latin typeface="MS Reference Sans Serif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The function of further processing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000" dirty="0" smtClean="0">
              <a:latin typeface="MS Reference Sans Serif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MS Reference Sans Serif" pitchFamily="34" charset="0"/>
              </a:rPr>
              <a:t>Tenderization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MS Reference Sans Serif" pitchFamily="34" charset="0"/>
              </a:rPr>
              <a:t>Mechanical, enzymatic or chemical tenderization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 smtClean="0">
              <a:latin typeface="MS Reference Sans Serif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MS Reference Sans Serif" pitchFamily="34" charset="0"/>
              </a:rPr>
              <a:t>Preservation or shelf-life extension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latin typeface="MS Reference Sans Serif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MS Reference Sans Serif" pitchFamily="34" charset="0"/>
              </a:rPr>
              <a:t>Increasing food safety and flavor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MS Reference Sans Serif" pitchFamily="34" charset="0"/>
              </a:rPr>
              <a:t>Usually through cooking of product prior to sales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latin typeface="MS Reference Sans Serif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MS Reference Sans Serif" pitchFamily="34" charset="0"/>
              </a:rPr>
              <a:t>Manipulation and control of ingredients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latin typeface="MS Reference Sans Serif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MS Reference Sans Serif" pitchFamily="34" charset="0"/>
              </a:rPr>
              <a:t>Portion control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latin typeface="MS Reference Sans Serif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MS Reference Sans Serif" pitchFamily="34" charset="0"/>
              </a:rPr>
              <a:t>Increasing convenience to customer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MS Reference Sans Serif" pitchFamily="34" charset="0"/>
              </a:rPr>
              <a:t>Ready to eat meals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990600" y="0"/>
            <a:ext cx="10957560" cy="6848475"/>
          </a:xfrm>
          <a:noFill/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67400" y="228600"/>
            <a:ext cx="3733800" cy="1905000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dirty="0" smtClean="0">
                <a:solidFill>
                  <a:schemeClr val="bg1"/>
                </a:solidFill>
                <a:latin typeface="MS Reference Sans Serif" pitchFamily="34" charset="0"/>
              </a:rPr>
              <a:t>Size Reduction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Size reduction is the most common form of meat processing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 descr="http://rds.yahoo.com/_ylt=A2KJkK0VInlNImMAZfmjzbkF/SIG=12nvidtjt/EXP=1299813013/**http%3a/meat-processing.regionaldirectory.us/meat-processing-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287000" cy="685800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Mechanical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bg1"/>
                </a:solidFill>
                <a:latin typeface="MS Reference Sans Serif" pitchFamily="34" charset="0"/>
              </a:rPr>
              <a:t>Cutting across the grain, chopping, grinding, beating with a mallet, needling, flaking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MS Reference Sans Serif" pitchFamily="34" charset="0"/>
              </a:rPr>
              <a:t>Tenderization Methods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Tenderness and Thickness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962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Thinner a piece of meat is sliced the more tender it will be</a:t>
            </a: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More finely a piece of meat is ground the more tender it will be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However, thinner more ground meat will dry out more quickly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9283" y="3429000"/>
            <a:ext cx="5564717" cy="3429000"/>
          </a:xfr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Most Common Processed Meat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838200" y="51816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>
              <a:solidFill>
                <a:srgbClr val="FFFF00"/>
              </a:solidFill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1" y="2191639"/>
            <a:ext cx="5105400" cy="466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3152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Ground meat accounts for 60% of meat consumption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Hamburger is most common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Meat Grinder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1" y="1536035"/>
            <a:ext cx="5715000" cy="5321965"/>
          </a:xfrm>
          <a:noFill/>
        </p:spPr>
      </p:pic>
      <p:sp>
        <p:nvSpPr>
          <p:cNvPr id="23555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Knife and auger rotate</a:t>
            </a:r>
          </a:p>
          <a:p>
            <a:pPr eaLnBrk="1" hangingPunct="1"/>
            <a:endParaRPr lang="en-US" sz="20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Grinder plate is stationary</a:t>
            </a:r>
          </a:p>
          <a:p>
            <a:pPr eaLnBrk="1" hangingPunct="1"/>
            <a:endParaRPr lang="en-US" sz="20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Many contain bone plate </a:t>
            </a:r>
          </a:p>
        </p:txBody>
      </p:sp>
      <p:pic>
        <p:nvPicPr>
          <p:cNvPr id="23557" name="Picture 8" descr="http://www.pierceequipment.com/GRINDER4PART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22805"/>
            <a:ext cx="3581400" cy="283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Grinder with Bone Chip Collector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663549"/>
            <a:ext cx="6172200" cy="5194451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AS3201\FreshMeatScans\MechDebone1 1.bmp"/>
          <p:cNvPicPr>
            <a:picLocks noChangeAspect="1" noChangeArrowheads="1"/>
          </p:cNvPicPr>
          <p:nvPr/>
        </p:nvPicPr>
        <p:blipFill>
          <a:blip r:embed="rId2" cstate="print"/>
          <a:srcRect t="11299"/>
          <a:stretch>
            <a:fillRect/>
          </a:stretch>
        </p:blipFill>
        <p:spPr bwMode="auto">
          <a:xfrm>
            <a:off x="2971800" y="1219200"/>
            <a:ext cx="6172200" cy="5638800"/>
          </a:xfrm>
          <a:prstGeom prst="rect">
            <a:avLst/>
          </a:prstGeom>
          <a:noFill/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971800" y="3429000"/>
            <a:ext cx="2895600" cy="838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895600" y="5105400"/>
            <a:ext cx="4953000" cy="76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452596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latin typeface="MS Reference Sans Serif" pitchFamily="34" charset="0"/>
              </a:rPr>
              <a:t>Soft tissues are pushed by the auger through holes in the head.</a:t>
            </a:r>
          </a:p>
          <a:p>
            <a:pPr>
              <a:spcBef>
                <a:spcPct val="50000"/>
              </a:spcBef>
            </a:pPr>
            <a:r>
              <a:rPr lang="en-US" b="0" dirty="0" smtClean="0">
                <a:latin typeface="MS Reference Sans Serif" pitchFamily="34" charset="0"/>
              </a:rPr>
              <a:t>Hard tissues, except small pieces, do not go through</a:t>
            </a:r>
            <a:r>
              <a:rPr lang="en-US" dirty="0" smtClean="0">
                <a:latin typeface="MS Reference Sans Serif" pitchFamily="34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Making Commercial Patties</a:t>
            </a:r>
          </a:p>
        </p:txBody>
      </p:sp>
      <p:pic>
        <p:nvPicPr>
          <p:cNvPr id="25604" name="Picture 5" descr="http://www.sealedair.com/library/image_download/images/cryovac_chub_fi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2241" y="3429000"/>
            <a:ext cx="383176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MS Reference Sans Serif" pitchFamily="34" charset="0"/>
              </a:rPr>
              <a:t>Usually grind the meat twice</a:t>
            </a:r>
          </a:p>
          <a:p>
            <a:pPr lvl="1" eaLnBrk="1" hangingPunct="1"/>
            <a:endParaRPr lang="en-US" sz="2000" dirty="0" smtClean="0">
              <a:latin typeface="MS Reference Sans Serif" pitchFamily="34" charset="0"/>
            </a:endParaRPr>
          </a:p>
          <a:p>
            <a:pPr lvl="1" eaLnBrk="1" hangingPunct="1"/>
            <a:r>
              <a:rPr lang="en-US" sz="2000" dirty="0" smtClean="0">
                <a:latin typeface="MS Reference Sans Serif" pitchFamily="34" charset="0"/>
              </a:rPr>
              <a:t>Course grind and determine fat content</a:t>
            </a:r>
          </a:p>
          <a:p>
            <a:pPr lvl="1" eaLnBrk="1" hangingPunct="1"/>
            <a:endParaRPr lang="en-US" sz="2000" dirty="0" smtClean="0">
              <a:latin typeface="MS Reference Sans Serif" pitchFamily="34" charset="0"/>
            </a:endParaRPr>
          </a:p>
          <a:p>
            <a:pPr lvl="1" eaLnBrk="1" hangingPunct="1"/>
            <a:r>
              <a:rPr lang="en-US" sz="2000" dirty="0" smtClean="0">
                <a:latin typeface="MS Reference Sans Serif" pitchFamily="34" charset="0"/>
              </a:rPr>
              <a:t>Add FAT to reach desired content</a:t>
            </a:r>
          </a:p>
          <a:p>
            <a:pPr lvl="1" eaLnBrk="1" hangingPunct="1"/>
            <a:endParaRPr lang="en-US" sz="2000" dirty="0" smtClean="0">
              <a:latin typeface="MS Reference Sans Serif" pitchFamily="34" charset="0"/>
            </a:endParaRPr>
          </a:p>
          <a:p>
            <a:pPr lvl="1" eaLnBrk="1" hangingPunct="1"/>
            <a:r>
              <a:rPr lang="en-US" sz="2000" dirty="0" smtClean="0">
                <a:latin typeface="MS Reference Sans Serif" pitchFamily="34" charset="0"/>
              </a:rPr>
              <a:t>Grind </a:t>
            </a:r>
          </a:p>
          <a:p>
            <a:pPr lvl="1" eaLnBrk="1" hangingPunct="1"/>
            <a:endParaRPr lang="en-US" sz="2000" dirty="0" smtClean="0">
              <a:latin typeface="MS Reference Sans Serif" pitchFamily="34" charset="0"/>
            </a:endParaRPr>
          </a:p>
          <a:p>
            <a:pPr lvl="1" eaLnBrk="1" hangingPunct="1"/>
            <a:r>
              <a:rPr lang="en-US" sz="2000" dirty="0" smtClean="0">
                <a:latin typeface="MS Reference Sans Serif" pitchFamily="34" charset="0"/>
              </a:rPr>
              <a:t>Form patties or chubs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274638"/>
            <a:ext cx="3810000" cy="2239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Patty Making Machine</a:t>
            </a:r>
          </a:p>
        </p:txBody>
      </p:sp>
      <p:pic>
        <p:nvPicPr>
          <p:cNvPr id="2662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" y="0"/>
            <a:ext cx="4906664" cy="6858000"/>
          </a:xfrm>
          <a:noFill/>
        </p:spPr>
      </p:pic>
      <p:sp>
        <p:nvSpPr>
          <p:cNvPr id="26627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876800" y="2743200"/>
            <a:ext cx="3810000" cy="3382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MS Reference Sans Serif" pitchFamily="34" charset="0"/>
              </a:rPr>
              <a:t>A form of portion control</a:t>
            </a:r>
          </a:p>
          <a:p>
            <a:pPr eaLnBrk="1" hangingPunct="1"/>
            <a:endParaRPr lang="en-US" sz="24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400" dirty="0" smtClean="0">
                <a:latin typeface="MS Reference Sans Serif" pitchFamily="34" charset="0"/>
              </a:rPr>
              <a:t>Low value product</a:t>
            </a:r>
          </a:p>
          <a:p>
            <a:pPr lvl="1" eaLnBrk="1" hangingPunct="1"/>
            <a:r>
              <a:rPr lang="en-US" sz="2000" dirty="0" smtClean="0">
                <a:latin typeface="MS Reference Sans Serif" pitchFamily="34" charset="0"/>
              </a:rPr>
              <a:t>High cost for consumer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Objective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dirty="0" smtClean="0">
                <a:latin typeface="MS Reference Sans Serif" pitchFamily="34" charset="0"/>
              </a:rPr>
              <a:t>To show how carcasses and wholesale meat cuts are processed to provide us with a wide variety of retail meat products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046269"/>
            <a:ext cx="9144000" cy="8904269"/>
          </a:xfr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MS Reference Sans Serif" pitchFamily="34" charset="0"/>
              </a:rPr>
              <a:t>Spiral Freezer for Patties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57200" y="1447799"/>
            <a:ext cx="10210800" cy="4796690"/>
          </a:xfrm>
          <a:noFill/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Liquid Nitrogen Tunnel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TEXAS TECH</a:t>
            </a:r>
            <a:endParaRPr lang="en-US" sz="2800">
              <a:latin typeface="Times New Roman" pitchFamily="18" charset="0"/>
            </a:endParaRPr>
          </a:p>
        </p:txBody>
      </p:sp>
      <p:pic>
        <p:nvPicPr>
          <p:cNvPr id="141314" name="Picture 1026" descr="D:\NovsQuckFrez.tif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3529" t="8571" r="3529" b="8571"/>
          <a:stretch>
            <a:fillRect/>
          </a:stretch>
        </p:blipFill>
        <p:spPr bwMode="auto">
          <a:xfrm>
            <a:off x="0" y="0"/>
            <a:ext cx="9144000" cy="3359150"/>
          </a:xfrm>
          <a:prstGeom prst="rect">
            <a:avLst/>
          </a:prstGeom>
          <a:noFill/>
        </p:spPr>
      </p:pic>
      <p:pic>
        <p:nvPicPr>
          <p:cNvPr id="141315" name="Picture 1027" descr="D:\NovsSloFrez.tif"/>
          <p:cNvPicPr>
            <a:picLocks noChangeAspect="1" noChangeArrowheads="1"/>
          </p:cNvPicPr>
          <p:nvPr/>
        </p:nvPicPr>
        <p:blipFill>
          <a:blip r:embed="rId3" cstate="print"/>
          <a:srcRect l="4210" t="7059" r="4210" b="7059"/>
          <a:stretch>
            <a:fillRect/>
          </a:stretch>
        </p:blipFill>
        <p:spPr bwMode="auto">
          <a:xfrm>
            <a:off x="0" y="3400425"/>
            <a:ext cx="9144000" cy="3457575"/>
          </a:xfrm>
          <a:prstGeom prst="rect">
            <a:avLst/>
          </a:prstGeom>
          <a:noFill/>
        </p:spPr>
      </p:pic>
      <p:sp>
        <p:nvSpPr>
          <p:cNvPr id="141316" name="Text Box 1028"/>
          <p:cNvSpPr txBox="1">
            <a:spLocks noChangeArrowheads="1"/>
          </p:cNvSpPr>
          <p:nvPr/>
        </p:nvSpPr>
        <p:spPr bwMode="auto">
          <a:xfrm>
            <a:off x="685800" y="2819400"/>
            <a:ext cx="2971800" cy="646331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UNFROZEN </a:t>
            </a:r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 CROSS </a:t>
            </a: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SECTIONS OF MUSCLE</a:t>
            </a:r>
          </a:p>
        </p:txBody>
      </p:sp>
      <p:sp>
        <p:nvSpPr>
          <p:cNvPr id="141317" name="Text Box 1029"/>
          <p:cNvSpPr txBox="1">
            <a:spLocks noChangeArrowheads="1"/>
          </p:cNvSpPr>
          <p:nvPr/>
        </p:nvSpPr>
        <p:spPr bwMode="auto">
          <a:xfrm>
            <a:off x="4800600" y="0"/>
            <a:ext cx="3200400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FROZEN CRYOGENICALLY</a:t>
            </a:r>
          </a:p>
        </p:txBody>
      </p:sp>
      <p:sp>
        <p:nvSpPr>
          <p:cNvPr id="141318" name="Text Box 1030"/>
          <p:cNvSpPr txBox="1">
            <a:spLocks noChangeArrowheads="1"/>
          </p:cNvSpPr>
          <p:nvPr/>
        </p:nvSpPr>
        <p:spPr bwMode="auto">
          <a:xfrm>
            <a:off x="4724400" y="6278563"/>
            <a:ext cx="2133600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FROZEN SLOWLY</a:t>
            </a:r>
          </a:p>
        </p:txBody>
      </p:sp>
      <p:sp>
        <p:nvSpPr>
          <p:cNvPr id="141319" name="Text Box 1031"/>
          <p:cNvSpPr txBox="1">
            <a:spLocks noChangeArrowheads="1"/>
          </p:cNvSpPr>
          <p:nvPr/>
        </p:nvSpPr>
        <p:spPr bwMode="auto">
          <a:xfrm>
            <a:off x="4876800" y="3048000"/>
            <a:ext cx="1905000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ICE CRYSTALS </a:t>
            </a:r>
          </a:p>
        </p:txBody>
      </p:sp>
      <p:sp>
        <p:nvSpPr>
          <p:cNvPr id="141320" name="Line 1032"/>
          <p:cNvSpPr>
            <a:spLocks noChangeShapeType="1"/>
          </p:cNvSpPr>
          <p:nvPr/>
        </p:nvSpPr>
        <p:spPr bwMode="auto">
          <a:xfrm flipH="1">
            <a:off x="5867400" y="3657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1" name="Line 1033"/>
          <p:cNvSpPr>
            <a:spLocks noChangeShapeType="1"/>
          </p:cNvSpPr>
          <p:nvPr/>
        </p:nvSpPr>
        <p:spPr bwMode="auto">
          <a:xfrm>
            <a:off x="6324600" y="3657600"/>
            <a:ext cx="22098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2" name="Line 1034"/>
          <p:cNvSpPr>
            <a:spLocks noChangeShapeType="1"/>
          </p:cNvSpPr>
          <p:nvPr/>
        </p:nvSpPr>
        <p:spPr bwMode="auto">
          <a:xfrm flipH="1" flipV="1">
            <a:off x="5943600" y="1600200"/>
            <a:ext cx="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3" name="Line 1035"/>
          <p:cNvSpPr>
            <a:spLocks noChangeShapeType="1"/>
          </p:cNvSpPr>
          <p:nvPr/>
        </p:nvSpPr>
        <p:spPr bwMode="auto">
          <a:xfrm flipV="1">
            <a:off x="6400800" y="2209800"/>
            <a:ext cx="10668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USDA-FSIS Regulations for Ground Beef</a:t>
            </a:r>
          </a:p>
        </p:txBody>
      </p:sp>
      <p:pic>
        <p:nvPicPr>
          <p:cNvPr id="29702" name="Picture 6" descr="http://www.buttermilkpress.com/blog/wp-content/uploads/2009/11/ground-bee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4877" y="1600200"/>
            <a:ext cx="5010411" cy="3657600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Ground Beef or Chopped Beef</a:t>
            </a:r>
          </a:p>
          <a:p>
            <a:pPr eaLnBrk="1" hangingPunct="1"/>
            <a:endParaRPr lang="en-US" sz="2000" dirty="0" smtClean="0">
              <a:latin typeface="MS Reference Sans Serif" pitchFamily="34" charset="0"/>
            </a:endParaRP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No more than 30% fat</a:t>
            </a:r>
          </a:p>
          <a:p>
            <a:pPr lvl="1" eaLnBrk="1" hangingPunct="1"/>
            <a:endParaRPr lang="en-US" sz="1800" dirty="0" smtClean="0">
              <a:latin typeface="MS Reference Sans Serif" pitchFamily="34" charset="0"/>
            </a:endParaRP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Can not add any more fat than what is in the trim</a:t>
            </a:r>
          </a:p>
          <a:p>
            <a:pPr lvl="2" eaLnBrk="1" hangingPunct="1"/>
            <a:r>
              <a:rPr lang="en-US" sz="1600" dirty="0" smtClean="0">
                <a:latin typeface="MS Reference Sans Serif" pitchFamily="34" charset="0"/>
              </a:rPr>
              <a:t>Can not add stored or extra fat supplies</a:t>
            </a:r>
          </a:p>
          <a:p>
            <a:pPr lvl="1" eaLnBrk="1" hangingPunct="1"/>
            <a:endParaRPr lang="en-US" sz="1800" dirty="0" smtClean="0">
              <a:latin typeface="MS Reference Sans Serif" pitchFamily="34" charset="0"/>
            </a:endParaRP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No more than 25% of meat can come from the cheek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1054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MS Reference Sans Serif" pitchFamily="34" charset="0"/>
              </a:rPr>
              <a:t>Hamburger</a:t>
            </a:r>
            <a:endParaRPr lang="en-US" sz="3600" dirty="0" smtClean="0">
              <a:latin typeface="MS Reference Sans Serif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MS Reference Sans Serif" pitchFamily="34" charset="0"/>
              </a:rPr>
              <a:t>Can not contain more than 30% fat</a:t>
            </a:r>
          </a:p>
          <a:p>
            <a:pPr eaLnBrk="1" hangingPunct="1"/>
            <a:r>
              <a:rPr lang="en-US" sz="2000" smtClean="0">
                <a:latin typeface="MS Reference Sans Serif" pitchFamily="34" charset="0"/>
              </a:rPr>
              <a:t>Can have added fat and seasonings</a:t>
            </a:r>
          </a:p>
          <a:p>
            <a:pPr eaLnBrk="1" hangingPunct="1"/>
            <a:r>
              <a:rPr lang="en-US" sz="2000" smtClean="0">
                <a:latin typeface="MS Reference Sans Serif" pitchFamily="34" charset="0"/>
              </a:rPr>
              <a:t>Cheek meat is limited to 25%</a:t>
            </a:r>
          </a:p>
          <a:p>
            <a:pPr eaLnBrk="1" hangingPunct="1"/>
            <a:endParaRPr lang="en-US" sz="2000" smtClean="0">
              <a:latin typeface="MS Reference Sans Serif" pitchFamily="34" charset="0"/>
            </a:endParaRPr>
          </a:p>
          <a:p>
            <a:pPr eaLnBrk="1" hangingPunct="1"/>
            <a:r>
              <a:rPr lang="en-US" sz="2000" u="sng" smtClean="0">
                <a:latin typeface="MS Reference Sans Serif" pitchFamily="34" charset="0"/>
              </a:rPr>
              <a:t>Hamburger</a:t>
            </a:r>
            <a:r>
              <a:rPr lang="en-US" sz="2000" smtClean="0">
                <a:latin typeface="MS Reference Sans Serif" pitchFamily="34" charset="0"/>
              </a:rPr>
              <a:t> cannot contain added water, binders or extenders</a:t>
            </a:r>
            <a:endParaRPr lang="en-US" sz="2000" dirty="0" smtClean="0">
              <a:latin typeface="MS Reference Sans Serif" pitchFamily="34" charset="0"/>
            </a:endParaRPr>
          </a:p>
        </p:txBody>
      </p:sp>
      <p:pic>
        <p:nvPicPr>
          <p:cNvPr id="30726" name="Picture 6" descr="http://www.foodfacts.info/blog/uploaded_images/tall-hambur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5003" y="0"/>
            <a:ext cx="361899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9342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Label claim for ground beef of Hamburger that contains soy or other extender</a:t>
            </a:r>
          </a:p>
          <a:p>
            <a:pPr eaLnBrk="1" hangingPunct="1"/>
            <a:endParaRPr lang="en-US" sz="20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Must contain above statement on ingredients</a:t>
            </a:r>
          </a:p>
          <a:p>
            <a:pPr eaLnBrk="1" hangingPunct="1"/>
            <a:endParaRPr lang="en-US" sz="20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Cheap ingredient that is high in protein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MS Reference Sans Serif" pitchFamily="34" charset="0"/>
              </a:rPr>
              <a:t>Ground Beef and Textured Vegetable Protein (Soy)</a:t>
            </a:r>
          </a:p>
        </p:txBody>
      </p:sp>
      <p:pic>
        <p:nvPicPr>
          <p:cNvPr id="31752" name="Picture 8" descr="http://www.skfood.com/images/Soy-Collag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973759"/>
            <a:ext cx="4343400" cy="388424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Imitation Ground Beef or Beef Patties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latin typeface="MS Reference Sans Serif" pitchFamily="34" charset="0"/>
              </a:rPr>
              <a:t>Can contain anything</a:t>
            </a:r>
          </a:p>
          <a:p>
            <a:pPr lvl="1" eaLnBrk="1" hangingPunct="1"/>
            <a:r>
              <a:rPr lang="en-US" sz="2400" dirty="0" smtClean="0">
                <a:latin typeface="MS Reference Sans Serif" pitchFamily="34" charset="0"/>
              </a:rPr>
              <a:t>Fat</a:t>
            </a:r>
          </a:p>
          <a:p>
            <a:pPr lvl="1" eaLnBrk="1" hangingPunct="1"/>
            <a:r>
              <a:rPr lang="en-US" sz="2400" dirty="0" smtClean="0">
                <a:latin typeface="MS Reference Sans Serif" pitchFamily="34" charset="0"/>
              </a:rPr>
              <a:t>Seasonings</a:t>
            </a:r>
          </a:p>
          <a:p>
            <a:pPr lvl="1" eaLnBrk="1" hangingPunct="1"/>
            <a:r>
              <a:rPr lang="en-US" sz="2400" dirty="0" smtClean="0">
                <a:latin typeface="MS Reference Sans Serif" pitchFamily="34" charset="0"/>
              </a:rPr>
              <a:t>Water</a:t>
            </a:r>
          </a:p>
          <a:p>
            <a:pPr lvl="1" eaLnBrk="1" hangingPunct="1"/>
            <a:r>
              <a:rPr lang="en-US" sz="2400" dirty="0" smtClean="0">
                <a:latin typeface="MS Reference Sans Serif" pitchFamily="34" charset="0"/>
              </a:rPr>
              <a:t>Defatted beef</a:t>
            </a:r>
          </a:p>
          <a:p>
            <a:pPr lvl="2" eaLnBrk="1" hangingPunct="1"/>
            <a:r>
              <a:rPr lang="en-US" sz="2000" dirty="0" smtClean="0">
                <a:latin typeface="MS Reference Sans Serif" pitchFamily="34" charset="0"/>
              </a:rPr>
              <a:t>Defatted tissue has been rendered at a temperature that wont denature the proteins (re-inspected cook products)</a:t>
            </a:r>
          </a:p>
          <a:p>
            <a:pPr lvl="2" eaLnBrk="1" hangingPunct="1"/>
            <a:r>
              <a:rPr lang="en-US" sz="2000" dirty="0" smtClean="0">
                <a:latin typeface="MS Reference Sans Serif" pitchFamily="34" charset="0"/>
              </a:rPr>
              <a:t>Very Cheap</a:t>
            </a:r>
          </a:p>
          <a:p>
            <a:pPr lvl="2" eaLnBrk="1" hangingPunct="1"/>
            <a:r>
              <a:rPr lang="en-US" sz="2000" dirty="0" smtClean="0">
                <a:latin typeface="MS Reference Sans Serif" pitchFamily="34" charset="0"/>
              </a:rPr>
              <a:t>Used by some fast-food chains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33400" y="0"/>
            <a:ext cx="10944736" cy="6858000"/>
          </a:xfrm>
          <a:noFill/>
        </p:spPr>
      </p:pic>
      <p:sp>
        <p:nvSpPr>
          <p:cNvPr id="33795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57200" y="1447800"/>
            <a:ext cx="3429000" cy="35814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  <a:latin typeface="MS Reference Sans Serif" pitchFamily="34" charset="0"/>
              </a:rPr>
              <a:t>Carrageenan</a:t>
            </a:r>
            <a:endParaRPr lang="en-US" sz="2400" dirty="0" smtClean="0">
              <a:solidFill>
                <a:schemeClr val="bg1"/>
              </a:solidFill>
              <a:latin typeface="MS Reference Sans Serif" pitchFamily="34" charset="0"/>
            </a:endParaRPr>
          </a:p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Isolated from red seaweed</a:t>
            </a:r>
          </a:p>
          <a:p>
            <a:pPr lvl="1" eaLnBrk="1" hangingPunct="1"/>
            <a:endParaRPr lang="en-US" sz="2000" dirty="0" smtClean="0">
              <a:solidFill>
                <a:schemeClr val="bg1"/>
              </a:solidFill>
              <a:latin typeface="MS Reference Sans Serif" pitchFamily="34" charset="0"/>
            </a:endParaRPr>
          </a:p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Thickens, gels, stabilizes and suspends proteins</a:t>
            </a:r>
          </a:p>
          <a:p>
            <a:pPr lvl="1" eaLnBrk="1" hangingPunct="1"/>
            <a:endParaRPr lang="en-US" sz="2000" dirty="0" smtClean="0">
              <a:solidFill>
                <a:schemeClr val="bg1"/>
              </a:solidFill>
              <a:latin typeface="MS Reference Sans Serif" pitchFamily="34" charset="0"/>
            </a:endParaRPr>
          </a:p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Widely used in food industry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MS Reference Sans Serif" pitchFamily="34" charset="0"/>
              </a:rPr>
              <a:t>Unique Extender Added to Meat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TEXAS TECH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45060" name="Picture 4" descr="C:\AS3201\FreshMeatScans\NeedlTen672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4973" y="-66040"/>
            <a:ext cx="11228173" cy="6924040"/>
          </a:xfrm>
          <a:prstGeom prst="rect">
            <a:avLst/>
          </a:prstGeom>
          <a:noFill/>
        </p:spPr>
      </p:pic>
      <p:sp>
        <p:nvSpPr>
          <p:cNvPr id="45061" name="Line 5"/>
          <p:cNvSpPr>
            <a:spLocks noChangeShapeType="1"/>
          </p:cNvSpPr>
          <p:nvPr/>
        </p:nvSpPr>
        <p:spPr bwMode="auto">
          <a:xfrm flipH="1" flipV="1">
            <a:off x="4419600" y="4724400"/>
            <a:ext cx="68580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3124200" y="15240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838200" y="5181600"/>
            <a:ext cx="41148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latin typeface="MS Reference Sans Serif" pitchFamily="34" charset="0"/>
              </a:rPr>
              <a:t>CONVEYOR  MOVES MEAT  TO  NEEDLES</a:t>
            </a:r>
            <a:endParaRPr lang="en-US" dirty="0">
              <a:latin typeface="MS Reference Sans Serif" pitchFamily="34" charset="0"/>
            </a:endParaRP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066800" y="3505200"/>
            <a:ext cx="57150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MS Reference Sans Serif" pitchFamily="34" charset="0"/>
              </a:rPr>
              <a:t>STEEL BARS  PUNCTURE</a:t>
            </a:r>
            <a:r>
              <a:rPr lang="en-US" dirty="0">
                <a:solidFill>
                  <a:schemeClr val="bg1"/>
                </a:solidFill>
                <a:latin typeface="MS Reference Sans Serif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MS Reference Sans Serif" pitchFamily="34" charset="0"/>
              </a:rPr>
              <a:t>THE MEAT</a:t>
            </a:r>
            <a:endParaRPr lang="en-US" dirty="0">
              <a:solidFill>
                <a:schemeClr val="bg1"/>
              </a:solidFill>
              <a:latin typeface="MS Reference Sans Serif" pitchFamily="34" charset="0"/>
            </a:endParaRPr>
          </a:p>
        </p:txBody>
      </p:sp>
      <p:sp>
        <p:nvSpPr>
          <p:cNvPr id="45058" name="Rectangle 2" descr="Purple mesh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143000"/>
          </a:xfrm>
          <a:noFill/>
          <a:ln/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S Reference Sans Serif" pitchFamily="34" charset="0"/>
              </a:rPr>
              <a:t>NEEDLE </a:t>
            </a:r>
            <a:r>
              <a:rPr lang="en-US" sz="2800" dirty="0" smtClean="0">
                <a:solidFill>
                  <a:schemeClr val="bg1"/>
                </a:solidFill>
                <a:latin typeface="MS Reference Sans Serif" pitchFamily="34" charset="0"/>
              </a:rPr>
              <a:t>TENDERIZATION </a:t>
            </a:r>
            <a:r>
              <a:rPr lang="en-US" sz="2800" dirty="0">
                <a:solidFill>
                  <a:schemeClr val="bg1"/>
                </a:solidFill>
                <a:latin typeface="MS Reference Sans Serif" pitchFamily="34" charset="0"/>
              </a:rPr>
              <a:t>- FOR BONELESS CUTS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latin typeface="MS Reference Sans Serif" pitchFamily="34" charset="0"/>
              </a:rPr>
              <a:t>Chemical or Enzymatic Tenderization Methods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1800" dirty="0" err="1" smtClean="0">
                <a:latin typeface="MS Reference Sans Serif" pitchFamily="34" charset="0"/>
              </a:rPr>
              <a:t>Papain</a:t>
            </a:r>
            <a:endParaRPr lang="en-US" sz="1800" dirty="0" smtClean="0">
              <a:latin typeface="MS Reference Sans Serif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1600" dirty="0" smtClean="0">
                <a:latin typeface="MS Reference Sans Serif" pitchFamily="34" charset="0"/>
              </a:rPr>
              <a:t>From the papaya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>
                <a:latin typeface="MS Reference Sans Serif" pitchFamily="34" charset="0"/>
              </a:rPr>
              <a:t>Least effective on collagen</a:t>
            </a:r>
          </a:p>
          <a:p>
            <a:pPr lvl="2">
              <a:lnSpc>
                <a:spcPct val="90000"/>
              </a:lnSpc>
            </a:pPr>
            <a:endParaRPr lang="en-US" sz="1600" dirty="0" smtClean="0">
              <a:latin typeface="MS Reference Sans Serif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 err="1" smtClean="0">
                <a:latin typeface="MS Reference Sans Serif" pitchFamily="34" charset="0"/>
              </a:rPr>
              <a:t>Bromelain</a:t>
            </a:r>
            <a:endParaRPr lang="en-US" sz="1800" dirty="0" smtClean="0">
              <a:latin typeface="MS Reference Sans Serif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1600" dirty="0" smtClean="0">
                <a:latin typeface="MS Reference Sans Serif" pitchFamily="34" charset="0"/>
              </a:rPr>
              <a:t>From pineapple</a:t>
            </a:r>
          </a:p>
          <a:p>
            <a:pPr lvl="3">
              <a:lnSpc>
                <a:spcPct val="90000"/>
              </a:lnSpc>
            </a:pPr>
            <a:r>
              <a:rPr lang="en-US" sz="1400" dirty="0" smtClean="0">
                <a:latin typeface="MS Reference Sans Serif" pitchFamily="34" charset="0"/>
              </a:rPr>
              <a:t>Most effective on collagen</a:t>
            </a:r>
          </a:p>
          <a:p>
            <a:pPr lvl="3">
              <a:lnSpc>
                <a:spcPct val="90000"/>
              </a:lnSpc>
            </a:pPr>
            <a:endParaRPr lang="en-US" sz="1400" dirty="0" smtClean="0">
              <a:latin typeface="MS Reference Sans Serif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 err="1" smtClean="0">
                <a:latin typeface="MS Reference Sans Serif" pitchFamily="34" charset="0"/>
              </a:rPr>
              <a:t>Ficin</a:t>
            </a:r>
            <a:endParaRPr lang="en-US" sz="1800" dirty="0" smtClean="0">
              <a:latin typeface="MS Reference Sans Serif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1600" dirty="0" smtClean="0">
                <a:latin typeface="MS Reference Sans Serif" pitchFamily="34" charset="0"/>
              </a:rPr>
              <a:t>From the fig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>
                <a:latin typeface="MS Reference Sans Serif" pitchFamily="34" charset="0"/>
              </a:rPr>
              <a:t>Affects both muscle fibers and connective tissue</a:t>
            </a:r>
          </a:p>
          <a:p>
            <a:endParaRPr lang="en-US" dirty="0"/>
          </a:p>
        </p:txBody>
      </p:sp>
      <p:pic>
        <p:nvPicPr>
          <p:cNvPr id="4" name="Picture 5" descr="FTFV01P08_0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066800"/>
            <a:ext cx="2362200" cy="159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Queen Pineappl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2819400"/>
            <a:ext cx="1905000" cy="2431915"/>
          </a:xfrm>
          <a:prstGeom prst="rect">
            <a:avLst/>
          </a:prstGeom>
        </p:spPr>
      </p:pic>
      <p:pic>
        <p:nvPicPr>
          <p:cNvPr id="6" name="Picture 10" descr="Giorgio Gallesio - Fi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5200" y="4648200"/>
            <a:ext cx="1622149" cy="2049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MS Reference Sans Serif" pitchFamily="34" charset="0"/>
              </a:rPr>
              <a:t>What is meat processing?</a:t>
            </a:r>
          </a:p>
        </p:txBody>
      </p:sp>
      <p:pic>
        <p:nvPicPr>
          <p:cNvPr id="512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3962400"/>
            <a:ext cx="4038600" cy="1803400"/>
          </a:xfrm>
          <a:noFill/>
        </p:spPr>
      </p:pic>
      <p:pic>
        <p:nvPicPr>
          <p:cNvPr id="5129" name="Picture 9" descr="http://www.foodprocessing-technology.com/projects/westlibertyutah/images/2-me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321661"/>
            <a:ext cx="6248400" cy="4536339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0198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Any mechanical, chemical or enzymatic treatment of meat that alters the form in which it originally occurs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More Tenderization Methods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latin typeface="Times New Roman" pitchFamily="18" charset="0"/>
              </a:rPr>
              <a:t>Aging</a:t>
            </a:r>
          </a:p>
          <a:p>
            <a:pPr lvl="1"/>
            <a:r>
              <a:rPr lang="en-US" sz="1800" dirty="0" smtClean="0">
                <a:latin typeface="MS Reference Sans Serif" pitchFamily="34" charset="0"/>
              </a:rPr>
              <a:t>Wet Aging</a:t>
            </a:r>
          </a:p>
          <a:p>
            <a:pPr lvl="2"/>
            <a:r>
              <a:rPr lang="en-US" sz="1600" dirty="0" smtClean="0">
                <a:latin typeface="MS Reference Sans Serif" pitchFamily="34" charset="0"/>
              </a:rPr>
              <a:t>Meat is aged in vacuum package</a:t>
            </a:r>
          </a:p>
          <a:p>
            <a:pPr lvl="2"/>
            <a:r>
              <a:rPr lang="en-US" sz="1600" dirty="0" smtClean="0">
                <a:latin typeface="MS Reference Sans Serif" pitchFamily="34" charset="0"/>
              </a:rPr>
              <a:t>Safe but slower than other aging mechanisms</a:t>
            </a:r>
          </a:p>
          <a:p>
            <a:pPr lvl="2"/>
            <a:endParaRPr lang="en-US" sz="1600" dirty="0" smtClean="0">
              <a:latin typeface="MS Reference Sans Serif" pitchFamily="34" charset="0"/>
            </a:endParaRPr>
          </a:p>
          <a:p>
            <a:pPr eaLnBrk="1" hangingPunct="1">
              <a:buNone/>
            </a:pP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18925" y="3276601"/>
            <a:ext cx="4925076" cy="3581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rds.yahoo.com/_ylt=A2KJkK2.InlNK2MA7RCjzbkF/SIG=12chbf8fd/EXP=1299813182/**http%3a/www.proauction.ltd.uk/uploads/news/EA8110-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418711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118789"/>
            <a:ext cx="3810000" cy="273921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lvl="1" algn="l"/>
            <a:r>
              <a:rPr lang="en-US" sz="2800" dirty="0" smtClean="0">
                <a:solidFill>
                  <a:schemeClr val="bg1"/>
                </a:solidFill>
                <a:latin typeface="MS Reference Sans Serif" pitchFamily="34" charset="0"/>
              </a:rPr>
              <a:t>Dry Aging</a:t>
            </a:r>
          </a:p>
          <a:p>
            <a:pPr lvl="1" algn="l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S Reference Sans Serif" pitchFamily="34" charset="0"/>
              </a:rPr>
              <a:t>Meat is hung in low      humidity room</a:t>
            </a:r>
          </a:p>
          <a:p>
            <a:pPr lvl="1" algn="l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S Reference Sans Serif" pitchFamily="34" charset="0"/>
              </a:rPr>
              <a:t>Increases bacterial contamination</a:t>
            </a:r>
          </a:p>
          <a:p>
            <a:pPr lvl="1" algn="l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MS Reference Sans Serif" pitchFamily="34" charset="0"/>
              </a:rPr>
              <a:t>Primarily used for restaurant trade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http://por-img.cimcontent.net/api/assets/bin-201103/a1cbe4485bb14533cafbf1cadd4a37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95800" cy="2667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MS Reference Sans Serif" pitchFamily="34" charset="0"/>
              </a:rPr>
              <a:t>What is Shelf Life?</a:t>
            </a:r>
            <a:endParaRPr lang="en-US" dirty="0">
              <a:solidFill>
                <a:schemeClr val="bg1"/>
              </a:solidFill>
              <a:latin typeface="MS Reference Sans Serif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S Reference Sans Serif" pitchFamily="34" charset="0"/>
              </a:rPr>
              <a:t>Processing and Shelf-life</a:t>
            </a:r>
            <a:endParaRPr lang="en-US" dirty="0">
              <a:solidFill>
                <a:schemeClr val="bg1"/>
              </a:solidFill>
              <a:latin typeface="MS Reference Sans Serif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2332037"/>
            <a:ext cx="4572000" cy="2773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length of time before meat products become unpalatable, unsafe for human consumption or unattractive in the display case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Shelf-life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0960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Treatment methods that extend shelf-life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Chilling, Freezing and Freeze drying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Heat pasteurization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Heat sterilization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Curing and smoking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Dehydration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Irradiation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Mechanical Refrigeration</a:t>
            </a: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6126" y="2895599"/>
            <a:ext cx="6367874" cy="3962401"/>
          </a:xfrm>
          <a:noFill/>
        </p:spPr>
      </p:pic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200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Refrigeration is main form of shelf life extension and preservation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Importance of Refrigeration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3152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Without refrigeration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Shelf life is only a few hours</a:t>
            </a:r>
          </a:p>
          <a:p>
            <a:pPr eaLnBrk="1" hangingPunct="1"/>
            <a:endParaRPr lang="en-US" sz="20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How do regions of the world where refrigeration is unavailable merchandize meat (Central Mexico)?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900" y="3619500"/>
            <a:ext cx="57531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r>
              <a:rPr lang="en-US" dirty="0" smtClean="0"/>
              <a:t>Processing to control ingredients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0542" y="-106581"/>
            <a:ext cx="9284542" cy="704099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Why do we eat fat?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MS Reference Sans Serif" pitchFamily="34" charset="0"/>
              </a:rPr>
              <a:t>Flavor – fatted foods taste better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MS Reference Sans Serif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MS Reference Sans Serif" pitchFamily="34" charset="0"/>
              </a:rPr>
              <a:t>Texture – better mouth feel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MS Reference Sans Serif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MS Reference Sans Serif" pitchFamily="34" charset="0"/>
              </a:rPr>
              <a:t>Learned preference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MS Reference Sans Serif" pitchFamily="34" charset="0"/>
              </a:rPr>
              <a:t>As adults we tend to repeat what we learn as children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>
              <a:latin typeface="MS Reference Sans Serif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MS Reference Sans Serif" pitchFamily="34" charset="0"/>
              </a:rPr>
              <a:t>Low fat diets can be unhealthy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MS Reference Sans Serif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MS Reference Sans Serif" pitchFamily="34" charset="0"/>
              </a:rPr>
              <a:t>Recommendation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MS Reference Sans Serif" pitchFamily="34" charset="0"/>
              </a:rPr>
              <a:t>30% of calories from fat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 descr="Purple mesh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sz="2800" dirty="0">
                <a:latin typeface="MS Reference Sans Serif" pitchFamily="34" charset="0"/>
              </a:rPr>
              <a:t>WHAT REPLACES FAT IN LOW FAT GROUND MEAT PRODUCTS?</a:t>
            </a:r>
          </a:p>
        </p:txBody>
      </p:sp>
      <p:sp>
        <p:nvSpPr>
          <p:cNvPr id="119811" name="Rectangle 1027"/>
          <p:cNvSpPr>
            <a:spLocks noGrp="1" noChangeArrowheads="1"/>
          </p:cNvSpPr>
          <p:nvPr>
            <p:ph type="body"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marL="293688" indent="-293688">
              <a:buFontTx/>
              <a:buChar char="•"/>
            </a:pPr>
            <a:r>
              <a:rPr lang="en-US" sz="2800" b="0" dirty="0">
                <a:latin typeface="MS Reference Sans Serif" pitchFamily="34" charset="0"/>
              </a:rPr>
              <a:t>Water - How do we keep it in the product during cooking?</a:t>
            </a:r>
          </a:p>
          <a:p>
            <a:pPr marL="293688" indent="-293688">
              <a:buFontTx/>
              <a:buChar char="•"/>
            </a:pPr>
            <a:r>
              <a:rPr lang="en-US" sz="2800" b="0" dirty="0">
                <a:latin typeface="MS Reference Sans Serif" pitchFamily="34" charset="0"/>
              </a:rPr>
              <a:t>HYPS - hydrolyzed vegetable proteins; contain MSG</a:t>
            </a:r>
          </a:p>
          <a:p>
            <a:pPr marL="293688" indent="-293688">
              <a:buFontTx/>
              <a:buChar char="•"/>
            </a:pPr>
            <a:r>
              <a:rPr lang="en-US" sz="2800" b="0" dirty="0">
                <a:latin typeface="MS Reference Sans Serif" pitchFamily="34" charset="0"/>
              </a:rPr>
              <a:t>Soy flour, grits or </a:t>
            </a:r>
            <a:r>
              <a:rPr lang="en-US" sz="2800" b="0" dirty="0" err="1">
                <a:latin typeface="MS Reference Sans Serif" pitchFamily="34" charset="0"/>
              </a:rPr>
              <a:t>texturized</a:t>
            </a:r>
            <a:r>
              <a:rPr lang="en-US" sz="2800" b="0" dirty="0">
                <a:latin typeface="MS Reference Sans Serif" pitchFamily="34" charset="0"/>
              </a:rPr>
              <a:t> soy protein (p. 806  in MWE) - 50% protein, boost protein content, bind </a:t>
            </a:r>
            <a:r>
              <a:rPr lang="en-US" sz="2800" b="0" dirty="0" smtClean="0">
                <a:latin typeface="MS Reference Sans Serif" pitchFamily="34" charset="0"/>
              </a:rPr>
              <a:t>water</a:t>
            </a:r>
            <a:endParaRPr lang="en-US" sz="2800" b="0" dirty="0">
              <a:latin typeface="MS Reference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979415" y="0"/>
            <a:ext cx="11094447" cy="6858000"/>
          </a:xfr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562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u="sng" dirty="0" smtClean="0">
                <a:solidFill>
                  <a:schemeClr val="bg1"/>
                </a:solidFill>
                <a:latin typeface="MS Reference Sans Serif" pitchFamily="34" charset="0"/>
              </a:rPr>
              <a:t>Problem:</a:t>
            </a:r>
            <a:r>
              <a:rPr lang="en-US" sz="3200" dirty="0" smtClean="0">
                <a:solidFill>
                  <a:schemeClr val="bg1"/>
                </a:solidFill>
                <a:latin typeface="MS Reference Sans Serif" pitchFamily="34" charset="0"/>
              </a:rPr>
              <a:t> We have a cooler of beef, what do we do with it?</a:t>
            </a:r>
            <a:endParaRPr lang="en-US" sz="3200" u="sng" dirty="0" smtClean="0">
              <a:solidFill>
                <a:schemeClr val="bg1"/>
              </a:solidFill>
              <a:latin typeface="MS Reference Sans Serif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060515" y="1"/>
            <a:ext cx="11493630" cy="7089118"/>
          </a:xfrm>
          <a:noFill/>
        </p:spPr>
      </p:pic>
      <p:sp>
        <p:nvSpPr>
          <p:cNvPr id="15363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7543800" cy="2362200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  <a:latin typeface="MS Reference Sans Serif" pitchFamily="34" charset="0"/>
              </a:rPr>
              <a:t>Portion Control</a:t>
            </a:r>
          </a:p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MS Reference Sans Serif" pitchFamily="34" charset="0"/>
              </a:rPr>
              <a:t>Example of steaks cut for hotel and tourism trade</a:t>
            </a:r>
          </a:p>
          <a:p>
            <a:pPr lvl="1" eaLnBrk="1" hangingPunct="1"/>
            <a:r>
              <a:rPr lang="en-US" sz="2400" dirty="0" smtClean="0">
                <a:solidFill>
                  <a:schemeClr val="bg1"/>
                </a:solidFill>
                <a:latin typeface="MS Reference Sans Serif" pitchFamily="34" charset="0"/>
              </a:rPr>
              <a:t>Very trim and similar in size</a:t>
            </a:r>
          </a:p>
          <a:p>
            <a:pPr lvl="1" eaLnBrk="1" hangingPunct="1"/>
            <a:r>
              <a:rPr lang="en-US" sz="2400" dirty="0" smtClean="0">
                <a:solidFill>
                  <a:schemeClr val="bg1"/>
                </a:solidFill>
                <a:latin typeface="MS Reference Sans Serif" pitchFamily="34" charset="0"/>
              </a:rPr>
              <a:t>Prevents cooking error</a:t>
            </a:r>
          </a:p>
          <a:p>
            <a:pPr lvl="1" eaLnBrk="1" hangingPunct="1"/>
            <a:r>
              <a:rPr lang="en-US" sz="2400" dirty="0" smtClean="0">
                <a:solidFill>
                  <a:schemeClr val="bg1"/>
                </a:solidFill>
                <a:latin typeface="MS Reference Sans Serif" pitchFamily="34" charset="0"/>
              </a:rPr>
              <a:t>Customer always receives the same product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Processing Continued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>
                <a:latin typeface="MS Reference Sans Serif" pitchFamily="34" charset="0"/>
              </a:rPr>
              <a:t>Restructuring Meat Products</a:t>
            </a:r>
          </a:p>
          <a:p>
            <a:pPr lvl="1" eaLnBrk="1" hangingPunct="1"/>
            <a:r>
              <a:rPr lang="en-US" sz="2000" dirty="0" smtClean="0">
                <a:latin typeface="MS Reference Sans Serif" pitchFamily="34" charset="0"/>
              </a:rPr>
              <a:t>Method to increase value of cheap meats</a:t>
            </a:r>
          </a:p>
          <a:p>
            <a:pPr lvl="1" eaLnBrk="1" hangingPunct="1"/>
            <a:r>
              <a:rPr lang="en-US" sz="2000" dirty="0" smtClean="0">
                <a:latin typeface="MS Reference Sans Serif" pitchFamily="34" charset="0"/>
              </a:rPr>
              <a:t>Muscles a separated and re-shaped into desired shape</a:t>
            </a:r>
          </a:p>
          <a:p>
            <a:pPr lvl="1" eaLnBrk="1" hangingPunct="1"/>
            <a:r>
              <a:rPr lang="en-US" sz="2000" dirty="0" smtClean="0">
                <a:latin typeface="MS Reference Sans Serif" pitchFamily="34" charset="0"/>
              </a:rPr>
              <a:t>Use massage or tumbling to extract protein to stick meat pieces together</a:t>
            </a:r>
          </a:p>
          <a:p>
            <a:pPr lvl="1" eaLnBrk="1" hangingPunct="1"/>
            <a:r>
              <a:rPr lang="en-US" sz="2000" dirty="0" smtClean="0">
                <a:latin typeface="MS Reference Sans Serif" pitchFamily="34" charset="0"/>
              </a:rPr>
              <a:t>Or use binder such as alginate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Tumbler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C:\AS3201\FreshMeatScans\Tumbler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219200"/>
            <a:ext cx="6172200" cy="5638800"/>
          </a:xfrm>
          <a:prstGeom prst="rect">
            <a:avLst/>
          </a:prstGeom>
          <a:noFill/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791200" y="2209800"/>
            <a:ext cx="2133600" cy="914400"/>
          </a:xfrm>
          <a:prstGeom prst="curvedDownArrow">
            <a:avLst>
              <a:gd name="adj1" fmla="val 46667"/>
              <a:gd name="adj2" fmla="val 93333"/>
              <a:gd name="adj3" fmla="val 33333"/>
            </a:avLst>
          </a:prstGeom>
          <a:solidFill>
            <a:schemeClr val="accent1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352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Impact energy</a:t>
            </a:r>
          </a:p>
          <a:p>
            <a:pPr>
              <a:buNone/>
            </a:pPr>
            <a:r>
              <a:rPr lang="en-US" sz="2800" dirty="0"/>
              <a:t>d</a:t>
            </a:r>
            <a:r>
              <a:rPr lang="en-US" sz="2800" dirty="0" smtClean="0"/>
              <a:t>uring tumbling extracts binding proteins</a:t>
            </a:r>
            <a:endParaRPr lang="en-US" sz="28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-49779"/>
            <a:ext cx="6096000" cy="690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2895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Vacuum Tumbler –</a:t>
            </a:r>
          </a:p>
          <a:p>
            <a:pPr>
              <a:buNone/>
            </a:pPr>
            <a:r>
              <a:rPr lang="en-US" sz="2000" dirty="0" smtClean="0"/>
              <a:t>More rapidly extracts proteins</a:t>
            </a:r>
            <a:endParaRPr lang="en-US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Composition Problems with Processing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7912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Compared to poultry red meat is highly variable in composition</a:t>
            </a:r>
          </a:p>
          <a:p>
            <a:pPr eaLnBrk="1" hangingPunct="1"/>
            <a:endParaRPr lang="en-US" sz="20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Why does the variation exist?</a:t>
            </a:r>
          </a:p>
          <a:p>
            <a:pPr eaLnBrk="1" hangingPunct="1"/>
            <a:endParaRPr lang="en-US" sz="20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What do customers want from meat products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Consistency</a:t>
            </a:r>
          </a:p>
        </p:txBody>
      </p:sp>
      <p:pic>
        <p:nvPicPr>
          <p:cNvPr id="21509" name="Picture 8" descr="WHT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4654480"/>
            <a:ext cx="2895600" cy="1757433"/>
          </a:xfrm>
          <a:noFill/>
        </p:spPr>
      </p:pic>
      <p:pic>
        <p:nvPicPr>
          <p:cNvPr id="21510" name="Picture 11" descr="angus-web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209800"/>
            <a:ext cx="28575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3" descr="floridacracker-web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191000"/>
            <a:ext cx="28575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latin typeface="MS Reference Sans Serif" pitchFamily="34" charset="0"/>
              </a:rPr>
              <a:t>Newest Trend in Meats Processing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Home Meal Replacements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Dinner in a box</a:t>
            </a:r>
          </a:p>
          <a:p>
            <a:pPr lvl="1" eaLnBrk="1" hangingPunct="1"/>
            <a:endParaRPr lang="en-US" sz="1800" dirty="0" smtClean="0">
              <a:latin typeface="MS Reference Sans Serif" pitchFamily="34" charset="0"/>
            </a:endParaRPr>
          </a:p>
          <a:p>
            <a:pPr lvl="1" eaLnBrk="1" hangingPunct="1"/>
            <a:endParaRPr lang="en-US" sz="1800" dirty="0" smtClean="0">
              <a:latin typeface="MS Reference Sans Serif" pitchFamily="34" charset="0"/>
            </a:endParaRPr>
          </a:p>
          <a:p>
            <a:pPr lvl="1" eaLnBrk="1" hangingPunct="1"/>
            <a:endParaRPr lang="en-US" sz="1800" dirty="0" smtClean="0">
              <a:latin typeface="MS Reference Sans Serif" pitchFamily="34" charset="0"/>
            </a:endParaRPr>
          </a:p>
          <a:p>
            <a:pPr lvl="1" eaLnBrk="1" hangingPunct="1"/>
            <a:endParaRPr lang="en-US" sz="18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Functional Foods</a:t>
            </a:r>
          </a:p>
          <a:p>
            <a:pPr lvl="1" eaLnBrk="1" hangingPunct="1"/>
            <a:r>
              <a:rPr lang="en-US" sz="1800" dirty="0" smtClean="0">
                <a:latin typeface="MS Reference Sans Serif" pitchFamily="34" charset="0"/>
              </a:rPr>
              <a:t>Fruit Smoothies</a:t>
            </a:r>
          </a:p>
        </p:txBody>
      </p:sp>
      <p:pic>
        <p:nvPicPr>
          <p:cNvPr id="43013" name="Picture 7" descr="100% Fruit Smoothies, Strawberry/Banana, 11.5 Oz, 24/P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4114800"/>
            <a:ext cx="2971800" cy="2971800"/>
          </a:xfrm>
          <a:noFill/>
        </p:spPr>
      </p:pic>
      <p:pic>
        <p:nvPicPr>
          <p:cNvPr id="43012" name="Picture 5" descr="recipe_bb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81200"/>
            <a:ext cx="21917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http://d3hqdt8j93rgvn.cloudfront.net/Image/MEDIUM_8a78c6e02140d931012143371d156f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371600"/>
            <a:ext cx="2514600" cy="2514600"/>
          </a:xfrm>
          <a:prstGeom prst="rect">
            <a:avLst/>
          </a:prstGeom>
          <a:noFill/>
        </p:spPr>
      </p:pic>
      <p:pic>
        <p:nvPicPr>
          <p:cNvPr id="43017" name="Picture 9" descr="http://images.teamsugar.com/files/users/1/12981/21_2007/2-promi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977640"/>
            <a:ext cx="3200400" cy="288036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8" name="Picture 6" descr="http://www.mccawleysfinemeats.com/wp-content/uploads/wpsc/product_images/ground-beef_3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56934"/>
            <a:ext cx="9144000" cy="8464732"/>
          </a:xfrm>
          <a:prstGeom prst="rect">
            <a:avLst/>
          </a:prstGeom>
          <a:noFill/>
        </p:spPr>
      </p:pic>
      <p:sp>
        <p:nvSpPr>
          <p:cNvPr id="4403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3886200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solidFill>
                  <a:schemeClr val="bg1"/>
                </a:solidFill>
                <a:latin typeface="MS Reference Sans Serif" pitchFamily="34" charset="0"/>
              </a:rPr>
              <a:t>The End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4038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600" dirty="0" smtClean="0">
                <a:latin typeface="MS Reference Sans Serif" pitchFamily="34" charset="0"/>
              </a:rPr>
              <a:t>Carcass Fabrication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MS Reference Sans Serif" pitchFamily="34" charset="0"/>
              </a:rPr>
              <a:t>F</a:t>
            </a:r>
            <a:r>
              <a:rPr lang="en-US" sz="2000" dirty="0" smtClean="0">
                <a:latin typeface="MS Reference Sans Serif" pitchFamily="34" charset="0"/>
              </a:rPr>
              <a:t>irst step in processing</a:t>
            </a:r>
          </a:p>
          <a:p>
            <a:pPr eaLnBrk="1" hangingPunct="1">
              <a:buFontTx/>
              <a:buNone/>
            </a:pPr>
            <a:endParaRPr lang="en-US" sz="2000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250"/>
            <a:ext cx="5105401" cy="6857750"/>
          </a:xfr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http://sites.duke.edu/soc142-beef/files/2010/03/y19625870899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4343400" cy="32316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latin typeface="MS Reference Sans Serif" pitchFamily="34" charset="0"/>
              </a:rPr>
              <a:t>Principles </a:t>
            </a:r>
            <a:r>
              <a:rPr lang="en-US" sz="3200" dirty="0">
                <a:solidFill>
                  <a:schemeClr val="bg1"/>
                </a:solidFill>
                <a:latin typeface="MS Reference Sans Serif" pitchFamily="34" charset="0"/>
              </a:rPr>
              <a:t>of </a:t>
            </a:r>
            <a:r>
              <a:rPr lang="en-US" sz="3200" dirty="0" smtClean="0">
                <a:solidFill>
                  <a:schemeClr val="bg1"/>
                </a:solidFill>
                <a:latin typeface="MS Reference Sans Serif" pitchFamily="34" charset="0"/>
              </a:rPr>
              <a:t>fabrication: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Separate thick from thin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Separate lean from fat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Separate </a:t>
            </a:r>
            <a:r>
              <a:rPr lang="en-US" sz="2000" dirty="0">
                <a:solidFill>
                  <a:schemeClr val="bg1"/>
                </a:solidFill>
                <a:latin typeface="MS Reference Sans Serif" pitchFamily="34" charset="0"/>
              </a:rPr>
              <a:t>valuable from less valuable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Separate </a:t>
            </a:r>
            <a:r>
              <a:rPr lang="en-US" sz="2000" dirty="0">
                <a:solidFill>
                  <a:schemeClr val="bg1"/>
                </a:solidFill>
                <a:latin typeface="MS Reference Sans Serif" pitchFamily="34" charset="0"/>
              </a:rPr>
              <a:t>tough from tender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MS Reference Sans Serif" pitchFamily="34" charset="0"/>
              </a:rPr>
              <a:t>Cut </a:t>
            </a:r>
            <a:r>
              <a:rPr lang="en-US" sz="2000" dirty="0">
                <a:solidFill>
                  <a:schemeClr val="bg1"/>
                </a:solidFill>
                <a:latin typeface="MS Reference Sans Serif" pitchFamily="34" charset="0"/>
              </a:rPr>
              <a:t>across the grain of the muscle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127253"/>
            <a:ext cx="8381999" cy="699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0"/>
            <a:ext cx="105710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0"/>
            <a:ext cx="4191000" cy="4525963"/>
          </a:xfrm>
          <a:solidFill>
            <a:schemeClr val="tx1">
              <a:alpha val="5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900" dirty="0" smtClean="0">
                <a:solidFill>
                  <a:schemeClr val="bg1"/>
                </a:solidFill>
              </a:rPr>
              <a:t>Results of Fabrication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Whole-sale cuts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Vacuum packaged and sold as boxed beef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Lean and fat trimmings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Used to produce ground products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Edible byproducts 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</a:rPr>
              <a:t>Variety meats (heart, sweetbreads, liver, kidneys)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Inedible byproducts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</a:rPr>
              <a:t>Hide, tallow, bone meal</a:t>
            </a:r>
          </a:p>
          <a:p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MS Reference Sans Serif" pitchFamily="34" charset="0"/>
              </a:rPr>
              <a:t>F</a:t>
            </a:r>
            <a:r>
              <a:rPr lang="en-US" sz="3600" dirty="0" smtClean="0">
                <a:latin typeface="MS Reference Sans Serif" pitchFamily="34" charset="0"/>
              </a:rPr>
              <a:t>urther processing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86200" y="2432092"/>
            <a:ext cx="5257800" cy="4425908"/>
          </a:xfrm>
          <a:noFill/>
        </p:spPr>
      </p:pic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An industry term used to describe the processes of comminuting (chop or grind) or enhancing through addition of low quality meats.</a:t>
            </a:r>
          </a:p>
          <a:p>
            <a:pPr eaLnBrk="1" hangingPunct="1"/>
            <a:endParaRPr lang="en-US" sz="2000" dirty="0" smtClean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Also referred to a Value Added</a:t>
            </a:r>
          </a:p>
          <a:p>
            <a:pPr eaLnBrk="1" hangingPunct="1"/>
            <a:endParaRPr lang="en-US" sz="2000" dirty="0">
              <a:latin typeface="MS Reference Sans Serif" pitchFamily="34" charset="0"/>
            </a:endParaRPr>
          </a:p>
          <a:p>
            <a:pPr eaLnBrk="1" hangingPunct="1"/>
            <a:r>
              <a:rPr lang="en-US" sz="2000" dirty="0" smtClean="0">
                <a:latin typeface="MS Reference Sans Serif" pitchFamily="34" charset="0"/>
              </a:rPr>
              <a:t>Usage of fat and lean trimmings or low quality whole sale cuts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2470</TotalTime>
  <Words>1013</Words>
  <Application>Microsoft Office PowerPoint</Application>
  <PresentationFormat>On-screen Show (4:3)</PresentationFormat>
  <Paragraphs>222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Fresh Meat Processing</vt:lpstr>
      <vt:lpstr>Objective</vt:lpstr>
      <vt:lpstr>What is meat processing?</vt:lpstr>
      <vt:lpstr>Problem: We have a cooler of beef, what do we do with it?</vt:lpstr>
      <vt:lpstr>Carcass Fabrication</vt:lpstr>
      <vt:lpstr>Slide 6</vt:lpstr>
      <vt:lpstr>Slide 7</vt:lpstr>
      <vt:lpstr>Slide 8</vt:lpstr>
      <vt:lpstr>Further processing</vt:lpstr>
      <vt:lpstr>The function of further processing</vt:lpstr>
      <vt:lpstr>Slide 11</vt:lpstr>
      <vt:lpstr>Tenderization Methods</vt:lpstr>
      <vt:lpstr>Tenderness and Thickness</vt:lpstr>
      <vt:lpstr>Most Common Processed Meat</vt:lpstr>
      <vt:lpstr>Meat Grinder</vt:lpstr>
      <vt:lpstr>Grinder with Bone Chip Collector</vt:lpstr>
      <vt:lpstr>Slide 17</vt:lpstr>
      <vt:lpstr>Making Commercial Patties</vt:lpstr>
      <vt:lpstr>Patty Making Machine</vt:lpstr>
      <vt:lpstr>Spiral Freezer for Patties</vt:lpstr>
      <vt:lpstr>Liquid Nitrogen Tunnel</vt:lpstr>
      <vt:lpstr>Slide 22</vt:lpstr>
      <vt:lpstr>USDA-FSIS Regulations for Ground Beef</vt:lpstr>
      <vt:lpstr>Hamburger</vt:lpstr>
      <vt:lpstr>Ground Beef and Textured Vegetable Protein (Soy)</vt:lpstr>
      <vt:lpstr>Imitation Ground Beef or Beef Patties</vt:lpstr>
      <vt:lpstr>Unique Extender Added to Meat</vt:lpstr>
      <vt:lpstr>NEEDLE TENDERIZATION - FOR BONELESS CUTS</vt:lpstr>
      <vt:lpstr>Chemical or Enzymatic Tenderization Methods</vt:lpstr>
      <vt:lpstr>More Tenderization Methods</vt:lpstr>
      <vt:lpstr>Slide 31</vt:lpstr>
      <vt:lpstr>Processing and Shelf-life</vt:lpstr>
      <vt:lpstr>Shelf-life</vt:lpstr>
      <vt:lpstr>Mechanical Refrigeration</vt:lpstr>
      <vt:lpstr>Importance of Refrigeration</vt:lpstr>
      <vt:lpstr>Processing to control ingredients</vt:lpstr>
      <vt:lpstr>Slide 37</vt:lpstr>
      <vt:lpstr>Why do we eat fat?</vt:lpstr>
      <vt:lpstr>WHAT REPLACES FAT IN LOW FAT GROUND MEAT PRODUCTS?</vt:lpstr>
      <vt:lpstr>Slide 40</vt:lpstr>
      <vt:lpstr>Processing Continued</vt:lpstr>
      <vt:lpstr>Tumbler</vt:lpstr>
      <vt:lpstr>Slide 43</vt:lpstr>
      <vt:lpstr>Composition Problems with Processing</vt:lpstr>
      <vt:lpstr>Newest Trend in Meats Processing</vt:lpstr>
      <vt:lpstr>The End</vt:lpstr>
    </vt:vector>
  </TitlesOfParts>
  <Company>Texas Tech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Blanton Jr</dc:creator>
  <cp:lastModifiedBy>Jerrad Legako</cp:lastModifiedBy>
  <cp:revision>158</cp:revision>
  <dcterms:created xsi:type="dcterms:W3CDTF">2004-08-19T16:27:50Z</dcterms:created>
  <dcterms:modified xsi:type="dcterms:W3CDTF">2011-03-11T18:46:46Z</dcterms:modified>
</cp:coreProperties>
</file>