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1"/>
  </p:notesMasterIdLst>
  <p:sldIdLst>
    <p:sldId id="258" r:id="rId2"/>
    <p:sldId id="260" r:id="rId3"/>
    <p:sldId id="261" r:id="rId4"/>
    <p:sldId id="263" r:id="rId5"/>
    <p:sldId id="266" r:id="rId6"/>
    <p:sldId id="292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264" r:id="rId21"/>
    <p:sldId id="322" r:id="rId22"/>
    <p:sldId id="267" r:id="rId23"/>
    <p:sldId id="305" r:id="rId24"/>
    <p:sldId id="268" r:id="rId25"/>
    <p:sldId id="299" r:id="rId26"/>
    <p:sldId id="300" r:id="rId27"/>
    <p:sldId id="269" r:id="rId28"/>
    <p:sldId id="302" r:id="rId29"/>
    <p:sldId id="323" r:id="rId30"/>
    <p:sldId id="271" r:id="rId31"/>
    <p:sldId id="294" r:id="rId32"/>
    <p:sldId id="324" r:id="rId33"/>
    <p:sldId id="295" r:id="rId34"/>
    <p:sldId id="308" r:id="rId35"/>
    <p:sldId id="304" r:id="rId36"/>
    <p:sldId id="303" r:id="rId37"/>
    <p:sldId id="306" r:id="rId38"/>
    <p:sldId id="325" r:id="rId39"/>
    <p:sldId id="307" r:id="rId40"/>
    <p:sldId id="326" r:id="rId41"/>
    <p:sldId id="327" r:id="rId42"/>
    <p:sldId id="278" r:id="rId43"/>
    <p:sldId id="328" r:id="rId44"/>
    <p:sldId id="329" r:id="rId45"/>
    <p:sldId id="330" r:id="rId46"/>
    <p:sldId id="281" r:id="rId47"/>
    <p:sldId id="287" r:id="rId48"/>
    <p:sldId id="289" r:id="rId49"/>
    <p:sldId id="257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3333CC"/>
    <a:srgbClr val="00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4D2270-C3BE-4B37-BB23-9ABCAA381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eart" TargetMode="External"/><Relationship Id="rId13" Type="http://schemas.openxmlformats.org/officeDocument/2006/relationships/hyperlink" Target="http://en.wikipedia.org/wiki/Salt" TargetMode="External"/><Relationship Id="rId3" Type="http://schemas.openxmlformats.org/officeDocument/2006/relationships/hyperlink" Target="http://en.wikipedia.org/wiki/Cheese" TargetMode="External"/><Relationship Id="rId7" Type="http://schemas.openxmlformats.org/officeDocument/2006/relationships/hyperlink" Target="http://en.wikipedia.org/wiki/Aspic" TargetMode="External"/><Relationship Id="rId12" Type="http://schemas.openxmlformats.org/officeDocument/2006/relationships/hyperlink" Target="http://en.wikipedia.org/wiki/Bay_lea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ow" TargetMode="External"/><Relationship Id="rId11" Type="http://schemas.openxmlformats.org/officeDocument/2006/relationships/hyperlink" Target="http://en.wikipedia.org/wiki/Allspice" TargetMode="External"/><Relationship Id="rId5" Type="http://schemas.openxmlformats.org/officeDocument/2006/relationships/hyperlink" Target="http://en.wikipedia.org/wiki/Sheep" TargetMode="External"/><Relationship Id="rId15" Type="http://schemas.openxmlformats.org/officeDocument/2006/relationships/hyperlink" Target="http://en.wikipedia.org/wiki/Luncheon_meat" TargetMode="External"/><Relationship Id="rId10" Type="http://schemas.openxmlformats.org/officeDocument/2006/relationships/hyperlink" Target="http://en.wikipedia.org/wiki/Black_pepper" TargetMode="External"/><Relationship Id="rId4" Type="http://schemas.openxmlformats.org/officeDocument/2006/relationships/hyperlink" Target="http://en.wikipedia.org/wiki/Pig" TargetMode="External"/><Relationship Id="rId9" Type="http://schemas.openxmlformats.org/officeDocument/2006/relationships/hyperlink" Target="http://en.wikipedia.org/wiki/Onion" TargetMode="External"/><Relationship Id="rId14" Type="http://schemas.openxmlformats.org/officeDocument/2006/relationships/hyperlink" Target="http://en.wikipedia.org/wiki/Vinegar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Texas is high in sausage consumption but not in hot dogs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D108C-4E61-4D5D-B2BD-9D762D91D36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 cheese is not a </a:t>
            </a:r>
            <a:r>
              <a:rPr lang="en-US" dirty="0" smtClean="0">
                <a:hlinkClick r:id="rId3" action="ppaction://hlinkfile"/>
              </a:rPr>
              <a:t>cheese</a:t>
            </a:r>
            <a:r>
              <a:rPr lang="en-US" dirty="0" smtClean="0"/>
              <a:t> but a terrine or meat jelly made with flesh from the head of a calf or </a:t>
            </a:r>
            <a:r>
              <a:rPr lang="en-US" dirty="0" smtClean="0">
                <a:hlinkClick r:id="rId4" action="ppaction://hlinkfile"/>
              </a:rPr>
              <a:t>pig</a:t>
            </a:r>
            <a:r>
              <a:rPr lang="en-US" dirty="0" smtClean="0"/>
              <a:t> (sometimes a </a:t>
            </a:r>
            <a:r>
              <a:rPr lang="en-US" dirty="0" smtClean="0">
                <a:hlinkClick r:id="rId5" action="ppaction://hlinkfile"/>
              </a:rPr>
              <a:t>sheep</a:t>
            </a:r>
            <a:r>
              <a:rPr lang="en-US" dirty="0" smtClean="0"/>
              <a:t> or </a:t>
            </a:r>
            <a:r>
              <a:rPr lang="en-US" dirty="0" smtClean="0">
                <a:hlinkClick r:id="rId6" action="ppaction://hlinkfile" tooltip="Cow"/>
              </a:rPr>
              <a:t>cow</a:t>
            </a:r>
            <a:r>
              <a:rPr lang="en-US" dirty="0" smtClean="0"/>
              <a:t>), and often set in </a:t>
            </a:r>
            <a:r>
              <a:rPr lang="en-US" dirty="0" smtClean="0">
                <a:hlinkClick r:id="rId7" action="ppaction://hlinkfile"/>
              </a:rPr>
              <a:t>aspic</a:t>
            </a:r>
            <a:r>
              <a:rPr lang="en-US" dirty="0" smtClean="0"/>
              <a:t>. While the parts used can vary, the brain, eyes and ears are often removed. The tongue, and sometimes even the feet and </a:t>
            </a:r>
            <a:r>
              <a:rPr lang="en-US" dirty="0" smtClean="0">
                <a:hlinkClick r:id="rId8" action="ppaction://hlinkfile"/>
              </a:rPr>
              <a:t>heart</a:t>
            </a:r>
            <a:r>
              <a:rPr lang="en-US" dirty="0" smtClean="0"/>
              <a:t> may be included. Head cheese may be flavored with </a:t>
            </a:r>
            <a:r>
              <a:rPr lang="en-US" dirty="0" smtClean="0">
                <a:hlinkClick r:id="rId9" action="ppaction://hlinkfile"/>
              </a:rPr>
              <a:t>onion</a:t>
            </a:r>
            <a:r>
              <a:rPr lang="en-US" dirty="0" smtClean="0"/>
              <a:t>, </a:t>
            </a:r>
            <a:r>
              <a:rPr lang="en-US" dirty="0" smtClean="0">
                <a:hlinkClick r:id="rId10" action="ppaction://hlinkfile"/>
              </a:rPr>
              <a:t>black pepper</a:t>
            </a:r>
            <a:r>
              <a:rPr lang="en-US" dirty="0" smtClean="0"/>
              <a:t>, </a:t>
            </a:r>
            <a:r>
              <a:rPr lang="en-US" dirty="0" smtClean="0">
                <a:hlinkClick r:id="rId11" action="ppaction://hlinkfile"/>
              </a:rPr>
              <a:t>allspice</a:t>
            </a:r>
            <a:r>
              <a:rPr lang="en-US" dirty="0" smtClean="0"/>
              <a:t>, </a:t>
            </a:r>
            <a:r>
              <a:rPr lang="en-US" dirty="0" smtClean="0">
                <a:hlinkClick r:id="rId12" action="ppaction://hlinkfile"/>
              </a:rPr>
              <a:t>bay leaf</a:t>
            </a:r>
            <a:r>
              <a:rPr lang="en-US" dirty="0" smtClean="0"/>
              <a:t>, </a:t>
            </a:r>
            <a:r>
              <a:rPr lang="en-US" dirty="0" smtClean="0">
                <a:hlinkClick r:id="rId13" action="ppaction://hlinkfile"/>
              </a:rPr>
              <a:t>salt</a:t>
            </a:r>
            <a:r>
              <a:rPr lang="en-US" dirty="0" smtClean="0"/>
              <a:t>, and </a:t>
            </a:r>
            <a:r>
              <a:rPr lang="en-US" dirty="0" smtClean="0">
                <a:hlinkClick r:id="rId14" action="ppaction://hlinkfile"/>
              </a:rPr>
              <a:t>vinegar</a:t>
            </a:r>
            <a:r>
              <a:rPr lang="en-US" dirty="0" smtClean="0"/>
              <a:t>. It is usually eaten cold or at room temperature as a </a:t>
            </a:r>
            <a:r>
              <a:rPr lang="en-US" dirty="0" smtClean="0">
                <a:hlinkClick r:id="rId15" action="ppaction://hlinkfile" tooltip="Luncheon meat"/>
              </a:rPr>
              <a:t>luncheon meat</a:t>
            </a:r>
            <a:r>
              <a:rPr lang="en-US" dirty="0" smtClean="0"/>
              <a:t>. It can also be made from quality trimmings from pork and veal, adding gelatin to the stock as a binder.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D2270-C3BE-4B37-BB23-9ABCAA38185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D2270-C3BE-4B37-BB23-9ABCAA38185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D2270-C3BE-4B37-BB23-9ABCAA38185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C65D3-B1AD-4FB8-BBD2-ADE940F52B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40AFA-9595-4366-B3AA-68C84706A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B3AA3-0CBA-4D4D-9FA6-5E00569A1B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AEC1-A13D-48D4-AD7B-9FDB33E95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1946-8ACF-4705-98C0-ACDC3AD9D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7B1C6-5DBA-43F1-9F7C-0C10D6A6E1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51E1D-A78B-4E4C-BD1F-F6418DA3E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04B93-444A-4C9D-9D07-3B3C6095B9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371BB-896F-4C3A-98CD-FF024CE0CC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E2AEF-DE90-4285-987A-F3BFE836E5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1ADF0-AF6F-47E6-8505-C8A5283AC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66396-D01A-48A8-B710-005823C6F3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3129B-B7B8-4BC2-8C7F-B955F67A1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AFDAEA-0354-4587-A870-6690B38961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ds.yahoo.com/_ylt=A2KJkK2RMI5N7xwATTKjzbkF/SIG=13fcjep6n/EXP=1301192977/**http:/www.visualphotos.com/photo/2x1904792/a_package_of_breakfast_sausage_links_901689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ds.yahoo.com/_ylt=A2KJkK7eMI5NdzIA4YaJzbkF;_ylu=X3oDMTBpc2VvdmQ2BHBvcwM3BHNlYwNzcgR2dGlkAw--/SIG=1kies1och/EXP=1301193054/**http:/images.search.yahoo.com/images/view?back=http://images.search.yahoo.com/search/images?p=hot+dogs&amp;ei=utf-8&amp;fr=yfp-t-701&amp;w=800&amp;h=533&amp;imgurl=upload.wikimedia.org/wikipedia/commons/thumb/3/3a/NCI_Visuals_Food_Hot_Dog.jpg/800px-NCI_Visuals_Food_Hot_Dog.jpg&amp;rurl=http://commons.wikimedia.org/wiki/File:NCI_Visuals_Food_Hot_Dog.jpg&amp;size=49KB&amp;name=File:NCI+Visuals...&amp;p=hot+dogs&amp;oid=c61d513f9058e4730db9db5d50170cf1&amp;fr2=&amp;no=7&amp;tt=694000&amp;sigr=123ndipoo&amp;sigi=13hagk1be&amp;sigb=12dp0a1uf&amp;.crumb=mbJ2zSMp9s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ygve.com/headchees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2KJke62L45NqVwAHqujzbkF/SIG=12llt5mdj/EXP=1301192758/**http:/islandmomsarah.files.wordpress.com/2009/05/blueberries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Meat Preservation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Sausage</a:t>
            </a:r>
          </a:p>
        </p:txBody>
      </p:sp>
      <p:pic>
        <p:nvPicPr>
          <p:cNvPr id="2052" name="Picture 6" descr="MCj026433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14800"/>
            <a:ext cx="18288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Cj02083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83050"/>
            <a:ext cx="22590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CFD00207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04800"/>
            <a:ext cx="13922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MCFD00829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609600"/>
            <a:ext cx="4748213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Fresh</a:t>
            </a:r>
            <a:endParaRPr lang="en-US" dirty="0"/>
          </a:p>
        </p:txBody>
      </p:sp>
      <p:pic>
        <p:nvPicPr>
          <p:cNvPr id="4" name="Picture 6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3972" y="3810000"/>
            <a:ext cx="2510028" cy="3429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Fresh, uncured meats used</a:t>
            </a:r>
          </a:p>
          <a:p>
            <a:pPr lvl="1"/>
            <a:r>
              <a:rPr lang="en-US" dirty="0" smtClean="0"/>
              <a:t>≤ 3.5 % binders and extenders allowed</a:t>
            </a:r>
          </a:p>
          <a:p>
            <a:pPr lvl="1"/>
            <a:r>
              <a:rPr lang="en-US" dirty="0" smtClean="0"/>
              <a:t>≤ 50 % fat</a:t>
            </a:r>
          </a:p>
          <a:p>
            <a:pPr lvl="1"/>
            <a:r>
              <a:rPr lang="en-US" dirty="0" smtClean="0"/>
              <a:t>≤ 3 % water/ice</a:t>
            </a:r>
          </a:p>
          <a:p>
            <a:r>
              <a:rPr lang="en-US" dirty="0" smtClean="0"/>
              <a:t>Pork, beef, and most recently chicken</a:t>
            </a:r>
          </a:p>
          <a:p>
            <a:r>
              <a:rPr lang="en-US" dirty="0" smtClean="0"/>
              <a:t>Must be refrigerated and thoroughly cooked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Fresh</a:t>
            </a:r>
            <a:endParaRPr lang="en-US" dirty="0"/>
          </a:p>
        </p:txBody>
      </p:sp>
      <p:pic>
        <p:nvPicPr>
          <p:cNvPr id="1026" name="Picture 2" descr="http://rds.yahoo.com/_ylt=A0PDoYBUqI9NDhAA4c2jzbkF/SIG=12mqmljns/EXP=1301289172/**http%3a/www.bobevans.com/images/products/thumbnails/OFRegRoll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724650" cy="67246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Breakfast sausage</a:t>
            </a:r>
          </a:p>
          <a:p>
            <a:r>
              <a:rPr lang="en-US" dirty="0" smtClean="0"/>
              <a:t>Whole hog sausage</a:t>
            </a:r>
          </a:p>
          <a:p>
            <a:pPr lvl="1"/>
            <a:r>
              <a:rPr lang="en-US" dirty="0" smtClean="0"/>
              <a:t>Prepared from fresh/frozen meat from pig in such proportions as are present in a single animal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Italian Sausage</a:t>
            </a:r>
          </a:p>
          <a:p>
            <a:pPr lvl="1"/>
            <a:r>
              <a:rPr lang="en-US" dirty="0" smtClean="0"/>
              <a:t>Uncured, non-smoked sausage</a:t>
            </a:r>
          </a:p>
          <a:p>
            <a:pPr lvl="1"/>
            <a:r>
              <a:rPr lang="en-US" dirty="0" smtClean="0"/>
              <a:t>85 % of formula must be meat and fat</a:t>
            </a:r>
          </a:p>
          <a:p>
            <a:pPr lvl="1"/>
            <a:r>
              <a:rPr lang="en-US" dirty="0" smtClean="0"/>
              <a:t>≤ 35 % fat</a:t>
            </a:r>
          </a:p>
          <a:p>
            <a:pPr lvl="1"/>
            <a:r>
              <a:rPr lang="en-US" dirty="0" smtClean="0"/>
              <a:t>≤ 3 % water/ice</a:t>
            </a:r>
          </a:p>
          <a:p>
            <a:pPr lvl="1"/>
            <a:r>
              <a:rPr lang="en-US" dirty="0" smtClean="0"/>
              <a:t>Salt, pepper, fennel and anise used</a:t>
            </a:r>
          </a:p>
          <a:p>
            <a:pPr lvl="1"/>
            <a:r>
              <a:rPr lang="en-US" dirty="0" smtClean="0"/>
              <a:t>If labeled as “Italian Sausage” must contain only pork</a:t>
            </a:r>
          </a:p>
          <a:p>
            <a:pPr lvl="2"/>
            <a:r>
              <a:rPr lang="en-US" dirty="0" smtClean="0"/>
              <a:t>Any other species must be indicated on label “Chicken Italian Sausage”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Uncooked Smoked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Same types of products as fresh, but smoked for color and flavor</a:t>
            </a:r>
          </a:p>
          <a:p>
            <a:r>
              <a:rPr lang="en-US" dirty="0" smtClean="0"/>
              <a:t>Must be cooked before consumption</a:t>
            </a:r>
          </a:p>
          <a:p>
            <a:r>
              <a:rPr lang="en-US" dirty="0" smtClean="0"/>
              <a:t>Includes: fresh smoked pork sausage</a:t>
            </a:r>
          </a:p>
          <a:p>
            <a:pPr lvl="1"/>
            <a:r>
              <a:rPr lang="en-US" dirty="0" smtClean="0"/>
              <a:t>Same as fresh pork but smoked</a:t>
            </a:r>
          </a:p>
          <a:p>
            <a:r>
              <a:rPr lang="en-US" dirty="0" smtClean="0"/>
              <a:t>Fresh smoked kielbasa</a:t>
            </a:r>
          </a:p>
          <a:p>
            <a:pPr lvl="1"/>
            <a:r>
              <a:rPr lang="en-US" dirty="0" smtClean="0"/>
              <a:t>Highly seasoned Czech sausage</a:t>
            </a:r>
          </a:p>
          <a:p>
            <a:pPr lvl="1"/>
            <a:r>
              <a:rPr lang="en-US" dirty="0" smtClean="0"/>
              <a:t>Coarse ground pork with beef or mutton added</a:t>
            </a:r>
          </a:p>
          <a:p>
            <a:pPr lvl="1"/>
            <a:r>
              <a:rPr lang="en-US" dirty="0" smtClean="0"/>
              <a:t>Smoked but not cooked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Cooked and Smoked</a:t>
            </a:r>
            <a:endParaRPr lang="en-US" dirty="0"/>
          </a:p>
        </p:txBody>
      </p:sp>
      <p:pic>
        <p:nvPicPr>
          <p:cNvPr id="4" name="Picture 8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95600"/>
            <a:ext cx="3352800" cy="222123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Frankfurter, bologna, knockwurst, and similar products</a:t>
            </a:r>
          </a:p>
          <a:p>
            <a:pPr lvl="1"/>
            <a:r>
              <a:rPr lang="en-US" dirty="0" smtClean="0"/>
              <a:t>Comminuted</a:t>
            </a:r>
            <a:r>
              <a:rPr lang="en-US" smtClean="0"/>
              <a:t>, semisolid</a:t>
            </a:r>
            <a:endParaRPr lang="en-US" dirty="0" smtClean="0"/>
          </a:p>
          <a:p>
            <a:pPr lvl="1"/>
            <a:r>
              <a:rPr lang="en-US" dirty="0" smtClean="0"/>
              <a:t>One or more kinds of raw skeletal meat and poultry meat</a:t>
            </a:r>
          </a:p>
          <a:p>
            <a:pPr lvl="1"/>
            <a:r>
              <a:rPr lang="en-US" dirty="0" smtClean="0"/>
              <a:t>≤ 35 % fat</a:t>
            </a:r>
          </a:p>
          <a:p>
            <a:pPr lvl="1"/>
            <a:r>
              <a:rPr lang="en-US" dirty="0" smtClean="0"/>
              <a:t>≤ 10 % added water</a:t>
            </a:r>
          </a:p>
          <a:p>
            <a:pPr lvl="1"/>
            <a:r>
              <a:rPr lang="en-US" dirty="0" smtClean="0"/>
              <a:t>Smoked or non-smoked</a:t>
            </a:r>
          </a:p>
          <a:p>
            <a:pPr lvl="1"/>
            <a:r>
              <a:rPr lang="en-US" dirty="0" smtClean="0"/>
              <a:t>≤ 15 % raw or cooked poultry meat</a:t>
            </a:r>
          </a:p>
          <a:p>
            <a:pPr lvl="1"/>
            <a:r>
              <a:rPr lang="en-US" dirty="0" smtClean="0"/>
              <a:t>Can contain by-product and variety meats</a:t>
            </a:r>
          </a:p>
          <a:p>
            <a:pPr lvl="1"/>
            <a:r>
              <a:rPr lang="en-US" dirty="0" smtClean="0"/>
              <a:t>≤ 15 % partially defatted pork or beef fatty tissue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Cooked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Liver sausage and </a:t>
            </a:r>
            <a:r>
              <a:rPr lang="en-US" dirty="0" err="1" smtClean="0"/>
              <a:t>Braunshweiger</a:t>
            </a:r>
            <a:endParaRPr lang="en-US" dirty="0" smtClean="0"/>
          </a:p>
          <a:p>
            <a:pPr lvl="1"/>
            <a:r>
              <a:rPr lang="en-US" dirty="0" smtClean="0"/>
              <a:t>Fresh/frozen pork and/or beef trim</a:t>
            </a:r>
          </a:p>
          <a:p>
            <a:pPr lvl="1"/>
            <a:r>
              <a:rPr lang="en-US" dirty="0" smtClean="0"/>
              <a:t>Pork liver or beef liver or veal liver or combination</a:t>
            </a:r>
          </a:p>
          <a:p>
            <a:pPr lvl="1"/>
            <a:r>
              <a:rPr lang="en-US" dirty="0" smtClean="0"/>
              <a:t>Can contain: beef/pork by-products, pork skin, sheep liver, goat liver if labeled</a:t>
            </a:r>
          </a:p>
          <a:p>
            <a:pPr lvl="1"/>
            <a:r>
              <a:rPr lang="en-US" dirty="0" smtClean="0"/>
              <a:t>Must be at least 30 % liver</a:t>
            </a:r>
          </a:p>
          <a:p>
            <a:pPr lvl="1"/>
            <a:r>
              <a:rPr lang="en-US" dirty="0" smtClean="0"/>
              <a:t>Cooked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Dry and Semidry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Produced by fermentation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Fermentation-conversion of sugar -&gt; lactic acid </a:t>
            </a:r>
          </a:p>
          <a:p>
            <a:pPr lvl="1"/>
            <a:r>
              <a:rPr lang="en-US" dirty="0" err="1" smtClean="0"/>
              <a:t>Backslopping</a:t>
            </a:r>
            <a:endParaRPr lang="en-US" dirty="0" smtClean="0"/>
          </a:p>
          <a:p>
            <a:pPr lvl="1"/>
            <a:r>
              <a:rPr lang="en-US" dirty="0" smtClean="0"/>
              <a:t>Lactic acid starter culture</a:t>
            </a:r>
          </a:p>
          <a:p>
            <a:pPr lvl="2"/>
            <a:r>
              <a:rPr lang="en-US" dirty="0" smtClean="0"/>
              <a:t>Lowers pH</a:t>
            </a:r>
          </a:p>
          <a:p>
            <a:pPr lvl="2"/>
            <a:r>
              <a:rPr lang="en-US" dirty="0" smtClean="0"/>
              <a:t>Preserves</a:t>
            </a:r>
          </a:p>
          <a:p>
            <a:pPr lvl="2"/>
            <a:r>
              <a:rPr lang="en-US" dirty="0" smtClean="0"/>
              <a:t>Inhibits growth of spoilage bacteria</a:t>
            </a:r>
          </a:p>
          <a:p>
            <a:pPr lvl="2"/>
            <a:r>
              <a:rPr lang="en-US" dirty="0" smtClean="0"/>
              <a:t>Provides characteristic tangy flavor</a:t>
            </a:r>
          </a:p>
          <a:p>
            <a:pPr lvl="1"/>
            <a:r>
              <a:rPr lang="en-US" dirty="0" smtClean="0"/>
              <a:t>Fermentation chamber</a:t>
            </a:r>
          </a:p>
          <a:p>
            <a:pPr lvl="1"/>
            <a:r>
              <a:rPr lang="en-US" dirty="0" smtClean="0"/>
              <a:t>Dried carefully: smoked sometimes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Dry and Semidry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8622" y="2819400"/>
            <a:ext cx="3495377" cy="4038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Semidry (Summer sausages)</a:t>
            </a:r>
          </a:p>
          <a:p>
            <a:pPr lvl="1"/>
            <a:r>
              <a:rPr lang="en-US" dirty="0" smtClean="0"/>
              <a:t>Fully cooked in smokehouse</a:t>
            </a:r>
          </a:p>
          <a:p>
            <a:pPr lvl="1"/>
            <a:r>
              <a:rPr lang="en-US" dirty="0" smtClean="0"/>
              <a:t>Semi-soft due to bacterial fermentation</a:t>
            </a:r>
          </a:p>
          <a:p>
            <a:pPr lvl="1"/>
            <a:r>
              <a:rPr lang="en-US" dirty="0" smtClean="0"/>
              <a:t>&lt; 50 % moisture content</a:t>
            </a:r>
          </a:p>
          <a:p>
            <a:r>
              <a:rPr lang="en-US" dirty="0" smtClean="0"/>
              <a:t>Dry (Salami)</a:t>
            </a:r>
          </a:p>
          <a:p>
            <a:pPr lvl="1"/>
            <a:r>
              <a:rPr lang="en-US" dirty="0" smtClean="0"/>
              <a:t>Light smoke, if any</a:t>
            </a:r>
          </a:p>
          <a:p>
            <a:pPr lvl="1"/>
            <a:r>
              <a:rPr lang="en-US" dirty="0" smtClean="0"/>
              <a:t>Drier, firmer, more expensive</a:t>
            </a:r>
          </a:p>
          <a:p>
            <a:pPr lvl="1"/>
            <a:r>
              <a:rPr lang="en-US" dirty="0" smtClean="0"/>
              <a:t>&lt; 35 % moisture content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Lunch meat, loaves, jellied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Various products</a:t>
            </a:r>
          </a:p>
          <a:p>
            <a:r>
              <a:rPr lang="en-US" dirty="0" smtClean="0"/>
              <a:t>Luncheon meat</a:t>
            </a:r>
          </a:p>
          <a:p>
            <a:pPr lvl="1"/>
            <a:r>
              <a:rPr lang="en-US" dirty="0" smtClean="0"/>
              <a:t>Cured and cooked</a:t>
            </a:r>
          </a:p>
          <a:p>
            <a:pPr lvl="1"/>
            <a:r>
              <a:rPr lang="en-US" dirty="0" smtClean="0"/>
              <a:t>Comminuted meats</a:t>
            </a:r>
          </a:p>
          <a:p>
            <a:pPr lvl="1"/>
            <a:r>
              <a:rPr lang="en-US" dirty="0" smtClean="0"/>
              <a:t>≤ 3 % water/ice</a:t>
            </a:r>
          </a:p>
          <a:p>
            <a:r>
              <a:rPr lang="en-US" dirty="0" smtClean="0"/>
              <a:t>Meat loaf</a:t>
            </a:r>
          </a:p>
          <a:p>
            <a:pPr lvl="1"/>
            <a:r>
              <a:rPr lang="en-US" dirty="0" smtClean="0"/>
              <a:t>Loaf shaped comminuted meat</a:t>
            </a:r>
          </a:p>
          <a:p>
            <a:r>
              <a:rPr lang="en-US" dirty="0" smtClean="0"/>
              <a:t>Scrapple</a:t>
            </a:r>
          </a:p>
          <a:p>
            <a:pPr lvl="1"/>
            <a:r>
              <a:rPr lang="en-US" dirty="0" smtClean="0"/>
              <a:t>Must contain at least 40 % meat and/or meat products on fresh weight basis</a:t>
            </a:r>
          </a:p>
          <a:p>
            <a:pPr lvl="1"/>
            <a:r>
              <a:rPr lang="en-US" dirty="0" smtClean="0"/>
              <a:t>Cereal and/or soybean flour or meal allowed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Lunch meat, loaves, jellied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Bockwurst</a:t>
            </a:r>
            <a:endParaRPr lang="en-US" dirty="0" smtClean="0"/>
          </a:p>
          <a:p>
            <a:pPr lvl="1"/>
            <a:r>
              <a:rPr lang="en-US" dirty="0" smtClean="0"/>
              <a:t>Uncured</a:t>
            </a:r>
          </a:p>
          <a:p>
            <a:pPr lvl="1"/>
            <a:r>
              <a:rPr lang="en-US" dirty="0" smtClean="0"/>
              <a:t>Cooked or uncooked</a:t>
            </a:r>
          </a:p>
          <a:p>
            <a:pPr lvl="1"/>
            <a:r>
              <a:rPr lang="en-US" dirty="0" smtClean="0"/>
              <a:t>Meat, milk or water, and may contain eggs and vegetables</a:t>
            </a:r>
          </a:p>
          <a:p>
            <a:pPr lvl="1"/>
            <a:r>
              <a:rPr lang="en-US" dirty="0" smtClean="0"/>
              <a:t>Must be at least 70 % meat</a:t>
            </a:r>
          </a:p>
          <a:p>
            <a:pPr lvl="1"/>
            <a:r>
              <a:rPr lang="en-US" dirty="0" smtClean="0"/>
              <a:t>Usually pork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What is a Sausage?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Word sausage is from word </a:t>
            </a:r>
            <a:r>
              <a:rPr lang="en-US" sz="2400" i="1" dirty="0" err="1" smtClean="0"/>
              <a:t>Salsus</a:t>
            </a:r>
            <a:endParaRPr lang="en-US" sz="24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i="1" dirty="0" err="1" smtClean="0"/>
              <a:t>Salsus</a:t>
            </a:r>
            <a:r>
              <a:rPr lang="en-US" sz="2000" i="1" dirty="0" smtClean="0"/>
              <a:t> </a:t>
            </a:r>
            <a:r>
              <a:rPr lang="en-US" sz="2000" dirty="0" smtClean="0"/>
              <a:t>means salt or preserved</a:t>
            </a:r>
            <a:endParaRPr lang="en-US" sz="2000" i="1" dirty="0" smtClean="0"/>
          </a:p>
          <a:p>
            <a:pPr eaLnBrk="1" hangingPunct="1">
              <a:lnSpc>
                <a:spcPct val="90000"/>
              </a:lnSpc>
            </a:pPr>
            <a:endParaRPr lang="en-US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Is a chopped or comminuted and seasoned meats that is formed into a symmetrical shape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 contain non-meat ingredients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+mn-lt"/>
              </a:rPr>
              <a:t>6. Luncheon meats, loaves, jellied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Head Cheese</a:t>
            </a:r>
          </a:p>
          <a:p>
            <a:pPr lvl="1" eaLnBrk="1" hangingPunct="1"/>
            <a:r>
              <a:rPr lang="en-US" sz="2600" dirty="0" smtClean="0"/>
              <a:t>Mixture of meats held together by a gelatin</a:t>
            </a:r>
          </a:p>
          <a:p>
            <a:pPr lvl="1" eaLnBrk="1" hangingPunct="1"/>
            <a:endParaRPr lang="en-US" sz="2600" dirty="0" smtClean="0"/>
          </a:p>
          <a:p>
            <a:pPr lvl="1" eaLnBrk="1" hangingPunct="1"/>
            <a:r>
              <a:rPr lang="en-US" sz="2600" dirty="0" smtClean="0"/>
              <a:t>Used in salads, sandwiches and as hors d’oeuvres</a:t>
            </a:r>
          </a:p>
          <a:p>
            <a:pPr lvl="1" eaLnBrk="1" hangingPunct="1"/>
            <a:endParaRPr lang="en-US" sz="2400" dirty="0" smtClean="0">
              <a:latin typeface="Times New Roman" pitchFamily="18" charset="0"/>
            </a:endParaRPr>
          </a:p>
        </p:txBody>
      </p:sp>
      <p:pic>
        <p:nvPicPr>
          <p:cNvPr id="9220" name="Picture 5" descr="head cheese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53000" y="2667000"/>
            <a:ext cx="4191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Sausage Ingredients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Sausage Ingredients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Animal Tissues-</a:t>
            </a:r>
          </a:p>
          <a:p>
            <a:pPr lvl="1" eaLnBrk="1" hangingPunct="1"/>
            <a:r>
              <a:rPr lang="en-US" sz="2400" dirty="0" smtClean="0"/>
              <a:t>A. Meat – skeletal muscle (trimmings) beef, pork, poultry etc.</a:t>
            </a:r>
          </a:p>
          <a:p>
            <a:pPr lvl="1" eaLnBrk="1" hangingPunct="1"/>
            <a:r>
              <a:rPr lang="en-US" sz="2400" dirty="0" smtClean="0"/>
              <a:t>B. Meat by-products  or variety meats  (Non-skeletal, smooth muscle-tongues, lips, tripe, etc.) </a:t>
            </a:r>
          </a:p>
          <a:p>
            <a:pPr lvl="2" eaLnBrk="1" hangingPunct="1"/>
            <a:r>
              <a:rPr lang="en-US" dirty="0" smtClean="0"/>
              <a:t>Most high quality sausage are void of by-products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Water (moisture)</a:t>
            </a:r>
          </a:p>
          <a:p>
            <a:pPr lvl="1" eaLnBrk="1" hangingPunct="1"/>
            <a:r>
              <a:rPr lang="en-US" sz="2400" dirty="0" smtClean="0"/>
              <a:t>Usually in the form of ice</a:t>
            </a:r>
          </a:p>
          <a:p>
            <a:pPr lvl="1" eaLnBrk="1" hangingPunct="1"/>
            <a:r>
              <a:rPr lang="en-US" sz="2400" dirty="0" smtClean="0"/>
              <a:t>Helps cool product (avoids friction) and adds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Why are sows used for Sausage?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33894"/>
            <a:ext cx="9151938" cy="542410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Sausage Ingredients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Curing Ingredients</a:t>
            </a:r>
          </a:p>
          <a:p>
            <a:pPr lvl="1" eaLnBrk="1" hangingPunct="1"/>
            <a:r>
              <a:rPr lang="en-US" sz="2000" dirty="0" smtClean="0"/>
              <a:t>A. Salt</a:t>
            </a:r>
          </a:p>
          <a:p>
            <a:pPr lvl="1" eaLnBrk="1" hangingPunct="1"/>
            <a:r>
              <a:rPr lang="en-US" sz="2000" dirty="0" smtClean="0"/>
              <a:t>B. Spices – plant leaves, seeds, stems or roots</a:t>
            </a:r>
          </a:p>
          <a:p>
            <a:pPr lvl="1" eaLnBrk="1" hangingPunct="1"/>
            <a:r>
              <a:rPr lang="en-US" sz="2000" dirty="0" smtClean="0"/>
              <a:t>C. Flavorings – man made</a:t>
            </a:r>
          </a:p>
          <a:p>
            <a:pPr lvl="1" eaLnBrk="1" hangingPunct="1"/>
            <a:r>
              <a:rPr lang="en-US" sz="2000" dirty="0" smtClean="0"/>
              <a:t>D. Color developers – nitrites, </a:t>
            </a:r>
            <a:r>
              <a:rPr lang="en-US" sz="2000" dirty="0" err="1" smtClean="0"/>
              <a:t>ascorbates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Sweeteners</a:t>
            </a:r>
          </a:p>
          <a:p>
            <a:pPr lvl="1" eaLnBrk="1" hangingPunct="1"/>
            <a:r>
              <a:rPr lang="en-US" sz="2000" dirty="0" smtClean="0"/>
              <a:t>Non meat ingredients</a:t>
            </a:r>
          </a:p>
          <a:p>
            <a:pPr lvl="2" eaLnBrk="1" hangingPunct="1"/>
            <a:r>
              <a:rPr lang="en-US" sz="1800" dirty="0" smtClean="0"/>
              <a:t>Sugars, honey,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Spices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Regional Sausages</a:t>
            </a:r>
          </a:p>
          <a:p>
            <a:pPr lvl="1" eaLnBrk="1" hangingPunct="1"/>
            <a:r>
              <a:rPr lang="en-US" sz="2000" dirty="0" smtClean="0"/>
              <a:t>Many sausages are regional because that is where spice is grown</a:t>
            </a:r>
          </a:p>
          <a:p>
            <a:pPr lvl="1" eaLnBrk="1" hangingPunct="1"/>
            <a:r>
              <a:rPr lang="en-US" sz="2000" dirty="0" smtClean="0"/>
              <a:t>Even with trade, spice regions produce the best sausage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Spice trades</a:t>
            </a:r>
          </a:p>
          <a:p>
            <a:pPr lvl="1" eaLnBrk="1" hangingPunct="1"/>
            <a:r>
              <a:rPr lang="en-US" sz="2000" dirty="0" smtClean="0"/>
              <a:t>Reason for discovery of Asia and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Spices</a:t>
            </a:r>
          </a:p>
        </p:txBody>
      </p:sp>
      <p:graphicFrame>
        <p:nvGraphicFramePr>
          <p:cNvPr id="163957" name="Group 11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87826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Breakfast Sausage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Italian Sausage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Polish Sausage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Garlic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Bratwurst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 Enhancement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Paprika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Sausage Ingredients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56388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Binder and Fillers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A. Binder – Binds water and helps emulsify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B. Filler – Binds water, lowers costs (decreases meat contents)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C. These products are usually (soy, cereals, and milk proteins)</a:t>
            </a:r>
          </a:p>
          <a:p>
            <a:r>
              <a:rPr lang="en-US" sz="2200" dirty="0" smtClean="0"/>
              <a:t>Binders/Extenders</a:t>
            </a:r>
          </a:p>
          <a:p>
            <a:pPr lvl="1"/>
            <a:r>
              <a:rPr lang="en-US" sz="2200" dirty="0" smtClean="0"/>
              <a:t>Hold meat together and allow it to form </a:t>
            </a:r>
          </a:p>
          <a:p>
            <a:pPr lvl="2"/>
            <a:r>
              <a:rPr lang="en-US" sz="2200" dirty="0" smtClean="0"/>
              <a:t>Starch</a:t>
            </a:r>
          </a:p>
          <a:p>
            <a:pPr lvl="2"/>
            <a:r>
              <a:rPr lang="en-US" sz="2200" dirty="0" smtClean="0"/>
              <a:t>Soy</a:t>
            </a:r>
          </a:p>
          <a:p>
            <a:pPr lvl="2"/>
            <a:r>
              <a:rPr lang="en-US" sz="2200" dirty="0" smtClean="0"/>
              <a:t>Collagen</a:t>
            </a:r>
          </a:p>
          <a:p>
            <a:pPr lvl="2"/>
            <a:r>
              <a:rPr lang="en-US" sz="2200" dirty="0" smtClean="0"/>
              <a:t>Onions</a:t>
            </a:r>
          </a:p>
          <a:p>
            <a:pPr lvl="2"/>
            <a:r>
              <a:rPr lang="en-US" sz="2200" dirty="0" smtClean="0"/>
              <a:t>Rice</a:t>
            </a:r>
          </a:p>
          <a:p>
            <a:pPr lvl="2"/>
            <a:r>
              <a:rPr lang="en-US" sz="2200" dirty="0" smtClean="0"/>
              <a:t>Skin</a:t>
            </a:r>
          </a:p>
          <a:p>
            <a:pPr lvl="2"/>
            <a:r>
              <a:rPr lang="en-US" sz="2200" dirty="0" smtClean="0"/>
              <a:t>Phosphates</a:t>
            </a:r>
          </a:p>
          <a:p>
            <a:pPr lvl="2"/>
            <a:r>
              <a:rPr lang="en-US" sz="2200" dirty="0" smtClean="0"/>
              <a:t>Non-Fat Dried Milk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6" name="Picture 5" descr="Milk, Dairy Premium Instant Non-F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124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Sausage Casings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Casing determines shape of sausage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Natural Casings</a:t>
            </a:r>
          </a:p>
          <a:p>
            <a:pPr lvl="1" eaLnBrk="1" hangingPunct="1"/>
            <a:r>
              <a:rPr lang="en-US" sz="1800" dirty="0" smtClean="0"/>
              <a:t>Made from stomachs, intestines and bladders</a:t>
            </a:r>
          </a:p>
          <a:p>
            <a:pPr lvl="1" eaLnBrk="1" hangingPunct="1"/>
            <a:r>
              <a:rPr lang="en-US" sz="1800" dirty="0" smtClean="0"/>
              <a:t>Mostly from pigs and sheep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Manufactured/Artificial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Made from cotton linters, paper pulp and beef hides</a:t>
            </a:r>
          </a:p>
        </p:txBody>
      </p:sp>
      <p:pic>
        <p:nvPicPr>
          <p:cNvPr id="2048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4462185"/>
            <a:ext cx="4038600" cy="2395816"/>
          </a:xfrm>
          <a:noFill/>
        </p:spPr>
      </p:pic>
      <p:pic>
        <p:nvPicPr>
          <p:cNvPr id="5" name="Picture 8" descr="p5i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219200"/>
            <a:ext cx="3048000" cy="260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Sausage Formulation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History of Sausage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Reason for discovery of America and trade with Asia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Used to be “Bags of Mystery”</a:t>
            </a:r>
          </a:p>
          <a:p>
            <a:pPr lvl="1" eaLnBrk="1" hangingPunct="1"/>
            <a:r>
              <a:rPr lang="en-US" sz="1800" dirty="0" smtClean="0"/>
              <a:t>Historically were made from by-products and left-</a:t>
            </a:r>
            <a:r>
              <a:rPr lang="en-US" sz="1800" dirty="0" err="1" smtClean="0"/>
              <a:t>overs</a:t>
            </a:r>
            <a:endParaRPr lang="en-US" sz="1800" dirty="0" smtClean="0"/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000" dirty="0" smtClean="0"/>
              <a:t>Modern sausage is made from lean trimmings or low value whole muscle cuts</a:t>
            </a:r>
          </a:p>
          <a:p>
            <a:pPr lvl="1" eaLnBrk="1" hangingPunct="1"/>
            <a:r>
              <a:rPr lang="en-US" sz="1800" dirty="0" smtClean="0"/>
              <a:t>Skeletal muscle, Cheek, jowl, and head meat from beef pork and poultry</a:t>
            </a:r>
          </a:p>
          <a:p>
            <a:pPr lvl="1" eaLnBrk="1" hangingPunct="1"/>
            <a:endParaRPr lang="en-US" sz="18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pic>
        <p:nvPicPr>
          <p:cNvPr id="5124" name="Picture 4" descr="MCFD00966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4572000"/>
            <a:ext cx="3048000" cy="1552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Meat Properties for Sausages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Binding Index</a:t>
            </a:r>
          </a:p>
          <a:p>
            <a:pPr lvl="1" eaLnBrk="1" hangingPunct="1"/>
            <a:r>
              <a:rPr lang="en-US" sz="1800" dirty="0" smtClean="0"/>
              <a:t>Relative amount of salt soluble, heat </a:t>
            </a:r>
            <a:r>
              <a:rPr lang="en-US" sz="1800" dirty="0" err="1" smtClean="0"/>
              <a:t>coagulable</a:t>
            </a:r>
            <a:r>
              <a:rPr lang="en-US" sz="1800" dirty="0" smtClean="0"/>
              <a:t> protein (SSHCP)</a:t>
            </a:r>
          </a:p>
          <a:p>
            <a:pPr lvl="1" eaLnBrk="1" hangingPunct="1"/>
            <a:r>
              <a:rPr lang="en-US" sz="1800" dirty="0" smtClean="0"/>
              <a:t>Bull meat has an arbitrary BI set at 100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000" dirty="0" smtClean="0"/>
              <a:t>Color Index</a:t>
            </a:r>
          </a:p>
          <a:p>
            <a:pPr lvl="1" eaLnBrk="1" hangingPunct="1"/>
            <a:r>
              <a:rPr lang="en-US" sz="1800" dirty="0" smtClean="0"/>
              <a:t>Measures the relative amount of </a:t>
            </a:r>
            <a:r>
              <a:rPr lang="en-US" sz="1800" dirty="0" err="1" smtClean="0"/>
              <a:t>myoglobin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Bull meats CI set at 100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000" dirty="0" smtClean="0"/>
              <a:t>Moisture: Protein Ratio</a:t>
            </a:r>
          </a:p>
          <a:p>
            <a:pPr lvl="1" eaLnBrk="1" hangingPunct="1"/>
            <a:r>
              <a:rPr lang="en-US" sz="1800" dirty="0" smtClean="0"/>
              <a:t>Moisture,% / Protein, %</a:t>
            </a:r>
          </a:p>
        </p:txBody>
      </p:sp>
      <p:pic>
        <p:nvPicPr>
          <p:cNvPr id="21509" name="Picture 11" descr="redangu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529" y="3657600"/>
            <a:ext cx="470647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latin typeface="+mn-lt"/>
              </a:rPr>
              <a:t>Salt Soluble Heat-</a:t>
            </a:r>
            <a:r>
              <a:rPr lang="en-US" sz="3600" dirty="0" err="1" smtClean="0">
                <a:latin typeface="+mn-lt"/>
              </a:rPr>
              <a:t>Coagulable</a:t>
            </a:r>
            <a:r>
              <a:rPr lang="en-US" sz="3600" dirty="0" smtClean="0">
                <a:latin typeface="+mn-lt"/>
              </a:rPr>
              <a:t> Proteins (SSHCP)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 smtClean="0"/>
              <a:t>Proteins with polar and non-polar properties</a:t>
            </a:r>
          </a:p>
          <a:p>
            <a:pPr lvl="1" eaLnBrk="1" hangingPunct="1"/>
            <a:r>
              <a:rPr lang="en-US" sz="2000" dirty="0" err="1" smtClean="0"/>
              <a:t>Actin</a:t>
            </a:r>
            <a:r>
              <a:rPr lang="en-US" sz="2000" dirty="0" smtClean="0"/>
              <a:t> and Myosin</a:t>
            </a:r>
          </a:p>
          <a:p>
            <a:pPr lvl="1" eaLnBrk="1" hangingPunct="1"/>
            <a:r>
              <a:rPr lang="en-US" sz="2000" dirty="0" smtClean="0"/>
              <a:t>Polar region attracted to water</a:t>
            </a:r>
          </a:p>
          <a:p>
            <a:pPr lvl="1" eaLnBrk="1" hangingPunct="1"/>
            <a:r>
              <a:rPr lang="en-US" sz="2000" dirty="0" smtClean="0"/>
              <a:t>Non-polar region attracted to fat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Help to emulsify  fat and water</a:t>
            </a:r>
          </a:p>
          <a:p>
            <a:pPr lvl="1" eaLnBrk="1" hangingPunct="1"/>
            <a:r>
              <a:rPr lang="en-US" sz="2000" dirty="0" smtClean="0"/>
              <a:t>Bologna, hot dogs are true emulsions </a:t>
            </a:r>
          </a:p>
          <a:p>
            <a:pPr lvl="1" eaLnBrk="1" hangingPunct="1"/>
            <a:r>
              <a:rPr lang="en-US" sz="2000" dirty="0" smtClean="0"/>
              <a:t>Emulsion = mixture of two immiscible liquids (water and oil/fat)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Extracted from muscle tissue by salt, chopping , and mixing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Heat-</a:t>
            </a:r>
            <a:r>
              <a:rPr lang="en-US" sz="2000" dirty="0" err="1" smtClean="0"/>
              <a:t>coagulable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dirty="0" smtClean="0"/>
              <a:t>Harden to form a matrix during heating cycle</a:t>
            </a:r>
          </a:p>
          <a:p>
            <a:pPr lvl="1" eaLnBrk="1" hangingPunct="1"/>
            <a:endParaRPr lang="en-US" sz="1800" dirty="0" smtClean="0">
              <a:solidFill>
                <a:srgbClr val="FFFF99"/>
              </a:solidFill>
              <a:latin typeface="Times New Roman" pitchFamily="18" charset="0"/>
            </a:endParaRPr>
          </a:p>
          <a:p>
            <a:pPr lvl="1" eaLnBrk="1" hangingPunct="1"/>
            <a:endParaRPr lang="en-US" sz="1800" dirty="0" smtClean="0">
              <a:solidFill>
                <a:srgbClr val="FFFF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Emulsification</a:t>
            </a:r>
            <a:endParaRPr lang="en-US" dirty="0"/>
          </a:p>
        </p:txBody>
      </p:sp>
      <p:pic>
        <p:nvPicPr>
          <p:cNvPr id="67586" name="Picture 2" descr="http://rds.yahoo.com/_ylt=A2KJkK3.tI9NUHEAxDqjzbkF/SIG=134h10sre/EXP=1301292414/**http%3a/www.nirvani.net/docs/cache/home.pacbell.net/lpoli/Tips_files/emul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575" y="1181100"/>
            <a:ext cx="5686425" cy="56769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Fat = dispersed phase</a:t>
            </a:r>
          </a:p>
          <a:p>
            <a:r>
              <a:rPr lang="en-US" dirty="0" smtClean="0"/>
              <a:t>Water = continuous phase</a:t>
            </a:r>
          </a:p>
          <a:p>
            <a:r>
              <a:rPr lang="en-US" dirty="0" err="1" smtClean="0"/>
              <a:t>Solublilized</a:t>
            </a:r>
            <a:r>
              <a:rPr lang="en-US" dirty="0" smtClean="0"/>
              <a:t> proteins associate with fat and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Target Fat %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Desired fat % can be achieved by mixing of two sources</a:t>
            </a:r>
          </a:p>
          <a:p>
            <a:pPr lvl="1" eaLnBrk="1" hangingPunct="1">
              <a:buFontTx/>
              <a:buNone/>
            </a:pPr>
            <a:endParaRPr lang="en-US" sz="1400" dirty="0" smtClean="0"/>
          </a:p>
          <a:p>
            <a:pPr eaLnBrk="1" hangingPunct="1"/>
            <a:r>
              <a:rPr lang="en-US" sz="2000" dirty="0" smtClean="0"/>
              <a:t>Sausage Makers Square</a:t>
            </a:r>
            <a:endParaRPr lang="en-US" sz="1800" dirty="0" smtClean="0"/>
          </a:p>
          <a:p>
            <a:pPr lvl="1" eaLnBrk="1" hangingPunct="1"/>
            <a:endParaRPr lang="en-US" sz="1800" dirty="0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53" y="2743200"/>
            <a:ext cx="911391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Times New Roman" pitchFamily="18" charset="0"/>
              </a:rPr>
              <a:t>Innovation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Blueberry sausage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Fresh breakfast sausage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Includes whole ground blueberries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Adds sweetness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Reduces fat content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Adds ingredient rich in antioxidants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4152900"/>
            <a:ext cx="1933575" cy="2705100"/>
          </a:xfrm>
          <a:prstGeom prst="rect">
            <a:avLst/>
          </a:prstGeom>
          <a:noFill/>
        </p:spPr>
      </p:pic>
      <p:pic>
        <p:nvPicPr>
          <p:cNvPr id="102404" name="Picture 4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0"/>
            <a:ext cx="2381250" cy="17907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212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Product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400" dirty="0" smtClean="0"/>
              <a:t>Select type of sausage</a:t>
            </a:r>
          </a:p>
          <a:p>
            <a:pPr lvl="1" eaLnBrk="1" hangingPunct="1">
              <a:defRPr/>
            </a:pPr>
            <a:r>
              <a:rPr lang="en-US" sz="2400" dirty="0" smtClean="0"/>
              <a:t>Fresh, dry, semi-dry, cooked, cooked smoked, uncooked, lunch meat</a:t>
            </a:r>
          </a:p>
          <a:p>
            <a:pPr lvl="1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Select ingredients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+mn-ea"/>
                <a:cs typeface="+mn-cs"/>
              </a:rPr>
              <a:t>Salt, sugar, nitrites, spices….</a:t>
            </a:r>
          </a:p>
          <a:p>
            <a:pPr lvl="1" eaLnBrk="1" hangingPunct="1"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/>
              <a:t>Select 2 meat sources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70:30 Beef Trim	50:50 Pork Trim		85:15 Lamb Trim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80:20 Beef Trim	75:25 Pork Trim		 90:10 Lamb Trim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90:10 Beef Trim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Exotic (Deere, Elk, etc) Trim at 93:7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endParaRPr lang="en-US" sz="1600" dirty="0" smtClean="0">
              <a:latin typeface="Times New Roman" pitchFamily="18" charset="0"/>
              <a:ea typeface="+mn-ea"/>
              <a:cs typeface="+mn-cs"/>
            </a:endParaRPr>
          </a:p>
          <a:p>
            <a:pPr lvl="1" eaLnBrk="1" hangingPunct="1">
              <a:defRPr/>
            </a:pPr>
            <a:endParaRPr lang="en-US" sz="1400" dirty="0" smtClean="0">
              <a:latin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sz="1400" dirty="0" smtClean="0"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Sausage processing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u="sng" dirty="0" smtClean="0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en-US" u="sng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Grinding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438400"/>
            <a:ext cx="5715000" cy="4419600"/>
          </a:xfr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19199"/>
            <a:ext cx="3505200" cy="326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http://www.pierceequipment.com/GRINDER4PART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8238" y="4541838"/>
            <a:ext cx="2925762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 Grind</a:t>
            </a:r>
            <a:endParaRPr lang="en-US" dirty="0"/>
          </a:p>
        </p:txBody>
      </p:sp>
      <p:pic>
        <p:nvPicPr>
          <p:cNvPr id="78850" name="Picture 2" descr="http://bettergardensthanhome.com/wp-content/uploads/2009/12/5-DSCN0834-Gri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  <p:pic>
        <p:nvPicPr>
          <p:cNvPr id="78852" name="Picture 4" descr="http://ecx.images-amazon.com/images/I/41s9mFOwwdL._SL16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4267200" cy="4267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muscle pieces or trim</a:t>
            </a:r>
          </a:p>
          <a:p>
            <a:r>
              <a:rPr lang="en-US" dirty="0" smtClean="0"/>
              <a:t>Meat chunks of variable shape and fat content are ground to from uniform cylinders of fat and lean</a:t>
            </a:r>
          </a:p>
          <a:p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2971800" y="5715000"/>
            <a:ext cx="60960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Mixing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62200"/>
            <a:ext cx="4495801" cy="44958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191000" y="1828800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 Fat and lean cylinders are tumbled in a mixer to give uniform distribution of fat and lean particles</a:t>
            </a:r>
          </a:p>
          <a:p>
            <a:endParaRPr lang="en-US" sz="2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Mixing also aids in extraction and coating of fat particles with salt soluble proteins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+mn-lt"/>
              </a:rPr>
              <a:t>Sausage Varieties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1" y="930356"/>
            <a:ext cx="8225698" cy="592764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Chopping or Fine Grinding</a:t>
            </a:r>
          </a:p>
        </p:txBody>
      </p:sp>
      <p:pic>
        <p:nvPicPr>
          <p:cNvPr id="81926" name="Picture 6" descr="http://img.tootoo.com/mytootoo/upload/47/479342/product/479342_f391b7bc57be4ebfd9bad701f1eec57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2705100"/>
            <a:ext cx="4933950" cy="4152900"/>
          </a:xfrm>
          <a:prstGeom prst="rect">
            <a:avLst/>
          </a:prstGeom>
          <a:noFill/>
        </p:spPr>
      </p:pic>
      <p:pic>
        <p:nvPicPr>
          <p:cNvPr id="81922" name="Picture 2" descr="http://img1.topmachinebiz.com/o2010-9/Meat-Bowl-Cutter-1625158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1" y="3403598"/>
            <a:ext cx="5181601" cy="34544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Chopping </a:t>
            </a:r>
          </a:p>
          <a:p>
            <a:pPr lvl="1"/>
            <a:r>
              <a:rPr lang="en-US" dirty="0" smtClean="0"/>
              <a:t>Used for greater particle size reduction and greater degree of emulsification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Chopping or Fine Grinding</a:t>
            </a:r>
            <a:endParaRPr lang="en-US" dirty="0"/>
          </a:p>
        </p:txBody>
      </p:sp>
      <p:pic>
        <p:nvPicPr>
          <p:cNvPr id="4" name="Picture 4" descr="http://ecx.images-amazon.com/images/I/41s9mFOwwdL._SL16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4267200" cy="4267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Fine Grinding</a:t>
            </a:r>
          </a:p>
          <a:p>
            <a:pPr lvl="1"/>
            <a:r>
              <a:rPr lang="en-US" dirty="0" smtClean="0"/>
              <a:t>Fine grinding plate</a:t>
            </a:r>
          </a:p>
          <a:p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685800" y="5715000"/>
            <a:ext cx="60960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mccawleysfinemeats.com/wp-content/uploads/wpsc/product_images/ground-beef_3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2268"/>
            <a:ext cx="5439834" cy="5035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Stuffing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199"/>
            <a:ext cx="4943475" cy="2830459"/>
          </a:xfrm>
          <a:noFill/>
        </p:spPr>
      </p:pic>
      <p:pic>
        <p:nvPicPr>
          <p:cNvPr id="28676" name="Picture 4" descr="C:\Documents and Settings\lygarcia\Desktop\desktop2\pH project\pics of franks for presentation\IMG_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572000"/>
            <a:ext cx="4114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 Stuffers extrude sausage emulsion into casings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and tying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Tying occurs via thread, string, or metal clips</a:t>
            </a:r>
          </a:p>
          <a:p>
            <a:r>
              <a:rPr lang="en-US" dirty="0" smtClean="0"/>
              <a:t>Linking can occur mechanically or by hand twisting or drawn by string</a:t>
            </a:r>
          </a:p>
          <a:p>
            <a:r>
              <a:rPr lang="en-US" dirty="0" smtClean="0"/>
              <a:t>Large items are tied or clipped with a  hanging tie for suspension from smoking rod</a:t>
            </a:r>
          </a:p>
          <a:p>
            <a:r>
              <a:rPr lang="en-US" dirty="0" smtClean="0"/>
              <a:t>Commercial frank machines can stuff and link 600 to 3600 lbs per hour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876885"/>
            <a:ext cx="5257800" cy="3981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and Cooking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Smoke house performance depends on</a:t>
            </a:r>
          </a:p>
          <a:p>
            <a:pPr lvl="1"/>
            <a:r>
              <a:rPr lang="en-US" dirty="0" smtClean="0"/>
              <a:t>Dimension</a:t>
            </a:r>
          </a:p>
          <a:p>
            <a:pPr lvl="1"/>
            <a:r>
              <a:rPr lang="en-US" dirty="0" smtClean="0"/>
              <a:t>Time cycle </a:t>
            </a:r>
          </a:p>
          <a:p>
            <a:pPr lvl="1"/>
            <a:r>
              <a:rPr lang="en-US" dirty="0" smtClean="0"/>
              <a:t>Temperature range</a:t>
            </a:r>
          </a:p>
          <a:p>
            <a:pPr lvl="1"/>
            <a:r>
              <a:rPr lang="en-US" dirty="0" smtClean="0"/>
              <a:t>Thermal requirements (BTU)</a:t>
            </a:r>
          </a:p>
          <a:p>
            <a:pPr lvl="1"/>
            <a:r>
              <a:rPr lang="en-US" dirty="0" smtClean="0"/>
              <a:t>Relative humidity</a:t>
            </a:r>
          </a:p>
          <a:p>
            <a:pPr lvl="1"/>
            <a:r>
              <a:rPr lang="en-US" dirty="0" smtClean="0"/>
              <a:t>Air flow</a:t>
            </a:r>
          </a:p>
          <a:p>
            <a:pPr lvl="1"/>
            <a:r>
              <a:rPr lang="en-US" dirty="0" smtClean="0"/>
              <a:t>Air flow pattern</a:t>
            </a:r>
          </a:p>
          <a:p>
            <a:pPr lvl="1"/>
            <a:r>
              <a:rPr lang="en-US" dirty="0" smtClean="0"/>
              <a:t>Smoke Density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can be chilled by refrigeration or cold water shower</a:t>
            </a:r>
          </a:p>
          <a:p>
            <a:r>
              <a:rPr lang="en-US" dirty="0" smtClean="0"/>
              <a:t>Large volume operations using </a:t>
            </a:r>
            <a:r>
              <a:rPr lang="en-US" dirty="0" err="1" smtClean="0"/>
              <a:t>using</a:t>
            </a:r>
            <a:r>
              <a:rPr lang="en-US" dirty="0" smtClean="0"/>
              <a:t> continuous systems will rely on a brine chilling solution applied by dipping or spraying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Sausage Defects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Gelatin Pocket or Fat Cap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3062288" cy="3013075"/>
          </a:xfrm>
          <a:noFill/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2133600" y="52578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Too much connective tissue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1447800"/>
            <a:ext cx="502920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Problem with emulsion formulation or imbalance of myosin and collagen (Too low content of lean meat in formula)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May also be result of too rapid heating or too high temp during cooking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4287837"/>
            <a:ext cx="3276600" cy="257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Ground To Fine</a:t>
            </a: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2057400"/>
            <a:ext cx="5486400" cy="2828925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THE END</a:t>
            </a: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521" y="1600200"/>
            <a:ext cx="6772958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Consumption of Sausage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106" y="1295401"/>
            <a:ext cx="7901788" cy="5135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Top Dinner Sausage Consuming Cities – 2009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000" dirty="0" smtClean="0"/>
              <a:t>    </a:t>
            </a:r>
            <a:r>
              <a:rPr lang="en-US" sz="2000" b="1" dirty="0" smtClean="0"/>
              <a:t>1.</a:t>
            </a:r>
            <a:r>
              <a:rPr lang="en-US" sz="2000" dirty="0" smtClean="0"/>
              <a:t> Los Angeles </a:t>
            </a:r>
          </a:p>
          <a:p>
            <a:r>
              <a:rPr lang="en-US" sz="2000" dirty="0" smtClean="0"/>
              <a:t>    </a:t>
            </a:r>
            <a:r>
              <a:rPr lang="en-US" sz="2000" b="1" dirty="0" smtClean="0"/>
              <a:t>2.</a:t>
            </a:r>
            <a:r>
              <a:rPr lang="en-US" sz="2000" dirty="0" smtClean="0"/>
              <a:t> New York </a:t>
            </a:r>
          </a:p>
          <a:p>
            <a:r>
              <a:rPr lang="en-US" sz="2000" dirty="0" smtClean="0"/>
              <a:t>    </a:t>
            </a:r>
            <a:r>
              <a:rPr lang="en-US" sz="2000" b="1" dirty="0" smtClean="0"/>
              <a:t>3.</a:t>
            </a:r>
            <a:r>
              <a:rPr lang="en-US" sz="2000" dirty="0" smtClean="0"/>
              <a:t> San Antonio/Corpus Christi</a:t>
            </a:r>
          </a:p>
          <a:p>
            <a:r>
              <a:rPr lang="en-US" sz="2000" dirty="0" smtClean="0"/>
              <a:t>    </a:t>
            </a:r>
            <a:r>
              <a:rPr lang="en-US" sz="2000" b="1" dirty="0" smtClean="0"/>
              <a:t>4.</a:t>
            </a:r>
            <a:r>
              <a:rPr lang="en-US" sz="2000" dirty="0" smtClean="0"/>
              <a:t> Houston</a:t>
            </a:r>
          </a:p>
          <a:p>
            <a:r>
              <a:rPr lang="en-US" sz="2000" dirty="0" smtClean="0"/>
              <a:t>    </a:t>
            </a:r>
            <a:r>
              <a:rPr lang="en-US" sz="2000" b="1" dirty="0" smtClean="0"/>
              <a:t>5. </a:t>
            </a:r>
            <a:r>
              <a:rPr lang="en-US" sz="2000" dirty="0" smtClean="0"/>
              <a:t>Baltimore/Washington, D.C.</a:t>
            </a:r>
          </a:p>
          <a:p>
            <a:r>
              <a:rPr lang="en-US" sz="2000" dirty="0" smtClean="0"/>
              <a:t>    </a:t>
            </a:r>
            <a:r>
              <a:rPr lang="en-US" sz="2000" b="1" dirty="0" smtClean="0"/>
              <a:t>6.</a:t>
            </a:r>
            <a:r>
              <a:rPr lang="en-US" sz="2000" dirty="0" smtClean="0"/>
              <a:t> Chicago</a:t>
            </a:r>
          </a:p>
          <a:p>
            <a:r>
              <a:rPr lang="en-US" sz="2000" dirty="0" smtClean="0"/>
              <a:t>    </a:t>
            </a:r>
            <a:r>
              <a:rPr lang="en-US" sz="2000" b="1" dirty="0" smtClean="0"/>
              <a:t>7.</a:t>
            </a:r>
            <a:r>
              <a:rPr lang="en-US" sz="2000" dirty="0" smtClean="0"/>
              <a:t> Dallas/Fort Worth</a:t>
            </a:r>
          </a:p>
          <a:p>
            <a:r>
              <a:rPr lang="en-US" sz="2000" dirty="0" smtClean="0"/>
              <a:t>    </a:t>
            </a:r>
            <a:r>
              <a:rPr lang="en-US" sz="2000" b="1" dirty="0" smtClean="0"/>
              <a:t>8.</a:t>
            </a:r>
            <a:r>
              <a:rPr lang="en-US" sz="2000" dirty="0" smtClean="0"/>
              <a:t> South Carolina</a:t>
            </a:r>
          </a:p>
          <a:p>
            <a:r>
              <a:rPr lang="en-US" sz="2000" dirty="0" smtClean="0"/>
              <a:t>   </a:t>
            </a:r>
            <a:r>
              <a:rPr lang="en-US" sz="2000" b="1" dirty="0" smtClean="0"/>
              <a:t> 9</a:t>
            </a:r>
            <a:r>
              <a:rPr lang="en-US" sz="2000" dirty="0" smtClean="0"/>
              <a:t>. San Francisco/Oakland</a:t>
            </a:r>
          </a:p>
          <a:p>
            <a:r>
              <a:rPr lang="en-US" sz="2000" dirty="0" smtClean="0"/>
              <a:t>    </a:t>
            </a:r>
            <a:r>
              <a:rPr lang="en-US" sz="2000" b="1" dirty="0" smtClean="0"/>
              <a:t>10.</a:t>
            </a:r>
            <a:r>
              <a:rPr lang="en-US" sz="2000" dirty="0" smtClean="0"/>
              <a:t> Philadelphia</a:t>
            </a:r>
          </a:p>
          <a:p>
            <a:r>
              <a:rPr lang="en-US" sz="1400" b="1" i="1" dirty="0" smtClean="0"/>
              <a:t>Source:</a:t>
            </a:r>
            <a:r>
              <a:rPr lang="en-US" sz="1400" dirty="0" smtClean="0"/>
              <a:t> Information Resources Inc.</a:t>
            </a:r>
            <a:br>
              <a:rPr lang="en-US" sz="1400" dirty="0" smtClean="0"/>
            </a:br>
            <a:r>
              <a:rPr lang="en-US" sz="1400" dirty="0" smtClean="0"/>
              <a:t>Based on total retail sales, excluding Wal-Mart, for the 2009 calendar year. – National Hot Dog &amp; Sausage Council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Degree of grinding or chopping</a:t>
            </a:r>
          </a:p>
          <a:p>
            <a:pPr lvl="1"/>
            <a:r>
              <a:rPr lang="en-US" dirty="0" smtClean="0"/>
              <a:t>Coarse ground vs. emulsion or fine chop</a:t>
            </a:r>
          </a:p>
          <a:p>
            <a:r>
              <a:rPr lang="en-US" dirty="0" smtClean="0"/>
              <a:t>Amount of cooking</a:t>
            </a:r>
          </a:p>
          <a:p>
            <a:pPr lvl="1"/>
            <a:r>
              <a:rPr lang="en-US" dirty="0" smtClean="0"/>
              <a:t>Cooked vs. uncooked</a:t>
            </a:r>
          </a:p>
          <a:p>
            <a:r>
              <a:rPr lang="en-US" dirty="0" smtClean="0"/>
              <a:t>Amount of smoke</a:t>
            </a:r>
          </a:p>
          <a:p>
            <a:pPr lvl="1"/>
            <a:r>
              <a:rPr lang="en-US" dirty="0" smtClean="0"/>
              <a:t>Smoked vs. non-smoked</a:t>
            </a:r>
          </a:p>
          <a:p>
            <a:r>
              <a:rPr lang="en-US" dirty="0" smtClean="0"/>
              <a:t>Amount of water added</a:t>
            </a:r>
          </a:p>
          <a:p>
            <a:pPr lvl="1"/>
            <a:r>
              <a:rPr lang="en-US" dirty="0" smtClean="0"/>
              <a:t>Water added vs. no water added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Amount of curing</a:t>
            </a:r>
          </a:p>
          <a:p>
            <a:pPr lvl="1"/>
            <a:r>
              <a:rPr lang="en-US" dirty="0" smtClean="0"/>
              <a:t>Cured vs. not cured</a:t>
            </a:r>
          </a:p>
          <a:p>
            <a:r>
              <a:rPr lang="en-US" dirty="0" smtClean="0"/>
              <a:t>Amount of fermentation</a:t>
            </a:r>
          </a:p>
          <a:p>
            <a:pPr lvl="1"/>
            <a:r>
              <a:rPr lang="en-US" dirty="0" smtClean="0"/>
              <a:t>Fermented vs. non-fermented</a:t>
            </a:r>
          </a:p>
          <a:p>
            <a:r>
              <a:rPr lang="en-US" dirty="0" smtClean="0"/>
              <a:t>Amount of tissue moisture</a:t>
            </a:r>
          </a:p>
          <a:p>
            <a:pPr lvl="2"/>
            <a:r>
              <a:rPr lang="en-US" dirty="0" smtClean="0"/>
              <a:t>Fresh: non-smoked and uncooked</a:t>
            </a:r>
          </a:p>
          <a:p>
            <a:pPr lvl="2"/>
            <a:r>
              <a:rPr lang="en-US" dirty="0" smtClean="0"/>
              <a:t>Smoked: fresh and cured</a:t>
            </a:r>
          </a:p>
          <a:p>
            <a:pPr lvl="2"/>
            <a:r>
              <a:rPr lang="en-US" dirty="0" smtClean="0"/>
              <a:t>Cooked: fresh and cured smoked and non-smoked</a:t>
            </a:r>
          </a:p>
          <a:p>
            <a:pPr lvl="2"/>
            <a:r>
              <a:rPr lang="en-US" dirty="0" smtClean="0"/>
              <a:t>Cured: smoked and non-smoked</a:t>
            </a:r>
          </a:p>
          <a:p>
            <a:pPr lvl="2"/>
            <a:r>
              <a:rPr lang="en-US" dirty="0" smtClean="0"/>
              <a:t>Dried: semidry and dry</a:t>
            </a:r>
          </a:p>
          <a:p>
            <a:pPr lvl="2"/>
            <a:r>
              <a:rPr lang="en-US" dirty="0" smtClean="0"/>
              <a:t>Meat loaves and specialty items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USDA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Uncooked smoked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Cooked and smoked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Cooked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Dry and semidry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Luncheon meat, loaves and jellied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2932</TotalTime>
  <Words>1561</Words>
  <Application>Microsoft Office PowerPoint</Application>
  <PresentationFormat>On-screen Show (4:3)</PresentationFormat>
  <Paragraphs>320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Meat Preservation</vt:lpstr>
      <vt:lpstr>What is a Sausage?</vt:lpstr>
      <vt:lpstr>History of Sausage</vt:lpstr>
      <vt:lpstr>Sausage Varieties</vt:lpstr>
      <vt:lpstr>Consumption of Sausage</vt:lpstr>
      <vt:lpstr>Top Dinner Sausage Consuming Cities – 2009  </vt:lpstr>
      <vt:lpstr>Classifications</vt:lpstr>
      <vt:lpstr>Classifications</vt:lpstr>
      <vt:lpstr>USDA Classifications</vt:lpstr>
      <vt:lpstr>1. Fresh</vt:lpstr>
      <vt:lpstr>1. Fresh</vt:lpstr>
      <vt:lpstr>1. Fresh</vt:lpstr>
      <vt:lpstr>2. Uncooked Smoked</vt:lpstr>
      <vt:lpstr>3. Cooked and Smoked</vt:lpstr>
      <vt:lpstr>4. Cooked</vt:lpstr>
      <vt:lpstr>5. Dry and Semidry</vt:lpstr>
      <vt:lpstr>5. Dry and Semidry</vt:lpstr>
      <vt:lpstr>6. Lunch meat, loaves, jellied</vt:lpstr>
      <vt:lpstr>6. Lunch meat, loaves, jellied</vt:lpstr>
      <vt:lpstr>6. Luncheon meats, loaves, jellied</vt:lpstr>
      <vt:lpstr>Sausage Ingredients</vt:lpstr>
      <vt:lpstr>Sausage Ingredients</vt:lpstr>
      <vt:lpstr>Why are sows used for Sausage?</vt:lpstr>
      <vt:lpstr>Sausage Ingredients</vt:lpstr>
      <vt:lpstr>Spices </vt:lpstr>
      <vt:lpstr>Spices</vt:lpstr>
      <vt:lpstr>Sausage Ingredients</vt:lpstr>
      <vt:lpstr>Sausage Casings</vt:lpstr>
      <vt:lpstr>Sausage Formulation</vt:lpstr>
      <vt:lpstr>Meat Properties for Sausages</vt:lpstr>
      <vt:lpstr>Salt Soluble Heat-Coagulable Proteins (SSHCP)</vt:lpstr>
      <vt:lpstr>Emulsification</vt:lpstr>
      <vt:lpstr>Target Fat %</vt:lpstr>
      <vt:lpstr>Innovation</vt:lpstr>
      <vt:lpstr>Product Development</vt:lpstr>
      <vt:lpstr>Sausage processing</vt:lpstr>
      <vt:lpstr>Grinding</vt:lpstr>
      <vt:lpstr>Coarse Grind</vt:lpstr>
      <vt:lpstr>Mixing</vt:lpstr>
      <vt:lpstr>Chopping or Fine Grinding</vt:lpstr>
      <vt:lpstr>Chopping or Fine Grinding</vt:lpstr>
      <vt:lpstr>Stuffing</vt:lpstr>
      <vt:lpstr>Linking and tying</vt:lpstr>
      <vt:lpstr>Smoking and Cooking</vt:lpstr>
      <vt:lpstr>Chilling</vt:lpstr>
      <vt:lpstr>Sausage Defects</vt:lpstr>
      <vt:lpstr>Gelatin Pocket or Fat Cap</vt:lpstr>
      <vt:lpstr>Ground To Fine</vt:lpstr>
      <vt:lpstr>THE END</vt:lpstr>
    </vt:vector>
  </TitlesOfParts>
  <Company>Texas Tech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Blanton Jr</dc:creator>
  <cp:lastModifiedBy>Jerrad Legako</cp:lastModifiedBy>
  <cp:revision>130</cp:revision>
  <dcterms:created xsi:type="dcterms:W3CDTF">2004-08-19T16:27:50Z</dcterms:created>
  <dcterms:modified xsi:type="dcterms:W3CDTF">2011-04-07T14:19:37Z</dcterms:modified>
</cp:coreProperties>
</file>