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handoutMasterIdLst>
    <p:handoutMasterId r:id="rId130"/>
  </p:handoutMasterIdLst>
  <p:sldIdLst>
    <p:sldId id="478" r:id="rId2"/>
    <p:sldId id="385" r:id="rId3"/>
    <p:sldId id="392" r:id="rId4"/>
    <p:sldId id="379" r:id="rId5"/>
    <p:sldId id="376" r:id="rId6"/>
    <p:sldId id="258" r:id="rId7"/>
    <p:sldId id="384" r:id="rId8"/>
    <p:sldId id="400" r:id="rId9"/>
    <p:sldId id="387" r:id="rId10"/>
    <p:sldId id="386" r:id="rId11"/>
    <p:sldId id="390" r:id="rId12"/>
    <p:sldId id="259" r:id="rId13"/>
    <p:sldId id="403" r:id="rId14"/>
    <p:sldId id="432" r:id="rId15"/>
    <p:sldId id="396" r:id="rId16"/>
    <p:sldId id="264" r:id="rId17"/>
    <p:sldId id="448" r:id="rId18"/>
    <p:sldId id="378" r:id="rId19"/>
    <p:sldId id="263" r:id="rId20"/>
    <p:sldId id="261" r:id="rId21"/>
    <p:sldId id="381" r:id="rId22"/>
    <p:sldId id="377" r:id="rId23"/>
    <p:sldId id="393" r:id="rId24"/>
    <p:sldId id="395" r:id="rId25"/>
    <p:sldId id="268" r:id="rId26"/>
    <p:sldId id="262" r:id="rId27"/>
    <p:sldId id="391" r:id="rId28"/>
    <p:sldId id="394" r:id="rId29"/>
    <p:sldId id="260" r:id="rId30"/>
    <p:sldId id="397" r:id="rId31"/>
    <p:sldId id="398" r:id="rId32"/>
    <p:sldId id="425" r:id="rId33"/>
    <p:sldId id="476" r:id="rId34"/>
    <p:sldId id="420" r:id="rId35"/>
    <p:sldId id="401" r:id="rId36"/>
    <p:sldId id="360" r:id="rId37"/>
    <p:sldId id="402" r:id="rId38"/>
    <p:sldId id="361" r:id="rId39"/>
    <p:sldId id="421" r:id="rId40"/>
    <p:sldId id="435" r:id="rId41"/>
    <p:sldId id="436" r:id="rId42"/>
    <p:sldId id="437" r:id="rId43"/>
    <p:sldId id="438" r:id="rId44"/>
    <p:sldId id="422" r:id="rId45"/>
    <p:sldId id="423" r:id="rId46"/>
    <p:sldId id="417" r:id="rId47"/>
    <p:sldId id="410" r:id="rId48"/>
    <p:sldId id="411" r:id="rId49"/>
    <p:sldId id="412" r:id="rId50"/>
    <p:sldId id="418" r:id="rId51"/>
    <p:sldId id="413" r:id="rId52"/>
    <p:sldId id="419" r:id="rId53"/>
    <p:sldId id="404" r:id="rId54"/>
    <p:sldId id="433" r:id="rId55"/>
    <p:sldId id="447" r:id="rId56"/>
    <p:sldId id="450" r:id="rId57"/>
    <p:sldId id="470" r:id="rId58"/>
    <p:sldId id="469" r:id="rId59"/>
    <p:sldId id="445" r:id="rId60"/>
    <p:sldId id="405" r:id="rId61"/>
    <p:sldId id="406" r:id="rId62"/>
    <p:sldId id="407" r:id="rId63"/>
    <p:sldId id="408" r:id="rId64"/>
    <p:sldId id="270" r:id="rId65"/>
    <p:sldId id="269" r:id="rId66"/>
    <p:sldId id="477" r:id="rId67"/>
    <p:sldId id="382" r:id="rId68"/>
    <p:sldId id="449" r:id="rId69"/>
    <p:sldId id="267" r:id="rId70"/>
    <p:sldId id="272" r:id="rId71"/>
    <p:sldId id="271" r:id="rId72"/>
    <p:sldId id="273" r:id="rId73"/>
    <p:sldId id="380" r:id="rId74"/>
    <p:sldId id="451" r:id="rId75"/>
    <p:sldId id="472" r:id="rId76"/>
    <p:sldId id="473" r:id="rId77"/>
    <p:sldId id="452" r:id="rId78"/>
    <p:sldId id="307" r:id="rId79"/>
    <p:sldId id="306" r:id="rId80"/>
    <p:sldId id="308" r:id="rId81"/>
    <p:sldId id="309" r:id="rId82"/>
    <p:sldId id="310" r:id="rId83"/>
    <p:sldId id="311" r:id="rId84"/>
    <p:sldId id="312" r:id="rId85"/>
    <p:sldId id="313" r:id="rId86"/>
    <p:sldId id="314" r:id="rId87"/>
    <p:sldId id="315" r:id="rId88"/>
    <p:sldId id="316" r:id="rId89"/>
    <p:sldId id="317" r:id="rId90"/>
    <p:sldId id="443" r:id="rId91"/>
    <p:sldId id="441" r:id="rId92"/>
    <p:sldId id="442" r:id="rId93"/>
    <p:sldId id="320" r:id="rId94"/>
    <p:sldId id="444" r:id="rId95"/>
    <p:sldId id="321" r:id="rId96"/>
    <p:sldId id="322" r:id="rId97"/>
    <p:sldId id="323" r:id="rId98"/>
    <p:sldId id="453" r:id="rId99"/>
    <p:sldId id="324" r:id="rId100"/>
    <p:sldId id="325" r:id="rId101"/>
    <p:sldId id="326" r:id="rId102"/>
    <p:sldId id="462" r:id="rId103"/>
    <p:sldId id="327" r:id="rId104"/>
    <p:sldId id="454" r:id="rId105"/>
    <p:sldId id="474" r:id="rId106"/>
    <p:sldId id="475" r:id="rId107"/>
    <p:sldId id="455" r:id="rId108"/>
    <p:sldId id="338" r:id="rId109"/>
    <p:sldId id="365" r:id="rId110"/>
    <p:sldId id="343" r:id="rId111"/>
    <p:sldId id="334" r:id="rId112"/>
    <p:sldId id="463" r:id="rId113"/>
    <p:sldId id="464" r:id="rId114"/>
    <p:sldId id="465" r:id="rId115"/>
    <p:sldId id="466" r:id="rId116"/>
    <p:sldId id="467" r:id="rId117"/>
    <p:sldId id="468" r:id="rId118"/>
    <p:sldId id="335" r:id="rId119"/>
    <p:sldId id="366" r:id="rId120"/>
    <p:sldId id="370" r:id="rId121"/>
    <p:sldId id="340" r:id="rId122"/>
    <p:sldId id="456" r:id="rId123"/>
    <p:sldId id="457" r:id="rId124"/>
    <p:sldId id="458" r:id="rId125"/>
    <p:sldId id="459" r:id="rId126"/>
    <p:sldId id="460" r:id="rId127"/>
    <p:sldId id="461" r:id="rId128"/>
    <p:sldId id="373" r:id="rId129"/>
  </p:sldIdLst>
  <p:sldSz cx="9144000" cy="6858000" type="screen4x3"/>
  <p:notesSz cx="7010400" cy="9296400"/>
  <p:defaultTextStyle>
    <a:defPPr>
      <a:defRPr lang="en-US"/>
    </a:defPPr>
    <a:lvl1pPr algn="l" rtl="0" eaLnBrk="0" fontAlgn="base" hangingPunct="0">
      <a:spcBef>
        <a:spcPct val="0"/>
      </a:spcBef>
      <a:spcAft>
        <a:spcPct val="0"/>
      </a:spcAft>
      <a:defRPr sz="3200" b="1" kern="1200">
        <a:solidFill>
          <a:schemeClr val="tx2"/>
        </a:solidFill>
        <a:latin typeface="Arial Rounded MT Bold" pitchFamily="34" charset="0"/>
        <a:ea typeface="+mn-ea"/>
        <a:cs typeface="+mn-cs"/>
      </a:defRPr>
    </a:lvl1pPr>
    <a:lvl2pPr marL="457200" algn="l" rtl="0" eaLnBrk="0" fontAlgn="base" hangingPunct="0">
      <a:spcBef>
        <a:spcPct val="0"/>
      </a:spcBef>
      <a:spcAft>
        <a:spcPct val="0"/>
      </a:spcAft>
      <a:defRPr sz="3200" b="1" kern="1200">
        <a:solidFill>
          <a:schemeClr val="tx2"/>
        </a:solidFill>
        <a:latin typeface="Arial Rounded MT Bold" pitchFamily="34" charset="0"/>
        <a:ea typeface="+mn-ea"/>
        <a:cs typeface="+mn-cs"/>
      </a:defRPr>
    </a:lvl2pPr>
    <a:lvl3pPr marL="914400" algn="l" rtl="0" eaLnBrk="0" fontAlgn="base" hangingPunct="0">
      <a:spcBef>
        <a:spcPct val="0"/>
      </a:spcBef>
      <a:spcAft>
        <a:spcPct val="0"/>
      </a:spcAft>
      <a:defRPr sz="3200" b="1" kern="1200">
        <a:solidFill>
          <a:schemeClr val="tx2"/>
        </a:solidFill>
        <a:latin typeface="Arial Rounded MT Bold" pitchFamily="34" charset="0"/>
        <a:ea typeface="+mn-ea"/>
        <a:cs typeface="+mn-cs"/>
      </a:defRPr>
    </a:lvl3pPr>
    <a:lvl4pPr marL="1371600" algn="l" rtl="0" eaLnBrk="0" fontAlgn="base" hangingPunct="0">
      <a:spcBef>
        <a:spcPct val="0"/>
      </a:spcBef>
      <a:spcAft>
        <a:spcPct val="0"/>
      </a:spcAft>
      <a:defRPr sz="3200" b="1" kern="1200">
        <a:solidFill>
          <a:schemeClr val="tx2"/>
        </a:solidFill>
        <a:latin typeface="Arial Rounded MT Bold" pitchFamily="34" charset="0"/>
        <a:ea typeface="+mn-ea"/>
        <a:cs typeface="+mn-cs"/>
      </a:defRPr>
    </a:lvl4pPr>
    <a:lvl5pPr marL="1828800" algn="l" rtl="0" eaLnBrk="0" fontAlgn="base" hangingPunct="0">
      <a:spcBef>
        <a:spcPct val="0"/>
      </a:spcBef>
      <a:spcAft>
        <a:spcPct val="0"/>
      </a:spcAft>
      <a:defRPr sz="3200" b="1" kern="1200">
        <a:solidFill>
          <a:schemeClr val="tx2"/>
        </a:solidFill>
        <a:latin typeface="Arial Rounded MT Bold" pitchFamily="34" charset="0"/>
        <a:ea typeface="+mn-ea"/>
        <a:cs typeface="+mn-cs"/>
      </a:defRPr>
    </a:lvl5pPr>
    <a:lvl6pPr marL="2286000" algn="l" defTabSz="914400" rtl="0" eaLnBrk="1" latinLnBrk="0" hangingPunct="1">
      <a:defRPr sz="3200" b="1" kern="1200">
        <a:solidFill>
          <a:schemeClr val="tx2"/>
        </a:solidFill>
        <a:latin typeface="Arial Rounded MT Bold" pitchFamily="34" charset="0"/>
        <a:ea typeface="+mn-ea"/>
        <a:cs typeface="+mn-cs"/>
      </a:defRPr>
    </a:lvl6pPr>
    <a:lvl7pPr marL="2743200" algn="l" defTabSz="914400" rtl="0" eaLnBrk="1" latinLnBrk="0" hangingPunct="1">
      <a:defRPr sz="3200" b="1" kern="1200">
        <a:solidFill>
          <a:schemeClr val="tx2"/>
        </a:solidFill>
        <a:latin typeface="Arial Rounded MT Bold" pitchFamily="34" charset="0"/>
        <a:ea typeface="+mn-ea"/>
        <a:cs typeface="+mn-cs"/>
      </a:defRPr>
    </a:lvl7pPr>
    <a:lvl8pPr marL="3200400" algn="l" defTabSz="914400" rtl="0" eaLnBrk="1" latinLnBrk="0" hangingPunct="1">
      <a:defRPr sz="3200" b="1" kern="1200">
        <a:solidFill>
          <a:schemeClr val="tx2"/>
        </a:solidFill>
        <a:latin typeface="Arial Rounded MT Bold" pitchFamily="34" charset="0"/>
        <a:ea typeface="+mn-ea"/>
        <a:cs typeface="+mn-cs"/>
      </a:defRPr>
    </a:lvl8pPr>
    <a:lvl9pPr marL="3657600" algn="l" defTabSz="914400" rtl="0" eaLnBrk="1" latinLnBrk="0" hangingPunct="1">
      <a:defRPr sz="3200" b="1" kern="1200">
        <a:solidFill>
          <a:schemeClr val="tx2"/>
        </a:solidFill>
        <a:latin typeface="Arial Rounded MT Bold"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3366CC"/>
    <a:srgbClr val="FFCC99"/>
    <a:srgbClr val="000000"/>
    <a:srgbClr val="666633"/>
    <a:srgbClr val="B46D26"/>
    <a:srgbClr val="FFFFFF"/>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71" d="100"/>
          <a:sy n="71" d="100"/>
        </p:scale>
        <p:origin x="-84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32451"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32452"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32453"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5ADBF79-33C9-43EF-9F8E-B917FF0F6D0A}"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13"/>
          <p:cNvSpPr txBox="1">
            <a:spLocks noGrp="1" noChangeArrowheads="1"/>
          </p:cNvSpPr>
          <p:nvPr>
            <p:ph type="dt" sz="half" idx="10"/>
          </p:nvPr>
        </p:nvSpPr>
        <p:spPr>
          <a:ln/>
        </p:spPr>
        <p:txBody>
          <a:bodyPr/>
          <a:lstStyle>
            <a:lvl1pPr>
              <a:defRPr/>
            </a:lvl1pPr>
          </a:lstStyle>
          <a:p>
            <a:pPr>
              <a:defRPr/>
            </a:pPr>
            <a:r>
              <a:rPr lang="en-US"/>
              <a:t>TEXAS TECH</a:t>
            </a:r>
            <a:endParaRPr lang="en-US" sz="2800">
              <a:solidFill>
                <a:schemeClr val="bg1"/>
              </a:solidFill>
              <a:latin typeface="Times New Roman"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3"/>
          <p:cNvSpPr txBox="1">
            <a:spLocks noGrp="1" noChangeArrowheads="1"/>
          </p:cNvSpPr>
          <p:nvPr>
            <p:ph type="dt" sz="half" idx="10"/>
          </p:nvPr>
        </p:nvSpPr>
        <p:spPr>
          <a:ln/>
        </p:spPr>
        <p:txBody>
          <a:bodyPr/>
          <a:lstStyle>
            <a:lvl1pPr>
              <a:defRPr/>
            </a:lvl1pPr>
          </a:lstStyle>
          <a:p>
            <a:pPr>
              <a:defRPr/>
            </a:pPr>
            <a:r>
              <a:rPr lang="en-US"/>
              <a:t>TEXAS TECH</a:t>
            </a:r>
            <a:endParaRPr lang="en-US" sz="2800">
              <a:solidFill>
                <a:schemeClr val="bg1"/>
              </a:solidFill>
              <a:latin typeface="Times New Roman"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3"/>
          <p:cNvSpPr txBox="1">
            <a:spLocks noGrp="1" noChangeArrowheads="1"/>
          </p:cNvSpPr>
          <p:nvPr>
            <p:ph type="dt" sz="half" idx="10"/>
          </p:nvPr>
        </p:nvSpPr>
        <p:spPr>
          <a:ln/>
        </p:spPr>
        <p:txBody>
          <a:bodyPr/>
          <a:lstStyle>
            <a:lvl1pPr>
              <a:defRPr/>
            </a:lvl1pPr>
          </a:lstStyle>
          <a:p>
            <a:pPr>
              <a:defRPr/>
            </a:pPr>
            <a:r>
              <a:rPr lang="en-US"/>
              <a:t>TEXAS TECH</a:t>
            </a:r>
            <a:endParaRPr lang="en-US" sz="2800">
              <a:solidFill>
                <a:schemeClr val="bg1"/>
              </a:solidFill>
              <a:latin typeface="Times New Roman"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3"/>
          <p:cNvSpPr txBox="1">
            <a:spLocks noGrp="1" noChangeArrowheads="1"/>
          </p:cNvSpPr>
          <p:nvPr>
            <p:ph type="dt" sz="half" idx="10"/>
          </p:nvPr>
        </p:nvSpPr>
        <p:spPr>
          <a:ln/>
        </p:spPr>
        <p:txBody>
          <a:bodyPr/>
          <a:lstStyle>
            <a:lvl1pPr>
              <a:defRPr/>
            </a:lvl1pPr>
          </a:lstStyle>
          <a:p>
            <a:pPr>
              <a:defRPr/>
            </a:pPr>
            <a:r>
              <a:rPr lang="en-US"/>
              <a:t>TEXAS TECH</a:t>
            </a:r>
            <a:endParaRPr lang="en-US" sz="2800">
              <a:solidFill>
                <a:schemeClr val="bg1"/>
              </a:solidFill>
              <a:latin typeface="Times New Roman"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13"/>
          <p:cNvSpPr txBox="1">
            <a:spLocks noGrp="1" noChangeArrowheads="1"/>
          </p:cNvSpPr>
          <p:nvPr>
            <p:ph type="dt" sz="half" idx="10"/>
          </p:nvPr>
        </p:nvSpPr>
        <p:spPr>
          <a:ln/>
        </p:spPr>
        <p:txBody>
          <a:bodyPr/>
          <a:lstStyle>
            <a:lvl1pPr>
              <a:defRPr/>
            </a:lvl1pPr>
          </a:lstStyle>
          <a:p>
            <a:pPr>
              <a:defRPr/>
            </a:pPr>
            <a:r>
              <a:rPr lang="en-US"/>
              <a:t>TEXAS TECH</a:t>
            </a:r>
            <a:endParaRPr lang="en-US" sz="2800">
              <a:solidFill>
                <a:schemeClr val="bg1"/>
              </a:solidFill>
              <a:latin typeface="Times New Roman"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47800"/>
            <a:ext cx="41529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447800"/>
            <a:ext cx="41529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13"/>
          <p:cNvSpPr txBox="1">
            <a:spLocks noGrp="1" noChangeArrowheads="1"/>
          </p:cNvSpPr>
          <p:nvPr>
            <p:ph type="dt" sz="half" idx="10"/>
          </p:nvPr>
        </p:nvSpPr>
        <p:spPr>
          <a:ln/>
        </p:spPr>
        <p:txBody>
          <a:bodyPr/>
          <a:lstStyle>
            <a:lvl1pPr>
              <a:defRPr/>
            </a:lvl1pPr>
          </a:lstStyle>
          <a:p>
            <a:pPr>
              <a:defRPr/>
            </a:pPr>
            <a:r>
              <a:rPr lang="en-US"/>
              <a:t>TEXAS TECH</a:t>
            </a:r>
            <a:endParaRPr lang="en-US" sz="2800">
              <a:solidFill>
                <a:schemeClr val="bg1"/>
              </a:solidFill>
              <a:latin typeface="Times New Roman"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13"/>
          <p:cNvSpPr txBox="1">
            <a:spLocks noGrp="1" noChangeArrowheads="1"/>
          </p:cNvSpPr>
          <p:nvPr>
            <p:ph type="dt" sz="half" idx="10"/>
          </p:nvPr>
        </p:nvSpPr>
        <p:spPr>
          <a:ln/>
        </p:spPr>
        <p:txBody>
          <a:bodyPr/>
          <a:lstStyle>
            <a:lvl1pPr>
              <a:defRPr/>
            </a:lvl1pPr>
          </a:lstStyle>
          <a:p>
            <a:pPr>
              <a:defRPr/>
            </a:pPr>
            <a:r>
              <a:rPr lang="en-US"/>
              <a:t>TEXAS TECH</a:t>
            </a:r>
            <a:endParaRPr lang="en-US" sz="2800">
              <a:solidFill>
                <a:schemeClr val="bg1"/>
              </a:solidFill>
              <a:latin typeface="Times New Roman"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13"/>
          <p:cNvSpPr txBox="1">
            <a:spLocks noGrp="1" noChangeArrowheads="1"/>
          </p:cNvSpPr>
          <p:nvPr>
            <p:ph type="dt" sz="half" idx="10"/>
          </p:nvPr>
        </p:nvSpPr>
        <p:spPr>
          <a:ln/>
        </p:spPr>
        <p:txBody>
          <a:bodyPr/>
          <a:lstStyle>
            <a:lvl1pPr>
              <a:defRPr/>
            </a:lvl1pPr>
          </a:lstStyle>
          <a:p>
            <a:pPr>
              <a:defRPr/>
            </a:pPr>
            <a:r>
              <a:rPr lang="en-US"/>
              <a:t>TEXAS TECH</a:t>
            </a:r>
            <a:endParaRPr lang="en-US" sz="2800">
              <a:solidFill>
                <a:schemeClr val="bg1"/>
              </a:solidFill>
              <a:latin typeface="Times New Roman"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13"/>
          <p:cNvSpPr txBox="1">
            <a:spLocks noGrp="1" noChangeArrowheads="1"/>
          </p:cNvSpPr>
          <p:nvPr>
            <p:ph type="dt" sz="half" idx="10"/>
          </p:nvPr>
        </p:nvSpPr>
        <p:spPr>
          <a:ln/>
        </p:spPr>
        <p:txBody>
          <a:bodyPr/>
          <a:lstStyle>
            <a:lvl1pPr>
              <a:defRPr/>
            </a:lvl1pPr>
          </a:lstStyle>
          <a:p>
            <a:pPr>
              <a:defRPr/>
            </a:pPr>
            <a:r>
              <a:rPr lang="en-US"/>
              <a:t>TEXAS TECH</a:t>
            </a:r>
            <a:endParaRPr lang="en-US" sz="2800">
              <a:solidFill>
                <a:schemeClr val="bg1"/>
              </a:solidFill>
              <a:latin typeface="Times New Roman"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13"/>
          <p:cNvSpPr txBox="1">
            <a:spLocks noGrp="1" noChangeArrowheads="1"/>
          </p:cNvSpPr>
          <p:nvPr>
            <p:ph type="dt" sz="half" idx="10"/>
          </p:nvPr>
        </p:nvSpPr>
        <p:spPr>
          <a:ln/>
        </p:spPr>
        <p:txBody>
          <a:bodyPr/>
          <a:lstStyle>
            <a:lvl1pPr>
              <a:defRPr/>
            </a:lvl1pPr>
          </a:lstStyle>
          <a:p>
            <a:pPr>
              <a:defRPr/>
            </a:pPr>
            <a:r>
              <a:rPr lang="en-US"/>
              <a:t>TEXAS TECH</a:t>
            </a:r>
            <a:endParaRPr lang="en-US" sz="2800">
              <a:solidFill>
                <a:schemeClr val="bg1"/>
              </a:solidFill>
              <a:latin typeface="Times New Roman"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13"/>
          <p:cNvSpPr txBox="1">
            <a:spLocks noGrp="1" noChangeArrowheads="1"/>
          </p:cNvSpPr>
          <p:nvPr>
            <p:ph type="dt" sz="half" idx="10"/>
          </p:nvPr>
        </p:nvSpPr>
        <p:spPr>
          <a:ln/>
        </p:spPr>
        <p:txBody>
          <a:bodyPr/>
          <a:lstStyle>
            <a:lvl1pPr>
              <a:defRPr/>
            </a:lvl1pPr>
          </a:lstStyle>
          <a:p>
            <a:pPr>
              <a:defRPr/>
            </a:pPr>
            <a:r>
              <a:rPr lang="en-US"/>
              <a:t>TEXAS TECH</a:t>
            </a:r>
            <a:endParaRPr lang="en-US" sz="2800">
              <a:solidFill>
                <a:schemeClr val="bg1"/>
              </a:solidFill>
              <a:latin typeface="Times New Roman"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descr="Purple mesh"/>
          <p:cNvSpPr>
            <a:spLocks noGrp="1" noChangeArrowheads="1"/>
          </p:cNvSpPr>
          <p:nvPr>
            <p:ph type="title"/>
          </p:nvPr>
        </p:nvSpPr>
        <p:spPr bwMode="auto">
          <a:xfrm>
            <a:off x="0" y="0"/>
            <a:ext cx="9144000" cy="1143000"/>
          </a:xfrm>
          <a:prstGeom prst="rect">
            <a:avLst/>
          </a:prstGeom>
          <a:blipFill dpi="0" rotWithShape="0">
            <a:blip r:embed="rId13" cstate="print"/>
            <a:srcRect/>
            <a:tile tx="0" ty="0" sx="100000" sy="100000" flip="none" algn="tl"/>
          </a:blipFill>
          <a:ln w="9525">
            <a:solidFill>
              <a:srgbClr val="CC0000"/>
            </a:solid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Line 7"/>
          <p:cNvSpPr>
            <a:spLocks noChangeShapeType="1"/>
          </p:cNvSpPr>
          <p:nvPr/>
        </p:nvSpPr>
        <p:spPr bwMode="auto">
          <a:xfrm>
            <a:off x="3048000" y="6324600"/>
            <a:ext cx="6096000" cy="0"/>
          </a:xfrm>
          <a:prstGeom prst="line">
            <a:avLst/>
          </a:prstGeom>
          <a:noFill/>
          <a:ln w="28575">
            <a:solidFill>
              <a:srgbClr val="CC0000"/>
            </a:solidFill>
            <a:round/>
            <a:headEnd/>
            <a:tailEnd/>
          </a:ln>
          <a:effectLst/>
        </p:spPr>
        <p:txBody>
          <a:bodyPr wrap="none" anchor="ctr"/>
          <a:lstStyle/>
          <a:p>
            <a:pPr>
              <a:defRPr/>
            </a:pPr>
            <a:endParaRPr lang="en-US"/>
          </a:p>
        </p:txBody>
      </p:sp>
      <p:sp>
        <p:nvSpPr>
          <p:cNvPr id="1032" name="Line 8"/>
          <p:cNvSpPr>
            <a:spLocks noChangeShapeType="1"/>
          </p:cNvSpPr>
          <p:nvPr/>
        </p:nvSpPr>
        <p:spPr bwMode="auto">
          <a:xfrm>
            <a:off x="3048000" y="6477000"/>
            <a:ext cx="6096000" cy="0"/>
          </a:xfrm>
          <a:prstGeom prst="line">
            <a:avLst/>
          </a:prstGeom>
          <a:noFill/>
          <a:ln w="28575">
            <a:solidFill>
              <a:srgbClr val="CC0000"/>
            </a:solidFill>
            <a:round/>
            <a:headEnd/>
            <a:tailEnd/>
          </a:ln>
          <a:effectLst/>
        </p:spPr>
        <p:txBody>
          <a:bodyPr wrap="none" anchor="ctr"/>
          <a:lstStyle/>
          <a:p>
            <a:pPr>
              <a:defRPr/>
            </a:pPr>
            <a:endParaRPr lang="en-US"/>
          </a:p>
        </p:txBody>
      </p:sp>
      <p:sp>
        <p:nvSpPr>
          <p:cNvPr id="1033" name="Line 9"/>
          <p:cNvSpPr>
            <a:spLocks noChangeShapeType="1"/>
          </p:cNvSpPr>
          <p:nvPr/>
        </p:nvSpPr>
        <p:spPr bwMode="auto">
          <a:xfrm>
            <a:off x="3048000" y="6629400"/>
            <a:ext cx="6096000" cy="0"/>
          </a:xfrm>
          <a:prstGeom prst="line">
            <a:avLst/>
          </a:prstGeom>
          <a:noFill/>
          <a:ln w="28575">
            <a:solidFill>
              <a:srgbClr val="CC0000"/>
            </a:solidFill>
            <a:round/>
            <a:headEnd/>
            <a:tailEnd/>
          </a:ln>
          <a:effectLst/>
        </p:spPr>
        <p:txBody>
          <a:bodyPr wrap="none" anchor="ctr"/>
          <a:lstStyle/>
          <a:p>
            <a:pPr>
              <a:defRPr/>
            </a:pPr>
            <a:endParaRPr lang="en-US"/>
          </a:p>
        </p:txBody>
      </p:sp>
      <p:sp>
        <p:nvSpPr>
          <p:cNvPr id="1034" name="Line 10"/>
          <p:cNvSpPr>
            <a:spLocks noChangeShapeType="1"/>
          </p:cNvSpPr>
          <p:nvPr/>
        </p:nvSpPr>
        <p:spPr bwMode="auto">
          <a:xfrm>
            <a:off x="3048000" y="6781800"/>
            <a:ext cx="6096000" cy="0"/>
          </a:xfrm>
          <a:prstGeom prst="line">
            <a:avLst/>
          </a:prstGeom>
          <a:noFill/>
          <a:ln w="28575">
            <a:solidFill>
              <a:srgbClr val="CC0000"/>
            </a:solidFill>
            <a:round/>
            <a:headEnd/>
            <a:tailEnd/>
          </a:ln>
          <a:effectLst/>
        </p:spPr>
        <p:txBody>
          <a:bodyPr wrap="none" anchor="ctr"/>
          <a:lstStyle/>
          <a:p>
            <a:pPr>
              <a:defRPr/>
            </a:pPr>
            <a:endParaRPr lang="en-US"/>
          </a:p>
        </p:txBody>
      </p:sp>
      <p:sp>
        <p:nvSpPr>
          <p:cNvPr id="1035" name="Text Box 11"/>
          <p:cNvSpPr txBox="1">
            <a:spLocks noChangeArrowheads="1"/>
          </p:cNvSpPr>
          <p:nvPr/>
        </p:nvSpPr>
        <p:spPr bwMode="auto">
          <a:xfrm>
            <a:off x="4038600" y="6324600"/>
            <a:ext cx="4267200" cy="427038"/>
          </a:xfrm>
          <a:prstGeom prst="rect">
            <a:avLst/>
          </a:prstGeom>
          <a:noFill/>
          <a:ln w="9525">
            <a:noFill/>
            <a:miter lim="800000"/>
            <a:headEnd/>
            <a:tailEnd/>
          </a:ln>
          <a:effectLst/>
        </p:spPr>
        <p:txBody>
          <a:bodyPr>
            <a:spAutoFit/>
          </a:bodyPr>
          <a:lstStyle/>
          <a:p>
            <a:pPr>
              <a:spcBef>
                <a:spcPct val="50000"/>
              </a:spcBef>
              <a:defRPr/>
            </a:pPr>
            <a:r>
              <a:rPr lang="en-US" sz="2200">
                <a:solidFill>
                  <a:srgbClr val="FFFFFF"/>
                </a:solidFill>
                <a:latin typeface="Book Antiqua" pitchFamily="18" charset="0"/>
              </a:rPr>
              <a:t>ASFT DEPT. - MEAT SCIENCE</a:t>
            </a:r>
            <a:endParaRPr lang="en-US">
              <a:solidFill>
                <a:schemeClr val="bg1"/>
              </a:solidFill>
            </a:endParaRPr>
          </a:p>
        </p:txBody>
      </p:sp>
      <p:sp>
        <p:nvSpPr>
          <p:cNvPr id="1037" name="Text Box 13"/>
          <p:cNvSpPr txBox="1">
            <a:spLocks noGrp="1" noChangeArrowheads="1"/>
          </p:cNvSpPr>
          <p:nvPr>
            <p:ph type="dt" sz="half" idx="2"/>
          </p:nvPr>
        </p:nvSpPr>
        <p:spPr bwMode="auto">
          <a:xfrm>
            <a:off x="685800" y="6248400"/>
            <a:ext cx="2057400" cy="609600"/>
          </a:xfrm>
          <a:prstGeom prst="rect">
            <a:avLst/>
          </a:prstGeom>
          <a:solidFill>
            <a:schemeClr val="hlink"/>
          </a:solidFill>
          <a:ln w="9525">
            <a:noFill/>
            <a:miter lim="800000"/>
            <a:headEnd/>
            <a:tailEnd/>
          </a:ln>
          <a:effectLst/>
          <a:scene3d>
            <a:camera prst="legacyPerspectiveTopRight"/>
            <a:lightRig rig="legacyFlat3" dir="b"/>
          </a:scene3d>
          <a:sp3d extrusionH="887400" prstMaterial="legacyMatte">
            <a:bevelT w="13500" h="13500" prst="angle"/>
            <a:bevelB w="13500" h="13500" prst="angle"/>
            <a:extrusionClr>
              <a:schemeClr val="hlink"/>
            </a:extrusionClr>
          </a:sp3d>
        </p:spPr>
        <p:txBody>
          <a:bodyPr vert="horz" wrap="square" lIns="91440" tIns="137160" rIns="91440" bIns="137160" numCol="1" anchor="ctr" anchorCtr="1" compatLnSpc="1">
            <a:prstTxWarp prst="textNoShape">
              <a:avLst/>
            </a:prstTxWarp>
            <a:flatTx/>
          </a:bodyPr>
          <a:lstStyle>
            <a:lvl1pPr>
              <a:spcBef>
                <a:spcPct val="50000"/>
              </a:spcBef>
              <a:defRPr sz="2200">
                <a:solidFill>
                  <a:srgbClr val="FFFFFF"/>
                </a:solidFill>
                <a:latin typeface="Book Antiqua" pitchFamily="18" charset="0"/>
              </a:defRPr>
            </a:lvl1pPr>
          </a:lstStyle>
          <a:p>
            <a:pPr>
              <a:defRPr/>
            </a:pPr>
            <a:r>
              <a:rPr lang="en-US"/>
              <a:t>TEXAS TECH</a:t>
            </a:r>
            <a:endParaRPr lang="en-US" sz="2800">
              <a:solidFill>
                <a:schemeClr val="bg1"/>
              </a:solidFill>
              <a:latin typeface="Times New Roman" charset="0"/>
            </a:endParaRPr>
          </a:p>
        </p:txBody>
      </p:sp>
      <p:sp>
        <p:nvSpPr>
          <p:cNvPr id="2" name="Rectangle 14"/>
          <p:cNvSpPr>
            <a:spLocks noGrp="1" noChangeArrowheads="1"/>
          </p:cNvSpPr>
          <p:nvPr>
            <p:ph type="body" idx="1"/>
          </p:nvPr>
        </p:nvSpPr>
        <p:spPr bwMode="auto">
          <a:xfrm>
            <a:off x="381000" y="1447800"/>
            <a:ext cx="84582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rtl="0" eaLnBrk="0" fontAlgn="base" hangingPunct="0">
        <a:spcBef>
          <a:spcPct val="0"/>
        </a:spcBef>
        <a:spcAft>
          <a:spcPct val="0"/>
        </a:spcAft>
        <a:defRPr sz="3600" b="1">
          <a:solidFill>
            <a:srgbClr val="FFCC00"/>
          </a:solidFill>
          <a:latin typeface="+mj-lt"/>
          <a:ea typeface="+mj-ea"/>
          <a:cs typeface="+mj-cs"/>
        </a:defRPr>
      </a:lvl1pPr>
      <a:lvl2pPr algn="ctr" rtl="0" eaLnBrk="0" fontAlgn="base" hangingPunct="0">
        <a:spcBef>
          <a:spcPct val="0"/>
        </a:spcBef>
        <a:spcAft>
          <a:spcPct val="0"/>
        </a:spcAft>
        <a:defRPr sz="3600" b="1">
          <a:solidFill>
            <a:srgbClr val="FFCC00"/>
          </a:solidFill>
          <a:latin typeface="Arial Rounded MT Bold" pitchFamily="34" charset="0"/>
        </a:defRPr>
      </a:lvl2pPr>
      <a:lvl3pPr algn="ctr" rtl="0" eaLnBrk="0" fontAlgn="base" hangingPunct="0">
        <a:spcBef>
          <a:spcPct val="0"/>
        </a:spcBef>
        <a:spcAft>
          <a:spcPct val="0"/>
        </a:spcAft>
        <a:defRPr sz="3600" b="1">
          <a:solidFill>
            <a:srgbClr val="FFCC00"/>
          </a:solidFill>
          <a:latin typeface="Arial Rounded MT Bold" pitchFamily="34" charset="0"/>
        </a:defRPr>
      </a:lvl3pPr>
      <a:lvl4pPr algn="ctr" rtl="0" eaLnBrk="0" fontAlgn="base" hangingPunct="0">
        <a:spcBef>
          <a:spcPct val="0"/>
        </a:spcBef>
        <a:spcAft>
          <a:spcPct val="0"/>
        </a:spcAft>
        <a:defRPr sz="3600" b="1">
          <a:solidFill>
            <a:srgbClr val="FFCC00"/>
          </a:solidFill>
          <a:latin typeface="Arial Rounded MT Bold" pitchFamily="34" charset="0"/>
        </a:defRPr>
      </a:lvl4pPr>
      <a:lvl5pPr algn="ctr" rtl="0" eaLnBrk="0" fontAlgn="base" hangingPunct="0">
        <a:spcBef>
          <a:spcPct val="0"/>
        </a:spcBef>
        <a:spcAft>
          <a:spcPct val="0"/>
        </a:spcAft>
        <a:defRPr sz="3600" b="1">
          <a:solidFill>
            <a:srgbClr val="FFCC00"/>
          </a:solidFill>
          <a:latin typeface="Arial Rounded MT Bold" pitchFamily="34" charset="0"/>
        </a:defRPr>
      </a:lvl5pPr>
      <a:lvl6pPr marL="457200" algn="ctr" rtl="0" eaLnBrk="0" fontAlgn="base" hangingPunct="0">
        <a:spcBef>
          <a:spcPct val="0"/>
        </a:spcBef>
        <a:spcAft>
          <a:spcPct val="0"/>
        </a:spcAft>
        <a:defRPr sz="3600" b="1">
          <a:solidFill>
            <a:srgbClr val="FFCC00"/>
          </a:solidFill>
          <a:latin typeface="Arial Rounded MT Bold" pitchFamily="34" charset="0"/>
        </a:defRPr>
      </a:lvl6pPr>
      <a:lvl7pPr marL="914400" algn="ctr" rtl="0" eaLnBrk="0" fontAlgn="base" hangingPunct="0">
        <a:spcBef>
          <a:spcPct val="0"/>
        </a:spcBef>
        <a:spcAft>
          <a:spcPct val="0"/>
        </a:spcAft>
        <a:defRPr sz="3600" b="1">
          <a:solidFill>
            <a:srgbClr val="FFCC00"/>
          </a:solidFill>
          <a:latin typeface="Arial Rounded MT Bold" pitchFamily="34" charset="0"/>
        </a:defRPr>
      </a:lvl7pPr>
      <a:lvl8pPr marL="1371600" algn="ctr" rtl="0" eaLnBrk="0" fontAlgn="base" hangingPunct="0">
        <a:spcBef>
          <a:spcPct val="0"/>
        </a:spcBef>
        <a:spcAft>
          <a:spcPct val="0"/>
        </a:spcAft>
        <a:defRPr sz="3600" b="1">
          <a:solidFill>
            <a:srgbClr val="FFCC00"/>
          </a:solidFill>
          <a:latin typeface="Arial Rounded MT Bold" pitchFamily="34" charset="0"/>
        </a:defRPr>
      </a:lvl8pPr>
      <a:lvl9pPr marL="1828800" algn="ctr" rtl="0" eaLnBrk="0" fontAlgn="base" hangingPunct="0">
        <a:spcBef>
          <a:spcPct val="0"/>
        </a:spcBef>
        <a:spcAft>
          <a:spcPct val="0"/>
        </a:spcAft>
        <a:defRPr sz="3600" b="1">
          <a:solidFill>
            <a:srgbClr val="FFCC00"/>
          </a:solidFill>
          <a:latin typeface="Arial Rounded MT Bold" pitchFamily="34" charset="0"/>
        </a:defRPr>
      </a:lvl9pPr>
    </p:titleStyle>
    <p:bodyStyle>
      <a:lvl1pPr marL="342900" indent="-342900" algn="l" rtl="0" eaLnBrk="0" fontAlgn="base" hangingPunct="0">
        <a:spcBef>
          <a:spcPct val="20000"/>
        </a:spcBef>
        <a:spcAft>
          <a:spcPct val="0"/>
        </a:spcAft>
        <a:defRPr sz="3200" b="1">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Times New Roman" charset="0"/>
        </a:defRPr>
      </a:lvl2pPr>
      <a:lvl3pPr marL="1143000" indent="-228600" algn="l" rtl="0" eaLnBrk="0" fontAlgn="base" hangingPunct="0">
        <a:spcBef>
          <a:spcPct val="20000"/>
        </a:spcBef>
        <a:spcAft>
          <a:spcPct val="0"/>
        </a:spcAft>
        <a:buChar char="•"/>
        <a:defRPr sz="2400">
          <a:solidFill>
            <a:schemeClr val="tx1"/>
          </a:solidFill>
          <a:latin typeface="Times New Roman" charset="0"/>
        </a:defRPr>
      </a:lvl3pPr>
      <a:lvl4pPr marL="1600200" indent="-228600" algn="l" rtl="0" eaLnBrk="0" fontAlgn="base" hangingPunct="0">
        <a:spcBef>
          <a:spcPct val="20000"/>
        </a:spcBef>
        <a:spcAft>
          <a:spcPct val="0"/>
        </a:spcAft>
        <a:buChar char="–"/>
        <a:defRPr sz="2000">
          <a:solidFill>
            <a:schemeClr val="tx1"/>
          </a:solidFill>
          <a:latin typeface="Times New Roman" charset="0"/>
        </a:defRPr>
      </a:lvl4pPr>
      <a:lvl5pPr marL="2057400" indent="-228600" algn="l" rtl="0" eaLnBrk="0" fontAlgn="base" hangingPunct="0">
        <a:spcBef>
          <a:spcPct val="20000"/>
        </a:spcBef>
        <a:spcAft>
          <a:spcPct val="0"/>
        </a:spcAft>
        <a:buChar char="»"/>
        <a:defRPr sz="2000">
          <a:solidFill>
            <a:schemeClr val="tx1"/>
          </a:solidFill>
          <a:latin typeface="Times New Roman" charset="0"/>
        </a:defRPr>
      </a:lvl5pPr>
      <a:lvl6pPr marL="2514600" indent="-228600" algn="l" rtl="0" eaLnBrk="0" fontAlgn="base" hangingPunct="0">
        <a:spcBef>
          <a:spcPct val="20000"/>
        </a:spcBef>
        <a:spcAft>
          <a:spcPct val="0"/>
        </a:spcAft>
        <a:buChar char="»"/>
        <a:defRPr sz="2000">
          <a:solidFill>
            <a:schemeClr val="tx1"/>
          </a:solidFill>
          <a:latin typeface="Times New Roman" charset="0"/>
        </a:defRPr>
      </a:lvl6pPr>
      <a:lvl7pPr marL="2971800" indent="-228600" algn="l" rtl="0" eaLnBrk="0" fontAlgn="base" hangingPunct="0">
        <a:spcBef>
          <a:spcPct val="20000"/>
        </a:spcBef>
        <a:spcAft>
          <a:spcPct val="0"/>
        </a:spcAft>
        <a:buChar char="»"/>
        <a:defRPr sz="2000">
          <a:solidFill>
            <a:schemeClr val="tx1"/>
          </a:solidFill>
          <a:latin typeface="Times New Roman" charset="0"/>
        </a:defRPr>
      </a:lvl7pPr>
      <a:lvl8pPr marL="3429000" indent="-228600" algn="l" rtl="0" eaLnBrk="0" fontAlgn="base" hangingPunct="0">
        <a:spcBef>
          <a:spcPct val="20000"/>
        </a:spcBef>
        <a:spcAft>
          <a:spcPct val="0"/>
        </a:spcAft>
        <a:buChar char="»"/>
        <a:defRPr sz="2000">
          <a:solidFill>
            <a:schemeClr val="tx1"/>
          </a:solidFill>
          <a:latin typeface="Times New Roman" charset="0"/>
        </a:defRPr>
      </a:lvl8pPr>
      <a:lvl9pPr marL="3886200" indent="-228600" algn="l" rtl="0" eaLnBrk="0" fontAlgn="base" hangingPunct="0">
        <a:spcBef>
          <a:spcPct val="20000"/>
        </a:spcBef>
        <a:spcAft>
          <a:spcPct val="0"/>
        </a:spcAft>
        <a:buChar char="»"/>
        <a:defRPr sz="2000">
          <a:solidFill>
            <a:schemeClr val="tx1"/>
          </a:solidFill>
          <a:latin typeface="Times New Roman"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aboutoutdoorgrilling.com/wp-content/uploads/2009/04/grilled-ribeye.jpg"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2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4498" name="Rectangle 2" descr="Purple mesh"/>
          <p:cNvSpPr>
            <a:spLocks noChangeArrowheads="1"/>
          </p:cNvSpPr>
          <p:nvPr/>
        </p:nvSpPr>
        <p:spPr bwMode="auto">
          <a:xfrm>
            <a:off x="0" y="0"/>
            <a:ext cx="9144000" cy="1143000"/>
          </a:xfrm>
          <a:prstGeom prst="rect">
            <a:avLst/>
          </a:prstGeom>
          <a:noFill/>
          <a:ln w="9525">
            <a:solidFill>
              <a:srgbClr val="CC0000"/>
            </a:solidFill>
            <a:miter lim="800000"/>
            <a:headEnd/>
            <a:tailEnd/>
          </a:ln>
          <a:effectLst>
            <a:outerShdw dist="35921" dir="2700000" algn="ctr" rotWithShape="0">
              <a:schemeClr val="bg2"/>
            </a:outerShdw>
          </a:effectLst>
        </p:spPr>
        <p:txBody>
          <a:bodyPr anchor="ctr"/>
          <a:lstStyle/>
          <a:p>
            <a:pPr algn="ctr">
              <a:defRPr/>
            </a:pPr>
            <a:r>
              <a:rPr lang="en-US" sz="6000">
                <a:solidFill>
                  <a:srgbClr val="CC0000"/>
                </a:solidFill>
                <a:latin typeface="Braggadocio" pitchFamily="82" charset="0"/>
              </a:rPr>
              <a:t>MEAT COOKERY</a:t>
            </a:r>
          </a:p>
        </p:txBody>
      </p:sp>
      <p:pic>
        <p:nvPicPr>
          <p:cNvPr id="2052" name="Picture 3" descr="E:\Cooking\CookingMethods 1.jpg"/>
          <p:cNvPicPr>
            <a:picLocks noChangeAspect="1" noChangeArrowheads="1"/>
          </p:cNvPicPr>
          <p:nvPr/>
        </p:nvPicPr>
        <p:blipFill>
          <a:blip r:embed="rId2" cstate="print">
            <a:lum bright="20000"/>
          </a:blip>
          <a:srcRect/>
          <a:stretch>
            <a:fillRect/>
          </a:stretch>
        </p:blipFill>
        <p:spPr bwMode="auto">
          <a:xfrm>
            <a:off x="609600" y="1295400"/>
            <a:ext cx="6400800" cy="4800600"/>
          </a:xfrm>
          <a:prstGeom prst="rect">
            <a:avLst/>
          </a:prstGeom>
          <a:noFill/>
          <a:ln w="9525">
            <a:noFill/>
            <a:miter lim="800000"/>
            <a:headEnd/>
            <a:tailEnd/>
          </a:ln>
        </p:spPr>
      </p:pic>
      <p:sp>
        <p:nvSpPr>
          <p:cNvPr id="2053" name="Rectangle 4"/>
          <p:cNvSpPr>
            <a:spLocks noChangeArrowheads="1"/>
          </p:cNvSpPr>
          <p:nvPr/>
        </p:nvSpPr>
        <p:spPr bwMode="auto">
          <a:xfrm>
            <a:off x="4800600" y="4419600"/>
            <a:ext cx="4343400" cy="1828800"/>
          </a:xfrm>
          <a:prstGeom prst="rect">
            <a:avLst/>
          </a:prstGeom>
          <a:solidFill>
            <a:srgbClr val="99CCFF"/>
          </a:solidFill>
          <a:ln w="9525">
            <a:noFill/>
            <a:miter lim="800000"/>
            <a:headEnd/>
            <a:tailEnd/>
          </a:ln>
        </p:spPr>
        <p:txBody>
          <a:bodyPr/>
          <a:lstStyle/>
          <a:p>
            <a:pPr marL="342900" indent="-342900">
              <a:spcBef>
                <a:spcPct val="20000"/>
              </a:spcBef>
            </a:pPr>
            <a:r>
              <a:rPr lang="en-US">
                <a:solidFill>
                  <a:schemeClr val="tx1"/>
                </a:solidFill>
              </a:rPr>
              <a:t>Prepared by:</a:t>
            </a:r>
          </a:p>
          <a:p>
            <a:pPr marL="342900" indent="-342900">
              <a:spcBef>
                <a:spcPct val="20000"/>
              </a:spcBef>
            </a:pPr>
            <a:r>
              <a:rPr lang="en-US">
                <a:solidFill>
                  <a:schemeClr val="tx1"/>
                </a:solidFill>
              </a:rPr>
              <a:t>Dr. C. Boyd Ramsey</a:t>
            </a:r>
          </a:p>
          <a:p>
            <a:pPr marL="342900" indent="-342900">
              <a:spcBef>
                <a:spcPct val="20000"/>
              </a:spcBef>
            </a:pPr>
            <a:r>
              <a:rPr lang="en-US">
                <a:solidFill>
                  <a:schemeClr val="tx1"/>
                </a:solidFill>
              </a:rPr>
              <a:t>Professor Emeritus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2" descr="Purple mesh"/>
          <p:cNvSpPr>
            <a:spLocks noGrp="1" noChangeArrowheads="1"/>
          </p:cNvSpPr>
          <p:nvPr>
            <p:ph type="title"/>
          </p:nvPr>
        </p:nvSpPr>
        <p:spPr>
          <a:noFill/>
        </p:spPr>
        <p:txBody>
          <a:bodyPr/>
          <a:lstStyle/>
          <a:p>
            <a:pPr>
              <a:defRPr/>
            </a:pPr>
            <a:r>
              <a:rPr lang="en-US" sz="4000" smtClean="0">
                <a:solidFill>
                  <a:srgbClr val="CC0000"/>
                </a:solidFill>
              </a:rPr>
              <a:t>DRY HEAT DOES NOT TENDERIZE</a:t>
            </a:r>
            <a:endParaRPr lang="en-US" smtClean="0">
              <a:solidFill>
                <a:srgbClr val="CC0000"/>
              </a:solidFill>
            </a:endParaRPr>
          </a:p>
        </p:txBody>
      </p:sp>
      <p:pic>
        <p:nvPicPr>
          <p:cNvPr id="11268" name="Picture 3" descr="E:\Cooking\Cook25.tif"/>
          <p:cNvPicPr>
            <a:picLocks noChangeAspect="1" noChangeArrowheads="1"/>
          </p:cNvPicPr>
          <p:nvPr/>
        </p:nvPicPr>
        <p:blipFill>
          <a:blip r:embed="rId2" cstate="print"/>
          <a:srcRect/>
          <a:stretch>
            <a:fillRect/>
          </a:stretch>
        </p:blipFill>
        <p:spPr bwMode="auto">
          <a:xfrm>
            <a:off x="0" y="1219200"/>
            <a:ext cx="9144000" cy="4800600"/>
          </a:xfrm>
          <a:prstGeom prst="rect">
            <a:avLst/>
          </a:prstGeom>
          <a:noFill/>
          <a:ln w="9525">
            <a:noFill/>
            <a:miter lim="800000"/>
            <a:headEnd/>
            <a:tailEnd/>
          </a:ln>
        </p:spPr>
      </p:pic>
      <p:pic>
        <p:nvPicPr>
          <p:cNvPr id="11269" name="Picture 8" descr="See full size image">
            <a:hlinkClick r:id="rId3"/>
          </p:cNvPr>
          <p:cNvPicPr>
            <a:picLocks noChangeAspect="1" noChangeArrowheads="1"/>
          </p:cNvPicPr>
          <p:nvPr/>
        </p:nvPicPr>
        <p:blipFill>
          <a:blip r:embed="rId4" cstate="print"/>
          <a:srcRect/>
          <a:stretch>
            <a:fillRect/>
          </a:stretch>
        </p:blipFill>
        <p:spPr bwMode="auto">
          <a:xfrm>
            <a:off x="6553200" y="4724400"/>
            <a:ext cx="2324100" cy="1646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descr="Purple mesh"/>
          <p:cNvSpPr>
            <a:spLocks noGrp="1" noChangeArrowheads="1"/>
          </p:cNvSpPr>
          <p:nvPr>
            <p:ph type="title"/>
          </p:nvPr>
        </p:nvSpPr>
        <p:spPr>
          <a:noFill/>
        </p:spPr>
        <p:txBody>
          <a:bodyPr/>
          <a:lstStyle/>
          <a:p>
            <a:pPr>
              <a:defRPr/>
            </a:pPr>
            <a:r>
              <a:rPr lang="en-US" sz="3000" smtClean="0">
                <a:solidFill>
                  <a:srgbClr val="CC0000"/>
                </a:solidFill>
              </a:rPr>
              <a:t>CORNERS ARE ANGLE IRON WITH A LIP ON THE OUTSIDE TO KEEP THE GRILL IN PLACE</a:t>
            </a:r>
            <a:endParaRPr lang="en-US" smtClean="0">
              <a:solidFill>
                <a:srgbClr val="CC0000"/>
              </a:solidFill>
            </a:endParaRPr>
          </a:p>
        </p:txBody>
      </p:sp>
      <p:sp>
        <p:nvSpPr>
          <p:cNvPr id="10547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05476" name="Picture 4" descr="E:\Cooking\Cook68.tif"/>
          <p:cNvPicPr>
            <a:picLocks noChangeAspect="1" noChangeArrowheads="1"/>
          </p:cNvPicPr>
          <p:nvPr/>
        </p:nvPicPr>
        <p:blipFill>
          <a:blip r:embed="rId2" cstate="print">
            <a:lum bright="-16000"/>
          </a:blip>
          <a:srcRect/>
          <a:stretch>
            <a:fillRect/>
          </a:stretch>
        </p:blipFill>
        <p:spPr bwMode="auto">
          <a:xfrm>
            <a:off x="0" y="1193800"/>
            <a:ext cx="9144000" cy="5740400"/>
          </a:xfrm>
          <a:prstGeom prst="rect">
            <a:avLst/>
          </a:prstGeom>
          <a:noFill/>
          <a:ln w="9525">
            <a:noFill/>
            <a:miter lim="800000"/>
            <a:headEnd/>
            <a:tailEnd/>
          </a:ln>
        </p:spPr>
      </p:pic>
      <p:sp>
        <p:nvSpPr>
          <p:cNvPr id="105477" name="Rectangle 6"/>
          <p:cNvSpPr>
            <a:spLocks noChangeArrowheads="1"/>
          </p:cNvSpPr>
          <p:nvPr/>
        </p:nvSpPr>
        <p:spPr bwMode="auto">
          <a:xfrm>
            <a:off x="533400" y="1600200"/>
            <a:ext cx="152400" cy="152400"/>
          </a:xfrm>
          <a:prstGeom prst="rect">
            <a:avLst/>
          </a:prstGeom>
          <a:solidFill>
            <a:srgbClr val="3366CC"/>
          </a:solidFill>
          <a:ln w="9525">
            <a:solidFill>
              <a:schemeClr val="tx1"/>
            </a:solidFill>
            <a:miter lim="800000"/>
            <a:headEnd/>
            <a:tailEnd/>
          </a:ln>
        </p:spPr>
        <p:txBody>
          <a:bodyPr wrap="none" anchor="ctr"/>
          <a:lstStyle/>
          <a:p>
            <a:endParaRPr lang="en-US"/>
          </a:p>
        </p:txBody>
      </p:sp>
      <p:sp>
        <p:nvSpPr>
          <p:cNvPr id="105478" name="Line 7"/>
          <p:cNvSpPr>
            <a:spLocks noChangeShapeType="1"/>
          </p:cNvSpPr>
          <p:nvPr/>
        </p:nvSpPr>
        <p:spPr bwMode="auto">
          <a:xfrm>
            <a:off x="4343400" y="1066800"/>
            <a:ext cx="0" cy="609600"/>
          </a:xfrm>
          <a:prstGeom prst="line">
            <a:avLst/>
          </a:prstGeom>
          <a:noFill/>
          <a:ln w="38100">
            <a:solidFill>
              <a:srgbClr val="CC0000"/>
            </a:solidFill>
            <a:round/>
            <a:headEnd/>
            <a:tailEnd type="triangle" w="med" len="med"/>
          </a:ln>
        </p:spPr>
        <p:txBody>
          <a:bodyPr wrap="none" anchor="ctr"/>
          <a:lstStyle/>
          <a:p>
            <a:endParaRPr lang="en-US"/>
          </a:p>
        </p:txBody>
      </p:sp>
      <p:sp>
        <p:nvSpPr>
          <p:cNvPr id="72712" name="Text Box 8"/>
          <p:cNvSpPr txBox="1">
            <a:spLocks noChangeArrowheads="1"/>
          </p:cNvSpPr>
          <p:nvPr/>
        </p:nvSpPr>
        <p:spPr bwMode="auto">
          <a:xfrm>
            <a:off x="4648200" y="2286000"/>
            <a:ext cx="3962400" cy="1800225"/>
          </a:xfrm>
          <a:prstGeom prst="rect">
            <a:avLst/>
          </a:prstGeom>
          <a:solidFill>
            <a:schemeClr val="tx1"/>
          </a:solidFill>
          <a:ln w="9525">
            <a:noFill/>
            <a:miter lim="800000"/>
            <a:headEnd/>
            <a:tailEnd/>
          </a:ln>
        </p:spPr>
        <p:txBody>
          <a:bodyPr>
            <a:spAutoFit/>
          </a:bodyPr>
          <a:lstStyle/>
          <a:p>
            <a:pPr>
              <a:spcBef>
                <a:spcPct val="50000"/>
              </a:spcBef>
            </a:pPr>
            <a:r>
              <a:rPr lang="en-US" sz="2800" b="0">
                <a:solidFill>
                  <a:srgbClr val="FFFFFF"/>
                </a:solidFill>
              </a:rPr>
              <a:t>Heavy gauge sheet metal with edge turned at the top for strength</a:t>
            </a:r>
            <a:endParaRPr lang="en-US" sz="2800" b="0">
              <a:solidFill>
                <a:srgbClr val="FFCC00"/>
              </a:solidFill>
            </a:endParaRPr>
          </a:p>
        </p:txBody>
      </p:sp>
      <p:sp>
        <p:nvSpPr>
          <p:cNvPr id="72713" name="Text Box 9"/>
          <p:cNvSpPr txBox="1">
            <a:spLocks noChangeArrowheads="1"/>
          </p:cNvSpPr>
          <p:nvPr/>
        </p:nvSpPr>
        <p:spPr bwMode="auto">
          <a:xfrm>
            <a:off x="914400" y="4724400"/>
            <a:ext cx="2971800" cy="1800225"/>
          </a:xfrm>
          <a:prstGeom prst="rect">
            <a:avLst/>
          </a:prstGeom>
          <a:solidFill>
            <a:schemeClr val="tx1"/>
          </a:solidFill>
          <a:ln w="9525">
            <a:noFill/>
            <a:miter lim="800000"/>
            <a:headEnd/>
            <a:tailEnd/>
          </a:ln>
        </p:spPr>
        <p:txBody>
          <a:bodyPr>
            <a:spAutoFit/>
          </a:bodyPr>
          <a:lstStyle/>
          <a:p>
            <a:pPr>
              <a:spcBef>
                <a:spcPct val="50000"/>
              </a:spcBef>
            </a:pPr>
            <a:r>
              <a:rPr lang="en-US" sz="2800" b="0">
                <a:solidFill>
                  <a:srgbClr val="FFFFFF"/>
                </a:solidFill>
              </a:rPr>
              <a:t>Pipe legs slip into larger pipe sleeves welded to corners</a:t>
            </a:r>
            <a:endParaRPr lang="en-US" sz="2800" b="0">
              <a:solidFill>
                <a:srgbClr val="CC0000"/>
              </a:solidFill>
            </a:endParaRPr>
          </a:p>
        </p:txBody>
      </p:sp>
      <p:sp>
        <p:nvSpPr>
          <p:cNvPr id="72714" name="Text Box 10"/>
          <p:cNvSpPr txBox="1">
            <a:spLocks noChangeArrowheads="1"/>
          </p:cNvSpPr>
          <p:nvPr/>
        </p:nvSpPr>
        <p:spPr bwMode="auto">
          <a:xfrm>
            <a:off x="4876800" y="5105400"/>
            <a:ext cx="3429000" cy="1373188"/>
          </a:xfrm>
          <a:prstGeom prst="rect">
            <a:avLst/>
          </a:prstGeom>
          <a:solidFill>
            <a:schemeClr val="tx1"/>
          </a:solidFill>
          <a:ln w="9525">
            <a:noFill/>
            <a:miter lim="800000"/>
            <a:headEnd/>
            <a:tailEnd/>
          </a:ln>
        </p:spPr>
        <p:txBody>
          <a:bodyPr>
            <a:spAutoFit/>
          </a:bodyPr>
          <a:lstStyle/>
          <a:p>
            <a:pPr>
              <a:spcBef>
                <a:spcPct val="50000"/>
              </a:spcBef>
            </a:pPr>
            <a:r>
              <a:rPr lang="en-US" sz="2800" b="0">
                <a:solidFill>
                  <a:srgbClr val="FFFFFF"/>
                </a:solidFill>
              </a:rPr>
              <a:t>Do not thread the legs - they will rust &amp; not be usable</a:t>
            </a:r>
            <a:endParaRPr lang="en-US" sz="2800" b="0">
              <a:solidFill>
                <a:srgbClr val="FFCC00"/>
              </a:solidFill>
            </a:endParaRPr>
          </a:p>
        </p:txBody>
      </p:sp>
      <p:sp>
        <p:nvSpPr>
          <p:cNvPr id="105482" name="Line 11"/>
          <p:cNvSpPr>
            <a:spLocks noChangeShapeType="1"/>
          </p:cNvSpPr>
          <p:nvPr/>
        </p:nvSpPr>
        <p:spPr bwMode="auto">
          <a:xfrm flipH="1" flipV="1">
            <a:off x="609600" y="4495800"/>
            <a:ext cx="381000" cy="304800"/>
          </a:xfrm>
          <a:prstGeom prst="line">
            <a:avLst/>
          </a:prstGeom>
          <a:noFill/>
          <a:ln w="38100">
            <a:solidFill>
              <a:srgbClr val="CC0000"/>
            </a:solidFill>
            <a:round/>
            <a:headEnd/>
            <a:tailEnd type="triangle" w="med" len="med"/>
          </a:ln>
        </p:spPr>
        <p:txBody>
          <a:bodyPr wrap="none" anchor="ctr"/>
          <a:lstStyle/>
          <a:p>
            <a:endParaRPr lang="en-US"/>
          </a:p>
        </p:txBody>
      </p:sp>
      <p:sp>
        <p:nvSpPr>
          <p:cNvPr id="105483" name="Line 12"/>
          <p:cNvSpPr>
            <a:spLocks noChangeShapeType="1"/>
          </p:cNvSpPr>
          <p:nvPr/>
        </p:nvSpPr>
        <p:spPr bwMode="auto">
          <a:xfrm flipV="1">
            <a:off x="3581400" y="4724400"/>
            <a:ext cx="457200" cy="1066800"/>
          </a:xfrm>
          <a:prstGeom prst="line">
            <a:avLst/>
          </a:prstGeom>
          <a:noFill/>
          <a:ln w="38100">
            <a:solidFill>
              <a:srgbClr val="CC0000"/>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2712"/>
                                        </p:tgtEl>
                                        <p:attrNameLst>
                                          <p:attrName>style.visibility</p:attrName>
                                        </p:attrNameLst>
                                      </p:cBhvr>
                                      <p:to>
                                        <p:strVal val="visible"/>
                                      </p:to>
                                    </p:set>
                                    <p:anim calcmode="lin" valueType="num">
                                      <p:cBhvr additive="base">
                                        <p:cTn id="7" dur="500" fill="hold"/>
                                        <p:tgtEl>
                                          <p:spTgt spid="72712"/>
                                        </p:tgtEl>
                                        <p:attrNameLst>
                                          <p:attrName>ppt_x</p:attrName>
                                        </p:attrNameLst>
                                      </p:cBhvr>
                                      <p:tavLst>
                                        <p:tav tm="0">
                                          <p:val>
                                            <p:strVal val="0-#ppt_w/2"/>
                                          </p:val>
                                        </p:tav>
                                        <p:tav tm="100000">
                                          <p:val>
                                            <p:strVal val="#ppt_x"/>
                                          </p:val>
                                        </p:tav>
                                      </p:tavLst>
                                    </p:anim>
                                    <p:anim calcmode="lin" valueType="num">
                                      <p:cBhvr additive="base">
                                        <p:cTn id="8" dur="500" fill="hold"/>
                                        <p:tgtEl>
                                          <p:spTgt spid="727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2713"/>
                                        </p:tgtEl>
                                        <p:attrNameLst>
                                          <p:attrName>style.visibility</p:attrName>
                                        </p:attrNameLst>
                                      </p:cBhvr>
                                      <p:to>
                                        <p:strVal val="visible"/>
                                      </p:to>
                                    </p:set>
                                    <p:anim calcmode="lin" valueType="num">
                                      <p:cBhvr additive="base">
                                        <p:cTn id="13" dur="500" fill="hold"/>
                                        <p:tgtEl>
                                          <p:spTgt spid="72713"/>
                                        </p:tgtEl>
                                        <p:attrNameLst>
                                          <p:attrName>ppt_x</p:attrName>
                                        </p:attrNameLst>
                                      </p:cBhvr>
                                      <p:tavLst>
                                        <p:tav tm="0">
                                          <p:val>
                                            <p:strVal val="0-#ppt_w/2"/>
                                          </p:val>
                                        </p:tav>
                                        <p:tav tm="100000">
                                          <p:val>
                                            <p:strVal val="#ppt_x"/>
                                          </p:val>
                                        </p:tav>
                                      </p:tavLst>
                                    </p:anim>
                                    <p:anim calcmode="lin" valueType="num">
                                      <p:cBhvr additive="base">
                                        <p:cTn id="14" dur="500" fill="hold"/>
                                        <p:tgtEl>
                                          <p:spTgt spid="727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2714"/>
                                        </p:tgtEl>
                                        <p:attrNameLst>
                                          <p:attrName>style.visibility</p:attrName>
                                        </p:attrNameLst>
                                      </p:cBhvr>
                                      <p:to>
                                        <p:strVal val="visible"/>
                                      </p:to>
                                    </p:set>
                                    <p:anim calcmode="lin" valueType="num">
                                      <p:cBhvr additive="base">
                                        <p:cTn id="19" dur="500" fill="hold"/>
                                        <p:tgtEl>
                                          <p:spTgt spid="72714"/>
                                        </p:tgtEl>
                                        <p:attrNameLst>
                                          <p:attrName>ppt_x</p:attrName>
                                        </p:attrNameLst>
                                      </p:cBhvr>
                                      <p:tavLst>
                                        <p:tav tm="0">
                                          <p:val>
                                            <p:strVal val="0-#ppt_w/2"/>
                                          </p:val>
                                        </p:tav>
                                        <p:tav tm="100000">
                                          <p:val>
                                            <p:strVal val="#ppt_x"/>
                                          </p:val>
                                        </p:tav>
                                      </p:tavLst>
                                    </p:anim>
                                    <p:anim calcmode="lin" valueType="num">
                                      <p:cBhvr additive="base">
                                        <p:cTn id="20" dur="500" fill="hold"/>
                                        <p:tgtEl>
                                          <p:spTgt spid="727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2" grpId="0" animBg="1" autoUpdateAnimBg="0"/>
      <p:bldP spid="72713" grpId="0" animBg="1" autoUpdateAnimBg="0"/>
      <p:bldP spid="72714"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2" descr="Purple mesh"/>
          <p:cNvSpPr>
            <a:spLocks noGrp="1" noChangeArrowheads="1"/>
          </p:cNvSpPr>
          <p:nvPr>
            <p:ph type="title"/>
          </p:nvPr>
        </p:nvSpPr>
        <p:spPr>
          <a:noFill/>
        </p:spPr>
        <p:txBody>
          <a:bodyPr/>
          <a:lstStyle/>
          <a:p>
            <a:pPr>
              <a:defRPr/>
            </a:pPr>
            <a:r>
              <a:rPr lang="en-US" sz="2400" smtClean="0">
                <a:solidFill>
                  <a:srgbClr val="CC0000"/>
                </a:solidFill>
              </a:rPr>
              <a:t>INSIDE GRATE FOR HOLDING CHARCOAL RESTS ON A FLAT IRON FRAME AND HAS TURNED-UP EDGES</a:t>
            </a:r>
            <a:endParaRPr lang="en-US" smtClean="0">
              <a:solidFill>
                <a:srgbClr val="CC0000"/>
              </a:solidFill>
            </a:endParaRPr>
          </a:p>
        </p:txBody>
      </p:sp>
      <p:sp>
        <p:nvSpPr>
          <p:cNvPr id="10649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06500" name="Picture 4" descr="E:\Cooking\cook67.tif"/>
          <p:cNvPicPr>
            <a:picLocks noChangeAspect="1" noChangeArrowheads="1"/>
          </p:cNvPicPr>
          <p:nvPr/>
        </p:nvPicPr>
        <p:blipFill>
          <a:blip r:embed="rId2" cstate="print"/>
          <a:srcRect/>
          <a:stretch>
            <a:fillRect/>
          </a:stretch>
        </p:blipFill>
        <p:spPr bwMode="auto">
          <a:xfrm>
            <a:off x="0" y="1209675"/>
            <a:ext cx="9144000" cy="5622925"/>
          </a:xfrm>
          <a:prstGeom prst="rect">
            <a:avLst/>
          </a:prstGeom>
          <a:noFill/>
          <a:ln w="9525">
            <a:noFill/>
            <a:miter lim="800000"/>
            <a:headEnd/>
            <a:tailEnd/>
          </a:ln>
        </p:spPr>
      </p:pic>
      <p:sp>
        <p:nvSpPr>
          <p:cNvPr id="106501" name="Line 6"/>
          <p:cNvSpPr>
            <a:spLocks noChangeShapeType="1"/>
          </p:cNvSpPr>
          <p:nvPr/>
        </p:nvSpPr>
        <p:spPr bwMode="auto">
          <a:xfrm>
            <a:off x="6477000" y="1066800"/>
            <a:ext cx="0" cy="2667000"/>
          </a:xfrm>
          <a:prstGeom prst="line">
            <a:avLst/>
          </a:prstGeom>
          <a:noFill/>
          <a:ln w="38100">
            <a:solidFill>
              <a:srgbClr val="FFFFFF"/>
            </a:solidFill>
            <a:round/>
            <a:headEnd/>
            <a:tailEnd type="triangle" w="med" len="med"/>
          </a:ln>
        </p:spPr>
        <p:txBody>
          <a:bodyPr wrap="none" anchor="ctr"/>
          <a:lstStyle/>
          <a:p>
            <a:endParaRPr lang="en-US"/>
          </a:p>
        </p:txBody>
      </p:sp>
      <p:sp>
        <p:nvSpPr>
          <p:cNvPr id="73733" name="Text Box 5"/>
          <p:cNvSpPr txBox="1">
            <a:spLocks noChangeArrowheads="1"/>
          </p:cNvSpPr>
          <p:nvPr/>
        </p:nvSpPr>
        <p:spPr bwMode="auto">
          <a:xfrm>
            <a:off x="152400" y="1752600"/>
            <a:ext cx="8915400" cy="822325"/>
          </a:xfrm>
          <a:prstGeom prst="rect">
            <a:avLst/>
          </a:prstGeom>
          <a:solidFill>
            <a:schemeClr val="tx1"/>
          </a:solidFill>
          <a:ln w="9525">
            <a:noFill/>
            <a:miter lim="800000"/>
            <a:headEnd/>
            <a:tailEnd/>
          </a:ln>
        </p:spPr>
        <p:txBody>
          <a:bodyPr>
            <a:spAutoFit/>
          </a:bodyPr>
          <a:lstStyle/>
          <a:p>
            <a:pPr>
              <a:spcBef>
                <a:spcPct val="50000"/>
              </a:spcBef>
            </a:pPr>
            <a:r>
              <a:rPr lang="en-US" sz="2400" b="0">
                <a:solidFill>
                  <a:srgbClr val="FFFFFF"/>
                </a:solidFill>
              </a:rPr>
              <a:t>This design protects the sheet metal  from the intense heat of the charcoal and prolongs the life of the grill.</a:t>
            </a:r>
            <a:endParaRPr lang="en-US" sz="2400" b="0">
              <a:solidFill>
                <a:srgbClr val="FFCC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500" fill="hold"/>
                                        <p:tgtEl>
                                          <p:spTgt spid="73733"/>
                                        </p:tgtEl>
                                        <p:attrNameLst>
                                          <p:attrName>ppt_x</p:attrName>
                                        </p:attrNameLst>
                                      </p:cBhvr>
                                      <p:tavLst>
                                        <p:tav tm="0">
                                          <p:val>
                                            <p:strVal val="0-#ppt_w/2"/>
                                          </p:val>
                                        </p:tav>
                                        <p:tav tm="100000">
                                          <p:val>
                                            <p:strVal val="#ppt_x"/>
                                          </p:val>
                                        </p:tav>
                                      </p:tavLst>
                                    </p:anim>
                                    <p:anim calcmode="lin" valueType="num">
                                      <p:cBhvr additive="base">
                                        <p:cTn id="8"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animBg="1"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4018" name="Rectangle 2" descr="Purple mesh"/>
          <p:cNvSpPr>
            <a:spLocks noGrp="1" noChangeArrowheads="1"/>
          </p:cNvSpPr>
          <p:nvPr>
            <p:ph type="title"/>
          </p:nvPr>
        </p:nvSpPr>
        <p:spPr>
          <a:noFill/>
        </p:spPr>
        <p:txBody>
          <a:bodyPr/>
          <a:lstStyle/>
          <a:p>
            <a:pPr>
              <a:defRPr/>
            </a:pPr>
            <a:r>
              <a:rPr lang="en-US" sz="3200" smtClean="0">
                <a:solidFill>
                  <a:srgbClr val="CC0000"/>
                </a:solidFill>
              </a:rPr>
              <a:t>WHEN USING A 1 X 2 X 3 FT. GRILL, A 10-LB. BAG OF CHARCOAL IS NEEDED</a:t>
            </a:r>
            <a:endParaRPr lang="en-US" smtClean="0">
              <a:solidFill>
                <a:srgbClr val="CC0000"/>
              </a:solidFill>
            </a:endParaRPr>
          </a:p>
        </p:txBody>
      </p:sp>
      <p:sp>
        <p:nvSpPr>
          <p:cNvPr id="10752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
        <p:nvSpPr>
          <p:cNvPr id="107524" name="AutoShape 3"/>
          <p:cNvSpPr>
            <a:spLocks noChangeArrowheads="1"/>
          </p:cNvSpPr>
          <p:nvPr/>
        </p:nvSpPr>
        <p:spPr bwMode="auto">
          <a:xfrm>
            <a:off x="3733800" y="3505200"/>
            <a:ext cx="5105400" cy="1519238"/>
          </a:xfrm>
          <a:prstGeom prst="cube">
            <a:avLst>
              <a:gd name="adj" fmla="val 41065"/>
            </a:avLst>
          </a:prstGeom>
          <a:solidFill>
            <a:srgbClr val="FFFFFF"/>
          </a:solidFill>
          <a:ln w="38100">
            <a:solidFill>
              <a:srgbClr val="CC0000"/>
            </a:solidFill>
            <a:miter lim="800000"/>
            <a:headEnd/>
            <a:tailEnd/>
          </a:ln>
        </p:spPr>
        <p:txBody>
          <a:bodyPr wrap="none" anchor="ctr"/>
          <a:lstStyle/>
          <a:p>
            <a:endParaRPr lang="en-US"/>
          </a:p>
        </p:txBody>
      </p:sp>
      <p:sp>
        <p:nvSpPr>
          <p:cNvPr id="107525" name="Line 4"/>
          <p:cNvSpPr>
            <a:spLocks noChangeShapeType="1"/>
          </p:cNvSpPr>
          <p:nvPr/>
        </p:nvSpPr>
        <p:spPr bwMode="auto">
          <a:xfrm>
            <a:off x="4267200" y="3810000"/>
            <a:ext cx="4038600" cy="0"/>
          </a:xfrm>
          <a:prstGeom prst="line">
            <a:avLst/>
          </a:prstGeom>
          <a:noFill/>
          <a:ln w="38100">
            <a:solidFill>
              <a:srgbClr val="5F5F5F"/>
            </a:solidFill>
            <a:prstDash val="sysDot"/>
            <a:round/>
            <a:headEnd/>
            <a:tailEnd/>
          </a:ln>
        </p:spPr>
        <p:txBody>
          <a:bodyPr wrap="none" anchor="ctr"/>
          <a:lstStyle/>
          <a:p>
            <a:endParaRPr lang="en-US"/>
          </a:p>
        </p:txBody>
      </p:sp>
      <p:sp>
        <p:nvSpPr>
          <p:cNvPr id="107526" name="Line 5"/>
          <p:cNvSpPr>
            <a:spLocks noChangeShapeType="1"/>
          </p:cNvSpPr>
          <p:nvPr/>
        </p:nvSpPr>
        <p:spPr bwMode="auto">
          <a:xfrm flipH="1">
            <a:off x="3962400" y="3581400"/>
            <a:ext cx="533400" cy="533400"/>
          </a:xfrm>
          <a:prstGeom prst="line">
            <a:avLst/>
          </a:prstGeom>
          <a:noFill/>
          <a:ln w="38100">
            <a:solidFill>
              <a:srgbClr val="5F5F5F"/>
            </a:solidFill>
            <a:prstDash val="sysDot"/>
            <a:round/>
            <a:headEnd/>
            <a:tailEnd/>
          </a:ln>
        </p:spPr>
        <p:txBody>
          <a:bodyPr wrap="none" anchor="ctr"/>
          <a:lstStyle/>
          <a:p>
            <a:endParaRPr lang="en-US"/>
          </a:p>
        </p:txBody>
      </p:sp>
      <p:sp>
        <p:nvSpPr>
          <p:cNvPr id="107527" name="Line 6"/>
          <p:cNvSpPr>
            <a:spLocks noChangeShapeType="1"/>
          </p:cNvSpPr>
          <p:nvPr/>
        </p:nvSpPr>
        <p:spPr bwMode="auto">
          <a:xfrm flipH="1">
            <a:off x="7924800" y="3581400"/>
            <a:ext cx="533400" cy="533400"/>
          </a:xfrm>
          <a:prstGeom prst="line">
            <a:avLst/>
          </a:prstGeom>
          <a:noFill/>
          <a:ln w="38100">
            <a:solidFill>
              <a:srgbClr val="5F5F5F"/>
            </a:solidFill>
            <a:prstDash val="sysDot"/>
            <a:round/>
            <a:headEnd/>
            <a:tailEnd/>
          </a:ln>
        </p:spPr>
        <p:txBody>
          <a:bodyPr wrap="none" anchor="ctr"/>
          <a:lstStyle/>
          <a:p>
            <a:endParaRPr lang="en-US"/>
          </a:p>
        </p:txBody>
      </p:sp>
      <p:sp>
        <p:nvSpPr>
          <p:cNvPr id="214023" name="Text Box 7"/>
          <p:cNvSpPr txBox="1">
            <a:spLocks noChangeArrowheads="1"/>
          </p:cNvSpPr>
          <p:nvPr/>
        </p:nvSpPr>
        <p:spPr bwMode="auto">
          <a:xfrm>
            <a:off x="533400" y="1219200"/>
            <a:ext cx="8610600" cy="1800225"/>
          </a:xfrm>
          <a:prstGeom prst="rect">
            <a:avLst/>
          </a:prstGeom>
          <a:noFill/>
          <a:ln w="38100">
            <a:noFill/>
            <a:miter lim="800000"/>
            <a:headEnd/>
            <a:tailEnd/>
          </a:ln>
        </p:spPr>
        <p:txBody>
          <a:bodyPr>
            <a:spAutoFit/>
          </a:bodyPr>
          <a:lstStyle/>
          <a:p>
            <a:pPr>
              <a:spcBef>
                <a:spcPct val="50000"/>
              </a:spcBef>
            </a:pPr>
            <a:r>
              <a:rPr lang="en-US" sz="2800" b="0">
                <a:solidFill>
                  <a:srgbClr val="FFFFFF"/>
                </a:solidFill>
              </a:rPr>
              <a:t>Cut the bag across the top of the ends and in the top center, but do not pour the charcoal out.  Apply lighter fluid and let the bag keep the charcoal stacked for lighting.</a:t>
            </a:r>
            <a:endParaRPr lang="en-US" b="0">
              <a:solidFill>
                <a:srgbClr val="FFFFFF"/>
              </a:solidFill>
            </a:endParaRPr>
          </a:p>
        </p:txBody>
      </p:sp>
      <p:sp>
        <p:nvSpPr>
          <p:cNvPr id="107529" name="Text Box 8"/>
          <p:cNvSpPr txBox="1">
            <a:spLocks noChangeArrowheads="1"/>
          </p:cNvSpPr>
          <p:nvPr/>
        </p:nvSpPr>
        <p:spPr bwMode="auto">
          <a:xfrm>
            <a:off x="4114800" y="4343400"/>
            <a:ext cx="3886200" cy="519113"/>
          </a:xfrm>
          <a:prstGeom prst="rect">
            <a:avLst/>
          </a:prstGeom>
          <a:noFill/>
          <a:ln w="38100">
            <a:noFill/>
            <a:miter lim="800000"/>
            <a:headEnd/>
            <a:tailEnd/>
          </a:ln>
        </p:spPr>
        <p:txBody>
          <a:bodyPr>
            <a:spAutoFit/>
          </a:bodyPr>
          <a:lstStyle/>
          <a:p>
            <a:pPr>
              <a:spcBef>
                <a:spcPct val="50000"/>
              </a:spcBef>
            </a:pPr>
            <a:r>
              <a:rPr lang="en-US" sz="2800">
                <a:solidFill>
                  <a:srgbClr val="CC0000"/>
                </a:solidFill>
              </a:rPr>
              <a:t>10 LB. CHARCOAL</a:t>
            </a:r>
            <a:endParaRPr lang="en-US">
              <a:solidFill>
                <a:srgbClr val="CC0000"/>
              </a:solidFill>
            </a:endParaRPr>
          </a:p>
        </p:txBody>
      </p:sp>
      <p:sp>
        <p:nvSpPr>
          <p:cNvPr id="214025" name="Text Box 9"/>
          <p:cNvSpPr txBox="1">
            <a:spLocks noChangeArrowheads="1"/>
          </p:cNvSpPr>
          <p:nvPr/>
        </p:nvSpPr>
        <p:spPr bwMode="auto">
          <a:xfrm>
            <a:off x="685800" y="5105400"/>
            <a:ext cx="8458200" cy="822325"/>
          </a:xfrm>
          <a:prstGeom prst="rect">
            <a:avLst/>
          </a:prstGeom>
          <a:noFill/>
          <a:ln w="38100">
            <a:noFill/>
            <a:miter lim="800000"/>
            <a:headEnd/>
            <a:tailEnd/>
          </a:ln>
        </p:spPr>
        <p:txBody>
          <a:bodyPr>
            <a:spAutoFit/>
          </a:bodyPr>
          <a:lstStyle/>
          <a:p>
            <a:pPr>
              <a:spcBef>
                <a:spcPct val="50000"/>
              </a:spcBef>
            </a:pPr>
            <a:r>
              <a:rPr lang="en-US" sz="2400" b="0">
                <a:solidFill>
                  <a:srgbClr val="CC0000"/>
                </a:solidFill>
              </a:rPr>
              <a:t>After about a half hour, bring unburned paper to the top and then spread the charcoal before cooking.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14023"/>
                                        </p:tgtEl>
                                        <p:attrNameLst>
                                          <p:attrName>style.visibility</p:attrName>
                                        </p:attrNameLst>
                                      </p:cBhvr>
                                      <p:to>
                                        <p:strVal val="visible"/>
                                      </p:to>
                                    </p:set>
                                    <p:anim calcmode="lin" valueType="num">
                                      <p:cBhvr additive="base">
                                        <p:cTn id="7" dur="500" fill="hold"/>
                                        <p:tgtEl>
                                          <p:spTgt spid="214023"/>
                                        </p:tgtEl>
                                        <p:attrNameLst>
                                          <p:attrName>ppt_x</p:attrName>
                                        </p:attrNameLst>
                                      </p:cBhvr>
                                      <p:tavLst>
                                        <p:tav tm="0">
                                          <p:val>
                                            <p:strVal val="1+#ppt_w/2"/>
                                          </p:val>
                                        </p:tav>
                                        <p:tav tm="100000">
                                          <p:val>
                                            <p:strVal val="#ppt_x"/>
                                          </p:val>
                                        </p:tav>
                                      </p:tavLst>
                                    </p:anim>
                                    <p:anim calcmode="lin" valueType="num">
                                      <p:cBhvr additive="base">
                                        <p:cTn id="8" dur="500" fill="hold"/>
                                        <p:tgtEl>
                                          <p:spTgt spid="214023"/>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214023"/>
                                        </p:tgtEl>
                                        <p:attrNameLst>
                                          <p:attrName>ppt_c</p:attrName>
                                        </p:attrNameLst>
                                      </p:cBhvr>
                                      <p:to>
                                        <a:srgbClr val="FFCC99"/>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14025"/>
                                        </p:tgtEl>
                                        <p:attrNameLst>
                                          <p:attrName>style.visibility</p:attrName>
                                        </p:attrNameLst>
                                      </p:cBhvr>
                                      <p:to>
                                        <p:strVal val="visible"/>
                                      </p:to>
                                    </p:set>
                                    <p:anim calcmode="lin" valueType="num">
                                      <p:cBhvr additive="base">
                                        <p:cTn id="13" dur="500" fill="hold"/>
                                        <p:tgtEl>
                                          <p:spTgt spid="214025"/>
                                        </p:tgtEl>
                                        <p:attrNameLst>
                                          <p:attrName>ppt_x</p:attrName>
                                        </p:attrNameLst>
                                      </p:cBhvr>
                                      <p:tavLst>
                                        <p:tav tm="0">
                                          <p:val>
                                            <p:strVal val="1+#ppt_w/2"/>
                                          </p:val>
                                        </p:tav>
                                        <p:tav tm="100000">
                                          <p:val>
                                            <p:strVal val="#ppt_x"/>
                                          </p:val>
                                        </p:tav>
                                      </p:tavLst>
                                    </p:anim>
                                    <p:anim calcmode="lin" valueType="num">
                                      <p:cBhvr additive="base">
                                        <p:cTn id="14" dur="500" fill="hold"/>
                                        <p:tgtEl>
                                          <p:spTgt spid="2140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3" grpId="0" autoUpdateAnimBg="0"/>
      <p:bldP spid="214025"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descr="Purple mesh"/>
          <p:cNvSpPr>
            <a:spLocks noGrp="1" noChangeArrowheads="1"/>
          </p:cNvSpPr>
          <p:nvPr>
            <p:ph type="title"/>
          </p:nvPr>
        </p:nvSpPr>
        <p:spPr>
          <a:noFill/>
        </p:spPr>
        <p:txBody>
          <a:bodyPr/>
          <a:lstStyle/>
          <a:p>
            <a:pPr>
              <a:defRPr/>
            </a:pPr>
            <a:r>
              <a:rPr lang="en-US" smtClean="0">
                <a:solidFill>
                  <a:srgbClr val="CC0000"/>
                </a:solidFill>
              </a:rPr>
              <a:t>GRILL TO HOLD THE MEAT IS MADE OF SMOOTH EXPANDED METAL</a:t>
            </a:r>
          </a:p>
        </p:txBody>
      </p:sp>
      <p:sp>
        <p:nvSpPr>
          <p:cNvPr id="10854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08548" name="Picture 4" descr="E:\Cooking\Cook69.tif"/>
          <p:cNvPicPr>
            <a:picLocks noChangeAspect="1" noChangeArrowheads="1"/>
          </p:cNvPicPr>
          <p:nvPr/>
        </p:nvPicPr>
        <p:blipFill>
          <a:blip r:embed="rId2" cstate="print"/>
          <a:srcRect/>
          <a:stretch>
            <a:fillRect/>
          </a:stretch>
        </p:blipFill>
        <p:spPr bwMode="auto">
          <a:xfrm>
            <a:off x="0" y="1193800"/>
            <a:ext cx="9144000" cy="5689600"/>
          </a:xfrm>
          <a:prstGeom prst="rect">
            <a:avLst/>
          </a:prstGeom>
          <a:noFill/>
          <a:ln w="9525">
            <a:noFill/>
            <a:miter lim="800000"/>
            <a:headEnd/>
            <a:tailEnd/>
          </a:ln>
        </p:spPr>
      </p:pic>
      <p:sp>
        <p:nvSpPr>
          <p:cNvPr id="108549" name="Text Box 5"/>
          <p:cNvSpPr txBox="1">
            <a:spLocks noChangeArrowheads="1"/>
          </p:cNvSpPr>
          <p:nvPr/>
        </p:nvSpPr>
        <p:spPr bwMode="auto">
          <a:xfrm>
            <a:off x="4648200" y="4419600"/>
            <a:ext cx="4495800" cy="946150"/>
          </a:xfrm>
          <a:prstGeom prst="rect">
            <a:avLst/>
          </a:prstGeom>
          <a:solidFill>
            <a:schemeClr val="tx1"/>
          </a:solidFill>
          <a:ln w="38100">
            <a:noFill/>
            <a:miter lim="800000"/>
            <a:headEnd/>
            <a:tailEnd/>
          </a:ln>
        </p:spPr>
        <p:txBody>
          <a:bodyPr>
            <a:spAutoFit/>
          </a:bodyPr>
          <a:lstStyle/>
          <a:p>
            <a:pPr algn="ctr">
              <a:spcBef>
                <a:spcPct val="50000"/>
              </a:spcBef>
            </a:pPr>
            <a:r>
              <a:rPr lang="en-US" sz="2800" b="0">
                <a:solidFill>
                  <a:srgbClr val="FFFFFF"/>
                </a:solidFill>
              </a:rPr>
              <a:t>FRAME IS HEAVY-WALLED 1/2-INCH PIPE</a:t>
            </a:r>
            <a:endParaRPr lang="en-US" b="0">
              <a:solidFill>
                <a:srgbClr val="FFFFFF"/>
              </a:solidFill>
            </a:endParaRPr>
          </a:p>
        </p:txBody>
      </p:sp>
      <p:sp>
        <p:nvSpPr>
          <p:cNvPr id="108550" name="Line 6"/>
          <p:cNvSpPr>
            <a:spLocks noChangeShapeType="1"/>
          </p:cNvSpPr>
          <p:nvPr/>
        </p:nvSpPr>
        <p:spPr bwMode="auto">
          <a:xfrm flipH="1" flipV="1">
            <a:off x="7162800" y="3048000"/>
            <a:ext cx="0" cy="1295400"/>
          </a:xfrm>
          <a:prstGeom prst="line">
            <a:avLst/>
          </a:prstGeom>
          <a:noFill/>
          <a:ln w="38100">
            <a:solidFill>
              <a:srgbClr val="CC0000"/>
            </a:solidFill>
            <a:round/>
            <a:headEnd/>
            <a:tailEnd type="triangle" w="med" len="med"/>
          </a:ln>
        </p:spPr>
        <p:txBody>
          <a:bodyPr wrap="none" anchor="ctr"/>
          <a:lstStyle/>
          <a:p>
            <a:endParaRPr lang="en-US"/>
          </a:p>
        </p:txBody>
      </p:sp>
      <p:sp>
        <p:nvSpPr>
          <p:cNvPr id="108551" name="Line 7"/>
          <p:cNvSpPr>
            <a:spLocks noChangeShapeType="1"/>
          </p:cNvSpPr>
          <p:nvPr/>
        </p:nvSpPr>
        <p:spPr bwMode="auto">
          <a:xfrm>
            <a:off x="4191000" y="1219200"/>
            <a:ext cx="0" cy="1295400"/>
          </a:xfrm>
          <a:prstGeom prst="line">
            <a:avLst/>
          </a:prstGeom>
          <a:noFill/>
          <a:ln w="38100">
            <a:solidFill>
              <a:srgbClr val="CC0000"/>
            </a:solidFill>
            <a:round/>
            <a:headEnd/>
            <a:tailEnd type="triangle" w="med" len="med"/>
          </a:ln>
        </p:spPr>
        <p:txBody>
          <a:bodyPr wrap="none" anchor="ctr"/>
          <a:lstStyle/>
          <a:p>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5826" name="Rectangle 2" descr="Purple mesh"/>
          <p:cNvSpPr>
            <a:spLocks noGrp="1" noChangeArrowheads="1"/>
          </p:cNvSpPr>
          <p:nvPr>
            <p:ph type="title"/>
          </p:nvPr>
        </p:nvSpPr>
        <p:spPr>
          <a:noFill/>
        </p:spPr>
        <p:txBody>
          <a:bodyPr/>
          <a:lstStyle/>
          <a:p>
            <a:pPr>
              <a:defRPr/>
            </a:pPr>
            <a:r>
              <a:rPr lang="en-US" smtClean="0">
                <a:solidFill>
                  <a:srgbClr val="CC0000"/>
                </a:solidFill>
              </a:rPr>
              <a:t>CHECK YOUR TEXT	</a:t>
            </a:r>
          </a:p>
        </p:txBody>
      </p:sp>
      <p:sp>
        <p:nvSpPr>
          <p:cNvPr id="205827" name="Rectangle 3"/>
          <p:cNvSpPr>
            <a:spLocks noGrp="1" noChangeArrowheads="1"/>
          </p:cNvSpPr>
          <p:nvPr>
            <p:ph idx="1"/>
          </p:nvPr>
        </p:nvSpPr>
        <p:spPr>
          <a:xfrm>
            <a:off x="0" y="1447800"/>
            <a:ext cx="8839200" cy="4648200"/>
          </a:xfrm>
        </p:spPr>
        <p:txBody>
          <a:bodyPr/>
          <a:lstStyle/>
          <a:p>
            <a:pPr>
              <a:buFontTx/>
              <a:buChar char="•"/>
            </a:pPr>
            <a:r>
              <a:rPr lang="en-US" sz="2800" b="0" smtClean="0">
                <a:solidFill>
                  <a:srgbClr val="FFFFFF"/>
                </a:solidFill>
              </a:rPr>
              <a:t>See MWE</a:t>
            </a:r>
            <a:r>
              <a:rPr lang="en-US" sz="2800" b="0" i="1" smtClean="0">
                <a:solidFill>
                  <a:srgbClr val="FFFFFF"/>
                </a:solidFill>
              </a:rPr>
              <a:t>  </a:t>
            </a:r>
            <a:r>
              <a:rPr lang="en-US" sz="2800" b="0" smtClean="0">
                <a:solidFill>
                  <a:srgbClr val="FFFFFF"/>
                </a:solidFill>
              </a:rPr>
              <a:t>for information about making concrete block grills</a:t>
            </a:r>
          </a:p>
          <a:p>
            <a:pPr>
              <a:buFontTx/>
              <a:buChar char="•"/>
            </a:pPr>
            <a:r>
              <a:rPr lang="en-US" sz="2800" b="0" smtClean="0">
                <a:solidFill>
                  <a:srgbClr val="FFFFFF"/>
                </a:solidFill>
              </a:rPr>
              <a:t>See figure</a:t>
            </a:r>
            <a:br>
              <a:rPr lang="en-US" sz="2800" b="0" smtClean="0">
                <a:solidFill>
                  <a:srgbClr val="FFFFFF"/>
                </a:solidFill>
              </a:rPr>
            </a:br>
            <a:r>
              <a:rPr lang="en-US" sz="2800" b="0" smtClean="0">
                <a:solidFill>
                  <a:srgbClr val="FFFFFF"/>
                </a:solidFill>
              </a:rPr>
              <a:t>24-12 about</a:t>
            </a:r>
            <a:br>
              <a:rPr lang="en-US" sz="2800" b="0" smtClean="0">
                <a:solidFill>
                  <a:srgbClr val="FFFFFF"/>
                </a:solidFill>
              </a:rPr>
            </a:br>
            <a:r>
              <a:rPr lang="en-US" sz="2800" b="0" smtClean="0">
                <a:solidFill>
                  <a:srgbClr val="FFFFFF"/>
                </a:solidFill>
              </a:rPr>
              <a:t>turning </a:t>
            </a:r>
            <a:br>
              <a:rPr lang="en-US" sz="2800" b="0" smtClean="0">
                <a:solidFill>
                  <a:srgbClr val="FFFFFF"/>
                </a:solidFill>
              </a:rPr>
            </a:br>
            <a:r>
              <a:rPr lang="en-US" sz="2800" b="0" smtClean="0">
                <a:solidFill>
                  <a:srgbClr val="FFFFFF"/>
                </a:solidFill>
              </a:rPr>
              <a:t>large </a:t>
            </a:r>
            <a:br>
              <a:rPr lang="en-US" sz="2800" b="0" smtClean="0">
                <a:solidFill>
                  <a:srgbClr val="FFFFFF"/>
                </a:solidFill>
              </a:rPr>
            </a:br>
            <a:r>
              <a:rPr lang="en-US" sz="2800" b="0" smtClean="0">
                <a:solidFill>
                  <a:srgbClr val="FFFFFF"/>
                </a:solidFill>
              </a:rPr>
              <a:t>quantities </a:t>
            </a:r>
            <a:br>
              <a:rPr lang="en-US" sz="2800" b="0" smtClean="0">
                <a:solidFill>
                  <a:srgbClr val="FFFFFF"/>
                </a:solidFill>
              </a:rPr>
            </a:br>
            <a:r>
              <a:rPr lang="en-US" sz="2800" b="0" smtClean="0">
                <a:solidFill>
                  <a:srgbClr val="FFFFFF"/>
                </a:solidFill>
              </a:rPr>
              <a:t>of cooking </a:t>
            </a:r>
            <a:br>
              <a:rPr lang="en-US" sz="2800" b="0" smtClean="0">
                <a:solidFill>
                  <a:srgbClr val="FFFFFF"/>
                </a:solidFill>
              </a:rPr>
            </a:br>
            <a:r>
              <a:rPr lang="en-US" sz="2800" b="0" smtClean="0">
                <a:solidFill>
                  <a:srgbClr val="FFFFFF"/>
                </a:solidFill>
              </a:rPr>
              <a:t>meat</a:t>
            </a:r>
            <a:endParaRPr lang="en-US" b="0" smtClean="0">
              <a:solidFill>
                <a:srgbClr val="FFFFFF"/>
              </a:solidFill>
            </a:endParaRPr>
          </a:p>
        </p:txBody>
      </p:sp>
      <p:sp>
        <p:nvSpPr>
          <p:cNvPr id="10957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09572" name="Picture 4" descr="c:\windows\TEMP\auto0.bmp"/>
          <p:cNvPicPr>
            <a:picLocks noChangeAspect="1" noChangeArrowheads="1"/>
          </p:cNvPicPr>
          <p:nvPr/>
        </p:nvPicPr>
        <p:blipFill>
          <a:blip r:embed="rId2" cstate="print"/>
          <a:srcRect/>
          <a:stretch>
            <a:fillRect/>
          </a:stretch>
        </p:blipFill>
        <p:spPr bwMode="auto">
          <a:xfrm>
            <a:off x="2895600" y="2505075"/>
            <a:ext cx="6248400" cy="4352925"/>
          </a:xfrm>
          <a:prstGeom prst="rect">
            <a:avLst/>
          </a:prstGeom>
          <a:noFill/>
          <a:ln w="3810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5827">
                                            <p:txEl>
                                              <p:pRg st="0" end="0"/>
                                            </p:txEl>
                                          </p:spTgt>
                                        </p:tgtEl>
                                        <p:attrNameLst>
                                          <p:attrName>style.visibility</p:attrName>
                                        </p:attrNameLst>
                                      </p:cBhvr>
                                      <p:to>
                                        <p:strVal val="visible"/>
                                      </p:to>
                                    </p:set>
                                    <p:anim calcmode="lin" valueType="num">
                                      <p:cBhvr additive="base">
                                        <p:cTn id="7" dur="500" fill="hold"/>
                                        <p:tgtEl>
                                          <p:spTgt spid="205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58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5827">
                                            <p:txEl>
                                              <p:pRg st="1" end="1"/>
                                            </p:txEl>
                                          </p:spTgt>
                                        </p:tgtEl>
                                        <p:attrNameLst>
                                          <p:attrName>style.visibility</p:attrName>
                                        </p:attrNameLst>
                                      </p:cBhvr>
                                      <p:to>
                                        <p:strVal val="visible"/>
                                      </p:to>
                                    </p:set>
                                    <p:anim calcmode="lin" valueType="num">
                                      <p:cBhvr additive="base">
                                        <p:cTn id="13" dur="500" fill="hold"/>
                                        <p:tgtEl>
                                          <p:spTgt spid="2058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582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7330" name="Rectangle 2" descr="Purple mesh"/>
          <p:cNvSpPr>
            <a:spLocks noGrp="1" noChangeArrowheads="1"/>
          </p:cNvSpPr>
          <p:nvPr>
            <p:ph type="title"/>
          </p:nvPr>
        </p:nvSpPr>
        <p:spPr>
          <a:noFill/>
        </p:spPr>
        <p:txBody>
          <a:bodyPr/>
          <a:lstStyle/>
          <a:p>
            <a:pPr>
              <a:defRPr/>
            </a:pPr>
            <a:r>
              <a:rPr lang="en-US" smtClean="0">
                <a:solidFill>
                  <a:srgbClr val="CC0000"/>
                </a:solidFill>
              </a:rPr>
              <a:t>WHAT ABOUT GAS GRILLS?</a:t>
            </a:r>
          </a:p>
        </p:txBody>
      </p:sp>
      <p:sp>
        <p:nvSpPr>
          <p:cNvPr id="227331" name="Rectangle 3"/>
          <p:cNvSpPr>
            <a:spLocks noGrp="1" noChangeArrowheads="1"/>
          </p:cNvSpPr>
          <p:nvPr>
            <p:ph idx="1"/>
          </p:nvPr>
        </p:nvSpPr>
        <p:spPr>
          <a:xfrm>
            <a:off x="304800" y="1143000"/>
            <a:ext cx="8839200" cy="4953000"/>
          </a:xfrm>
        </p:spPr>
        <p:txBody>
          <a:bodyPr/>
          <a:lstStyle/>
          <a:p>
            <a:pPr>
              <a:buFontTx/>
              <a:buChar char="•"/>
            </a:pPr>
            <a:r>
              <a:rPr lang="en-US" b="0" dirty="0" smtClean="0">
                <a:solidFill>
                  <a:schemeClr val="bg1">
                    <a:lumMod val="60000"/>
                    <a:lumOff val="40000"/>
                  </a:schemeClr>
                </a:solidFill>
              </a:rPr>
              <a:t>Gas grills are handy - you don’t have to wait for charcoal to light and the heat can be regulated just by turning a dial.</a:t>
            </a:r>
          </a:p>
          <a:p>
            <a:pPr>
              <a:buFontTx/>
              <a:buChar char="•"/>
            </a:pPr>
            <a:r>
              <a:rPr lang="en-US" b="0" dirty="0" smtClean="0">
                <a:solidFill>
                  <a:schemeClr val="bg1">
                    <a:lumMod val="60000"/>
                    <a:lumOff val="40000"/>
                  </a:schemeClr>
                </a:solidFill>
              </a:rPr>
              <a:t>Downsides:</a:t>
            </a:r>
          </a:p>
          <a:p>
            <a:pPr lvl="1"/>
            <a:r>
              <a:rPr lang="en-US" dirty="0" smtClean="0">
                <a:solidFill>
                  <a:schemeClr val="bg1">
                    <a:lumMod val="60000"/>
                    <a:lumOff val="40000"/>
                  </a:schemeClr>
                </a:solidFill>
                <a:latin typeface="Arial Rounded MT Bold" pitchFamily="34" charset="0"/>
              </a:rPr>
              <a:t>they are notorious for grease fires - accumulated meat grease burns &amp; scorches the meat before you notice</a:t>
            </a:r>
          </a:p>
          <a:p>
            <a:pPr lvl="1"/>
            <a:r>
              <a:rPr lang="en-US" dirty="0" smtClean="0">
                <a:solidFill>
                  <a:schemeClr val="bg1">
                    <a:lumMod val="60000"/>
                    <a:lumOff val="40000"/>
                  </a:schemeClr>
                </a:solidFill>
                <a:latin typeface="Arial Rounded MT Bold" pitchFamily="34" charset="0"/>
              </a:rPr>
              <a:t>most grills have hot and cold spots, depending on the burner design</a:t>
            </a:r>
            <a:endParaRPr lang="en-US" dirty="0" smtClean="0">
              <a:solidFill>
                <a:schemeClr val="bg1">
                  <a:lumMod val="60000"/>
                  <a:lumOff val="40000"/>
                </a:schemeClr>
              </a:solidFill>
              <a:latin typeface="Times New Roman" pitchFamily="18" charset="0"/>
            </a:endParaRPr>
          </a:p>
          <a:p>
            <a:pPr lvl="1"/>
            <a:endParaRPr lang="en-US" dirty="0" smtClean="0">
              <a:solidFill>
                <a:srgbClr val="FFFFFF"/>
              </a:solidFill>
              <a:latin typeface="Times New Roman" pitchFamily="18" charset="0"/>
            </a:endParaRPr>
          </a:p>
        </p:txBody>
      </p:sp>
      <p:sp>
        <p:nvSpPr>
          <p:cNvPr id="11059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27331">
                                            <p:txEl>
                                              <p:pRg st="0" end="0"/>
                                            </p:txEl>
                                          </p:spTgt>
                                        </p:tgtEl>
                                        <p:attrNameLst>
                                          <p:attrName>style.visibility</p:attrName>
                                        </p:attrNameLst>
                                      </p:cBhvr>
                                      <p:to>
                                        <p:strVal val="visible"/>
                                      </p:to>
                                    </p:set>
                                    <p:anim to="" calcmode="lin" valueType="num">
                                      <p:cBhvr>
                                        <p:cTn id="7" dur="1" fill="hold"/>
                                        <p:tgtEl>
                                          <p:spTgt spid="227331">
                                            <p:txEl>
                                              <p:pRg st="0" end="0"/>
                                            </p:txEl>
                                          </p:spTgt>
                                        </p:tgtEl>
                                        <p:attrNameLst>
                                          <p:attrName/>
                                        </p:attrNameLst>
                                      </p:cBhvr>
                                    </p:anim>
                                  </p:childTnLst>
                                  <p:subTnLst>
                                    <p:animClr clrSpc="rgb" dir="cw">
                                      <p:cBhvr override="childStyle">
                                        <p:cTn dur="1" fill="hold" display="0" masterRel="nextClick" afterEffect="1"/>
                                        <p:tgtEl>
                                          <p:spTgt spid="227331">
                                            <p:txEl>
                                              <p:pRg st="0" end="0"/>
                                            </p:txEl>
                                          </p:spTgt>
                                        </p:tgtEl>
                                        <p:attrNameLst>
                                          <p:attrName>ppt_c</p:attrName>
                                        </p:attrNameLst>
                                      </p:cBhvr>
                                      <p:to>
                                        <a:srgbClr val="FFCC99"/>
                                      </p:to>
                                    </p:animClr>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227331">
                                            <p:txEl>
                                              <p:pRg st="1" end="1"/>
                                            </p:txEl>
                                          </p:spTgt>
                                        </p:tgtEl>
                                        <p:attrNameLst>
                                          <p:attrName>style.visibility</p:attrName>
                                        </p:attrNameLst>
                                      </p:cBhvr>
                                      <p:to>
                                        <p:strVal val="visible"/>
                                      </p:to>
                                    </p:set>
                                    <p:anim to="" calcmode="lin" valueType="num">
                                      <p:cBhvr>
                                        <p:cTn id="12" dur="1" fill="hold"/>
                                        <p:tgtEl>
                                          <p:spTgt spid="227331">
                                            <p:txEl>
                                              <p:pRg st="1" end="1"/>
                                            </p:txEl>
                                          </p:spTgt>
                                        </p:tgtEl>
                                        <p:attrNameLst>
                                          <p:attrName/>
                                        </p:attrNameLst>
                                      </p:cBhvr>
                                    </p:anim>
                                  </p:childTnLst>
                                  <p:subTnLst>
                                    <p:animClr clrSpc="rgb" dir="cw">
                                      <p:cBhvr override="childStyle">
                                        <p:cTn dur="1" fill="hold" display="0" masterRel="nextClick" afterEffect="1"/>
                                        <p:tgtEl>
                                          <p:spTgt spid="227331">
                                            <p:txEl>
                                              <p:pRg st="1" end="1"/>
                                            </p:txEl>
                                          </p:spTgt>
                                        </p:tgtEl>
                                        <p:attrNameLst>
                                          <p:attrName>ppt_c</p:attrName>
                                        </p:attrNameLst>
                                      </p:cBhvr>
                                      <p:to>
                                        <a:srgbClr val="FFCC99"/>
                                      </p:to>
                                    </p:animClr>
                                  </p:subTnLst>
                                </p:cTn>
                              </p:par>
                              <p:par>
                                <p:cTn id="13" presetID="24" presetClass="entr" presetSubtype="0" fill="hold" grpId="0" nodeType="withEffect">
                                  <p:stCondLst>
                                    <p:cond delay="0"/>
                                  </p:stCondLst>
                                  <p:childTnLst>
                                    <p:set>
                                      <p:cBhvr>
                                        <p:cTn id="14" dur="1" fill="hold">
                                          <p:stCondLst>
                                            <p:cond delay="499"/>
                                          </p:stCondLst>
                                        </p:cTn>
                                        <p:tgtEl>
                                          <p:spTgt spid="227331">
                                            <p:txEl>
                                              <p:pRg st="2" end="2"/>
                                            </p:txEl>
                                          </p:spTgt>
                                        </p:tgtEl>
                                        <p:attrNameLst>
                                          <p:attrName>style.visibility</p:attrName>
                                        </p:attrNameLst>
                                      </p:cBhvr>
                                      <p:to>
                                        <p:strVal val="visible"/>
                                      </p:to>
                                    </p:set>
                                    <p:anim to="" calcmode="lin" valueType="num">
                                      <p:cBhvr>
                                        <p:cTn id="15" dur="1" fill="hold"/>
                                        <p:tgtEl>
                                          <p:spTgt spid="227331">
                                            <p:txEl>
                                              <p:pRg st="2" end="2"/>
                                            </p:txEl>
                                          </p:spTgt>
                                        </p:tgtEl>
                                        <p:attrNameLst>
                                          <p:attrName/>
                                        </p:attrNameLst>
                                      </p:cBhvr>
                                    </p:anim>
                                  </p:childTnLst>
                                  <p:subTnLst>
                                    <p:animClr clrSpc="rgb" dir="cw">
                                      <p:cBhvr override="childStyle">
                                        <p:cTn dur="1" fill="hold" display="0" masterRel="nextClick" afterEffect="1"/>
                                        <p:tgtEl>
                                          <p:spTgt spid="227331">
                                            <p:txEl>
                                              <p:pRg st="2" end="2"/>
                                            </p:txEl>
                                          </p:spTgt>
                                        </p:tgtEl>
                                        <p:attrNameLst>
                                          <p:attrName>ppt_c</p:attrName>
                                        </p:attrNameLst>
                                      </p:cBhvr>
                                      <p:to>
                                        <a:srgbClr val="FFCC99"/>
                                      </p:to>
                                    </p:animClr>
                                  </p:subTnLst>
                                </p:cTn>
                              </p:par>
                              <p:par>
                                <p:cTn id="16" presetID="24" presetClass="entr" presetSubtype="0" fill="hold" grpId="0" nodeType="withEffect">
                                  <p:stCondLst>
                                    <p:cond delay="0"/>
                                  </p:stCondLst>
                                  <p:childTnLst>
                                    <p:set>
                                      <p:cBhvr>
                                        <p:cTn id="17" dur="1" fill="hold">
                                          <p:stCondLst>
                                            <p:cond delay="499"/>
                                          </p:stCondLst>
                                        </p:cTn>
                                        <p:tgtEl>
                                          <p:spTgt spid="227331">
                                            <p:txEl>
                                              <p:pRg st="3" end="3"/>
                                            </p:txEl>
                                          </p:spTgt>
                                        </p:tgtEl>
                                        <p:attrNameLst>
                                          <p:attrName>style.visibility</p:attrName>
                                        </p:attrNameLst>
                                      </p:cBhvr>
                                      <p:to>
                                        <p:strVal val="visible"/>
                                      </p:to>
                                    </p:set>
                                    <p:anim to="" calcmode="lin" valueType="num">
                                      <p:cBhvr>
                                        <p:cTn id="18" dur="1" fill="hold"/>
                                        <p:tgtEl>
                                          <p:spTgt spid="227331">
                                            <p:txEl>
                                              <p:pRg st="3" end="3"/>
                                            </p:txEl>
                                          </p:spTgt>
                                        </p:tgtEl>
                                        <p:attrNameLst>
                                          <p:attrName/>
                                        </p:attrNameLst>
                                      </p:cBhvr>
                                    </p:anim>
                                  </p:childTnLst>
                                  <p:subTnLst>
                                    <p:animClr clrSpc="rgb" dir="cw">
                                      <p:cBhvr override="childStyle">
                                        <p:cTn dur="1" fill="hold" display="0" masterRel="nextClick" afterEffect="1"/>
                                        <p:tgtEl>
                                          <p:spTgt spid="227331">
                                            <p:txEl>
                                              <p:pRg st="3" end="3"/>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8354" name="Rectangle 2" descr="Purple mesh"/>
          <p:cNvSpPr>
            <a:spLocks noGrp="1" noChangeArrowheads="1"/>
          </p:cNvSpPr>
          <p:nvPr>
            <p:ph type="title"/>
          </p:nvPr>
        </p:nvSpPr>
        <p:spPr>
          <a:noFill/>
        </p:spPr>
        <p:txBody>
          <a:bodyPr/>
          <a:lstStyle/>
          <a:p>
            <a:pPr>
              <a:defRPr/>
            </a:pPr>
            <a:r>
              <a:rPr lang="en-US" smtClean="0">
                <a:solidFill>
                  <a:srgbClr val="CC0000"/>
                </a:solidFill>
              </a:rPr>
              <a:t>MORE ABOUT GAS GRILLS</a:t>
            </a:r>
          </a:p>
        </p:txBody>
      </p:sp>
      <p:sp>
        <p:nvSpPr>
          <p:cNvPr id="228355" name="Rectangle 3"/>
          <p:cNvSpPr>
            <a:spLocks noGrp="1" noChangeArrowheads="1"/>
          </p:cNvSpPr>
          <p:nvPr>
            <p:ph idx="1"/>
          </p:nvPr>
        </p:nvSpPr>
        <p:spPr/>
        <p:txBody>
          <a:bodyPr/>
          <a:lstStyle/>
          <a:p>
            <a:pPr>
              <a:buFontTx/>
              <a:buChar char="•"/>
            </a:pPr>
            <a:r>
              <a:rPr lang="en-US" sz="2400" b="0" smtClean="0">
                <a:solidFill>
                  <a:srgbClr val="FFFFFF"/>
                </a:solidFill>
              </a:rPr>
              <a:t>You must have some material in place to protect the burner from dripping meat grease and more evenly distribute the heat from the burner.</a:t>
            </a:r>
          </a:p>
          <a:p>
            <a:pPr>
              <a:buFontTx/>
              <a:buChar char="•"/>
            </a:pPr>
            <a:r>
              <a:rPr lang="en-US" sz="2400" b="0" smtClean="0">
                <a:solidFill>
                  <a:srgbClr val="FFFFFF"/>
                </a:solidFill>
              </a:rPr>
              <a:t>One such product that works well is ceramic and is  called “devil’s anvils”.</a:t>
            </a:r>
          </a:p>
          <a:p>
            <a:pPr>
              <a:buFontTx/>
              <a:buChar char="•"/>
            </a:pPr>
            <a:r>
              <a:rPr lang="en-US" sz="2400" b="0" smtClean="0">
                <a:solidFill>
                  <a:srgbClr val="FFFFFF"/>
                </a:solidFill>
              </a:rPr>
              <a:t>Do not use lava rock because the pockets in the rock hold grease and cause even more fires than other better products that have smoother surfaces.</a:t>
            </a:r>
          </a:p>
          <a:p>
            <a:pPr>
              <a:buFontTx/>
              <a:buChar char="•"/>
            </a:pPr>
            <a:r>
              <a:rPr lang="en-US" sz="2400" b="0" smtClean="0">
                <a:solidFill>
                  <a:srgbClr val="FFFFFF"/>
                </a:solidFill>
              </a:rPr>
              <a:t>Charcoal may give more flavor, depending on how much smoke is generated.</a:t>
            </a:r>
          </a:p>
        </p:txBody>
      </p:sp>
      <p:sp>
        <p:nvSpPr>
          <p:cNvPr id="11161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8355">
                                            <p:txEl>
                                              <p:pRg st="0" end="0"/>
                                            </p:txEl>
                                          </p:spTgt>
                                        </p:tgtEl>
                                        <p:attrNameLst>
                                          <p:attrName>style.visibility</p:attrName>
                                        </p:attrNameLst>
                                      </p:cBhvr>
                                      <p:to>
                                        <p:strVal val="visible"/>
                                      </p:to>
                                    </p:set>
                                    <p:anim calcmode="lin" valueType="num">
                                      <p:cBhvr additive="base">
                                        <p:cTn id="7" dur="500" fill="hold"/>
                                        <p:tgtEl>
                                          <p:spTgt spid="2283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8355">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28355">
                                            <p:txEl>
                                              <p:pRg st="0" end="0"/>
                                            </p:txEl>
                                          </p:spTgt>
                                        </p:tgtEl>
                                        <p:attrNameLst>
                                          <p:attrName>ppt_c</p:attrName>
                                        </p:attrNameLst>
                                      </p:cBhvr>
                                      <p:to>
                                        <a:srgbClr val="FFCC99"/>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8355">
                                            <p:txEl>
                                              <p:pRg st="1" end="1"/>
                                            </p:txEl>
                                          </p:spTgt>
                                        </p:tgtEl>
                                        <p:attrNameLst>
                                          <p:attrName>style.visibility</p:attrName>
                                        </p:attrNameLst>
                                      </p:cBhvr>
                                      <p:to>
                                        <p:strVal val="visible"/>
                                      </p:to>
                                    </p:set>
                                    <p:anim calcmode="lin" valueType="num">
                                      <p:cBhvr additive="base">
                                        <p:cTn id="13" dur="500" fill="hold"/>
                                        <p:tgtEl>
                                          <p:spTgt spid="2283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8355">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28355">
                                            <p:txEl>
                                              <p:pRg st="1" end="1"/>
                                            </p:txEl>
                                          </p:spTgt>
                                        </p:tgtEl>
                                        <p:attrNameLst>
                                          <p:attrName>ppt_c</p:attrName>
                                        </p:attrNameLst>
                                      </p:cBhvr>
                                      <p:to>
                                        <a:srgbClr val="FFCC99"/>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8355">
                                            <p:txEl>
                                              <p:pRg st="2" end="2"/>
                                            </p:txEl>
                                          </p:spTgt>
                                        </p:tgtEl>
                                        <p:attrNameLst>
                                          <p:attrName>style.visibility</p:attrName>
                                        </p:attrNameLst>
                                      </p:cBhvr>
                                      <p:to>
                                        <p:strVal val="visible"/>
                                      </p:to>
                                    </p:set>
                                    <p:anim calcmode="lin" valueType="num">
                                      <p:cBhvr additive="base">
                                        <p:cTn id="19" dur="500" fill="hold"/>
                                        <p:tgtEl>
                                          <p:spTgt spid="2283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8355">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28355">
                                            <p:txEl>
                                              <p:pRg st="2" end="2"/>
                                            </p:txEl>
                                          </p:spTgt>
                                        </p:tgtEl>
                                        <p:attrNameLst>
                                          <p:attrName>ppt_c</p:attrName>
                                        </p:attrNameLst>
                                      </p:cBhvr>
                                      <p:to>
                                        <a:srgbClr val="FFCC99"/>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8355">
                                            <p:txEl>
                                              <p:pRg st="3" end="3"/>
                                            </p:txEl>
                                          </p:spTgt>
                                        </p:tgtEl>
                                        <p:attrNameLst>
                                          <p:attrName>style.visibility</p:attrName>
                                        </p:attrNameLst>
                                      </p:cBhvr>
                                      <p:to>
                                        <p:strVal val="visible"/>
                                      </p:to>
                                    </p:set>
                                    <p:anim calcmode="lin" valueType="num">
                                      <p:cBhvr additive="base">
                                        <p:cTn id="25" dur="500" fill="hold"/>
                                        <p:tgtEl>
                                          <p:spTgt spid="2283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8355">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28355">
                                            <p:txEl>
                                              <p:pRg st="3" end="3"/>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6850" name="Rectangle 2" descr="Purple mesh"/>
          <p:cNvSpPr>
            <a:spLocks noGrp="1" noChangeArrowheads="1"/>
          </p:cNvSpPr>
          <p:nvPr>
            <p:ph type="title"/>
          </p:nvPr>
        </p:nvSpPr>
        <p:spPr>
          <a:noFill/>
        </p:spPr>
        <p:txBody>
          <a:bodyPr/>
          <a:lstStyle/>
          <a:p>
            <a:pPr>
              <a:defRPr/>
            </a:pPr>
            <a:r>
              <a:rPr lang="en-US" sz="2800" smtClean="0">
                <a:solidFill>
                  <a:srgbClr val="CC0000"/>
                </a:solidFill>
              </a:rPr>
              <a:t>PIT BARBECUING IS FOR LARGE CUTS OF MEAT</a:t>
            </a:r>
            <a:endParaRPr lang="en-US" smtClean="0">
              <a:solidFill>
                <a:srgbClr val="CC0000"/>
              </a:solidFill>
            </a:endParaRPr>
          </a:p>
        </p:txBody>
      </p:sp>
      <p:sp>
        <p:nvSpPr>
          <p:cNvPr id="206851" name="Rectangle 3"/>
          <p:cNvSpPr>
            <a:spLocks noGrp="1" noChangeArrowheads="1"/>
          </p:cNvSpPr>
          <p:nvPr>
            <p:ph idx="1"/>
          </p:nvPr>
        </p:nvSpPr>
        <p:spPr>
          <a:xfrm>
            <a:off x="304800" y="1295400"/>
            <a:ext cx="8839200" cy="4800600"/>
          </a:xfrm>
        </p:spPr>
        <p:txBody>
          <a:bodyPr/>
          <a:lstStyle/>
          <a:p>
            <a:pPr marL="171450" indent="-171450">
              <a:lnSpc>
                <a:spcPct val="90000"/>
              </a:lnSpc>
            </a:pPr>
            <a:r>
              <a:rPr lang="en-US" b="0" smtClean="0">
                <a:solidFill>
                  <a:srgbClr val="FFFFFF"/>
                </a:solidFill>
              </a:rPr>
              <a:t>See the information on pages 1,013 and 1,014 in MWE if you have an interest in doing pit barbecuing.</a:t>
            </a:r>
          </a:p>
          <a:p>
            <a:pPr marL="171450" indent="-171450">
              <a:lnSpc>
                <a:spcPct val="90000"/>
              </a:lnSpc>
            </a:pPr>
            <a:endParaRPr lang="en-US" b="0" smtClean="0">
              <a:solidFill>
                <a:srgbClr val="FFFFFF"/>
              </a:solidFill>
            </a:endParaRPr>
          </a:p>
          <a:p>
            <a:pPr marL="171450" indent="-171450">
              <a:lnSpc>
                <a:spcPct val="90000"/>
              </a:lnSpc>
            </a:pPr>
            <a:r>
              <a:rPr lang="en-US" b="0" smtClean="0">
                <a:solidFill>
                  <a:srgbClr val="FFFFFF"/>
                </a:solidFill>
              </a:rPr>
              <a:t>Two most common pit BBQing mistakes:</a:t>
            </a:r>
          </a:p>
          <a:p>
            <a:pPr marL="171450" indent="-171450">
              <a:lnSpc>
                <a:spcPct val="90000"/>
              </a:lnSpc>
              <a:buFontTx/>
              <a:buChar char="•"/>
            </a:pPr>
            <a:r>
              <a:rPr lang="en-US" b="0" smtClean="0">
                <a:solidFill>
                  <a:srgbClr val="FFFFFF"/>
                </a:solidFill>
              </a:rPr>
              <a:t>Not having the pit sealed well enough so that heat and steam escape</a:t>
            </a:r>
          </a:p>
          <a:p>
            <a:pPr marL="171450" indent="-171450">
              <a:lnSpc>
                <a:spcPct val="90000"/>
              </a:lnSpc>
              <a:buFontTx/>
              <a:buChar char="•"/>
            </a:pPr>
            <a:r>
              <a:rPr lang="en-US" b="0" smtClean="0">
                <a:solidFill>
                  <a:srgbClr val="FFFFFF"/>
                </a:solidFill>
              </a:rPr>
              <a:t>Not allowing enough time for the meat to get done</a:t>
            </a:r>
            <a:endParaRPr lang="en-US" sz="3600" b="0" smtClean="0">
              <a:solidFill>
                <a:srgbClr val="FFFFFF"/>
              </a:solidFill>
            </a:endParaRPr>
          </a:p>
        </p:txBody>
      </p:sp>
      <p:sp>
        <p:nvSpPr>
          <p:cNvPr id="11264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06851">
                                            <p:txEl>
                                              <p:pRg st="0" end="0"/>
                                            </p:txEl>
                                          </p:spTgt>
                                        </p:tgtEl>
                                        <p:attrNameLst>
                                          <p:attrName>style.visibility</p:attrName>
                                        </p:attrNameLst>
                                      </p:cBhvr>
                                      <p:to>
                                        <p:strVal val="visible"/>
                                      </p:to>
                                    </p:set>
                                    <p:anim calcmode="lin" valueType="num">
                                      <p:cBhvr>
                                        <p:cTn id="7" dur="500" fill="hold"/>
                                        <p:tgtEl>
                                          <p:spTgt spid="2068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685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06851">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206851">
                                            <p:txEl>
                                              <p:pRg st="0" end="0"/>
                                            </p:txEl>
                                          </p:spTgt>
                                        </p:tgtEl>
                                        <p:attrNameLst>
                                          <p:attrName>ppt_y</p:attrName>
                                        </p:attrNameLst>
                                      </p:cBhvr>
                                      <p:tavLst>
                                        <p:tav tm="0">
                                          <p:val>
                                            <p:fltVal val="0.5"/>
                                          </p:val>
                                        </p:tav>
                                        <p:tav tm="100000">
                                          <p:val>
                                            <p:strVal val="#ppt_y"/>
                                          </p:val>
                                        </p:tav>
                                      </p:tavLst>
                                    </p:anim>
                                  </p:childTnLst>
                                  <p:subTnLst>
                                    <p:animClr clrSpc="rgb" dir="cw">
                                      <p:cBhvr override="childStyle">
                                        <p:cTn dur="1" fill="hold" display="0" masterRel="nextClick" afterEffect="1"/>
                                        <p:tgtEl>
                                          <p:spTgt spid="206851">
                                            <p:txEl>
                                              <p:pRg st="0" end="0"/>
                                            </p:txEl>
                                          </p:spTgt>
                                        </p:tgtEl>
                                        <p:attrNameLst>
                                          <p:attrName>ppt_c</p:attrName>
                                        </p:attrNameLst>
                                      </p:cBhvr>
                                      <p:to>
                                        <a:srgbClr val="FFCC99"/>
                                      </p:to>
                                    </p:animClr>
                                  </p:sub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06851">
                                            <p:txEl>
                                              <p:pRg st="2" end="2"/>
                                            </p:txEl>
                                          </p:spTgt>
                                        </p:tgtEl>
                                        <p:attrNameLst>
                                          <p:attrName>style.visibility</p:attrName>
                                        </p:attrNameLst>
                                      </p:cBhvr>
                                      <p:to>
                                        <p:strVal val="visible"/>
                                      </p:to>
                                    </p:set>
                                    <p:anim calcmode="lin" valueType="num">
                                      <p:cBhvr>
                                        <p:cTn id="15" dur="500" fill="hold"/>
                                        <p:tgtEl>
                                          <p:spTgt spid="206851">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206851">
                                            <p:txEl>
                                              <p:pRg st="2" end="2"/>
                                            </p:txEl>
                                          </p:spTgt>
                                        </p:tgtEl>
                                        <p:attrNameLst>
                                          <p:attrName>ppt_h</p:attrName>
                                        </p:attrNameLst>
                                      </p:cBhvr>
                                      <p:tavLst>
                                        <p:tav tm="0">
                                          <p:val>
                                            <p:fltVal val="0"/>
                                          </p:val>
                                        </p:tav>
                                        <p:tav tm="100000">
                                          <p:val>
                                            <p:strVal val="#ppt_h"/>
                                          </p:val>
                                        </p:tav>
                                      </p:tavLst>
                                    </p:anim>
                                    <p:anim calcmode="lin" valueType="num">
                                      <p:cBhvr>
                                        <p:cTn id="17" dur="500" fill="hold"/>
                                        <p:tgtEl>
                                          <p:spTgt spid="206851">
                                            <p:txEl>
                                              <p:pRg st="2" end="2"/>
                                            </p:txEl>
                                          </p:spTgt>
                                        </p:tgtEl>
                                        <p:attrNameLst>
                                          <p:attrName>ppt_x</p:attrName>
                                        </p:attrNameLst>
                                      </p:cBhvr>
                                      <p:tavLst>
                                        <p:tav tm="0">
                                          <p:val>
                                            <p:fltVal val="0.5"/>
                                          </p:val>
                                        </p:tav>
                                        <p:tav tm="100000">
                                          <p:val>
                                            <p:strVal val="#ppt_x"/>
                                          </p:val>
                                        </p:tav>
                                      </p:tavLst>
                                    </p:anim>
                                    <p:anim calcmode="lin" valueType="num">
                                      <p:cBhvr>
                                        <p:cTn id="18" dur="500" fill="hold"/>
                                        <p:tgtEl>
                                          <p:spTgt spid="206851">
                                            <p:txEl>
                                              <p:pRg st="2" end="2"/>
                                            </p:txEl>
                                          </p:spTgt>
                                        </p:tgtEl>
                                        <p:attrNameLst>
                                          <p:attrName>ppt_y</p:attrName>
                                        </p:attrNameLst>
                                      </p:cBhvr>
                                      <p:tavLst>
                                        <p:tav tm="0">
                                          <p:val>
                                            <p:fltVal val="0.5"/>
                                          </p:val>
                                        </p:tav>
                                        <p:tav tm="100000">
                                          <p:val>
                                            <p:strVal val="#ppt_y"/>
                                          </p:val>
                                        </p:tav>
                                      </p:tavLst>
                                    </p:anim>
                                  </p:childTnLst>
                                  <p:subTnLst>
                                    <p:animClr clrSpc="rgb" dir="cw">
                                      <p:cBhvr override="childStyle">
                                        <p:cTn dur="1" fill="hold" display="0" masterRel="nextClick" afterEffect="1"/>
                                        <p:tgtEl>
                                          <p:spTgt spid="206851">
                                            <p:txEl>
                                              <p:pRg st="2" end="2"/>
                                            </p:txEl>
                                          </p:spTgt>
                                        </p:tgtEl>
                                        <p:attrNameLst>
                                          <p:attrName>ppt_c</p:attrName>
                                        </p:attrNameLst>
                                      </p:cBhvr>
                                      <p:to>
                                        <a:srgbClr val="FFCC99"/>
                                      </p:to>
                                    </p:animClr>
                                  </p:sub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06851">
                                            <p:txEl>
                                              <p:pRg st="3" end="3"/>
                                            </p:txEl>
                                          </p:spTgt>
                                        </p:tgtEl>
                                        <p:attrNameLst>
                                          <p:attrName>style.visibility</p:attrName>
                                        </p:attrNameLst>
                                      </p:cBhvr>
                                      <p:to>
                                        <p:strVal val="visible"/>
                                      </p:to>
                                    </p:set>
                                    <p:anim calcmode="lin" valueType="num">
                                      <p:cBhvr>
                                        <p:cTn id="23" dur="500" fill="hold"/>
                                        <p:tgtEl>
                                          <p:spTgt spid="206851">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206851">
                                            <p:txEl>
                                              <p:pRg st="3" end="3"/>
                                            </p:txEl>
                                          </p:spTgt>
                                        </p:tgtEl>
                                        <p:attrNameLst>
                                          <p:attrName>ppt_h</p:attrName>
                                        </p:attrNameLst>
                                      </p:cBhvr>
                                      <p:tavLst>
                                        <p:tav tm="0">
                                          <p:val>
                                            <p:fltVal val="0"/>
                                          </p:val>
                                        </p:tav>
                                        <p:tav tm="100000">
                                          <p:val>
                                            <p:strVal val="#ppt_h"/>
                                          </p:val>
                                        </p:tav>
                                      </p:tavLst>
                                    </p:anim>
                                    <p:anim calcmode="lin" valueType="num">
                                      <p:cBhvr>
                                        <p:cTn id="25" dur="500" fill="hold"/>
                                        <p:tgtEl>
                                          <p:spTgt spid="206851">
                                            <p:txEl>
                                              <p:pRg st="3" end="3"/>
                                            </p:txEl>
                                          </p:spTgt>
                                        </p:tgtEl>
                                        <p:attrNameLst>
                                          <p:attrName>ppt_x</p:attrName>
                                        </p:attrNameLst>
                                      </p:cBhvr>
                                      <p:tavLst>
                                        <p:tav tm="0">
                                          <p:val>
                                            <p:fltVal val="0.5"/>
                                          </p:val>
                                        </p:tav>
                                        <p:tav tm="100000">
                                          <p:val>
                                            <p:strVal val="#ppt_x"/>
                                          </p:val>
                                        </p:tav>
                                      </p:tavLst>
                                    </p:anim>
                                    <p:anim calcmode="lin" valueType="num">
                                      <p:cBhvr>
                                        <p:cTn id="26" dur="500" fill="hold"/>
                                        <p:tgtEl>
                                          <p:spTgt spid="206851">
                                            <p:txEl>
                                              <p:pRg st="3" end="3"/>
                                            </p:txEl>
                                          </p:spTgt>
                                        </p:tgtEl>
                                        <p:attrNameLst>
                                          <p:attrName>ppt_y</p:attrName>
                                        </p:attrNameLst>
                                      </p:cBhvr>
                                      <p:tavLst>
                                        <p:tav tm="0">
                                          <p:val>
                                            <p:fltVal val="0.5"/>
                                          </p:val>
                                        </p:tav>
                                        <p:tav tm="100000">
                                          <p:val>
                                            <p:strVal val="#ppt_y"/>
                                          </p:val>
                                        </p:tav>
                                      </p:tavLst>
                                    </p:anim>
                                  </p:childTnLst>
                                  <p:subTnLst>
                                    <p:animClr clrSpc="rgb" dir="cw">
                                      <p:cBhvr override="childStyle">
                                        <p:cTn dur="1" fill="hold" display="0" masterRel="nextClick" afterEffect="1"/>
                                        <p:tgtEl>
                                          <p:spTgt spid="206851">
                                            <p:txEl>
                                              <p:pRg st="3" end="3"/>
                                            </p:txEl>
                                          </p:spTgt>
                                        </p:tgtEl>
                                        <p:attrNameLst>
                                          <p:attrName>ppt_c</p:attrName>
                                        </p:attrNameLst>
                                      </p:cBhvr>
                                      <p:to>
                                        <a:srgbClr val="FFCC99"/>
                                      </p:to>
                                    </p:animClr>
                                  </p:sub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206851">
                                            <p:txEl>
                                              <p:pRg st="4" end="4"/>
                                            </p:txEl>
                                          </p:spTgt>
                                        </p:tgtEl>
                                        <p:attrNameLst>
                                          <p:attrName>style.visibility</p:attrName>
                                        </p:attrNameLst>
                                      </p:cBhvr>
                                      <p:to>
                                        <p:strVal val="visible"/>
                                      </p:to>
                                    </p:set>
                                    <p:anim calcmode="lin" valueType="num">
                                      <p:cBhvr>
                                        <p:cTn id="31" dur="500" fill="hold"/>
                                        <p:tgtEl>
                                          <p:spTgt spid="20685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06851">
                                            <p:txEl>
                                              <p:pRg st="4" end="4"/>
                                            </p:txEl>
                                          </p:spTgt>
                                        </p:tgtEl>
                                        <p:attrNameLst>
                                          <p:attrName>ppt_h</p:attrName>
                                        </p:attrNameLst>
                                      </p:cBhvr>
                                      <p:tavLst>
                                        <p:tav tm="0">
                                          <p:val>
                                            <p:fltVal val="0"/>
                                          </p:val>
                                        </p:tav>
                                        <p:tav tm="100000">
                                          <p:val>
                                            <p:strVal val="#ppt_h"/>
                                          </p:val>
                                        </p:tav>
                                      </p:tavLst>
                                    </p:anim>
                                    <p:anim calcmode="lin" valueType="num">
                                      <p:cBhvr>
                                        <p:cTn id="33" dur="500" fill="hold"/>
                                        <p:tgtEl>
                                          <p:spTgt spid="206851">
                                            <p:txEl>
                                              <p:pRg st="4" end="4"/>
                                            </p:txEl>
                                          </p:spTgt>
                                        </p:tgtEl>
                                        <p:attrNameLst>
                                          <p:attrName>ppt_x</p:attrName>
                                        </p:attrNameLst>
                                      </p:cBhvr>
                                      <p:tavLst>
                                        <p:tav tm="0">
                                          <p:val>
                                            <p:fltVal val="0.5"/>
                                          </p:val>
                                        </p:tav>
                                        <p:tav tm="100000">
                                          <p:val>
                                            <p:strVal val="#ppt_x"/>
                                          </p:val>
                                        </p:tav>
                                      </p:tavLst>
                                    </p:anim>
                                    <p:anim calcmode="lin" valueType="num">
                                      <p:cBhvr>
                                        <p:cTn id="34" dur="500" fill="hold"/>
                                        <p:tgtEl>
                                          <p:spTgt spid="206851">
                                            <p:txEl>
                                              <p:pRg st="4" end="4"/>
                                            </p:txEl>
                                          </p:spTgt>
                                        </p:tgtEl>
                                        <p:attrNameLst>
                                          <p:attrName>ppt_y</p:attrName>
                                        </p:attrNameLst>
                                      </p:cBhvr>
                                      <p:tavLst>
                                        <p:tav tm="0">
                                          <p:val>
                                            <p:fltVal val="0.5"/>
                                          </p:val>
                                        </p:tav>
                                        <p:tav tm="100000">
                                          <p:val>
                                            <p:strVal val="#ppt_y"/>
                                          </p:val>
                                        </p:tav>
                                      </p:tavLst>
                                    </p:anim>
                                  </p:childTnLst>
                                  <p:subTnLst>
                                    <p:animClr clrSpc="rgb" dir="cw">
                                      <p:cBhvr override="childStyle">
                                        <p:cTn dur="1" fill="hold" display="0" masterRel="nextClick" afterEffect="1"/>
                                        <p:tgtEl>
                                          <p:spTgt spid="206851">
                                            <p:txEl>
                                              <p:pRg st="4" end="4"/>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descr="Purple mesh"/>
          <p:cNvSpPr>
            <a:spLocks noGrp="1" noChangeArrowheads="1"/>
          </p:cNvSpPr>
          <p:nvPr>
            <p:ph type="title"/>
          </p:nvPr>
        </p:nvSpPr>
        <p:spPr>
          <a:noFill/>
        </p:spPr>
        <p:txBody>
          <a:bodyPr/>
          <a:lstStyle/>
          <a:p>
            <a:pPr>
              <a:defRPr/>
            </a:pPr>
            <a:r>
              <a:rPr lang="en-US" sz="2800" smtClean="0">
                <a:solidFill>
                  <a:srgbClr val="CC0000"/>
                </a:solidFill>
              </a:rPr>
              <a:t>WHAT ARE THE KEYS TO MATCHING RETAIL CUTS WITH THE PREFERRED COOKING METHODS?</a:t>
            </a:r>
            <a:endParaRPr lang="en-US" smtClean="0">
              <a:solidFill>
                <a:srgbClr val="CC0000"/>
              </a:solidFill>
            </a:endParaRPr>
          </a:p>
        </p:txBody>
      </p:sp>
      <p:sp>
        <p:nvSpPr>
          <p:cNvPr id="11366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
        <p:nvSpPr>
          <p:cNvPr id="86021" name="Text Box 5"/>
          <p:cNvSpPr txBox="1">
            <a:spLocks noChangeArrowheads="1"/>
          </p:cNvSpPr>
          <p:nvPr/>
        </p:nvSpPr>
        <p:spPr bwMode="auto">
          <a:xfrm>
            <a:off x="381000" y="1295400"/>
            <a:ext cx="8763000" cy="4457700"/>
          </a:xfrm>
          <a:prstGeom prst="rect">
            <a:avLst/>
          </a:prstGeom>
          <a:noFill/>
          <a:ln w="38100">
            <a:noFill/>
            <a:miter lim="800000"/>
            <a:headEnd/>
            <a:tailEnd/>
          </a:ln>
        </p:spPr>
        <p:txBody>
          <a:bodyPr>
            <a:spAutoFit/>
          </a:bodyPr>
          <a:lstStyle/>
          <a:p>
            <a:pPr>
              <a:spcBef>
                <a:spcPct val="50000"/>
              </a:spcBef>
              <a:buFontTx/>
              <a:buChar char="•"/>
            </a:pPr>
            <a:r>
              <a:rPr lang="en-US" sz="2600" b="0" dirty="0">
                <a:solidFill>
                  <a:schemeClr val="bg1">
                    <a:lumMod val="60000"/>
                    <a:lumOff val="40000"/>
                  </a:schemeClr>
                </a:solidFill>
              </a:rPr>
              <a:t> You must know where on the carcass the cut originated.  If you learn lab materials, you will know the origins of cuts.</a:t>
            </a:r>
          </a:p>
          <a:p>
            <a:pPr>
              <a:spcBef>
                <a:spcPct val="50000"/>
              </a:spcBef>
              <a:buFontTx/>
              <a:buChar char="•"/>
            </a:pPr>
            <a:r>
              <a:rPr lang="en-US" sz="2600" b="0" dirty="0">
                <a:solidFill>
                  <a:schemeClr val="bg1">
                    <a:lumMod val="60000"/>
                    <a:lumOff val="40000"/>
                  </a:schemeClr>
                </a:solidFill>
              </a:rPr>
              <a:t> Then learn what parts of the carcass are tender and  tough  (or intermediate)</a:t>
            </a:r>
          </a:p>
          <a:p>
            <a:pPr>
              <a:spcBef>
                <a:spcPct val="50000"/>
              </a:spcBef>
              <a:buFontTx/>
              <a:buChar char="•"/>
            </a:pPr>
            <a:r>
              <a:rPr lang="en-US" sz="2600" b="0" dirty="0">
                <a:solidFill>
                  <a:schemeClr val="bg1">
                    <a:lumMod val="60000"/>
                    <a:lumOff val="40000"/>
                  </a:schemeClr>
                </a:solidFill>
              </a:rPr>
              <a:t> Tender ones need dry heat methods</a:t>
            </a:r>
          </a:p>
          <a:p>
            <a:pPr>
              <a:spcBef>
                <a:spcPct val="50000"/>
              </a:spcBef>
              <a:buFontTx/>
              <a:buChar char="•"/>
            </a:pPr>
            <a:r>
              <a:rPr lang="en-US" sz="2600" b="0" dirty="0">
                <a:solidFill>
                  <a:schemeClr val="bg1">
                    <a:lumMod val="60000"/>
                    <a:lumOff val="40000"/>
                  </a:schemeClr>
                </a:solidFill>
              </a:rPr>
              <a:t> Tough ones need  moist heat methods</a:t>
            </a:r>
          </a:p>
          <a:p>
            <a:pPr>
              <a:spcBef>
                <a:spcPct val="50000"/>
              </a:spcBef>
              <a:buFontTx/>
              <a:buChar char="•"/>
            </a:pPr>
            <a:r>
              <a:rPr lang="en-US" sz="2600" b="0" dirty="0">
                <a:solidFill>
                  <a:schemeClr val="bg1">
                    <a:lumMod val="60000"/>
                    <a:lumOff val="40000"/>
                  </a:schemeClr>
                </a:solidFill>
              </a:rPr>
              <a:t> Lastly, learn cooking methods for thick and thin cuts and you have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86021">
                                            <p:txEl>
                                              <p:pRg st="0" end="0"/>
                                            </p:txEl>
                                          </p:spTgt>
                                        </p:tgtEl>
                                        <p:attrNameLst>
                                          <p:attrName>style.visibility</p:attrName>
                                        </p:attrNameLst>
                                      </p:cBhvr>
                                      <p:to>
                                        <p:strVal val="visible"/>
                                      </p:to>
                                    </p:set>
                                    <p:anim calcmode="lin" valueType="num">
                                      <p:cBhvr>
                                        <p:cTn id="7" dur="500" fill="hold"/>
                                        <p:tgtEl>
                                          <p:spTgt spid="86021">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86021">
                                            <p:txEl>
                                              <p:pRg st="0" end="0"/>
                                            </p:txEl>
                                          </p:spTgt>
                                        </p:tgtEl>
                                        <p:attrNameLst>
                                          <p:attrName>ppt_h</p:attrName>
                                        </p:attrNameLst>
                                      </p:cBhvr>
                                      <p:tavLst>
                                        <p:tav tm="0">
                                          <p:val>
                                            <p:strVal val="2/3*#ppt_h"/>
                                          </p:val>
                                        </p:tav>
                                        <p:tav tm="100000">
                                          <p:val>
                                            <p:strVal val="#ppt_h"/>
                                          </p:val>
                                        </p:tav>
                                      </p:tavLst>
                                    </p:anim>
                                  </p:childTnLst>
                                  <p:subTnLst>
                                    <p:animClr clrSpc="rgb" dir="cw">
                                      <p:cBhvr override="childStyle">
                                        <p:cTn dur="1" fill="hold" display="0" masterRel="nextClick" afterEffect="1"/>
                                        <p:tgtEl>
                                          <p:spTgt spid="86021">
                                            <p:txEl>
                                              <p:pRg st="0" end="0"/>
                                            </p:txEl>
                                          </p:spTgt>
                                        </p:tgtEl>
                                        <p:attrNameLst>
                                          <p:attrName>ppt_c</p:attrName>
                                        </p:attrNameLst>
                                      </p:cBhvr>
                                      <p:to>
                                        <a:srgbClr val="FFCC99"/>
                                      </p:to>
                                    </p:animClr>
                                  </p:sub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86021">
                                            <p:txEl>
                                              <p:pRg st="1" end="1"/>
                                            </p:txEl>
                                          </p:spTgt>
                                        </p:tgtEl>
                                        <p:attrNameLst>
                                          <p:attrName>style.visibility</p:attrName>
                                        </p:attrNameLst>
                                      </p:cBhvr>
                                      <p:to>
                                        <p:strVal val="visible"/>
                                      </p:to>
                                    </p:set>
                                    <p:anim calcmode="lin" valueType="num">
                                      <p:cBhvr>
                                        <p:cTn id="13" dur="500" fill="hold"/>
                                        <p:tgtEl>
                                          <p:spTgt spid="86021">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86021">
                                            <p:txEl>
                                              <p:pRg st="1" end="1"/>
                                            </p:txEl>
                                          </p:spTgt>
                                        </p:tgtEl>
                                        <p:attrNameLst>
                                          <p:attrName>ppt_h</p:attrName>
                                        </p:attrNameLst>
                                      </p:cBhvr>
                                      <p:tavLst>
                                        <p:tav tm="0">
                                          <p:val>
                                            <p:strVal val="2/3*#ppt_h"/>
                                          </p:val>
                                        </p:tav>
                                        <p:tav tm="100000">
                                          <p:val>
                                            <p:strVal val="#ppt_h"/>
                                          </p:val>
                                        </p:tav>
                                      </p:tavLst>
                                    </p:anim>
                                  </p:childTnLst>
                                  <p:subTnLst>
                                    <p:animClr clrSpc="rgb" dir="cw">
                                      <p:cBhvr override="childStyle">
                                        <p:cTn dur="1" fill="hold" display="0" masterRel="nextClick" afterEffect="1"/>
                                        <p:tgtEl>
                                          <p:spTgt spid="86021">
                                            <p:txEl>
                                              <p:pRg st="1" end="1"/>
                                            </p:txEl>
                                          </p:spTgt>
                                        </p:tgtEl>
                                        <p:attrNameLst>
                                          <p:attrName>ppt_c</p:attrName>
                                        </p:attrNameLst>
                                      </p:cBhvr>
                                      <p:to>
                                        <a:srgbClr val="FFCC99"/>
                                      </p:to>
                                    </p:animClr>
                                  </p:sub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86021">
                                            <p:txEl>
                                              <p:pRg st="2" end="2"/>
                                            </p:txEl>
                                          </p:spTgt>
                                        </p:tgtEl>
                                        <p:attrNameLst>
                                          <p:attrName>style.visibility</p:attrName>
                                        </p:attrNameLst>
                                      </p:cBhvr>
                                      <p:to>
                                        <p:strVal val="visible"/>
                                      </p:to>
                                    </p:set>
                                    <p:anim calcmode="lin" valueType="num">
                                      <p:cBhvr>
                                        <p:cTn id="19" dur="500" fill="hold"/>
                                        <p:tgtEl>
                                          <p:spTgt spid="86021">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86021">
                                            <p:txEl>
                                              <p:pRg st="2" end="2"/>
                                            </p:txEl>
                                          </p:spTgt>
                                        </p:tgtEl>
                                        <p:attrNameLst>
                                          <p:attrName>ppt_h</p:attrName>
                                        </p:attrNameLst>
                                      </p:cBhvr>
                                      <p:tavLst>
                                        <p:tav tm="0">
                                          <p:val>
                                            <p:strVal val="2/3*#ppt_h"/>
                                          </p:val>
                                        </p:tav>
                                        <p:tav tm="100000">
                                          <p:val>
                                            <p:strVal val="#ppt_h"/>
                                          </p:val>
                                        </p:tav>
                                      </p:tavLst>
                                    </p:anim>
                                  </p:childTnLst>
                                  <p:subTnLst>
                                    <p:animClr clrSpc="rgb" dir="cw">
                                      <p:cBhvr override="childStyle">
                                        <p:cTn dur="1" fill="hold" display="0" masterRel="nextClick" afterEffect="1"/>
                                        <p:tgtEl>
                                          <p:spTgt spid="86021">
                                            <p:txEl>
                                              <p:pRg st="2" end="2"/>
                                            </p:txEl>
                                          </p:spTgt>
                                        </p:tgtEl>
                                        <p:attrNameLst>
                                          <p:attrName>ppt_c</p:attrName>
                                        </p:attrNameLst>
                                      </p:cBhvr>
                                      <p:to>
                                        <a:srgbClr val="FFCC99"/>
                                      </p:to>
                                    </p:animClr>
                                  </p:sub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86021">
                                            <p:txEl>
                                              <p:pRg st="3" end="3"/>
                                            </p:txEl>
                                          </p:spTgt>
                                        </p:tgtEl>
                                        <p:attrNameLst>
                                          <p:attrName>style.visibility</p:attrName>
                                        </p:attrNameLst>
                                      </p:cBhvr>
                                      <p:to>
                                        <p:strVal val="visible"/>
                                      </p:to>
                                    </p:set>
                                    <p:anim calcmode="lin" valueType="num">
                                      <p:cBhvr>
                                        <p:cTn id="25" dur="500" fill="hold"/>
                                        <p:tgtEl>
                                          <p:spTgt spid="86021">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86021">
                                            <p:txEl>
                                              <p:pRg st="3" end="3"/>
                                            </p:txEl>
                                          </p:spTgt>
                                        </p:tgtEl>
                                        <p:attrNameLst>
                                          <p:attrName>ppt_h</p:attrName>
                                        </p:attrNameLst>
                                      </p:cBhvr>
                                      <p:tavLst>
                                        <p:tav tm="0">
                                          <p:val>
                                            <p:strVal val="2/3*#ppt_h"/>
                                          </p:val>
                                        </p:tav>
                                        <p:tav tm="100000">
                                          <p:val>
                                            <p:strVal val="#ppt_h"/>
                                          </p:val>
                                        </p:tav>
                                      </p:tavLst>
                                    </p:anim>
                                  </p:childTnLst>
                                  <p:subTnLst>
                                    <p:animClr clrSpc="rgb" dir="cw">
                                      <p:cBhvr override="childStyle">
                                        <p:cTn dur="1" fill="hold" display="0" masterRel="nextClick" afterEffect="1"/>
                                        <p:tgtEl>
                                          <p:spTgt spid="86021">
                                            <p:txEl>
                                              <p:pRg st="3" end="3"/>
                                            </p:txEl>
                                          </p:spTgt>
                                        </p:tgtEl>
                                        <p:attrNameLst>
                                          <p:attrName>ppt_c</p:attrName>
                                        </p:attrNameLst>
                                      </p:cBhvr>
                                      <p:to>
                                        <a:srgbClr val="FFCC99"/>
                                      </p:to>
                                    </p:animClr>
                                  </p:sub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86021">
                                            <p:txEl>
                                              <p:pRg st="4" end="4"/>
                                            </p:txEl>
                                          </p:spTgt>
                                        </p:tgtEl>
                                        <p:attrNameLst>
                                          <p:attrName>style.visibility</p:attrName>
                                        </p:attrNameLst>
                                      </p:cBhvr>
                                      <p:to>
                                        <p:strVal val="visible"/>
                                      </p:to>
                                    </p:set>
                                    <p:anim calcmode="lin" valueType="num">
                                      <p:cBhvr>
                                        <p:cTn id="31" dur="500" fill="hold"/>
                                        <p:tgtEl>
                                          <p:spTgt spid="86021">
                                            <p:txEl>
                                              <p:pRg st="4" end="4"/>
                                            </p:txEl>
                                          </p:spTgt>
                                        </p:tgtEl>
                                        <p:attrNameLst>
                                          <p:attrName>ppt_w</p:attrName>
                                        </p:attrNameLst>
                                      </p:cBhvr>
                                      <p:tavLst>
                                        <p:tav tm="0">
                                          <p:val>
                                            <p:strVal val="2/3*#ppt_w"/>
                                          </p:val>
                                        </p:tav>
                                        <p:tav tm="100000">
                                          <p:val>
                                            <p:strVal val="#ppt_w"/>
                                          </p:val>
                                        </p:tav>
                                      </p:tavLst>
                                    </p:anim>
                                    <p:anim calcmode="lin" valueType="num">
                                      <p:cBhvr>
                                        <p:cTn id="32" dur="500" fill="hold"/>
                                        <p:tgtEl>
                                          <p:spTgt spid="86021">
                                            <p:txEl>
                                              <p:pRg st="4" end="4"/>
                                            </p:txEl>
                                          </p:spTgt>
                                        </p:tgtEl>
                                        <p:attrNameLst>
                                          <p:attrName>ppt_h</p:attrName>
                                        </p:attrNameLst>
                                      </p:cBhvr>
                                      <p:tavLst>
                                        <p:tav tm="0">
                                          <p:val>
                                            <p:strVal val="2/3*#ppt_h"/>
                                          </p:val>
                                        </p:tav>
                                        <p:tav tm="100000">
                                          <p:val>
                                            <p:strVal val="#ppt_h"/>
                                          </p:val>
                                        </p:tav>
                                      </p:tavLst>
                                    </p:anim>
                                  </p:childTnLst>
                                  <p:subTnLst>
                                    <p:animClr clrSpc="rgb" dir="cw">
                                      <p:cBhvr override="childStyle">
                                        <p:cTn dur="1" fill="hold" display="0" masterRel="nextClick" afterEffect="1"/>
                                        <p:tgtEl>
                                          <p:spTgt spid="86021">
                                            <p:txEl>
                                              <p:pRg st="4" end="4"/>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3666" name="Rectangle 2" descr="Purple mesh"/>
          <p:cNvSpPr>
            <a:spLocks noGrp="1" noChangeArrowheads="1"/>
          </p:cNvSpPr>
          <p:nvPr>
            <p:ph type="title"/>
          </p:nvPr>
        </p:nvSpPr>
        <p:spPr>
          <a:xfrm>
            <a:off x="0" y="0"/>
            <a:ext cx="5410200" cy="3352800"/>
          </a:xfrm>
          <a:noFill/>
        </p:spPr>
        <p:txBody>
          <a:bodyPr/>
          <a:lstStyle/>
          <a:p>
            <a:pPr algn="l">
              <a:defRPr/>
            </a:pPr>
            <a:r>
              <a:rPr lang="en-US" smtClean="0">
                <a:solidFill>
                  <a:srgbClr val="CC0000"/>
                </a:solidFill>
              </a:rPr>
              <a:t>BEEF PRESENTS MORE TENDERNESS PROBLEMS THAN VEAL, PORK OR LAMB</a:t>
            </a:r>
            <a:br>
              <a:rPr lang="en-US" smtClean="0">
                <a:solidFill>
                  <a:srgbClr val="CC0000"/>
                </a:solidFill>
              </a:rPr>
            </a:br>
            <a:r>
              <a:rPr lang="en-US" smtClean="0">
                <a:solidFill>
                  <a:srgbClr val="CC0000"/>
                </a:solidFill>
              </a:rPr>
              <a:t>  </a:t>
            </a:r>
            <a:r>
              <a:rPr lang="en-US" smtClean="0">
                <a:solidFill>
                  <a:srgbClr val="FFFFFF"/>
                </a:solidFill>
              </a:rPr>
              <a:t>WHY?</a:t>
            </a:r>
          </a:p>
        </p:txBody>
      </p:sp>
      <p:sp>
        <p:nvSpPr>
          <p:cNvPr id="11469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14692" name="Picture 4" descr="C:\AS3201\AS3210PPTs\CarcOutlines.jpg"/>
          <p:cNvPicPr>
            <a:picLocks noChangeAspect="1" noChangeArrowheads="1"/>
          </p:cNvPicPr>
          <p:nvPr/>
        </p:nvPicPr>
        <p:blipFill>
          <a:blip r:embed="rId2" cstate="print"/>
          <a:srcRect/>
          <a:stretch>
            <a:fillRect/>
          </a:stretch>
        </p:blipFill>
        <p:spPr bwMode="auto">
          <a:xfrm>
            <a:off x="5440363" y="68263"/>
            <a:ext cx="3703637" cy="6789737"/>
          </a:xfrm>
          <a:prstGeom prst="rect">
            <a:avLst/>
          </a:prstGeom>
          <a:noFill/>
          <a:ln w="9525">
            <a:noFill/>
            <a:miter lim="800000"/>
            <a:headEnd/>
            <a:tailEnd/>
          </a:ln>
        </p:spPr>
      </p:pic>
      <p:sp>
        <p:nvSpPr>
          <p:cNvPr id="114693" name="Text Box 6"/>
          <p:cNvSpPr txBox="1">
            <a:spLocks noChangeArrowheads="1"/>
          </p:cNvSpPr>
          <p:nvPr/>
        </p:nvSpPr>
        <p:spPr bwMode="auto">
          <a:xfrm>
            <a:off x="6705600" y="0"/>
            <a:ext cx="2438400" cy="5649913"/>
          </a:xfrm>
          <a:prstGeom prst="rect">
            <a:avLst/>
          </a:prstGeom>
          <a:noFill/>
          <a:ln w="38100">
            <a:noFill/>
            <a:miter lim="800000"/>
            <a:headEnd/>
            <a:tailEnd/>
          </a:ln>
        </p:spPr>
        <p:txBody>
          <a:bodyPr>
            <a:spAutoFit/>
          </a:bodyPr>
          <a:lstStyle/>
          <a:p>
            <a:pPr>
              <a:spcBef>
                <a:spcPct val="50000"/>
              </a:spcBef>
            </a:pPr>
            <a:r>
              <a:rPr lang="en-US" sz="2800">
                <a:solidFill>
                  <a:schemeClr val="tx1"/>
                </a:solidFill>
              </a:rPr>
              <a:t>BEEF</a:t>
            </a:r>
          </a:p>
          <a:p>
            <a:pPr>
              <a:spcBef>
                <a:spcPct val="50000"/>
              </a:spcBef>
            </a:pPr>
            <a:endParaRPr lang="en-US" sz="2800">
              <a:solidFill>
                <a:schemeClr val="tx1"/>
              </a:solidFill>
            </a:endParaRPr>
          </a:p>
          <a:p>
            <a:pPr>
              <a:spcBef>
                <a:spcPct val="50000"/>
              </a:spcBef>
            </a:pPr>
            <a:endParaRPr lang="en-US" sz="2800">
              <a:solidFill>
                <a:schemeClr val="tx1"/>
              </a:solidFill>
            </a:endParaRPr>
          </a:p>
          <a:p>
            <a:pPr>
              <a:spcBef>
                <a:spcPct val="50000"/>
              </a:spcBef>
            </a:pPr>
            <a:r>
              <a:rPr lang="en-US" sz="2800">
                <a:solidFill>
                  <a:schemeClr val="tx1"/>
                </a:solidFill>
              </a:rPr>
              <a:t>VEAL</a:t>
            </a:r>
          </a:p>
          <a:p>
            <a:pPr>
              <a:spcBef>
                <a:spcPct val="50000"/>
              </a:spcBef>
            </a:pPr>
            <a:endParaRPr lang="en-US" sz="2800">
              <a:solidFill>
                <a:schemeClr val="tx1"/>
              </a:solidFill>
            </a:endParaRPr>
          </a:p>
          <a:p>
            <a:pPr>
              <a:spcBef>
                <a:spcPct val="50000"/>
              </a:spcBef>
            </a:pPr>
            <a:r>
              <a:rPr lang="en-US" sz="2800">
                <a:solidFill>
                  <a:schemeClr val="tx1"/>
                </a:solidFill>
              </a:rPr>
              <a:t>PORK</a:t>
            </a:r>
          </a:p>
          <a:p>
            <a:pPr>
              <a:spcBef>
                <a:spcPct val="50000"/>
              </a:spcBef>
            </a:pPr>
            <a:endParaRPr lang="en-US" sz="2800">
              <a:solidFill>
                <a:schemeClr val="tx1"/>
              </a:solidFill>
            </a:endParaRPr>
          </a:p>
          <a:p>
            <a:pPr>
              <a:spcBef>
                <a:spcPct val="50000"/>
              </a:spcBef>
            </a:pPr>
            <a:endParaRPr lang="en-US" sz="2800">
              <a:solidFill>
                <a:schemeClr val="tx1"/>
              </a:solidFill>
            </a:endParaRPr>
          </a:p>
          <a:p>
            <a:pPr>
              <a:spcBef>
                <a:spcPct val="50000"/>
              </a:spcBef>
            </a:pPr>
            <a:r>
              <a:rPr lang="en-US" sz="2800">
                <a:solidFill>
                  <a:schemeClr val="tx1"/>
                </a:solidFill>
              </a:rPr>
              <a:t>LAMB</a:t>
            </a:r>
            <a:endParaRPr lang="en-US">
              <a:solidFill>
                <a:schemeClr val="tx1"/>
              </a:solidFill>
            </a:endParaRPr>
          </a:p>
        </p:txBody>
      </p:sp>
      <p:sp>
        <p:nvSpPr>
          <p:cNvPr id="113671" name="Text Box 7"/>
          <p:cNvSpPr txBox="1">
            <a:spLocks noChangeArrowheads="1"/>
          </p:cNvSpPr>
          <p:nvPr/>
        </p:nvSpPr>
        <p:spPr bwMode="auto">
          <a:xfrm>
            <a:off x="457200" y="3733800"/>
            <a:ext cx="4267200" cy="1800225"/>
          </a:xfrm>
          <a:prstGeom prst="rect">
            <a:avLst/>
          </a:prstGeom>
          <a:noFill/>
          <a:ln w="38100">
            <a:noFill/>
            <a:miter lim="800000"/>
            <a:headEnd/>
            <a:tailEnd/>
          </a:ln>
        </p:spPr>
        <p:txBody>
          <a:bodyPr>
            <a:spAutoFit/>
          </a:bodyPr>
          <a:lstStyle/>
          <a:p>
            <a:pPr>
              <a:spcBef>
                <a:spcPct val="50000"/>
              </a:spcBef>
            </a:pPr>
            <a:r>
              <a:rPr lang="en-US" sz="2800" b="0">
                <a:solidFill>
                  <a:srgbClr val="FFFFFF"/>
                </a:solidFill>
              </a:rPr>
              <a:t>All cuts except shanks and necks of pork and lamb can be cooked with dry heat.</a:t>
            </a:r>
            <a:endParaRPr lang="en-US" sz="2400" b="0">
              <a:solidFill>
                <a:srgbClr val="FFFFFF"/>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3671"/>
                                        </p:tgtEl>
                                        <p:attrNameLst>
                                          <p:attrName>style.visibility</p:attrName>
                                        </p:attrNameLst>
                                      </p:cBhvr>
                                      <p:to>
                                        <p:strVal val="visible"/>
                                      </p:to>
                                    </p:set>
                                    <p:anim calcmode="lin" valueType="num">
                                      <p:cBhvr additive="base">
                                        <p:cTn id="7" dur="500" fill="hold"/>
                                        <p:tgtEl>
                                          <p:spTgt spid="113671"/>
                                        </p:tgtEl>
                                        <p:attrNameLst>
                                          <p:attrName>ppt_x</p:attrName>
                                        </p:attrNameLst>
                                      </p:cBhvr>
                                      <p:tavLst>
                                        <p:tav tm="0">
                                          <p:val>
                                            <p:strVal val="0-#ppt_w/2"/>
                                          </p:val>
                                        </p:tav>
                                        <p:tav tm="100000">
                                          <p:val>
                                            <p:strVal val="#ppt_x"/>
                                          </p:val>
                                        </p:tav>
                                      </p:tavLst>
                                    </p:anim>
                                    <p:anim calcmode="lin" valueType="num">
                                      <p:cBhvr additive="base">
                                        <p:cTn id="8" dur="500" fill="hold"/>
                                        <p:tgtEl>
                                          <p:spTgt spid="1136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Rectangle 2" descr="Purple mesh"/>
          <p:cNvSpPr>
            <a:spLocks noGrp="1" noChangeArrowheads="1"/>
          </p:cNvSpPr>
          <p:nvPr>
            <p:ph type="title"/>
          </p:nvPr>
        </p:nvSpPr>
        <p:spPr>
          <a:xfrm>
            <a:off x="0" y="0"/>
            <a:ext cx="4038600" cy="4724400"/>
          </a:xfrm>
          <a:noFill/>
        </p:spPr>
        <p:txBody>
          <a:bodyPr/>
          <a:lstStyle/>
          <a:p>
            <a:pPr>
              <a:defRPr/>
            </a:pPr>
            <a:r>
              <a:rPr lang="en-US" smtClean="0">
                <a:solidFill>
                  <a:srgbClr val="CC0000"/>
                </a:solidFill>
              </a:rPr>
              <a:t>ROASTING - FOR </a:t>
            </a:r>
            <a:r>
              <a:rPr lang="en-US" u="sng" smtClean="0">
                <a:solidFill>
                  <a:srgbClr val="CC0000"/>
                </a:solidFill>
              </a:rPr>
              <a:t>THICK</a:t>
            </a:r>
            <a:r>
              <a:rPr lang="en-US" smtClean="0">
                <a:solidFill>
                  <a:srgbClr val="CC0000"/>
                </a:solidFill>
              </a:rPr>
              <a:t>, </a:t>
            </a:r>
            <a:r>
              <a:rPr lang="en-US" u="sng" smtClean="0">
                <a:solidFill>
                  <a:srgbClr val="CC0000"/>
                </a:solidFill>
              </a:rPr>
              <a:t>TENDER</a:t>
            </a:r>
            <a:r>
              <a:rPr lang="en-US" smtClean="0">
                <a:solidFill>
                  <a:srgbClr val="CC0000"/>
                </a:solidFill>
              </a:rPr>
              <a:t> CUTS</a:t>
            </a:r>
          </a:p>
        </p:txBody>
      </p:sp>
      <p:pic>
        <p:nvPicPr>
          <p:cNvPr id="12292" name="Picture 3" descr="E:\Cooking\Cook37.tif"/>
          <p:cNvPicPr>
            <a:picLocks noChangeAspect="1" noChangeArrowheads="1"/>
          </p:cNvPicPr>
          <p:nvPr/>
        </p:nvPicPr>
        <p:blipFill>
          <a:blip r:embed="rId2" cstate="print">
            <a:lum bright="-10000"/>
          </a:blip>
          <a:srcRect t="5853" r="60001"/>
          <a:stretch>
            <a:fillRect/>
          </a:stretch>
        </p:blipFill>
        <p:spPr bwMode="auto">
          <a:xfrm>
            <a:off x="4038600" y="0"/>
            <a:ext cx="51054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descr="Purple mesh"/>
          <p:cNvSpPr>
            <a:spLocks noGrp="1" noChangeArrowheads="1"/>
          </p:cNvSpPr>
          <p:nvPr>
            <p:ph type="title"/>
          </p:nvPr>
        </p:nvSpPr>
        <p:spPr>
          <a:noFill/>
        </p:spPr>
        <p:txBody>
          <a:bodyPr/>
          <a:lstStyle/>
          <a:p>
            <a:pPr>
              <a:defRPr/>
            </a:pPr>
            <a:r>
              <a:rPr lang="en-US" sz="2600" smtClean="0">
                <a:solidFill>
                  <a:srgbClr val="CC0000"/>
                </a:solidFill>
              </a:rPr>
              <a:t>FOR BEEF, CENTER OF THE BACK IS MOST TENDER</a:t>
            </a:r>
            <a:endParaRPr lang="en-US" smtClean="0">
              <a:solidFill>
                <a:srgbClr val="CC0000"/>
              </a:solidFill>
            </a:endParaRPr>
          </a:p>
        </p:txBody>
      </p:sp>
      <p:sp>
        <p:nvSpPr>
          <p:cNvPr id="11571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15716" name="Picture 4" descr="E:\Cooking\PrimalsOfBeef.tif"/>
          <p:cNvPicPr>
            <a:picLocks noChangeAspect="1" noChangeArrowheads="1"/>
          </p:cNvPicPr>
          <p:nvPr/>
        </p:nvPicPr>
        <p:blipFill>
          <a:blip r:embed="rId2" cstate="print"/>
          <a:srcRect/>
          <a:stretch>
            <a:fillRect/>
          </a:stretch>
        </p:blipFill>
        <p:spPr bwMode="auto">
          <a:xfrm>
            <a:off x="0" y="1143000"/>
            <a:ext cx="9144000" cy="4953000"/>
          </a:xfrm>
          <a:prstGeom prst="rect">
            <a:avLst/>
          </a:prstGeom>
          <a:noFill/>
          <a:ln w="9525">
            <a:noFill/>
            <a:miter lim="800000"/>
            <a:headEnd/>
            <a:tailEnd/>
          </a:ln>
        </p:spPr>
      </p:pic>
      <p:sp>
        <p:nvSpPr>
          <p:cNvPr id="115717" name="Text Box 5"/>
          <p:cNvSpPr txBox="1">
            <a:spLocks noChangeArrowheads="1"/>
          </p:cNvSpPr>
          <p:nvPr/>
        </p:nvSpPr>
        <p:spPr bwMode="auto">
          <a:xfrm>
            <a:off x="3505200" y="2514600"/>
            <a:ext cx="1981200" cy="946150"/>
          </a:xfrm>
          <a:prstGeom prst="rect">
            <a:avLst/>
          </a:prstGeom>
          <a:noFill/>
          <a:ln w="9525">
            <a:noFill/>
            <a:miter lim="800000"/>
            <a:headEnd/>
            <a:tailEnd/>
          </a:ln>
        </p:spPr>
        <p:txBody>
          <a:bodyPr>
            <a:spAutoFit/>
          </a:bodyPr>
          <a:lstStyle/>
          <a:p>
            <a:pPr algn="ctr">
              <a:spcBef>
                <a:spcPct val="50000"/>
              </a:spcBef>
            </a:pPr>
            <a:r>
              <a:rPr lang="en-US" sz="2800">
                <a:solidFill>
                  <a:srgbClr val="FFFFFF"/>
                </a:solidFill>
              </a:rPr>
              <a:t>MOST TENDER</a:t>
            </a:r>
            <a:endParaRPr lang="en-US">
              <a:solidFill>
                <a:srgbClr val="FFFFFF"/>
              </a:solidFill>
            </a:endParaRPr>
          </a:p>
        </p:txBody>
      </p:sp>
      <p:sp>
        <p:nvSpPr>
          <p:cNvPr id="115718" name="Text Box 6"/>
          <p:cNvSpPr txBox="1">
            <a:spLocks noChangeArrowheads="1"/>
          </p:cNvSpPr>
          <p:nvPr/>
        </p:nvSpPr>
        <p:spPr bwMode="auto">
          <a:xfrm>
            <a:off x="0" y="5105400"/>
            <a:ext cx="1752600" cy="822325"/>
          </a:xfrm>
          <a:prstGeom prst="rect">
            <a:avLst/>
          </a:prstGeom>
          <a:noFill/>
          <a:ln w="9525">
            <a:noFill/>
            <a:miter lim="800000"/>
            <a:headEnd/>
            <a:tailEnd/>
          </a:ln>
        </p:spPr>
        <p:txBody>
          <a:bodyPr>
            <a:spAutoFit/>
          </a:bodyPr>
          <a:lstStyle/>
          <a:p>
            <a:pPr algn="ctr">
              <a:spcBef>
                <a:spcPct val="50000"/>
              </a:spcBef>
            </a:pPr>
            <a:r>
              <a:rPr lang="en-US" sz="2400">
                <a:solidFill>
                  <a:srgbClr val="CC0000"/>
                </a:solidFill>
              </a:rPr>
              <a:t>LEAST TENDER</a:t>
            </a:r>
            <a:endParaRPr lang="en-US" sz="2800">
              <a:solidFill>
                <a:srgbClr val="CC0000"/>
              </a:solidFill>
            </a:endParaRPr>
          </a:p>
        </p:txBody>
      </p:sp>
      <p:sp>
        <p:nvSpPr>
          <p:cNvPr id="115719" name="Text Box 7"/>
          <p:cNvSpPr txBox="1">
            <a:spLocks noChangeArrowheads="1"/>
          </p:cNvSpPr>
          <p:nvPr/>
        </p:nvSpPr>
        <p:spPr bwMode="auto">
          <a:xfrm>
            <a:off x="7467600" y="4953000"/>
            <a:ext cx="1676400" cy="822325"/>
          </a:xfrm>
          <a:prstGeom prst="rect">
            <a:avLst/>
          </a:prstGeom>
          <a:noFill/>
          <a:ln w="9525">
            <a:noFill/>
            <a:miter lim="800000"/>
            <a:headEnd/>
            <a:tailEnd/>
          </a:ln>
        </p:spPr>
        <p:txBody>
          <a:bodyPr>
            <a:spAutoFit/>
          </a:bodyPr>
          <a:lstStyle/>
          <a:p>
            <a:pPr algn="ctr">
              <a:spcBef>
                <a:spcPct val="50000"/>
              </a:spcBef>
            </a:pPr>
            <a:r>
              <a:rPr lang="en-US" sz="2400">
                <a:solidFill>
                  <a:srgbClr val="CC0000"/>
                </a:solidFill>
              </a:rPr>
              <a:t>LEAST TENDER</a:t>
            </a:r>
            <a:endParaRPr lang="en-US" sz="2800">
              <a:solidFill>
                <a:srgbClr val="CC0000"/>
              </a:solidFill>
            </a:endParaRPr>
          </a:p>
        </p:txBody>
      </p:sp>
      <p:sp>
        <p:nvSpPr>
          <p:cNvPr id="115720" name="Line 8"/>
          <p:cNvSpPr>
            <a:spLocks noChangeShapeType="1"/>
          </p:cNvSpPr>
          <p:nvPr/>
        </p:nvSpPr>
        <p:spPr bwMode="auto">
          <a:xfrm flipH="1">
            <a:off x="685800" y="3276600"/>
            <a:ext cx="3048000" cy="1524000"/>
          </a:xfrm>
          <a:prstGeom prst="line">
            <a:avLst/>
          </a:prstGeom>
          <a:noFill/>
          <a:ln w="38100">
            <a:solidFill>
              <a:srgbClr val="FFFFFF"/>
            </a:solidFill>
            <a:prstDash val="sysDot"/>
            <a:round/>
            <a:headEnd/>
            <a:tailEnd type="triangle" w="med" len="med"/>
          </a:ln>
        </p:spPr>
        <p:txBody>
          <a:bodyPr wrap="none" anchor="ctr"/>
          <a:lstStyle/>
          <a:p>
            <a:endParaRPr lang="en-US"/>
          </a:p>
        </p:txBody>
      </p:sp>
      <p:sp>
        <p:nvSpPr>
          <p:cNvPr id="115721" name="Line 9"/>
          <p:cNvSpPr>
            <a:spLocks noChangeShapeType="1"/>
          </p:cNvSpPr>
          <p:nvPr/>
        </p:nvSpPr>
        <p:spPr bwMode="auto">
          <a:xfrm>
            <a:off x="5334000" y="3276600"/>
            <a:ext cx="2743200" cy="1447800"/>
          </a:xfrm>
          <a:prstGeom prst="line">
            <a:avLst/>
          </a:prstGeom>
          <a:noFill/>
          <a:ln w="38100">
            <a:solidFill>
              <a:srgbClr val="FFFFFF"/>
            </a:solidFill>
            <a:prstDash val="sysDot"/>
            <a:round/>
            <a:headEnd/>
            <a:tailEnd type="triangle" w="med" len="med"/>
          </a:ln>
        </p:spPr>
        <p:txBody>
          <a:bodyPr wrap="none" anchor="ctr"/>
          <a:lstStyle/>
          <a:p>
            <a:endParaRPr lang="en-US"/>
          </a:p>
        </p:txBody>
      </p:sp>
      <p:sp>
        <p:nvSpPr>
          <p:cNvPr id="115722" name="Oval 10"/>
          <p:cNvSpPr>
            <a:spLocks noChangeArrowheads="1"/>
          </p:cNvSpPr>
          <p:nvPr/>
        </p:nvSpPr>
        <p:spPr bwMode="auto">
          <a:xfrm>
            <a:off x="6248400" y="2438400"/>
            <a:ext cx="914400" cy="990600"/>
          </a:xfrm>
          <a:prstGeom prst="ellipse">
            <a:avLst/>
          </a:prstGeom>
          <a:noFill/>
          <a:ln w="9525">
            <a:solidFill>
              <a:srgbClr val="FFFFFF"/>
            </a:solidFill>
            <a:round/>
            <a:headEnd/>
            <a:tailEnd/>
          </a:ln>
        </p:spPr>
        <p:txBody>
          <a:bodyPr wrap="none" anchor="ctr"/>
          <a:lstStyle/>
          <a:p>
            <a:endParaRPr lang="en-US"/>
          </a:p>
        </p:txBody>
      </p:sp>
      <p:sp>
        <p:nvSpPr>
          <p:cNvPr id="115723" name="Oval 11"/>
          <p:cNvSpPr>
            <a:spLocks noChangeArrowheads="1"/>
          </p:cNvSpPr>
          <p:nvPr/>
        </p:nvSpPr>
        <p:spPr bwMode="auto">
          <a:xfrm>
            <a:off x="1905000" y="2743200"/>
            <a:ext cx="685800" cy="838200"/>
          </a:xfrm>
          <a:prstGeom prst="ellipse">
            <a:avLst/>
          </a:prstGeom>
          <a:noFill/>
          <a:ln w="9525">
            <a:solidFill>
              <a:srgbClr val="FFFFFF"/>
            </a:solidFill>
            <a:round/>
            <a:headEnd/>
            <a:tailEnd/>
          </a:ln>
        </p:spPr>
        <p:txBody>
          <a:bodyPr wrap="none" anchor="ctr"/>
          <a:lstStyle/>
          <a:p>
            <a:endParaRPr lang="en-US"/>
          </a:p>
        </p:txBody>
      </p:sp>
      <p:sp>
        <p:nvSpPr>
          <p:cNvPr id="115724" name="Text Box 12"/>
          <p:cNvSpPr txBox="1">
            <a:spLocks noChangeArrowheads="1"/>
          </p:cNvSpPr>
          <p:nvPr/>
        </p:nvSpPr>
        <p:spPr bwMode="auto">
          <a:xfrm>
            <a:off x="2286000" y="1143000"/>
            <a:ext cx="4191000" cy="519113"/>
          </a:xfrm>
          <a:prstGeom prst="rect">
            <a:avLst/>
          </a:prstGeom>
          <a:noFill/>
          <a:ln w="9525">
            <a:noFill/>
            <a:miter lim="800000"/>
            <a:headEnd/>
            <a:tailEnd/>
          </a:ln>
        </p:spPr>
        <p:txBody>
          <a:bodyPr>
            <a:spAutoFit/>
          </a:bodyPr>
          <a:lstStyle/>
          <a:p>
            <a:pPr>
              <a:spcBef>
                <a:spcPct val="50000"/>
              </a:spcBef>
            </a:pPr>
            <a:r>
              <a:rPr lang="en-US" sz="2800">
                <a:solidFill>
                  <a:srgbClr val="CC0000"/>
                </a:solidFill>
              </a:rPr>
              <a:t>TRANSITION AREAS</a:t>
            </a:r>
          </a:p>
        </p:txBody>
      </p:sp>
      <p:sp>
        <p:nvSpPr>
          <p:cNvPr id="115725" name="Line 13"/>
          <p:cNvSpPr>
            <a:spLocks noChangeShapeType="1"/>
          </p:cNvSpPr>
          <p:nvPr/>
        </p:nvSpPr>
        <p:spPr bwMode="auto">
          <a:xfrm flipH="1">
            <a:off x="2209800" y="1676400"/>
            <a:ext cx="228600" cy="1600200"/>
          </a:xfrm>
          <a:prstGeom prst="line">
            <a:avLst/>
          </a:prstGeom>
          <a:noFill/>
          <a:ln w="9525">
            <a:solidFill>
              <a:srgbClr val="FFFFFF"/>
            </a:solidFill>
            <a:round/>
            <a:headEnd/>
            <a:tailEnd type="triangle" w="med" len="med"/>
          </a:ln>
        </p:spPr>
        <p:txBody>
          <a:bodyPr wrap="none" anchor="ctr"/>
          <a:lstStyle/>
          <a:p>
            <a:endParaRPr lang="en-US"/>
          </a:p>
        </p:txBody>
      </p:sp>
      <p:sp>
        <p:nvSpPr>
          <p:cNvPr id="115726" name="Line 14"/>
          <p:cNvSpPr>
            <a:spLocks noChangeShapeType="1"/>
          </p:cNvSpPr>
          <p:nvPr/>
        </p:nvSpPr>
        <p:spPr bwMode="auto">
          <a:xfrm>
            <a:off x="5943600" y="1600200"/>
            <a:ext cx="762000" cy="1295400"/>
          </a:xfrm>
          <a:prstGeom prst="line">
            <a:avLst/>
          </a:prstGeom>
          <a:noFill/>
          <a:ln w="9525">
            <a:solidFill>
              <a:srgbClr val="FFFFFF"/>
            </a:solidFill>
            <a:round/>
            <a:headEnd/>
            <a:tailEnd type="triangle" w="med" len="med"/>
          </a:ln>
        </p:spPr>
        <p:txBody>
          <a:bodyPr wrap="none" anchor="ctr"/>
          <a:lstStyle/>
          <a:p>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2" descr="Purple mesh"/>
          <p:cNvSpPr>
            <a:spLocks noGrp="1" noChangeArrowheads="1"/>
          </p:cNvSpPr>
          <p:nvPr>
            <p:ph type="title"/>
          </p:nvPr>
        </p:nvSpPr>
        <p:spPr>
          <a:noFill/>
        </p:spPr>
        <p:txBody>
          <a:bodyPr/>
          <a:lstStyle/>
          <a:p>
            <a:pPr>
              <a:defRPr/>
            </a:pPr>
            <a:r>
              <a:rPr lang="en-US" sz="3200" smtClean="0">
                <a:solidFill>
                  <a:srgbClr val="CC0000"/>
                </a:solidFill>
              </a:rPr>
              <a:t>ALL LAMB AND PORK CUTS ARE TENDER EXCEPT THE SHANKS AND NECK.  WHY?</a:t>
            </a:r>
            <a:r>
              <a:rPr lang="en-US" smtClean="0">
                <a:solidFill>
                  <a:srgbClr val="CC0000"/>
                </a:solidFill>
              </a:rPr>
              <a:t> </a:t>
            </a:r>
          </a:p>
        </p:txBody>
      </p:sp>
      <p:sp>
        <p:nvSpPr>
          <p:cNvPr id="11673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16740" name="Picture 5" descr="E:\Cooking\Cook78.tif"/>
          <p:cNvPicPr>
            <a:picLocks noChangeAspect="1" noChangeArrowheads="1"/>
          </p:cNvPicPr>
          <p:nvPr/>
        </p:nvPicPr>
        <p:blipFill>
          <a:blip r:embed="rId2" cstate="print"/>
          <a:srcRect/>
          <a:stretch>
            <a:fillRect/>
          </a:stretch>
        </p:blipFill>
        <p:spPr bwMode="auto">
          <a:xfrm>
            <a:off x="0" y="1219200"/>
            <a:ext cx="9144000" cy="4876800"/>
          </a:xfrm>
          <a:prstGeom prst="rect">
            <a:avLst/>
          </a:prstGeom>
          <a:noFill/>
          <a:ln w="9525">
            <a:noFill/>
            <a:miter lim="800000"/>
            <a:headEnd/>
            <a:tailEnd/>
          </a:ln>
        </p:spPr>
      </p:pic>
      <p:sp>
        <p:nvSpPr>
          <p:cNvPr id="116741" name="Rectangle 6"/>
          <p:cNvSpPr>
            <a:spLocks noChangeArrowheads="1"/>
          </p:cNvSpPr>
          <p:nvPr/>
        </p:nvSpPr>
        <p:spPr bwMode="auto">
          <a:xfrm>
            <a:off x="5791200" y="5486400"/>
            <a:ext cx="3352800" cy="533400"/>
          </a:xfrm>
          <a:prstGeom prst="rect">
            <a:avLst/>
          </a:prstGeom>
          <a:noFill/>
          <a:ln w="9525">
            <a:solidFill>
              <a:srgbClr val="CC0000"/>
            </a:solidFill>
            <a:miter lim="800000"/>
            <a:headEnd/>
            <a:tailEnd/>
          </a:ln>
        </p:spPr>
        <p:txBody>
          <a:bodyPr wrap="none" anchor="ctr"/>
          <a:lstStyle/>
          <a:p>
            <a:endParaRPr lang="en-US"/>
          </a:p>
        </p:txBody>
      </p:sp>
      <p:sp>
        <p:nvSpPr>
          <p:cNvPr id="116742" name="Rectangle 7"/>
          <p:cNvSpPr>
            <a:spLocks noChangeArrowheads="1"/>
          </p:cNvSpPr>
          <p:nvPr/>
        </p:nvSpPr>
        <p:spPr bwMode="auto">
          <a:xfrm>
            <a:off x="1828800" y="5410200"/>
            <a:ext cx="3810000" cy="685800"/>
          </a:xfrm>
          <a:prstGeom prst="rect">
            <a:avLst/>
          </a:prstGeom>
          <a:noFill/>
          <a:ln w="9525">
            <a:noFill/>
            <a:miter lim="800000"/>
            <a:headEnd/>
            <a:tailEnd/>
          </a:ln>
        </p:spPr>
        <p:txBody>
          <a:bodyPr wrap="none" anchor="ctr"/>
          <a:lstStyle/>
          <a:p>
            <a:pPr algn="ctr"/>
            <a:r>
              <a:rPr lang="en-US" sz="2000">
                <a:solidFill>
                  <a:srgbClr val="CC0000"/>
                </a:solidFill>
              </a:rPr>
              <a:t>DRY HEAT COOKERY METHODS</a:t>
            </a:r>
            <a:endParaRPr lang="en-US" sz="2800">
              <a:solidFill>
                <a:srgbClr val="CC0000"/>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2" name="Rectangle 2" descr="Purple mesh"/>
          <p:cNvSpPr>
            <a:spLocks noGrp="1" noChangeArrowheads="1"/>
          </p:cNvSpPr>
          <p:nvPr>
            <p:ph type="title"/>
          </p:nvPr>
        </p:nvSpPr>
        <p:spPr>
          <a:noFill/>
        </p:spPr>
        <p:txBody>
          <a:bodyPr/>
          <a:lstStyle/>
          <a:p>
            <a:pPr>
              <a:defRPr/>
            </a:pPr>
            <a:r>
              <a:rPr lang="en-US" sz="3500" smtClean="0">
                <a:solidFill>
                  <a:srgbClr val="CC0000"/>
                </a:solidFill>
              </a:rPr>
              <a:t>WHY NO DRY HEAT COOKERY CHOICE?</a:t>
            </a:r>
            <a:endParaRPr lang="en-US" smtClean="0">
              <a:solidFill>
                <a:srgbClr val="CC0000"/>
              </a:solidFill>
            </a:endParaRPr>
          </a:p>
        </p:txBody>
      </p:sp>
      <p:sp>
        <p:nvSpPr>
          <p:cNvPr id="11776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17764" name="Picture 3" descr="C:\AS3201\AS3210PPTs\CookBeefArmStk.TIF"/>
          <p:cNvPicPr>
            <a:picLocks noChangeAspect="1" noChangeArrowheads="1"/>
          </p:cNvPicPr>
          <p:nvPr/>
        </p:nvPicPr>
        <p:blipFill>
          <a:blip r:embed="rId2" cstate="print"/>
          <a:srcRect/>
          <a:stretch>
            <a:fillRect/>
          </a:stretch>
        </p:blipFill>
        <p:spPr bwMode="auto">
          <a:xfrm>
            <a:off x="0" y="1295400"/>
            <a:ext cx="9144000" cy="4743450"/>
          </a:xfrm>
          <a:prstGeom prst="rect">
            <a:avLst/>
          </a:prstGeom>
          <a:noFill/>
          <a:ln w="9525">
            <a:noFill/>
            <a:miter lim="800000"/>
            <a:headEnd/>
            <a:tailEnd/>
          </a:ln>
        </p:spPr>
      </p:pic>
      <p:sp>
        <p:nvSpPr>
          <p:cNvPr id="117765" name="Text Box 4"/>
          <p:cNvSpPr txBox="1">
            <a:spLocks noChangeArrowheads="1"/>
          </p:cNvSpPr>
          <p:nvPr/>
        </p:nvSpPr>
        <p:spPr bwMode="auto">
          <a:xfrm>
            <a:off x="381000" y="4572000"/>
            <a:ext cx="4648200" cy="1187450"/>
          </a:xfrm>
          <a:prstGeom prst="rect">
            <a:avLst/>
          </a:prstGeom>
          <a:noFill/>
          <a:ln w="38100">
            <a:noFill/>
            <a:miter lim="800000"/>
            <a:headEnd/>
            <a:tailEnd/>
          </a:ln>
        </p:spPr>
        <p:txBody>
          <a:bodyPr>
            <a:spAutoFit/>
          </a:bodyPr>
          <a:lstStyle/>
          <a:p>
            <a:pPr>
              <a:spcBef>
                <a:spcPct val="50000"/>
              </a:spcBef>
            </a:pPr>
            <a:r>
              <a:rPr lang="en-US" sz="2400">
                <a:solidFill>
                  <a:srgbClr val="333399"/>
                </a:solidFill>
              </a:rPr>
              <a:t>ROASTS ARE AT LEAST 1.5 INCHES THICK; AT LEAST 2 INCHES IS BETTER.</a:t>
            </a:r>
            <a:endParaRPr lang="en-US" sz="240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6066" name="Rectangle 2" descr="Purple mesh"/>
          <p:cNvSpPr>
            <a:spLocks noGrp="1" noChangeArrowheads="1"/>
          </p:cNvSpPr>
          <p:nvPr>
            <p:ph type="title"/>
          </p:nvPr>
        </p:nvSpPr>
        <p:spPr>
          <a:noFill/>
        </p:spPr>
        <p:txBody>
          <a:bodyPr/>
          <a:lstStyle/>
          <a:p>
            <a:pPr>
              <a:defRPr/>
            </a:pPr>
            <a:r>
              <a:rPr lang="en-US" sz="2400" smtClean="0">
                <a:solidFill>
                  <a:srgbClr val="CC0000"/>
                </a:solidFill>
              </a:rPr>
              <a:t>DRY HEAT COOKERY METHODS ARE OPTIONS FOR A LAMB CUT FROM THE SAME LOCATION AS THE BEEF CUT</a:t>
            </a:r>
            <a:endParaRPr lang="en-US" smtClean="0">
              <a:solidFill>
                <a:srgbClr val="CC0000"/>
              </a:solidFill>
            </a:endParaRPr>
          </a:p>
        </p:txBody>
      </p:sp>
      <p:sp>
        <p:nvSpPr>
          <p:cNvPr id="11878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18788" name="Picture 3" descr="C:\AS3201\AS3210PPTs\LambArmChops.tif"/>
          <p:cNvPicPr>
            <a:picLocks noChangeAspect="1" noChangeArrowheads="1"/>
          </p:cNvPicPr>
          <p:nvPr/>
        </p:nvPicPr>
        <p:blipFill>
          <a:blip r:embed="rId2" cstate="print"/>
          <a:srcRect/>
          <a:stretch>
            <a:fillRect/>
          </a:stretch>
        </p:blipFill>
        <p:spPr bwMode="auto">
          <a:xfrm>
            <a:off x="0" y="1143000"/>
            <a:ext cx="9144000" cy="4997450"/>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8114" name="Rectangle 2" descr="Purple mesh"/>
          <p:cNvSpPr>
            <a:spLocks noGrp="1" noChangeArrowheads="1"/>
          </p:cNvSpPr>
          <p:nvPr>
            <p:ph type="title"/>
          </p:nvPr>
        </p:nvSpPr>
        <p:spPr>
          <a:noFill/>
        </p:spPr>
        <p:txBody>
          <a:bodyPr/>
          <a:lstStyle/>
          <a:p>
            <a:pPr>
              <a:defRPr/>
            </a:pPr>
            <a:r>
              <a:rPr lang="en-US" smtClean="0">
                <a:solidFill>
                  <a:srgbClr val="CC0000"/>
                </a:solidFill>
              </a:rPr>
              <a:t>DITTO FOR PORK</a:t>
            </a:r>
          </a:p>
        </p:txBody>
      </p:sp>
      <p:sp>
        <p:nvSpPr>
          <p:cNvPr id="11981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19812" name="Picture 3" descr="C:\AS3201\AS3210PPTs\CookPorkArnChop.TIF"/>
          <p:cNvPicPr>
            <a:picLocks noChangeAspect="1" noChangeArrowheads="1"/>
          </p:cNvPicPr>
          <p:nvPr/>
        </p:nvPicPr>
        <p:blipFill>
          <a:blip r:embed="rId2" cstate="print"/>
          <a:srcRect/>
          <a:stretch>
            <a:fillRect/>
          </a:stretch>
        </p:blipFill>
        <p:spPr bwMode="auto">
          <a:xfrm>
            <a:off x="0" y="1371600"/>
            <a:ext cx="9144000" cy="4743450"/>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9138" name="Rectangle 2" descr="Purple mesh"/>
          <p:cNvSpPr>
            <a:spLocks noGrp="1" noChangeArrowheads="1"/>
          </p:cNvSpPr>
          <p:nvPr>
            <p:ph type="title"/>
          </p:nvPr>
        </p:nvSpPr>
        <p:spPr>
          <a:noFill/>
        </p:spPr>
        <p:txBody>
          <a:bodyPr/>
          <a:lstStyle/>
          <a:p>
            <a:pPr>
              <a:defRPr/>
            </a:pPr>
            <a:r>
              <a:rPr lang="en-US" sz="3200" smtClean="0">
                <a:solidFill>
                  <a:srgbClr val="CC0000"/>
                </a:solidFill>
              </a:rPr>
              <a:t>MOIST HEAT NOT NEEDED FOR THIS TENDER MIDDLE MEAT CUT OF BEEF</a:t>
            </a:r>
            <a:endParaRPr lang="en-US" smtClean="0">
              <a:solidFill>
                <a:srgbClr val="CC0000"/>
              </a:solidFill>
            </a:endParaRPr>
          </a:p>
        </p:txBody>
      </p:sp>
      <p:sp>
        <p:nvSpPr>
          <p:cNvPr id="12083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20836" name="Picture 3" descr="C:\AS3201\AS3210PPTs\BeefRibStk.jpg"/>
          <p:cNvPicPr>
            <a:picLocks noChangeAspect="1" noChangeArrowheads="1"/>
          </p:cNvPicPr>
          <p:nvPr/>
        </p:nvPicPr>
        <p:blipFill>
          <a:blip r:embed="rId2" cstate="print"/>
          <a:srcRect/>
          <a:stretch>
            <a:fillRect/>
          </a:stretch>
        </p:blipFill>
        <p:spPr bwMode="auto">
          <a:xfrm>
            <a:off x="304800" y="1230313"/>
            <a:ext cx="8839200" cy="4865687"/>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0162" name="Rectangle 2" descr="Purple mesh"/>
          <p:cNvSpPr>
            <a:spLocks noGrp="1" noChangeArrowheads="1"/>
          </p:cNvSpPr>
          <p:nvPr>
            <p:ph type="title"/>
          </p:nvPr>
        </p:nvSpPr>
        <p:spPr>
          <a:noFill/>
        </p:spPr>
        <p:txBody>
          <a:bodyPr/>
          <a:lstStyle/>
          <a:p>
            <a:pPr>
              <a:defRPr/>
            </a:pPr>
            <a:r>
              <a:rPr lang="en-US" smtClean="0">
                <a:solidFill>
                  <a:srgbClr val="CC0000"/>
                </a:solidFill>
              </a:rPr>
              <a:t>DITTO FOR LAMB</a:t>
            </a:r>
          </a:p>
        </p:txBody>
      </p:sp>
      <p:sp>
        <p:nvSpPr>
          <p:cNvPr id="12185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21860" name="Picture 3" descr="C:\AS3201\AS3210PPTs\LambRibChops.jpg"/>
          <p:cNvPicPr>
            <a:picLocks noChangeAspect="1" noChangeArrowheads="1"/>
          </p:cNvPicPr>
          <p:nvPr/>
        </p:nvPicPr>
        <p:blipFill>
          <a:blip r:embed="rId2" cstate="print"/>
          <a:srcRect/>
          <a:stretch>
            <a:fillRect/>
          </a:stretch>
        </p:blipFill>
        <p:spPr bwMode="auto">
          <a:xfrm>
            <a:off x="304800" y="1230313"/>
            <a:ext cx="8839200" cy="4865687"/>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1186" name="Rectangle 2" descr="Purple mesh"/>
          <p:cNvSpPr>
            <a:spLocks noGrp="1" noChangeArrowheads="1"/>
          </p:cNvSpPr>
          <p:nvPr>
            <p:ph type="title"/>
          </p:nvPr>
        </p:nvSpPr>
        <p:spPr>
          <a:noFill/>
        </p:spPr>
        <p:txBody>
          <a:bodyPr/>
          <a:lstStyle/>
          <a:p>
            <a:pPr>
              <a:defRPr/>
            </a:pPr>
            <a:r>
              <a:rPr lang="en-US" smtClean="0">
                <a:solidFill>
                  <a:srgbClr val="CC0000"/>
                </a:solidFill>
              </a:rPr>
              <a:t>AND PORK</a:t>
            </a:r>
          </a:p>
        </p:txBody>
      </p:sp>
      <p:sp>
        <p:nvSpPr>
          <p:cNvPr id="12288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22884" name="Picture 3" descr="C:\AS3201\AS3210PPTs\PorkRibChops.jpg"/>
          <p:cNvPicPr>
            <a:picLocks noChangeAspect="1" noChangeArrowheads="1"/>
          </p:cNvPicPr>
          <p:nvPr/>
        </p:nvPicPr>
        <p:blipFill>
          <a:blip r:embed="rId2" cstate="print"/>
          <a:srcRect l="1979" b="4115"/>
          <a:stretch>
            <a:fillRect/>
          </a:stretch>
        </p:blipFill>
        <p:spPr bwMode="auto">
          <a:xfrm>
            <a:off x="304800" y="1230313"/>
            <a:ext cx="8839200" cy="4789487"/>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descr="Purple mesh"/>
          <p:cNvSpPr>
            <a:spLocks noGrp="1" noChangeArrowheads="1"/>
          </p:cNvSpPr>
          <p:nvPr>
            <p:ph type="title"/>
          </p:nvPr>
        </p:nvSpPr>
        <p:spPr>
          <a:noFill/>
        </p:spPr>
        <p:txBody>
          <a:bodyPr/>
          <a:lstStyle/>
          <a:p>
            <a:pPr>
              <a:defRPr/>
            </a:pPr>
            <a:r>
              <a:rPr lang="en-US" sz="2200" smtClean="0">
                <a:solidFill>
                  <a:srgbClr val="CC0000"/>
                </a:solidFill>
              </a:rPr>
              <a:t>THE BLADE REGION OF BEEF NEEDS EITHER DRY OR MOIST HEAT COOKERY DEPENDING ON THE MEAT QUALITY</a:t>
            </a:r>
            <a:endParaRPr lang="en-US" smtClean="0">
              <a:solidFill>
                <a:srgbClr val="CC0000"/>
              </a:solidFill>
            </a:endParaRPr>
          </a:p>
        </p:txBody>
      </p:sp>
      <p:sp>
        <p:nvSpPr>
          <p:cNvPr id="12390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23908" name="Picture 4" descr="E:\Cooking\Cook8.tif"/>
          <p:cNvPicPr>
            <a:picLocks noChangeAspect="1" noChangeArrowheads="1"/>
          </p:cNvPicPr>
          <p:nvPr/>
        </p:nvPicPr>
        <p:blipFill>
          <a:blip r:embed="rId2" cstate="print"/>
          <a:srcRect/>
          <a:stretch>
            <a:fillRect/>
          </a:stretch>
        </p:blipFill>
        <p:spPr bwMode="auto">
          <a:xfrm>
            <a:off x="0" y="1143000"/>
            <a:ext cx="9144000" cy="4953000"/>
          </a:xfrm>
          <a:prstGeom prst="rect">
            <a:avLst/>
          </a:prstGeom>
          <a:noFill/>
          <a:ln w="9525">
            <a:noFill/>
            <a:miter lim="800000"/>
            <a:headEnd/>
            <a:tailEnd/>
          </a:ln>
        </p:spPr>
      </p:pic>
      <p:sp>
        <p:nvSpPr>
          <p:cNvPr id="123909" name="Rectangle 5"/>
          <p:cNvSpPr>
            <a:spLocks noChangeArrowheads="1"/>
          </p:cNvSpPr>
          <p:nvPr/>
        </p:nvSpPr>
        <p:spPr bwMode="auto">
          <a:xfrm>
            <a:off x="1905000" y="5257800"/>
            <a:ext cx="2057400" cy="457200"/>
          </a:xfrm>
          <a:prstGeom prst="rect">
            <a:avLst/>
          </a:prstGeom>
          <a:noFill/>
          <a:ln w="9525">
            <a:solidFill>
              <a:srgbClr val="CC0000"/>
            </a:solidFill>
            <a:miter lim="800000"/>
            <a:headEnd/>
            <a:tailEnd/>
          </a:ln>
        </p:spPr>
        <p:txBody>
          <a:bodyPr wrap="none" anchor="ctr"/>
          <a:lstStyle/>
          <a:p>
            <a:endParaRPr 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Rectangle 2" descr="Purple mesh"/>
          <p:cNvSpPr>
            <a:spLocks noGrp="1" noChangeArrowheads="1"/>
          </p:cNvSpPr>
          <p:nvPr>
            <p:ph type="title"/>
          </p:nvPr>
        </p:nvSpPr>
        <p:spPr>
          <a:noFill/>
        </p:spPr>
        <p:txBody>
          <a:bodyPr/>
          <a:lstStyle/>
          <a:p>
            <a:pPr>
              <a:defRPr/>
            </a:pPr>
            <a:r>
              <a:rPr lang="en-US" sz="2800" smtClean="0">
                <a:solidFill>
                  <a:srgbClr val="CC0000"/>
                </a:solidFill>
              </a:rPr>
              <a:t>THIS BEEF CUT IS FROM A TRANSITION AREA (NOT TOUGH OR TENDER) ON THE CARCASS</a:t>
            </a:r>
            <a:endParaRPr lang="en-US" smtClean="0">
              <a:solidFill>
                <a:srgbClr val="CC0000"/>
              </a:solidFill>
            </a:endParaRPr>
          </a:p>
        </p:txBody>
      </p:sp>
      <p:sp>
        <p:nvSpPr>
          <p:cNvPr id="12493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24932" name="Picture 4" descr="C:\AS3201\AS3210PPTs\Cook&amp;BoneStk.tif"/>
          <p:cNvPicPr>
            <a:picLocks noChangeAspect="1" noChangeArrowheads="1"/>
          </p:cNvPicPr>
          <p:nvPr/>
        </p:nvPicPr>
        <p:blipFill>
          <a:blip r:embed="rId2" cstate="print"/>
          <a:srcRect b="1607"/>
          <a:stretch>
            <a:fillRect/>
          </a:stretch>
        </p:blipFill>
        <p:spPr bwMode="auto">
          <a:xfrm>
            <a:off x="0" y="1057275"/>
            <a:ext cx="9144000" cy="5038725"/>
          </a:xfrm>
          <a:prstGeom prst="rect">
            <a:avLst/>
          </a:prstGeom>
          <a:noFill/>
          <a:ln w="9525">
            <a:noFill/>
            <a:miter lim="800000"/>
            <a:headEnd/>
            <a:tailEnd/>
          </a:ln>
        </p:spPr>
      </p:pic>
      <p:pic>
        <p:nvPicPr>
          <p:cNvPr id="124933" name="Picture 5" descr="c:\windows\TEMP\auto0.bmp"/>
          <p:cNvPicPr>
            <a:picLocks noChangeAspect="1" noChangeArrowheads="1"/>
          </p:cNvPicPr>
          <p:nvPr/>
        </p:nvPicPr>
        <p:blipFill>
          <a:blip r:embed="rId3" cstate="print"/>
          <a:srcRect/>
          <a:stretch>
            <a:fillRect/>
          </a:stretch>
        </p:blipFill>
        <p:spPr bwMode="auto">
          <a:xfrm>
            <a:off x="304800" y="5251450"/>
            <a:ext cx="3717925" cy="1606550"/>
          </a:xfrm>
          <a:prstGeom prst="rect">
            <a:avLst/>
          </a:prstGeom>
          <a:noFill/>
          <a:ln w="38100">
            <a:noFill/>
            <a:miter lim="800000"/>
            <a:headEnd/>
            <a:tailEnd/>
          </a:ln>
        </p:spPr>
      </p:pic>
      <p:sp>
        <p:nvSpPr>
          <p:cNvPr id="124934" name="Line 6"/>
          <p:cNvSpPr>
            <a:spLocks noChangeShapeType="1"/>
          </p:cNvSpPr>
          <p:nvPr/>
        </p:nvSpPr>
        <p:spPr bwMode="auto">
          <a:xfrm flipH="1">
            <a:off x="1143000" y="3733800"/>
            <a:ext cx="609600" cy="2057400"/>
          </a:xfrm>
          <a:prstGeom prst="line">
            <a:avLst/>
          </a:prstGeom>
          <a:noFill/>
          <a:ln w="38100">
            <a:solidFill>
              <a:srgbClr val="FFCC99"/>
            </a:solidFill>
            <a:round/>
            <a:headEnd/>
            <a:tailEnd/>
          </a:ln>
        </p:spPr>
        <p:txBody>
          <a:bodyPr wrap="none" anchor="ctr"/>
          <a:lstStyle/>
          <a:p>
            <a:endParaRPr lang="en-US"/>
          </a:p>
        </p:txBody>
      </p:sp>
      <p:sp>
        <p:nvSpPr>
          <p:cNvPr id="124935" name="Rectangle 7"/>
          <p:cNvSpPr>
            <a:spLocks noChangeArrowheads="1"/>
          </p:cNvSpPr>
          <p:nvPr/>
        </p:nvSpPr>
        <p:spPr bwMode="auto">
          <a:xfrm>
            <a:off x="5334000" y="1828800"/>
            <a:ext cx="2057400" cy="609600"/>
          </a:xfrm>
          <a:prstGeom prst="rect">
            <a:avLst/>
          </a:prstGeom>
          <a:noFill/>
          <a:ln w="38100">
            <a:solidFill>
              <a:srgbClr val="CC0000"/>
            </a:solidFill>
            <a:miter lim="800000"/>
            <a:headEnd/>
            <a:tailEnd/>
          </a:ln>
        </p:spPr>
        <p:txBody>
          <a:bodyPr wrap="none" anchor="ctr"/>
          <a:lstStyle/>
          <a:p>
            <a:endParaRPr lang="en-US"/>
          </a:p>
        </p:txBody>
      </p:sp>
      <p:sp>
        <p:nvSpPr>
          <p:cNvPr id="124936" name="Text Box 8"/>
          <p:cNvSpPr txBox="1">
            <a:spLocks noChangeArrowheads="1"/>
          </p:cNvSpPr>
          <p:nvPr/>
        </p:nvSpPr>
        <p:spPr bwMode="auto">
          <a:xfrm>
            <a:off x="5791200" y="1143000"/>
            <a:ext cx="3352800" cy="396875"/>
          </a:xfrm>
          <a:prstGeom prst="rect">
            <a:avLst/>
          </a:prstGeom>
          <a:noFill/>
          <a:ln w="38100">
            <a:noFill/>
            <a:miter lim="800000"/>
            <a:headEnd/>
            <a:tailEnd/>
          </a:ln>
        </p:spPr>
        <p:txBody>
          <a:bodyPr>
            <a:spAutoFit/>
          </a:bodyPr>
          <a:lstStyle/>
          <a:p>
            <a:pPr>
              <a:spcBef>
                <a:spcPct val="50000"/>
              </a:spcBef>
            </a:pPr>
            <a:r>
              <a:rPr lang="en-US" sz="2000">
                <a:solidFill>
                  <a:srgbClr val="FFFFFF"/>
                </a:solidFill>
              </a:rPr>
              <a:t>IF CHOICE OR PRIME</a:t>
            </a:r>
            <a:endParaRPr lang="en-US" sz="2000">
              <a:solidFill>
                <a:schemeClr val="hlink"/>
              </a:solidFill>
            </a:endParaRPr>
          </a:p>
        </p:txBody>
      </p:sp>
      <p:sp>
        <p:nvSpPr>
          <p:cNvPr id="124937" name="Line 9"/>
          <p:cNvSpPr>
            <a:spLocks noChangeShapeType="1"/>
          </p:cNvSpPr>
          <p:nvPr/>
        </p:nvSpPr>
        <p:spPr bwMode="auto">
          <a:xfrm flipV="1">
            <a:off x="6705600" y="1524000"/>
            <a:ext cx="0" cy="304800"/>
          </a:xfrm>
          <a:prstGeom prst="line">
            <a:avLst/>
          </a:prstGeom>
          <a:noFill/>
          <a:ln w="38100">
            <a:solidFill>
              <a:srgbClr val="CC0000"/>
            </a:solidFill>
            <a:round/>
            <a:headEnd/>
            <a:tailEnd/>
          </a:ln>
        </p:spPr>
        <p:txBody>
          <a:bodyPr wrap="none" anchor="ct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
        <p:nvSpPr>
          <p:cNvPr id="13315" name="Text Box 6"/>
          <p:cNvSpPr txBox="1">
            <a:spLocks noChangeArrowheads="1"/>
          </p:cNvSpPr>
          <p:nvPr/>
        </p:nvSpPr>
        <p:spPr bwMode="auto">
          <a:xfrm>
            <a:off x="0" y="381000"/>
            <a:ext cx="9144000" cy="519113"/>
          </a:xfrm>
          <a:prstGeom prst="rect">
            <a:avLst/>
          </a:prstGeom>
          <a:noFill/>
          <a:ln w="9525">
            <a:noFill/>
            <a:miter lim="800000"/>
            <a:headEnd/>
            <a:tailEnd/>
          </a:ln>
        </p:spPr>
        <p:txBody>
          <a:bodyPr>
            <a:spAutoFit/>
          </a:bodyPr>
          <a:lstStyle/>
          <a:p>
            <a:pPr algn="ctr">
              <a:spcBef>
                <a:spcPct val="50000"/>
              </a:spcBef>
            </a:pPr>
            <a:r>
              <a:rPr lang="en-US" sz="2800">
                <a:solidFill>
                  <a:srgbClr val="CC0000"/>
                </a:solidFill>
              </a:rPr>
              <a:t>DRY HEAT COOKERY  METHOD FOR THICK CUTS</a:t>
            </a:r>
          </a:p>
        </p:txBody>
      </p:sp>
      <p:pic>
        <p:nvPicPr>
          <p:cNvPr id="13316" name="Picture 8" descr="c:\windows\TEMP\auto0.bmp"/>
          <p:cNvPicPr>
            <a:picLocks noChangeAspect="1" noChangeArrowheads="1"/>
          </p:cNvPicPr>
          <p:nvPr/>
        </p:nvPicPr>
        <p:blipFill>
          <a:blip r:embed="rId2" cstate="print">
            <a:lum contrast="22000"/>
          </a:blip>
          <a:srcRect/>
          <a:stretch>
            <a:fillRect/>
          </a:stretch>
        </p:blipFill>
        <p:spPr bwMode="auto">
          <a:xfrm>
            <a:off x="0" y="914400"/>
            <a:ext cx="9144000" cy="5943600"/>
          </a:xfrm>
          <a:prstGeom prst="rect">
            <a:avLst/>
          </a:prstGeom>
          <a:noFill/>
          <a:ln w="38100">
            <a:noFill/>
            <a:miter lim="800000"/>
            <a:headEnd/>
            <a:tailEnd/>
          </a:ln>
        </p:spPr>
      </p:pic>
      <p:sp>
        <p:nvSpPr>
          <p:cNvPr id="13317" name="Text Box 9"/>
          <p:cNvSpPr txBox="1">
            <a:spLocks noChangeArrowheads="1"/>
          </p:cNvSpPr>
          <p:nvPr/>
        </p:nvSpPr>
        <p:spPr bwMode="auto">
          <a:xfrm>
            <a:off x="381000" y="5105400"/>
            <a:ext cx="1752600" cy="1373188"/>
          </a:xfrm>
          <a:prstGeom prst="rect">
            <a:avLst/>
          </a:prstGeom>
          <a:noFill/>
          <a:ln w="38100">
            <a:noFill/>
            <a:miter lim="800000"/>
            <a:headEnd/>
            <a:tailEnd/>
          </a:ln>
        </p:spPr>
        <p:txBody>
          <a:bodyPr>
            <a:spAutoFit/>
          </a:bodyPr>
          <a:lstStyle/>
          <a:p>
            <a:pPr algn="ctr">
              <a:spcBef>
                <a:spcPct val="50000"/>
              </a:spcBef>
            </a:pPr>
            <a:r>
              <a:rPr lang="en-US" sz="2800">
                <a:solidFill>
                  <a:schemeClr val="hlink"/>
                </a:solidFill>
              </a:rPr>
              <a:t>STUDY PAGES 52 - 54</a:t>
            </a:r>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Rectangle 2" descr="Purple mesh"/>
          <p:cNvSpPr>
            <a:spLocks noGrp="1" noChangeArrowheads="1"/>
          </p:cNvSpPr>
          <p:nvPr>
            <p:ph type="title"/>
          </p:nvPr>
        </p:nvSpPr>
        <p:spPr>
          <a:noFill/>
        </p:spPr>
        <p:txBody>
          <a:bodyPr/>
          <a:lstStyle/>
          <a:p>
            <a:pPr>
              <a:defRPr/>
            </a:pPr>
            <a:r>
              <a:rPr lang="en-US" sz="2600" smtClean="0">
                <a:solidFill>
                  <a:srgbClr val="CC0000"/>
                </a:solidFill>
              </a:rPr>
              <a:t>THE SAME INFORMATION APPLIES TO RUMP ROASTS</a:t>
            </a:r>
            <a:endParaRPr lang="en-US" smtClean="0">
              <a:solidFill>
                <a:srgbClr val="CC0000"/>
              </a:solidFill>
            </a:endParaRPr>
          </a:p>
        </p:txBody>
      </p:sp>
      <p:sp>
        <p:nvSpPr>
          <p:cNvPr id="12595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25956" name="Picture 5" descr="C:\AS3201\AS3210PPTs\RumpRoast.JPG"/>
          <p:cNvPicPr>
            <a:picLocks noChangeAspect="1" noChangeArrowheads="1"/>
          </p:cNvPicPr>
          <p:nvPr/>
        </p:nvPicPr>
        <p:blipFill>
          <a:blip r:embed="rId2" cstate="print"/>
          <a:srcRect r="1979"/>
          <a:stretch>
            <a:fillRect/>
          </a:stretch>
        </p:blipFill>
        <p:spPr bwMode="auto">
          <a:xfrm>
            <a:off x="0" y="1230313"/>
            <a:ext cx="9144000" cy="4865687"/>
          </a:xfrm>
          <a:prstGeom prst="rect">
            <a:avLst/>
          </a:prstGeom>
          <a:noFill/>
          <a:ln w="9525">
            <a:noFill/>
            <a:miter lim="800000"/>
            <a:headEnd/>
            <a:tailEnd/>
          </a:ln>
        </p:spPr>
      </p:pic>
      <p:pic>
        <p:nvPicPr>
          <p:cNvPr id="125957" name="Picture 6" descr="c:\windows\TEMP\auto0.bmp"/>
          <p:cNvPicPr>
            <a:picLocks noChangeAspect="1" noChangeArrowheads="1"/>
          </p:cNvPicPr>
          <p:nvPr/>
        </p:nvPicPr>
        <p:blipFill>
          <a:blip r:embed="rId3" cstate="print"/>
          <a:srcRect/>
          <a:stretch>
            <a:fillRect/>
          </a:stretch>
        </p:blipFill>
        <p:spPr bwMode="auto">
          <a:xfrm>
            <a:off x="0" y="4037013"/>
            <a:ext cx="4724400" cy="2041525"/>
          </a:xfrm>
          <a:prstGeom prst="rect">
            <a:avLst/>
          </a:prstGeom>
          <a:noFill/>
          <a:ln w="38100">
            <a:noFill/>
            <a:miter lim="800000"/>
            <a:headEnd/>
            <a:tailEnd/>
          </a:ln>
        </p:spPr>
      </p:pic>
      <p:sp>
        <p:nvSpPr>
          <p:cNvPr id="125958" name="Line 7"/>
          <p:cNvSpPr>
            <a:spLocks noChangeShapeType="1"/>
          </p:cNvSpPr>
          <p:nvPr/>
        </p:nvSpPr>
        <p:spPr bwMode="auto">
          <a:xfrm flipV="1">
            <a:off x="3429000" y="3733800"/>
            <a:ext cx="3429000" cy="1143000"/>
          </a:xfrm>
          <a:prstGeom prst="line">
            <a:avLst/>
          </a:prstGeom>
          <a:noFill/>
          <a:ln w="38100">
            <a:solidFill>
              <a:srgbClr val="FFCC99"/>
            </a:solidFill>
            <a:round/>
            <a:headEnd/>
            <a:tailEnd/>
          </a:ln>
        </p:spPr>
        <p:txBody>
          <a:bodyPr wrap="none" anchor="ctr"/>
          <a:lstStyle/>
          <a:p>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descr="Purple mesh"/>
          <p:cNvSpPr>
            <a:spLocks noGrp="1" noChangeArrowheads="1"/>
          </p:cNvSpPr>
          <p:nvPr>
            <p:ph type="title"/>
          </p:nvPr>
        </p:nvSpPr>
        <p:spPr>
          <a:noFill/>
        </p:spPr>
        <p:txBody>
          <a:bodyPr/>
          <a:lstStyle/>
          <a:p>
            <a:pPr>
              <a:defRPr/>
            </a:pPr>
            <a:r>
              <a:rPr lang="en-US" smtClean="0">
                <a:solidFill>
                  <a:srgbClr val="CC0000"/>
                </a:solidFill>
              </a:rPr>
              <a:t>WHICH BEEF CUTS ARE MOST LEAN?</a:t>
            </a:r>
          </a:p>
        </p:txBody>
      </p:sp>
      <p:sp>
        <p:nvSpPr>
          <p:cNvPr id="12697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26980" name="Picture 4" descr="E:\Cooking\LeanCutsLiteCookn.tif"/>
          <p:cNvPicPr>
            <a:picLocks noChangeAspect="1" noChangeArrowheads="1"/>
          </p:cNvPicPr>
          <p:nvPr/>
        </p:nvPicPr>
        <p:blipFill>
          <a:blip r:embed="rId2" cstate="print"/>
          <a:srcRect/>
          <a:stretch>
            <a:fillRect/>
          </a:stretch>
        </p:blipFill>
        <p:spPr bwMode="auto">
          <a:xfrm>
            <a:off x="0" y="1209675"/>
            <a:ext cx="9144000" cy="5667375"/>
          </a:xfrm>
          <a:prstGeom prst="rect">
            <a:avLst/>
          </a:prstGeom>
          <a:noFill/>
          <a:ln w="9525">
            <a:noFill/>
            <a:miter lim="800000"/>
            <a:headEnd/>
            <a:tailEnd/>
          </a:ln>
        </p:spPr>
      </p:pic>
      <p:sp>
        <p:nvSpPr>
          <p:cNvPr id="126981" name="Text Box 5"/>
          <p:cNvSpPr txBox="1">
            <a:spLocks noChangeArrowheads="1"/>
          </p:cNvSpPr>
          <p:nvPr/>
        </p:nvSpPr>
        <p:spPr bwMode="auto">
          <a:xfrm>
            <a:off x="0" y="3276600"/>
            <a:ext cx="9144000" cy="915988"/>
          </a:xfrm>
          <a:prstGeom prst="rect">
            <a:avLst/>
          </a:prstGeom>
          <a:solidFill>
            <a:schemeClr val="bg2"/>
          </a:solidFill>
          <a:ln w="9525">
            <a:noFill/>
            <a:miter lim="800000"/>
            <a:headEnd/>
            <a:tailEnd/>
          </a:ln>
        </p:spPr>
        <p:txBody>
          <a:bodyPr>
            <a:spAutoFit/>
          </a:bodyPr>
          <a:lstStyle/>
          <a:p>
            <a:pPr>
              <a:spcBef>
                <a:spcPct val="50000"/>
              </a:spcBef>
            </a:pPr>
            <a:r>
              <a:rPr lang="en-US" sz="1800">
                <a:solidFill>
                  <a:srgbClr val="FFCC00"/>
                </a:solidFill>
              </a:rPr>
              <a:t>TENDERLOIN       TOP ROUND        VERY LEAN            SIRLOIN                FLANK</a:t>
            </a:r>
            <a:br>
              <a:rPr lang="en-US" sz="1800">
                <a:solidFill>
                  <a:srgbClr val="FFCC00"/>
                </a:solidFill>
              </a:rPr>
            </a:br>
            <a:r>
              <a:rPr lang="en-US" sz="1800">
                <a:solidFill>
                  <a:srgbClr val="FFCC00"/>
                </a:solidFill>
              </a:rPr>
              <a:t>      STEAK                    STEAK          CUBED STEAK          STEAK                 STEAK</a:t>
            </a:r>
            <a:br>
              <a:rPr lang="en-US" sz="1800">
                <a:solidFill>
                  <a:srgbClr val="FFCC00"/>
                </a:solidFill>
              </a:rPr>
            </a:br>
            <a:r>
              <a:rPr lang="en-US" sz="1800">
                <a:solidFill>
                  <a:srgbClr val="FFCC00"/>
                </a:solidFill>
              </a:rPr>
              <a:t>174 CALORIES              162                       180                          172                        207</a:t>
            </a:r>
          </a:p>
        </p:txBody>
      </p:sp>
      <p:sp>
        <p:nvSpPr>
          <p:cNvPr id="126982" name="Text Box 8"/>
          <p:cNvSpPr txBox="1">
            <a:spLocks noChangeArrowheads="1"/>
          </p:cNvSpPr>
          <p:nvPr/>
        </p:nvSpPr>
        <p:spPr bwMode="auto">
          <a:xfrm>
            <a:off x="0" y="5942013"/>
            <a:ext cx="9144000" cy="915987"/>
          </a:xfrm>
          <a:prstGeom prst="rect">
            <a:avLst/>
          </a:prstGeom>
          <a:solidFill>
            <a:schemeClr val="bg2"/>
          </a:solidFill>
          <a:ln w="9525">
            <a:noFill/>
            <a:miter lim="800000"/>
            <a:headEnd/>
            <a:tailEnd/>
          </a:ln>
        </p:spPr>
        <p:txBody>
          <a:bodyPr>
            <a:spAutoFit/>
          </a:bodyPr>
          <a:lstStyle/>
          <a:p>
            <a:pPr>
              <a:spcBef>
                <a:spcPct val="50000"/>
              </a:spcBef>
            </a:pPr>
            <a:r>
              <a:rPr lang="en-US" sz="1800">
                <a:solidFill>
                  <a:srgbClr val="FFCC00"/>
                </a:solidFill>
              </a:rPr>
              <a:t>       GROUND       TOP SIRLOIN                RIB              EYE OF ROUND        BOTTOM</a:t>
            </a:r>
            <a:br>
              <a:rPr lang="en-US" sz="1800">
                <a:solidFill>
                  <a:srgbClr val="FFCC00"/>
                </a:solidFill>
              </a:rPr>
            </a:br>
            <a:r>
              <a:rPr lang="en-US" sz="1800">
                <a:solidFill>
                  <a:srgbClr val="FFCC00"/>
                </a:solidFill>
              </a:rPr>
              <a:t>           BEEF                 STEAK                  ROAST                  ROAST          ROUND ROAST</a:t>
            </a:r>
            <a:br>
              <a:rPr lang="en-US" sz="1800">
                <a:solidFill>
                  <a:srgbClr val="FFCC00"/>
                </a:solidFill>
              </a:rPr>
            </a:br>
            <a:r>
              <a:rPr lang="en-US" sz="1800">
                <a:solidFill>
                  <a:srgbClr val="FFCC00"/>
                </a:solidFill>
              </a:rPr>
              <a:t>            235                       177                         204                         155                        159    </a:t>
            </a:r>
            <a:endParaRPr lang="en-US" sz="2800">
              <a:solidFill>
                <a:srgbClr val="FFCC00"/>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4" name="Rectangle 2" descr="Purple mesh"/>
          <p:cNvSpPr>
            <a:spLocks noGrp="1" noChangeArrowheads="1"/>
          </p:cNvSpPr>
          <p:nvPr>
            <p:ph type="title"/>
          </p:nvPr>
        </p:nvSpPr>
        <p:spPr>
          <a:noFill/>
        </p:spPr>
        <p:txBody>
          <a:bodyPr/>
          <a:lstStyle/>
          <a:p>
            <a:pPr>
              <a:defRPr/>
            </a:pPr>
            <a:r>
              <a:rPr lang="en-US" sz="2800" smtClean="0">
                <a:solidFill>
                  <a:srgbClr val="CC0000"/>
                </a:solidFill>
              </a:rPr>
              <a:t>HOW SHOULD VARIETY MEATS BE COOKED?</a:t>
            </a:r>
            <a:endParaRPr lang="en-US" smtClean="0">
              <a:solidFill>
                <a:srgbClr val="CC0000"/>
              </a:solidFill>
            </a:endParaRPr>
          </a:p>
        </p:txBody>
      </p:sp>
      <p:sp>
        <p:nvSpPr>
          <p:cNvPr id="12800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
        <p:nvSpPr>
          <p:cNvPr id="128004" name="Text Box 3"/>
          <p:cNvSpPr txBox="1">
            <a:spLocks noChangeArrowheads="1"/>
          </p:cNvSpPr>
          <p:nvPr/>
        </p:nvSpPr>
        <p:spPr bwMode="auto">
          <a:xfrm>
            <a:off x="914400" y="2332038"/>
            <a:ext cx="7772400" cy="1554162"/>
          </a:xfrm>
          <a:prstGeom prst="rect">
            <a:avLst/>
          </a:prstGeom>
          <a:noFill/>
          <a:ln w="38100">
            <a:noFill/>
            <a:miter lim="800000"/>
            <a:headEnd/>
            <a:tailEnd/>
          </a:ln>
        </p:spPr>
        <p:txBody>
          <a:bodyPr>
            <a:spAutoFit/>
          </a:bodyPr>
          <a:lstStyle/>
          <a:p>
            <a:pPr>
              <a:spcBef>
                <a:spcPct val="50000"/>
              </a:spcBef>
            </a:pPr>
            <a:r>
              <a:rPr lang="en-US" b="0">
                <a:solidFill>
                  <a:srgbClr val="FFFFFF"/>
                </a:solidFill>
              </a:rPr>
              <a:t>Most variety (organ) meats are not tender.  Does this fact give us a lead about proper cooking methods?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8898" name="Rectangle 2" descr="Purple mesh"/>
          <p:cNvSpPr>
            <a:spLocks noGrp="1" noChangeArrowheads="1"/>
          </p:cNvSpPr>
          <p:nvPr>
            <p:ph type="title"/>
          </p:nvPr>
        </p:nvSpPr>
        <p:spPr>
          <a:noFill/>
        </p:spPr>
        <p:txBody>
          <a:bodyPr/>
          <a:lstStyle/>
          <a:p>
            <a:pPr>
              <a:defRPr/>
            </a:pPr>
            <a:r>
              <a:rPr lang="en-US" smtClean="0">
                <a:solidFill>
                  <a:srgbClr val="CC0000"/>
                </a:solidFill>
              </a:rPr>
              <a:t>WHAT COLLEGE PROFESSORS HAVE TOO MUCH OF!</a:t>
            </a:r>
          </a:p>
        </p:txBody>
      </p:sp>
      <p:sp>
        <p:nvSpPr>
          <p:cNvPr id="12902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29028" name="Picture 3" descr="E:\Cooking\Cook73.tif"/>
          <p:cNvPicPr>
            <a:picLocks noChangeAspect="1" noChangeArrowheads="1"/>
          </p:cNvPicPr>
          <p:nvPr/>
        </p:nvPicPr>
        <p:blipFill>
          <a:blip r:embed="rId2" cstate="print"/>
          <a:srcRect/>
          <a:stretch>
            <a:fillRect/>
          </a:stretch>
        </p:blipFill>
        <p:spPr bwMode="auto">
          <a:xfrm>
            <a:off x="0" y="1217613"/>
            <a:ext cx="9144000" cy="4840287"/>
          </a:xfrm>
          <a:prstGeom prst="rect">
            <a:avLst/>
          </a:prstGeom>
          <a:noFill/>
          <a:ln w="9525">
            <a:noFill/>
            <a:miter lim="800000"/>
            <a:headEnd/>
            <a:tailEnd/>
          </a:ln>
        </p:spPr>
      </p:pic>
      <p:sp>
        <p:nvSpPr>
          <p:cNvPr id="129029" name="Text Box 4"/>
          <p:cNvSpPr txBox="1">
            <a:spLocks noChangeArrowheads="1"/>
          </p:cNvSpPr>
          <p:nvPr/>
        </p:nvSpPr>
        <p:spPr bwMode="auto">
          <a:xfrm>
            <a:off x="4876800" y="1295400"/>
            <a:ext cx="4267200" cy="1311275"/>
          </a:xfrm>
          <a:prstGeom prst="rect">
            <a:avLst/>
          </a:prstGeom>
          <a:solidFill>
            <a:schemeClr val="bg2"/>
          </a:solidFill>
          <a:ln w="9525">
            <a:noFill/>
            <a:miter lim="800000"/>
            <a:headEnd/>
            <a:tailEnd/>
          </a:ln>
        </p:spPr>
        <p:txBody>
          <a:bodyPr>
            <a:spAutoFit/>
          </a:bodyPr>
          <a:lstStyle/>
          <a:p>
            <a:pPr algn="ctr">
              <a:spcBef>
                <a:spcPct val="50000"/>
              </a:spcBef>
            </a:pPr>
            <a:r>
              <a:rPr lang="en-US" sz="2000">
                <a:solidFill>
                  <a:srgbClr val="FFFFFF"/>
                </a:solidFill>
              </a:rPr>
              <a:t>THEIR TOUGHNESS NECESSITATES USING MOIST HEAT COOKERY OR GRINDING FOR SAUSAGES</a:t>
            </a:r>
            <a:endParaRPr lang="en-US" sz="2800">
              <a:solidFill>
                <a:srgbClr val="FFFFFF"/>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2" name="Rectangle 2" descr="Purple mesh"/>
          <p:cNvSpPr>
            <a:spLocks noGrp="1" noChangeArrowheads="1"/>
          </p:cNvSpPr>
          <p:nvPr>
            <p:ph type="title"/>
          </p:nvPr>
        </p:nvSpPr>
        <p:spPr>
          <a:noFill/>
        </p:spPr>
        <p:txBody>
          <a:bodyPr/>
          <a:lstStyle/>
          <a:p>
            <a:pPr>
              <a:defRPr/>
            </a:pPr>
            <a:r>
              <a:rPr lang="en-US" smtClean="0">
                <a:solidFill>
                  <a:srgbClr val="CC0000"/>
                </a:solidFill>
              </a:rPr>
              <a:t>HAVE A HEART!</a:t>
            </a:r>
          </a:p>
        </p:txBody>
      </p:sp>
      <p:sp>
        <p:nvSpPr>
          <p:cNvPr id="13005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30052" name="Picture 3" descr="E:\Cooking\Cook74.tif"/>
          <p:cNvPicPr>
            <a:picLocks noChangeAspect="1" noChangeArrowheads="1"/>
          </p:cNvPicPr>
          <p:nvPr/>
        </p:nvPicPr>
        <p:blipFill>
          <a:blip r:embed="rId2" cstate="print"/>
          <a:srcRect/>
          <a:stretch>
            <a:fillRect/>
          </a:stretch>
        </p:blipFill>
        <p:spPr bwMode="auto">
          <a:xfrm>
            <a:off x="0" y="1203325"/>
            <a:ext cx="9144000" cy="4918075"/>
          </a:xfrm>
          <a:prstGeom prst="rect">
            <a:avLst/>
          </a:prstGeom>
          <a:noFill/>
          <a:ln w="9525">
            <a:noFill/>
            <a:miter lim="800000"/>
            <a:headEnd/>
            <a:tailEnd/>
          </a:ln>
        </p:spPr>
      </p:pic>
      <p:sp>
        <p:nvSpPr>
          <p:cNvPr id="130053" name="Text Box 4"/>
          <p:cNvSpPr txBox="1">
            <a:spLocks noChangeArrowheads="1"/>
          </p:cNvSpPr>
          <p:nvPr/>
        </p:nvSpPr>
        <p:spPr bwMode="auto">
          <a:xfrm>
            <a:off x="5105400" y="5105400"/>
            <a:ext cx="4038600" cy="1187450"/>
          </a:xfrm>
          <a:prstGeom prst="rect">
            <a:avLst/>
          </a:prstGeom>
          <a:solidFill>
            <a:schemeClr val="bg2"/>
          </a:solidFill>
          <a:ln w="9525">
            <a:noFill/>
            <a:miter lim="800000"/>
            <a:headEnd/>
            <a:tailEnd/>
          </a:ln>
        </p:spPr>
        <p:txBody>
          <a:bodyPr>
            <a:spAutoFit/>
          </a:bodyPr>
          <a:lstStyle/>
          <a:p>
            <a:pPr algn="ctr">
              <a:spcBef>
                <a:spcPct val="50000"/>
              </a:spcBef>
            </a:pPr>
            <a:r>
              <a:rPr lang="en-US" sz="2400">
                <a:solidFill>
                  <a:srgbClr val="FFFFFF"/>
                </a:solidFill>
              </a:rPr>
              <a:t>MOST HEARTS ARE EXPORTED OR USED IN SAUSAGES IN THE U.S.</a:t>
            </a:r>
            <a:endParaRPr lang="en-US" sz="2800">
              <a:solidFill>
                <a:srgbClr val="CC0000"/>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0946" name="Rectangle 2" descr="Purple mesh"/>
          <p:cNvSpPr>
            <a:spLocks noGrp="1" noChangeArrowheads="1"/>
          </p:cNvSpPr>
          <p:nvPr>
            <p:ph type="title"/>
          </p:nvPr>
        </p:nvSpPr>
        <p:spPr>
          <a:noFill/>
        </p:spPr>
        <p:txBody>
          <a:bodyPr/>
          <a:lstStyle/>
          <a:p>
            <a:pPr>
              <a:defRPr/>
            </a:pPr>
            <a:r>
              <a:rPr lang="en-US" smtClean="0">
                <a:solidFill>
                  <a:srgbClr val="CC0000"/>
                </a:solidFill>
              </a:rPr>
              <a:t>HOW WOULD YOU COOK KIDNEYS?</a:t>
            </a:r>
          </a:p>
        </p:txBody>
      </p:sp>
      <p:sp>
        <p:nvSpPr>
          <p:cNvPr id="13107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31076" name="Picture 3" descr="E:\Cooking\Cook75.tif"/>
          <p:cNvPicPr>
            <a:picLocks noChangeAspect="1" noChangeArrowheads="1"/>
          </p:cNvPicPr>
          <p:nvPr/>
        </p:nvPicPr>
        <p:blipFill>
          <a:blip r:embed="rId3" cstate="print"/>
          <a:srcRect/>
          <a:stretch>
            <a:fillRect/>
          </a:stretch>
        </p:blipFill>
        <p:spPr bwMode="auto">
          <a:xfrm>
            <a:off x="0" y="1219200"/>
            <a:ext cx="9144000" cy="4876800"/>
          </a:xfrm>
          <a:prstGeom prst="rect">
            <a:avLst/>
          </a:prstGeom>
          <a:noFill/>
          <a:ln w="9525">
            <a:noFill/>
            <a:miter lim="800000"/>
            <a:headEnd/>
            <a:tailEnd/>
          </a:ln>
        </p:spPr>
      </p:pic>
      <p:sp>
        <p:nvSpPr>
          <p:cNvPr id="131077" name="Text Box 4"/>
          <p:cNvSpPr txBox="1">
            <a:spLocks noChangeArrowheads="1"/>
          </p:cNvSpPr>
          <p:nvPr/>
        </p:nvSpPr>
        <p:spPr bwMode="auto">
          <a:xfrm>
            <a:off x="4114800" y="1143000"/>
            <a:ext cx="3581400" cy="1373188"/>
          </a:xfrm>
          <a:prstGeom prst="rect">
            <a:avLst/>
          </a:prstGeom>
          <a:solidFill>
            <a:schemeClr val="bg2"/>
          </a:solidFill>
          <a:ln w="9525">
            <a:noFill/>
            <a:miter lim="800000"/>
            <a:headEnd/>
            <a:tailEnd/>
          </a:ln>
        </p:spPr>
        <p:txBody>
          <a:bodyPr>
            <a:spAutoFit/>
          </a:bodyPr>
          <a:lstStyle/>
          <a:p>
            <a:pPr>
              <a:spcBef>
                <a:spcPct val="50000"/>
              </a:spcBef>
            </a:pPr>
            <a:r>
              <a:rPr lang="en-US" sz="2800">
                <a:solidFill>
                  <a:srgbClr val="FFFFFF"/>
                </a:solidFill>
              </a:rPr>
              <a:t>NOTE SPECIES DIFFERENCES IN CONFIGURATION</a:t>
            </a:r>
          </a:p>
        </p:txBody>
      </p:sp>
      <p:sp>
        <p:nvSpPr>
          <p:cNvPr id="131078" name="Text Box 5"/>
          <p:cNvSpPr txBox="1">
            <a:spLocks noChangeArrowheads="1"/>
          </p:cNvSpPr>
          <p:nvPr/>
        </p:nvSpPr>
        <p:spPr bwMode="auto">
          <a:xfrm>
            <a:off x="457200" y="1295400"/>
            <a:ext cx="1371600" cy="519113"/>
          </a:xfrm>
          <a:prstGeom prst="rect">
            <a:avLst/>
          </a:prstGeom>
          <a:solidFill>
            <a:schemeClr val="bg2"/>
          </a:solidFill>
          <a:ln w="9525">
            <a:noFill/>
            <a:miter lim="800000"/>
            <a:headEnd/>
            <a:tailEnd/>
          </a:ln>
        </p:spPr>
        <p:txBody>
          <a:bodyPr>
            <a:spAutoFit/>
          </a:bodyPr>
          <a:lstStyle/>
          <a:p>
            <a:pPr algn="ctr">
              <a:spcBef>
                <a:spcPct val="50000"/>
              </a:spcBef>
            </a:pPr>
            <a:r>
              <a:rPr lang="en-US" sz="2800">
                <a:solidFill>
                  <a:srgbClr val="CC0000"/>
                </a:solidFill>
              </a:rPr>
              <a:t>BEEF</a:t>
            </a:r>
            <a:endParaRPr lang="en-US" sz="2800">
              <a:solidFill>
                <a:srgbClr val="FFCC00"/>
              </a:solidFill>
            </a:endParaRPr>
          </a:p>
        </p:txBody>
      </p:sp>
      <p:sp>
        <p:nvSpPr>
          <p:cNvPr id="131079" name="Text Box 6"/>
          <p:cNvSpPr txBox="1">
            <a:spLocks noChangeArrowheads="1"/>
          </p:cNvSpPr>
          <p:nvPr/>
        </p:nvSpPr>
        <p:spPr bwMode="auto">
          <a:xfrm>
            <a:off x="3886200" y="3200400"/>
            <a:ext cx="1447800" cy="519113"/>
          </a:xfrm>
          <a:prstGeom prst="rect">
            <a:avLst/>
          </a:prstGeom>
          <a:solidFill>
            <a:schemeClr val="bg2"/>
          </a:solidFill>
          <a:ln w="9525">
            <a:noFill/>
            <a:miter lim="800000"/>
            <a:headEnd/>
            <a:tailEnd/>
          </a:ln>
        </p:spPr>
        <p:txBody>
          <a:bodyPr>
            <a:spAutoFit/>
          </a:bodyPr>
          <a:lstStyle/>
          <a:p>
            <a:pPr algn="ctr">
              <a:spcBef>
                <a:spcPct val="50000"/>
              </a:spcBef>
            </a:pPr>
            <a:r>
              <a:rPr lang="en-US" sz="2800">
                <a:solidFill>
                  <a:srgbClr val="FFFFFF"/>
                </a:solidFill>
              </a:rPr>
              <a:t>CALF</a:t>
            </a:r>
          </a:p>
        </p:txBody>
      </p:sp>
      <p:sp>
        <p:nvSpPr>
          <p:cNvPr id="131080" name="Text Box 7"/>
          <p:cNvSpPr txBox="1">
            <a:spLocks noChangeArrowheads="1"/>
          </p:cNvSpPr>
          <p:nvPr/>
        </p:nvSpPr>
        <p:spPr bwMode="auto">
          <a:xfrm>
            <a:off x="381000" y="5105400"/>
            <a:ext cx="1295400" cy="519113"/>
          </a:xfrm>
          <a:prstGeom prst="rect">
            <a:avLst/>
          </a:prstGeom>
          <a:solidFill>
            <a:schemeClr val="bg2"/>
          </a:solidFill>
          <a:ln w="9525">
            <a:noFill/>
            <a:miter lim="800000"/>
            <a:headEnd/>
            <a:tailEnd/>
          </a:ln>
        </p:spPr>
        <p:txBody>
          <a:bodyPr>
            <a:spAutoFit/>
          </a:bodyPr>
          <a:lstStyle/>
          <a:p>
            <a:pPr>
              <a:spcBef>
                <a:spcPct val="50000"/>
              </a:spcBef>
            </a:pPr>
            <a:r>
              <a:rPr lang="en-US" sz="2800">
                <a:solidFill>
                  <a:srgbClr val="CC0000"/>
                </a:solidFill>
              </a:rPr>
              <a:t>PORK</a:t>
            </a:r>
          </a:p>
        </p:txBody>
      </p:sp>
      <p:sp>
        <p:nvSpPr>
          <p:cNvPr id="131081" name="Text Box 8"/>
          <p:cNvSpPr txBox="1">
            <a:spLocks noChangeArrowheads="1"/>
          </p:cNvSpPr>
          <p:nvPr/>
        </p:nvSpPr>
        <p:spPr bwMode="auto">
          <a:xfrm>
            <a:off x="5562600" y="5486400"/>
            <a:ext cx="1295400" cy="519113"/>
          </a:xfrm>
          <a:prstGeom prst="rect">
            <a:avLst/>
          </a:prstGeom>
          <a:solidFill>
            <a:schemeClr val="bg2"/>
          </a:solidFill>
          <a:ln w="9525">
            <a:noFill/>
            <a:miter lim="800000"/>
            <a:headEnd/>
            <a:tailEnd/>
          </a:ln>
        </p:spPr>
        <p:txBody>
          <a:bodyPr>
            <a:spAutoFit/>
          </a:bodyPr>
          <a:lstStyle/>
          <a:p>
            <a:pPr algn="ctr">
              <a:spcBef>
                <a:spcPct val="50000"/>
              </a:spcBef>
            </a:pPr>
            <a:r>
              <a:rPr lang="en-US" sz="2800">
                <a:solidFill>
                  <a:srgbClr val="CC0000"/>
                </a:solidFill>
              </a:rPr>
              <a:t>LAMB</a:t>
            </a:r>
          </a:p>
        </p:txBody>
      </p:sp>
      <p:sp>
        <p:nvSpPr>
          <p:cNvPr id="210953" name="Text Box 9"/>
          <p:cNvSpPr txBox="1">
            <a:spLocks noChangeArrowheads="1"/>
          </p:cNvSpPr>
          <p:nvPr/>
        </p:nvSpPr>
        <p:spPr bwMode="auto">
          <a:xfrm>
            <a:off x="0" y="6096000"/>
            <a:ext cx="9144000" cy="579438"/>
          </a:xfrm>
          <a:prstGeom prst="rect">
            <a:avLst/>
          </a:prstGeom>
          <a:solidFill>
            <a:schemeClr val="tx1"/>
          </a:solidFill>
          <a:ln w="38100">
            <a:noFill/>
            <a:miter lim="800000"/>
            <a:headEnd/>
            <a:tailEnd/>
          </a:ln>
        </p:spPr>
        <p:txBody>
          <a:bodyPr>
            <a:spAutoFit/>
          </a:bodyPr>
          <a:lstStyle/>
          <a:p>
            <a:pPr algn="ctr">
              <a:spcBef>
                <a:spcPct val="50000"/>
              </a:spcBef>
            </a:pPr>
            <a:r>
              <a:rPr lang="en-US">
                <a:solidFill>
                  <a:srgbClr val="FFFFFF"/>
                </a:solidFill>
              </a:rPr>
              <a:t>ANSWER: BOIL THE PEE OUT!!!!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10953"/>
                                        </p:tgtEl>
                                        <p:attrNameLst>
                                          <p:attrName>style.visibility</p:attrName>
                                        </p:attrNameLst>
                                      </p:cBhvr>
                                      <p:to>
                                        <p:strVal val="visible"/>
                                      </p:to>
                                    </p:set>
                                    <p:anim calcmode="lin" valueType="num">
                                      <p:cBhvr>
                                        <p:cTn id="7" dur="500" fill="hold"/>
                                        <p:tgtEl>
                                          <p:spTgt spid="210953"/>
                                        </p:tgtEl>
                                        <p:attrNameLst>
                                          <p:attrName>ppt_w</p:attrName>
                                        </p:attrNameLst>
                                      </p:cBhvr>
                                      <p:tavLst>
                                        <p:tav tm="0">
                                          <p:val>
                                            <p:fltVal val="0"/>
                                          </p:val>
                                        </p:tav>
                                        <p:tav tm="100000">
                                          <p:val>
                                            <p:strVal val="#ppt_w"/>
                                          </p:val>
                                        </p:tav>
                                      </p:tavLst>
                                    </p:anim>
                                    <p:anim calcmode="lin" valueType="num">
                                      <p:cBhvr>
                                        <p:cTn id="8" dur="500" fill="hold"/>
                                        <p:tgtEl>
                                          <p:spTgt spid="21095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3" grpId="0" animBg="1"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70" name="Rectangle 2" descr="Purple mesh"/>
          <p:cNvSpPr>
            <a:spLocks noGrp="1" noChangeArrowheads="1"/>
          </p:cNvSpPr>
          <p:nvPr>
            <p:ph type="title"/>
          </p:nvPr>
        </p:nvSpPr>
        <p:spPr>
          <a:noFill/>
        </p:spPr>
        <p:txBody>
          <a:bodyPr/>
          <a:lstStyle/>
          <a:p>
            <a:pPr>
              <a:defRPr/>
            </a:pPr>
            <a:r>
              <a:rPr lang="en-US" smtClean="0">
                <a:solidFill>
                  <a:srgbClr val="CC0000"/>
                </a:solidFill>
              </a:rPr>
              <a:t>LIVERS - LAMB LIVER OFTEN IS SOLD AS CALF LIVER.  </a:t>
            </a:r>
            <a:r>
              <a:rPr lang="en-US" smtClean="0">
                <a:solidFill>
                  <a:srgbClr val="FFFFFF"/>
                </a:solidFill>
              </a:rPr>
              <a:t>WHY?</a:t>
            </a:r>
          </a:p>
        </p:txBody>
      </p:sp>
      <p:sp>
        <p:nvSpPr>
          <p:cNvPr id="13209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32100" name="Picture 3" descr="E:\Cooking\Cook76.tif"/>
          <p:cNvPicPr>
            <a:picLocks noChangeAspect="1" noChangeArrowheads="1"/>
          </p:cNvPicPr>
          <p:nvPr/>
        </p:nvPicPr>
        <p:blipFill>
          <a:blip r:embed="rId4" cstate="print"/>
          <a:srcRect/>
          <a:stretch>
            <a:fillRect/>
          </a:stretch>
        </p:blipFill>
        <p:spPr bwMode="auto">
          <a:xfrm>
            <a:off x="0" y="1198563"/>
            <a:ext cx="9144000" cy="4956175"/>
          </a:xfrm>
          <a:prstGeom prst="rect">
            <a:avLst/>
          </a:prstGeom>
          <a:noFill/>
          <a:ln w="9525">
            <a:noFill/>
            <a:miter lim="800000"/>
            <a:headEnd/>
            <a:tailEnd/>
          </a:ln>
        </p:spPr>
      </p:pic>
      <p:sp>
        <p:nvSpPr>
          <p:cNvPr id="211972" name="Text Box 4"/>
          <p:cNvSpPr txBox="1">
            <a:spLocks noChangeArrowheads="1"/>
          </p:cNvSpPr>
          <p:nvPr/>
        </p:nvSpPr>
        <p:spPr bwMode="auto">
          <a:xfrm>
            <a:off x="0" y="4953000"/>
            <a:ext cx="4191000" cy="1187450"/>
          </a:xfrm>
          <a:prstGeom prst="rect">
            <a:avLst/>
          </a:prstGeom>
          <a:noFill/>
          <a:ln w="9525">
            <a:noFill/>
            <a:miter lim="800000"/>
            <a:headEnd/>
            <a:tailEnd/>
          </a:ln>
        </p:spPr>
        <p:txBody>
          <a:bodyPr>
            <a:spAutoFit/>
          </a:bodyPr>
          <a:lstStyle/>
          <a:p>
            <a:pPr>
              <a:spcBef>
                <a:spcPct val="50000"/>
              </a:spcBef>
            </a:pPr>
            <a:r>
              <a:rPr lang="en-US" sz="2400">
                <a:solidFill>
                  <a:srgbClr val="FFFFFF"/>
                </a:solidFill>
              </a:rPr>
              <a:t>HOW CAN YOU TELL THE DIFFERENCE BETWEEN LAMB AND CALF LIVERS?</a:t>
            </a:r>
            <a:endParaRPr lang="en-US" sz="2000">
              <a:solidFill>
                <a:srgbClr val="FFFFFF"/>
              </a:solidFill>
            </a:endParaRPr>
          </a:p>
        </p:txBody>
      </p:sp>
      <p:sp>
        <p:nvSpPr>
          <p:cNvPr id="211973" name="Text Box 5"/>
          <p:cNvSpPr txBox="1">
            <a:spLocks noChangeArrowheads="1"/>
          </p:cNvSpPr>
          <p:nvPr/>
        </p:nvSpPr>
        <p:spPr bwMode="auto">
          <a:xfrm>
            <a:off x="838200" y="1371600"/>
            <a:ext cx="7772400" cy="3506788"/>
          </a:xfrm>
          <a:prstGeom prst="rect">
            <a:avLst/>
          </a:prstGeom>
          <a:noFill/>
          <a:ln w="38100">
            <a:noFill/>
            <a:miter lim="800000"/>
            <a:headEnd/>
            <a:tailEnd/>
          </a:ln>
        </p:spPr>
        <p:txBody>
          <a:bodyPr>
            <a:spAutoFit/>
          </a:bodyPr>
          <a:lstStyle/>
          <a:p>
            <a:pPr>
              <a:spcBef>
                <a:spcPct val="50000"/>
              </a:spcBef>
            </a:pPr>
            <a:r>
              <a:rPr lang="en-US"/>
              <a:t>			</a:t>
            </a:r>
            <a:r>
              <a:rPr lang="en-US">
                <a:solidFill>
                  <a:srgbClr val="FFFFFF"/>
                </a:solidFill>
              </a:rPr>
              <a:t>BEEF</a:t>
            </a:r>
          </a:p>
          <a:p>
            <a:pPr>
              <a:spcBef>
                <a:spcPct val="50000"/>
              </a:spcBef>
            </a:pPr>
            <a:endParaRPr lang="en-US">
              <a:solidFill>
                <a:srgbClr val="FFFFFF"/>
              </a:solidFill>
            </a:endParaRPr>
          </a:p>
          <a:p>
            <a:pPr>
              <a:spcBef>
                <a:spcPct val="50000"/>
              </a:spcBef>
            </a:pPr>
            <a:endParaRPr lang="en-US">
              <a:solidFill>
                <a:srgbClr val="FFFFFF"/>
              </a:solidFill>
            </a:endParaRPr>
          </a:p>
          <a:p>
            <a:pPr>
              <a:spcBef>
                <a:spcPct val="50000"/>
              </a:spcBef>
            </a:pPr>
            <a:r>
              <a:rPr lang="en-US">
                <a:solidFill>
                  <a:srgbClr val="FFFFFF"/>
                </a:solidFill>
              </a:rPr>
              <a:t>PORK			</a:t>
            </a:r>
          </a:p>
          <a:p>
            <a:pPr>
              <a:spcBef>
                <a:spcPct val="50000"/>
              </a:spcBef>
            </a:pPr>
            <a:r>
              <a:rPr lang="en-US">
                <a:solidFill>
                  <a:srgbClr val="FFFFFF"/>
                </a:solidFill>
              </a:rPr>
              <a:t>				CALF		LAMB</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1972"/>
                                        </p:tgtEl>
                                        <p:attrNameLst>
                                          <p:attrName>style.visibility</p:attrName>
                                        </p:attrNameLst>
                                      </p:cBhvr>
                                      <p:to>
                                        <p:strVal val="visible"/>
                                      </p:to>
                                    </p:set>
                                    <p:anim calcmode="lin" valueType="num">
                                      <p:cBhvr additive="base">
                                        <p:cTn id="7" dur="500" fill="hold"/>
                                        <p:tgtEl>
                                          <p:spTgt spid="211972"/>
                                        </p:tgtEl>
                                        <p:attrNameLst>
                                          <p:attrName>ppt_x</p:attrName>
                                        </p:attrNameLst>
                                      </p:cBhvr>
                                      <p:tavLst>
                                        <p:tav tm="0">
                                          <p:val>
                                            <p:strVal val="0-#ppt_w/2"/>
                                          </p:val>
                                        </p:tav>
                                        <p:tav tm="100000">
                                          <p:val>
                                            <p:strVal val="#ppt_x"/>
                                          </p:val>
                                        </p:tav>
                                      </p:tavLst>
                                    </p:anim>
                                    <p:anim calcmode="lin" valueType="num">
                                      <p:cBhvr additive="base">
                                        <p:cTn id="8" dur="500" fill="hold"/>
                                        <p:tgtEl>
                                          <p:spTgt spid="21197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11973">
                                            <p:txEl>
                                              <p:pRg st="0" end="0"/>
                                            </p:txEl>
                                          </p:spTgt>
                                        </p:tgtEl>
                                        <p:attrNameLst>
                                          <p:attrName>style.visibility</p:attrName>
                                        </p:attrNameLst>
                                      </p:cBhvr>
                                      <p:to>
                                        <p:strVal val="visible"/>
                                      </p:to>
                                    </p:set>
                                    <p:anim calcmode="lin" valueType="num">
                                      <p:cBhvr>
                                        <p:cTn id="13" dur="500" fill="hold"/>
                                        <p:tgtEl>
                                          <p:spTgt spid="21197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11973">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CAMERA.WAV"/>
                                        </p:tgtEl>
                                      </p:cMediaNode>
                                    </p:audio>
                                  </p:sub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11973">
                                            <p:txEl>
                                              <p:pRg st="3" end="3"/>
                                            </p:txEl>
                                          </p:spTgt>
                                        </p:tgtEl>
                                        <p:attrNameLst>
                                          <p:attrName>style.visibility</p:attrName>
                                        </p:attrNameLst>
                                      </p:cBhvr>
                                      <p:to>
                                        <p:strVal val="visible"/>
                                      </p:to>
                                    </p:set>
                                    <p:anim calcmode="lin" valueType="num">
                                      <p:cBhvr>
                                        <p:cTn id="19" dur="500" fill="hold"/>
                                        <p:tgtEl>
                                          <p:spTgt spid="21197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211973">
                                            <p:txEl>
                                              <p:pRg st="3" end="3"/>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CAMERA.WAV"/>
                                        </p:tgtEl>
                                      </p:cMediaNode>
                                    </p:audio>
                                  </p:sub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211973">
                                            <p:txEl>
                                              <p:pRg st="4" end="4"/>
                                            </p:txEl>
                                          </p:spTgt>
                                        </p:tgtEl>
                                        <p:attrNameLst>
                                          <p:attrName>style.visibility</p:attrName>
                                        </p:attrNameLst>
                                      </p:cBhvr>
                                      <p:to>
                                        <p:strVal val="visible"/>
                                      </p:to>
                                    </p:set>
                                    <p:anim calcmode="lin" valueType="num">
                                      <p:cBhvr>
                                        <p:cTn id="25" dur="500" fill="hold"/>
                                        <p:tgtEl>
                                          <p:spTgt spid="211973">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211973">
                                            <p:txEl>
                                              <p:pRg st="4" end="4"/>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autoUpdateAnimBg="0"/>
      <p:bldP spid="211973"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2994" name="Rectangle 2" descr="Purple mesh"/>
          <p:cNvSpPr>
            <a:spLocks noGrp="1" noChangeArrowheads="1"/>
          </p:cNvSpPr>
          <p:nvPr>
            <p:ph type="title"/>
          </p:nvPr>
        </p:nvSpPr>
        <p:spPr>
          <a:noFill/>
        </p:spPr>
        <p:txBody>
          <a:bodyPr/>
          <a:lstStyle/>
          <a:p>
            <a:pPr>
              <a:defRPr/>
            </a:pPr>
            <a:r>
              <a:rPr lang="en-US" smtClean="0">
                <a:solidFill>
                  <a:srgbClr val="CC0000"/>
                </a:solidFill>
              </a:rPr>
              <a:t>WHAT COLLEGE STUDENTS NEED TO USE MORE!</a:t>
            </a:r>
          </a:p>
        </p:txBody>
      </p:sp>
      <p:sp>
        <p:nvSpPr>
          <p:cNvPr id="13312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33124" name="Picture 3" descr="E:\Cooking\Cook72.tif"/>
          <p:cNvPicPr>
            <a:picLocks noChangeAspect="1" noChangeArrowheads="1"/>
          </p:cNvPicPr>
          <p:nvPr/>
        </p:nvPicPr>
        <p:blipFill>
          <a:blip r:embed="rId2" cstate="print"/>
          <a:srcRect/>
          <a:stretch>
            <a:fillRect/>
          </a:stretch>
        </p:blipFill>
        <p:spPr bwMode="auto">
          <a:xfrm>
            <a:off x="0" y="1219200"/>
            <a:ext cx="9144000" cy="4876800"/>
          </a:xfrm>
          <a:prstGeom prst="rect">
            <a:avLst/>
          </a:prstGeom>
          <a:noFill/>
          <a:ln w="9525">
            <a:noFill/>
            <a:miter lim="800000"/>
            <a:headEnd/>
            <a:tailEnd/>
          </a:ln>
        </p:spPr>
      </p:pic>
      <p:sp>
        <p:nvSpPr>
          <p:cNvPr id="133125" name="Line 4"/>
          <p:cNvSpPr>
            <a:spLocks noChangeShapeType="1"/>
          </p:cNvSpPr>
          <p:nvPr/>
        </p:nvSpPr>
        <p:spPr bwMode="auto">
          <a:xfrm flipH="1">
            <a:off x="3505200" y="1295400"/>
            <a:ext cx="533400" cy="381000"/>
          </a:xfrm>
          <a:prstGeom prst="line">
            <a:avLst/>
          </a:prstGeom>
          <a:noFill/>
          <a:ln w="38100">
            <a:solidFill>
              <a:schemeClr val="tx1"/>
            </a:solidFill>
            <a:round/>
            <a:headEnd/>
            <a:tailEnd type="triangle" w="med" len="med"/>
          </a:ln>
        </p:spPr>
        <p:txBody>
          <a:bodyPr wrap="none" anchor="ctr"/>
          <a:lstStyle/>
          <a:p>
            <a:endParaRPr lang="en-US"/>
          </a:p>
        </p:txBody>
      </p:sp>
      <p:sp>
        <p:nvSpPr>
          <p:cNvPr id="212997" name="Text Box 5"/>
          <p:cNvSpPr txBox="1">
            <a:spLocks noChangeArrowheads="1"/>
          </p:cNvSpPr>
          <p:nvPr/>
        </p:nvSpPr>
        <p:spPr bwMode="auto">
          <a:xfrm>
            <a:off x="0" y="4724400"/>
            <a:ext cx="3505200" cy="1187450"/>
          </a:xfrm>
          <a:prstGeom prst="rect">
            <a:avLst/>
          </a:prstGeom>
          <a:noFill/>
          <a:ln w="9525">
            <a:noFill/>
            <a:miter lim="800000"/>
            <a:headEnd/>
            <a:tailEnd/>
          </a:ln>
        </p:spPr>
        <p:txBody>
          <a:bodyPr>
            <a:spAutoFit/>
          </a:bodyPr>
          <a:lstStyle/>
          <a:p>
            <a:pPr algn="ctr">
              <a:spcBef>
                <a:spcPct val="50000"/>
              </a:spcBef>
            </a:pPr>
            <a:r>
              <a:rPr lang="en-US" sz="2400">
                <a:solidFill>
                  <a:schemeClr val="bg2"/>
                </a:solidFill>
              </a:rPr>
              <a:t>SOME PEOPLE LIKE BRAINS AND SCRAMBLED EGGS</a:t>
            </a:r>
            <a:endParaRPr lang="en-US" sz="2800">
              <a:solidFill>
                <a:srgbClr val="FFCC00"/>
              </a:solidFill>
            </a:endParaRPr>
          </a:p>
        </p:txBody>
      </p:sp>
      <p:sp>
        <p:nvSpPr>
          <p:cNvPr id="212998" name="Text Box 6"/>
          <p:cNvSpPr txBox="1">
            <a:spLocks noChangeArrowheads="1"/>
          </p:cNvSpPr>
          <p:nvPr/>
        </p:nvSpPr>
        <p:spPr bwMode="auto">
          <a:xfrm>
            <a:off x="4800600" y="1600200"/>
            <a:ext cx="4343400" cy="1800225"/>
          </a:xfrm>
          <a:prstGeom prst="rect">
            <a:avLst/>
          </a:prstGeom>
          <a:noFill/>
          <a:ln w="9525">
            <a:noFill/>
            <a:miter lim="800000"/>
            <a:headEnd/>
            <a:tailEnd/>
          </a:ln>
        </p:spPr>
        <p:txBody>
          <a:bodyPr>
            <a:spAutoFit/>
          </a:bodyPr>
          <a:lstStyle/>
          <a:p>
            <a:pPr algn="ctr">
              <a:spcBef>
                <a:spcPct val="50000"/>
              </a:spcBef>
            </a:pPr>
            <a:r>
              <a:rPr lang="en-US" sz="2800">
                <a:solidFill>
                  <a:schemeClr val="bg2"/>
                </a:solidFill>
              </a:rPr>
              <a:t>SWEETBREADS - THE THYMUS GLAND OF YOUNG BOVINE. SAUTE THEM.</a:t>
            </a:r>
          </a:p>
        </p:txBody>
      </p:sp>
      <p:sp>
        <p:nvSpPr>
          <p:cNvPr id="133128" name="Line 7"/>
          <p:cNvSpPr>
            <a:spLocks noChangeShapeType="1"/>
          </p:cNvSpPr>
          <p:nvPr/>
        </p:nvSpPr>
        <p:spPr bwMode="auto">
          <a:xfrm>
            <a:off x="6629400" y="3429000"/>
            <a:ext cx="0" cy="304800"/>
          </a:xfrm>
          <a:prstGeom prst="line">
            <a:avLst/>
          </a:prstGeom>
          <a:noFill/>
          <a:ln w="38100">
            <a:solidFill>
              <a:schemeClr val="tx1"/>
            </a:solidFill>
            <a:round/>
            <a:headEnd/>
            <a:tailEnd type="triangle" w="med" len="med"/>
          </a:ln>
        </p:spPr>
        <p:txBody>
          <a:bodyPr wrap="none" anchor="ctr"/>
          <a:lstStyle/>
          <a:p>
            <a:endParaRPr lang="en-US"/>
          </a:p>
        </p:txBody>
      </p:sp>
      <p:sp>
        <p:nvSpPr>
          <p:cNvPr id="213000" name="Text Box 8"/>
          <p:cNvSpPr txBox="1">
            <a:spLocks noChangeArrowheads="1"/>
          </p:cNvSpPr>
          <p:nvPr/>
        </p:nvSpPr>
        <p:spPr bwMode="auto">
          <a:xfrm>
            <a:off x="3886200" y="5486400"/>
            <a:ext cx="5257800" cy="822325"/>
          </a:xfrm>
          <a:prstGeom prst="rect">
            <a:avLst/>
          </a:prstGeom>
          <a:solidFill>
            <a:schemeClr val="bg2"/>
          </a:solidFill>
          <a:ln w="9525">
            <a:noFill/>
            <a:miter lim="800000"/>
            <a:headEnd/>
            <a:tailEnd/>
          </a:ln>
        </p:spPr>
        <p:txBody>
          <a:bodyPr>
            <a:spAutoFit/>
          </a:bodyPr>
          <a:lstStyle/>
          <a:p>
            <a:pPr>
              <a:spcBef>
                <a:spcPct val="50000"/>
              </a:spcBef>
            </a:pPr>
            <a:r>
              <a:rPr lang="en-US" sz="2400">
                <a:solidFill>
                  <a:srgbClr val="FFFFFF"/>
                </a:solidFill>
              </a:rPr>
              <a:t>ALSO CAN BE OBTAINED FROM THE PANCREAS OF SWINE</a:t>
            </a:r>
            <a:endParaRPr lang="en-US" sz="28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2997"/>
                                        </p:tgtEl>
                                        <p:attrNameLst>
                                          <p:attrName>style.visibility</p:attrName>
                                        </p:attrNameLst>
                                      </p:cBhvr>
                                      <p:to>
                                        <p:strVal val="visible"/>
                                      </p:to>
                                    </p:set>
                                    <p:anim calcmode="lin" valueType="num">
                                      <p:cBhvr additive="base">
                                        <p:cTn id="7" dur="500" fill="hold"/>
                                        <p:tgtEl>
                                          <p:spTgt spid="212997"/>
                                        </p:tgtEl>
                                        <p:attrNameLst>
                                          <p:attrName>ppt_x</p:attrName>
                                        </p:attrNameLst>
                                      </p:cBhvr>
                                      <p:tavLst>
                                        <p:tav tm="0">
                                          <p:val>
                                            <p:strVal val="0-#ppt_w/2"/>
                                          </p:val>
                                        </p:tav>
                                        <p:tav tm="100000">
                                          <p:val>
                                            <p:strVal val="#ppt_x"/>
                                          </p:val>
                                        </p:tav>
                                      </p:tavLst>
                                    </p:anim>
                                    <p:anim calcmode="lin" valueType="num">
                                      <p:cBhvr additive="base">
                                        <p:cTn id="8" dur="500" fill="hold"/>
                                        <p:tgtEl>
                                          <p:spTgt spid="21299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2998"/>
                                        </p:tgtEl>
                                        <p:attrNameLst>
                                          <p:attrName>style.visibility</p:attrName>
                                        </p:attrNameLst>
                                      </p:cBhvr>
                                      <p:to>
                                        <p:strVal val="visible"/>
                                      </p:to>
                                    </p:set>
                                    <p:anim calcmode="lin" valueType="num">
                                      <p:cBhvr additive="base">
                                        <p:cTn id="13" dur="500" fill="hold"/>
                                        <p:tgtEl>
                                          <p:spTgt spid="212998"/>
                                        </p:tgtEl>
                                        <p:attrNameLst>
                                          <p:attrName>ppt_x</p:attrName>
                                        </p:attrNameLst>
                                      </p:cBhvr>
                                      <p:tavLst>
                                        <p:tav tm="0">
                                          <p:val>
                                            <p:strVal val="0-#ppt_w/2"/>
                                          </p:val>
                                        </p:tav>
                                        <p:tav tm="100000">
                                          <p:val>
                                            <p:strVal val="#ppt_x"/>
                                          </p:val>
                                        </p:tav>
                                      </p:tavLst>
                                    </p:anim>
                                    <p:anim calcmode="lin" valueType="num">
                                      <p:cBhvr additive="base">
                                        <p:cTn id="14" dur="500" fill="hold"/>
                                        <p:tgtEl>
                                          <p:spTgt spid="21299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3000"/>
                                        </p:tgtEl>
                                        <p:attrNameLst>
                                          <p:attrName>style.visibility</p:attrName>
                                        </p:attrNameLst>
                                      </p:cBhvr>
                                      <p:to>
                                        <p:strVal val="visible"/>
                                      </p:to>
                                    </p:set>
                                    <p:anim calcmode="lin" valueType="num">
                                      <p:cBhvr additive="base">
                                        <p:cTn id="19" dur="500" fill="hold"/>
                                        <p:tgtEl>
                                          <p:spTgt spid="213000"/>
                                        </p:tgtEl>
                                        <p:attrNameLst>
                                          <p:attrName>ppt_x</p:attrName>
                                        </p:attrNameLst>
                                      </p:cBhvr>
                                      <p:tavLst>
                                        <p:tav tm="0">
                                          <p:val>
                                            <p:strVal val="0-#ppt_w/2"/>
                                          </p:val>
                                        </p:tav>
                                        <p:tav tm="100000">
                                          <p:val>
                                            <p:strVal val="#ppt_x"/>
                                          </p:val>
                                        </p:tav>
                                      </p:tavLst>
                                    </p:anim>
                                    <p:anim calcmode="lin" valueType="num">
                                      <p:cBhvr additive="base">
                                        <p:cTn id="20" dur="500" fill="hold"/>
                                        <p:tgtEl>
                                          <p:spTgt spid="2130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7" grpId="0" autoUpdateAnimBg="0"/>
      <p:bldP spid="212998" grpId="0" autoUpdateAnimBg="0"/>
      <p:bldP spid="213000" grpId="0" animBg="1"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Rectangle 2" descr="Purple mesh"/>
          <p:cNvSpPr>
            <a:spLocks noGrp="1" noChangeArrowheads="1"/>
          </p:cNvSpPr>
          <p:nvPr>
            <p:ph type="title"/>
          </p:nvPr>
        </p:nvSpPr>
        <p:spPr>
          <a:noFill/>
        </p:spPr>
        <p:txBody>
          <a:bodyPr/>
          <a:lstStyle/>
          <a:p>
            <a:pPr>
              <a:defRPr/>
            </a:pPr>
            <a:r>
              <a:rPr lang="en-US" sz="5400" smtClean="0">
                <a:solidFill>
                  <a:srgbClr val="CC0000"/>
                </a:solidFill>
              </a:rPr>
              <a:t>THE END</a:t>
            </a:r>
            <a:endParaRPr lang="en-US" smtClean="0">
              <a:solidFill>
                <a:srgbClr val="CC0000"/>
              </a:solidFill>
            </a:endParaRPr>
          </a:p>
        </p:txBody>
      </p:sp>
      <p:sp>
        <p:nvSpPr>
          <p:cNvPr id="13414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34148" name="Picture 4" descr="C:\as3201\steak_on_plate.tif"/>
          <p:cNvPicPr>
            <a:picLocks noChangeAspect="1" noChangeArrowheads="1"/>
          </p:cNvPicPr>
          <p:nvPr/>
        </p:nvPicPr>
        <p:blipFill>
          <a:blip r:embed="rId2" cstate="print"/>
          <a:srcRect/>
          <a:stretch>
            <a:fillRect/>
          </a:stretch>
        </p:blipFill>
        <p:spPr bwMode="auto">
          <a:xfrm>
            <a:off x="533400" y="1133475"/>
            <a:ext cx="8153400" cy="498951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Rectangle 2" descr="Purple mesh"/>
          <p:cNvSpPr>
            <a:spLocks noGrp="1" noChangeArrowheads="1"/>
          </p:cNvSpPr>
          <p:nvPr>
            <p:ph type="title"/>
          </p:nvPr>
        </p:nvSpPr>
        <p:spPr>
          <a:noFill/>
        </p:spPr>
        <p:txBody>
          <a:bodyPr/>
          <a:lstStyle/>
          <a:p>
            <a:pPr>
              <a:defRPr/>
            </a:pPr>
            <a:r>
              <a:rPr lang="en-US" smtClean="0">
                <a:solidFill>
                  <a:srgbClr val="CC0000"/>
                </a:solidFill>
              </a:rPr>
              <a:t>LONG TIME, LOW TEMPERATURE COOKERY OF LARGE MEAT CUTS</a:t>
            </a:r>
          </a:p>
        </p:txBody>
      </p:sp>
      <p:sp>
        <p:nvSpPr>
          <p:cNvPr id="14340" name="Rectangle 3"/>
          <p:cNvSpPr>
            <a:spLocks noGrp="1" noChangeArrowheads="1"/>
          </p:cNvSpPr>
          <p:nvPr>
            <p:ph idx="1"/>
          </p:nvPr>
        </p:nvSpPr>
        <p:spPr>
          <a:xfrm>
            <a:off x="609600" y="1371600"/>
            <a:ext cx="8534400" cy="4800600"/>
          </a:xfrm>
          <a:noFill/>
        </p:spPr>
        <p:txBody>
          <a:bodyPr/>
          <a:lstStyle/>
          <a:p>
            <a:pPr marL="0" indent="0">
              <a:buFontTx/>
              <a:buChar char="•"/>
            </a:pPr>
            <a:r>
              <a:rPr lang="en-US" b="0" dirty="0" smtClean="0">
                <a:solidFill>
                  <a:srgbClr val="FFFFFF"/>
                </a:solidFill>
              </a:rPr>
              <a:t> </a:t>
            </a:r>
            <a:r>
              <a:rPr lang="en-US" b="0" u="sng" dirty="0" smtClean="0">
                <a:solidFill>
                  <a:schemeClr val="bg1">
                    <a:lumMod val="40000"/>
                    <a:lumOff val="60000"/>
                  </a:schemeClr>
                </a:solidFill>
              </a:rPr>
              <a:t>If a large meat cut, such as a prime rib or steamship round, is cooked for a long  time  at a  low oven temperature (200</a:t>
            </a:r>
            <a:r>
              <a:rPr lang="en-US" b="0" u="sng" baseline="30000" dirty="0" smtClean="0">
                <a:solidFill>
                  <a:schemeClr val="bg1">
                    <a:lumMod val="40000"/>
                    <a:lumOff val="60000"/>
                  </a:schemeClr>
                </a:solidFill>
              </a:rPr>
              <a:t>0</a:t>
            </a:r>
            <a:r>
              <a:rPr lang="en-US" b="0" u="sng" dirty="0" smtClean="0">
                <a:solidFill>
                  <a:schemeClr val="bg1">
                    <a:lumMod val="40000"/>
                    <a:lumOff val="60000"/>
                  </a:schemeClr>
                </a:solidFill>
              </a:rPr>
              <a:t> or lower), muscle tenderization may occur.</a:t>
            </a:r>
          </a:p>
          <a:p>
            <a:pPr marL="0" indent="0"/>
            <a:endParaRPr lang="en-US" b="0" dirty="0" smtClean="0">
              <a:solidFill>
                <a:srgbClr val="FFFFFF"/>
              </a:solidFill>
            </a:endParaRPr>
          </a:p>
          <a:p>
            <a:pPr marL="0" indent="0">
              <a:buFontTx/>
              <a:buChar char="•"/>
            </a:pPr>
            <a:r>
              <a:rPr lang="en-US" b="0" dirty="0" smtClean="0">
                <a:solidFill>
                  <a:srgbClr val="FFFFFF"/>
                </a:solidFill>
              </a:rPr>
              <a:t> </a:t>
            </a:r>
            <a:r>
              <a:rPr lang="en-US" b="0" u="sng" dirty="0" smtClean="0">
                <a:solidFill>
                  <a:srgbClr val="FFFFFF"/>
                </a:solidFill>
              </a:rPr>
              <a:t>Meat tenderizers cannot be used under such conditions because they have too much time to act.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2274" name="Rectangle 2" descr="Purple mesh"/>
          <p:cNvSpPr>
            <a:spLocks noGrp="1" noChangeArrowheads="1"/>
          </p:cNvSpPr>
          <p:nvPr>
            <p:ph type="title"/>
          </p:nvPr>
        </p:nvSpPr>
        <p:spPr>
          <a:noFill/>
        </p:spPr>
        <p:txBody>
          <a:bodyPr/>
          <a:lstStyle/>
          <a:p>
            <a:pPr>
              <a:defRPr/>
            </a:pPr>
            <a:r>
              <a:rPr lang="en-US" smtClean="0">
                <a:solidFill>
                  <a:srgbClr val="CC0000"/>
                </a:solidFill>
              </a:rPr>
              <a:t>BEEF ROASTS SLOWLY COOKED COMMERCIALLY IN A WATER BATH</a:t>
            </a:r>
          </a:p>
        </p:txBody>
      </p:sp>
      <p:pic>
        <p:nvPicPr>
          <p:cNvPr id="15364" name="Picture 3" descr="E:\Cooking\H2OCkdBeef.tif"/>
          <p:cNvPicPr>
            <a:picLocks noChangeAspect="1" noChangeArrowheads="1"/>
          </p:cNvPicPr>
          <p:nvPr/>
        </p:nvPicPr>
        <p:blipFill>
          <a:blip r:embed="rId2" cstate="print"/>
          <a:srcRect/>
          <a:stretch>
            <a:fillRect/>
          </a:stretch>
        </p:blipFill>
        <p:spPr bwMode="auto">
          <a:xfrm>
            <a:off x="0" y="1143000"/>
            <a:ext cx="9144000" cy="4876800"/>
          </a:xfrm>
          <a:prstGeom prst="rect">
            <a:avLst/>
          </a:prstGeom>
          <a:noFill/>
          <a:ln w="9525">
            <a:noFill/>
            <a:miter lim="800000"/>
            <a:headEnd/>
            <a:tailEnd/>
          </a:ln>
        </p:spPr>
      </p:pic>
      <p:sp>
        <p:nvSpPr>
          <p:cNvPr id="15365" name="Text Box 4"/>
          <p:cNvSpPr txBox="1">
            <a:spLocks noChangeArrowheads="1"/>
          </p:cNvSpPr>
          <p:nvPr/>
        </p:nvSpPr>
        <p:spPr bwMode="auto">
          <a:xfrm>
            <a:off x="533400" y="1295400"/>
            <a:ext cx="8153400" cy="519113"/>
          </a:xfrm>
          <a:prstGeom prst="rect">
            <a:avLst/>
          </a:prstGeom>
          <a:noFill/>
          <a:ln w="9525">
            <a:noFill/>
            <a:miter lim="800000"/>
            <a:headEnd/>
            <a:tailEnd/>
          </a:ln>
        </p:spPr>
        <p:txBody>
          <a:bodyPr>
            <a:spAutoFit/>
          </a:bodyPr>
          <a:lstStyle/>
          <a:p>
            <a:pPr>
              <a:spcBef>
                <a:spcPct val="50000"/>
              </a:spcBef>
            </a:pPr>
            <a:r>
              <a:rPr lang="en-US" sz="2800">
                <a:solidFill>
                  <a:srgbClr val="FFFFFF"/>
                </a:solidFill>
              </a:rPr>
              <a:t>NOTE THE UNIFORMITY OF MUSCLE COLOR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Rectangle 2" descr="Purple mesh"/>
          <p:cNvSpPr>
            <a:spLocks noGrp="1" noChangeArrowheads="1"/>
          </p:cNvSpPr>
          <p:nvPr>
            <p:ph type="title"/>
          </p:nvPr>
        </p:nvSpPr>
        <p:spPr>
          <a:noFill/>
        </p:spPr>
        <p:txBody>
          <a:bodyPr/>
          <a:lstStyle/>
          <a:p>
            <a:pPr>
              <a:defRPr/>
            </a:pPr>
            <a:r>
              <a:rPr lang="en-US" sz="6000" smtClean="0">
                <a:solidFill>
                  <a:srgbClr val="CC0000"/>
                </a:solidFill>
              </a:rPr>
              <a:t>COOKING METHOD</a:t>
            </a:r>
            <a:endParaRPr lang="en-US" smtClean="0">
              <a:solidFill>
                <a:srgbClr val="CC0000"/>
              </a:solidFill>
            </a:endParaRPr>
          </a:p>
        </p:txBody>
      </p:sp>
      <p:pic>
        <p:nvPicPr>
          <p:cNvPr id="16388" name="Picture 3" descr="E:\Cooking\Cook27.tif"/>
          <p:cNvPicPr>
            <a:picLocks noChangeAspect="1" noChangeArrowheads="1"/>
          </p:cNvPicPr>
          <p:nvPr/>
        </p:nvPicPr>
        <p:blipFill>
          <a:blip r:embed="rId2" cstate="print"/>
          <a:srcRect/>
          <a:stretch>
            <a:fillRect/>
          </a:stretch>
        </p:blipFill>
        <p:spPr bwMode="auto">
          <a:xfrm>
            <a:off x="381000" y="1214438"/>
            <a:ext cx="8763000" cy="4630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
        <p:nvSpPr>
          <p:cNvPr id="17411" name="Text Box 5"/>
          <p:cNvSpPr txBox="1">
            <a:spLocks noChangeArrowheads="1"/>
          </p:cNvSpPr>
          <p:nvPr/>
        </p:nvSpPr>
        <p:spPr bwMode="auto">
          <a:xfrm>
            <a:off x="0" y="228600"/>
            <a:ext cx="9144000" cy="457200"/>
          </a:xfrm>
          <a:prstGeom prst="rect">
            <a:avLst/>
          </a:prstGeom>
          <a:noFill/>
          <a:ln w="9525">
            <a:noFill/>
            <a:miter lim="800000"/>
            <a:headEnd/>
            <a:tailEnd/>
          </a:ln>
        </p:spPr>
        <p:txBody>
          <a:bodyPr>
            <a:spAutoFit/>
          </a:bodyPr>
          <a:lstStyle/>
          <a:p>
            <a:pPr algn="ctr">
              <a:spcBef>
                <a:spcPct val="50000"/>
              </a:spcBef>
            </a:pPr>
            <a:r>
              <a:rPr lang="en-US" sz="2400">
                <a:solidFill>
                  <a:srgbClr val="CC0000"/>
                </a:solidFill>
              </a:rPr>
              <a:t>DRY HEAT COOKERY METHOD FOR </a:t>
            </a:r>
            <a:r>
              <a:rPr lang="en-US" sz="2400" u="sng">
                <a:solidFill>
                  <a:srgbClr val="CC0000"/>
                </a:solidFill>
              </a:rPr>
              <a:t>THIN, TENDER </a:t>
            </a:r>
            <a:r>
              <a:rPr lang="en-US" sz="2400">
                <a:solidFill>
                  <a:srgbClr val="CC0000"/>
                </a:solidFill>
              </a:rPr>
              <a:t> CUTS</a:t>
            </a:r>
            <a:endParaRPr lang="en-US" sz="2800">
              <a:solidFill>
                <a:srgbClr val="CC0000"/>
              </a:solidFill>
            </a:endParaRPr>
          </a:p>
        </p:txBody>
      </p:sp>
      <p:pic>
        <p:nvPicPr>
          <p:cNvPr id="17412" name="Picture 6" descr="C:\AS3201\AS3210PPTs\Broiling.jpg"/>
          <p:cNvPicPr>
            <a:picLocks noChangeAspect="1" noChangeArrowheads="1"/>
          </p:cNvPicPr>
          <p:nvPr/>
        </p:nvPicPr>
        <p:blipFill>
          <a:blip r:embed="rId2" cstate="print">
            <a:lum bright="10000"/>
          </a:blip>
          <a:srcRect/>
          <a:stretch>
            <a:fillRect/>
          </a:stretch>
        </p:blipFill>
        <p:spPr bwMode="auto">
          <a:xfrm>
            <a:off x="0" y="838200"/>
            <a:ext cx="91440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682" name="Rectangle 2" descr="Purple mesh"/>
          <p:cNvSpPr>
            <a:spLocks noGrp="1" noChangeArrowheads="1"/>
          </p:cNvSpPr>
          <p:nvPr>
            <p:ph type="title"/>
          </p:nvPr>
        </p:nvSpPr>
        <p:spPr>
          <a:noFill/>
        </p:spPr>
        <p:txBody>
          <a:bodyPr/>
          <a:lstStyle/>
          <a:p>
            <a:pPr>
              <a:defRPr/>
            </a:pPr>
            <a:r>
              <a:rPr lang="en-US" sz="2800" smtClean="0">
                <a:solidFill>
                  <a:srgbClr val="CC0000"/>
                </a:solidFill>
              </a:rPr>
              <a:t>TRY BROILING BACON IF YOU HAVEN’T TRIED IT</a:t>
            </a:r>
            <a:endParaRPr lang="en-US" smtClean="0">
              <a:solidFill>
                <a:srgbClr val="CC0000"/>
              </a:solidFill>
            </a:endParaRPr>
          </a:p>
        </p:txBody>
      </p:sp>
      <p:pic>
        <p:nvPicPr>
          <p:cNvPr id="18436" name="Picture 3" descr="C:\AS3201\AS3210PPTs\BAcon.jpg"/>
          <p:cNvPicPr>
            <a:picLocks noChangeAspect="1" noChangeArrowheads="1"/>
          </p:cNvPicPr>
          <p:nvPr/>
        </p:nvPicPr>
        <p:blipFill>
          <a:blip r:embed="rId2" cstate="print">
            <a:lum bright="6000"/>
          </a:blip>
          <a:srcRect t="3922" r="5714" b="3922"/>
          <a:stretch>
            <a:fillRect/>
          </a:stretch>
        </p:blipFill>
        <p:spPr bwMode="auto">
          <a:xfrm>
            <a:off x="304800" y="1219200"/>
            <a:ext cx="8839200" cy="4800600"/>
          </a:xfrm>
          <a:prstGeom prst="rect">
            <a:avLst/>
          </a:prstGeom>
          <a:noFill/>
          <a:ln w="9525">
            <a:noFill/>
            <a:miter lim="800000"/>
            <a:headEnd/>
            <a:tailEnd/>
          </a:ln>
        </p:spPr>
      </p:pic>
      <p:sp>
        <p:nvSpPr>
          <p:cNvPr id="18437" name="Text Box 4"/>
          <p:cNvSpPr txBox="1">
            <a:spLocks noChangeArrowheads="1"/>
          </p:cNvSpPr>
          <p:nvPr/>
        </p:nvSpPr>
        <p:spPr bwMode="auto">
          <a:xfrm>
            <a:off x="381000" y="4495800"/>
            <a:ext cx="4648200" cy="1552575"/>
          </a:xfrm>
          <a:prstGeom prst="rect">
            <a:avLst/>
          </a:prstGeom>
          <a:noFill/>
          <a:ln w="38100">
            <a:noFill/>
            <a:miter lim="800000"/>
            <a:headEnd/>
            <a:tailEnd/>
          </a:ln>
        </p:spPr>
        <p:txBody>
          <a:bodyPr>
            <a:spAutoFit/>
          </a:bodyPr>
          <a:lstStyle/>
          <a:p>
            <a:pPr>
              <a:spcBef>
                <a:spcPct val="50000"/>
              </a:spcBef>
            </a:pPr>
            <a:r>
              <a:rPr lang="en-US" sz="2400">
                <a:solidFill>
                  <a:srgbClr val="990099"/>
                </a:solidFill>
              </a:rPr>
              <a:t>BROILING AND ROASTING ON A RACK CONSIDERABLY REDUCE FAT CONTENT COMPARED TO FRYING</a:t>
            </a:r>
            <a:endParaRPr lang="en-US">
              <a:solidFill>
                <a:srgbClr val="990099"/>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Rectangle 2" descr="Purple mesh"/>
          <p:cNvSpPr>
            <a:spLocks noGrp="1" noChangeArrowheads="1"/>
          </p:cNvSpPr>
          <p:nvPr>
            <p:ph type="title"/>
          </p:nvPr>
        </p:nvSpPr>
        <p:spPr>
          <a:xfrm>
            <a:off x="0" y="304800"/>
            <a:ext cx="9144000" cy="990600"/>
          </a:xfrm>
          <a:noFill/>
        </p:spPr>
        <p:txBody>
          <a:bodyPr/>
          <a:lstStyle/>
          <a:p>
            <a:pPr>
              <a:defRPr/>
            </a:pPr>
            <a:r>
              <a:rPr lang="en-US" b="0" baseline="30000" smtClean="0">
                <a:solidFill>
                  <a:srgbClr val="CC0000"/>
                </a:solidFill>
              </a:rPr>
              <a:t>DRY HEAT COOKERY MEAT FOR </a:t>
            </a:r>
            <a:r>
              <a:rPr lang="en-US" b="0" u="sng" baseline="30000" smtClean="0">
                <a:solidFill>
                  <a:srgbClr val="CC0000"/>
                </a:solidFill>
              </a:rPr>
              <a:t>THIN</a:t>
            </a:r>
            <a:r>
              <a:rPr lang="en-US" b="0" baseline="30000" smtClean="0">
                <a:solidFill>
                  <a:srgbClr val="CC0000"/>
                </a:solidFill>
              </a:rPr>
              <a:t>, </a:t>
            </a:r>
            <a:r>
              <a:rPr lang="en-US" b="0" u="sng" baseline="30000" smtClean="0">
                <a:solidFill>
                  <a:srgbClr val="CC0000"/>
                </a:solidFill>
              </a:rPr>
              <a:t>TENDER</a:t>
            </a:r>
            <a:r>
              <a:rPr lang="en-US" b="0" baseline="30000" smtClean="0">
                <a:solidFill>
                  <a:srgbClr val="CC0000"/>
                </a:solidFill>
              </a:rPr>
              <a:t> CUTS</a:t>
            </a:r>
            <a:endParaRPr lang="en-US" sz="4000" b="0" baseline="30000" smtClean="0">
              <a:solidFill>
                <a:srgbClr val="CC0000"/>
              </a:solidFill>
            </a:endParaRPr>
          </a:p>
        </p:txBody>
      </p:sp>
      <p:pic>
        <p:nvPicPr>
          <p:cNvPr id="19460" name="Picture 3" descr="C:\AS3201\AS3210PPTs\Grilling.jpg"/>
          <p:cNvPicPr>
            <a:picLocks noChangeAspect="1" noChangeArrowheads="1"/>
          </p:cNvPicPr>
          <p:nvPr/>
        </p:nvPicPr>
        <p:blipFill>
          <a:blip r:embed="rId2" cstate="print">
            <a:lum bright="10000" contrast="10000"/>
          </a:blip>
          <a:srcRect b="6172"/>
          <a:stretch>
            <a:fillRect/>
          </a:stretch>
        </p:blipFill>
        <p:spPr bwMode="auto">
          <a:xfrm>
            <a:off x="0" y="1371600"/>
            <a:ext cx="91440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23" name="Rectangle 7" descr="Purple mesh"/>
          <p:cNvSpPr>
            <a:spLocks noGrp="1" noChangeArrowheads="1"/>
          </p:cNvSpPr>
          <p:nvPr>
            <p:ph type="title"/>
          </p:nvPr>
        </p:nvSpPr>
        <p:spPr>
          <a:noFill/>
          <a:ln>
            <a:noFill/>
          </a:ln>
        </p:spPr>
        <p:txBody>
          <a:bodyPr/>
          <a:lstStyle/>
          <a:p>
            <a:pPr>
              <a:defRPr/>
            </a:pPr>
            <a:r>
              <a:rPr lang="en-US" sz="2700" b="0" smtClean="0">
                <a:solidFill>
                  <a:srgbClr val="CC0000"/>
                </a:solidFill>
              </a:rPr>
              <a:t>ON TOP OF THE STOVE,  DRY HEAT COOKERY</a:t>
            </a:r>
            <a:br>
              <a:rPr lang="en-US" sz="2700" b="0" smtClean="0">
                <a:solidFill>
                  <a:srgbClr val="CC0000"/>
                </a:solidFill>
              </a:rPr>
            </a:br>
            <a:r>
              <a:rPr lang="en-US" sz="2700" b="0" smtClean="0">
                <a:solidFill>
                  <a:srgbClr val="CC0000"/>
                </a:solidFill>
              </a:rPr>
              <a:t> METHOD FOR </a:t>
            </a:r>
            <a:r>
              <a:rPr lang="en-US" sz="2700" b="0" u="sng" smtClean="0">
                <a:solidFill>
                  <a:srgbClr val="CC0000"/>
                </a:solidFill>
              </a:rPr>
              <a:t>THIN, TENDER</a:t>
            </a:r>
            <a:r>
              <a:rPr lang="en-US" sz="2700" b="0" smtClean="0">
                <a:solidFill>
                  <a:srgbClr val="CC0000"/>
                </a:solidFill>
              </a:rPr>
              <a:t> CUTS</a:t>
            </a:r>
            <a:endParaRPr lang="en-US" sz="4300" b="0" smtClean="0">
              <a:solidFill>
                <a:srgbClr val="CC0000"/>
              </a:solidFill>
            </a:endParaRPr>
          </a:p>
        </p:txBody>
      </p:sp>
      <p:pic>
        <p:nvPicPr>
          <p:cNvPr id="20483" name="Picture 11" descr="C:\AS3201\AS3210PPTs\Frying.jpg"/>
          <p:cNvPicPr>
            <a:picLocks noChangeAspect="1" noChangeArrowheads="1"/>
          </p:cNvPicPr>
          <p:nvPr/>
        </p:nvPicPr>
        <p:blipFill>
          <a:blip r:embed="rId2" cstate="print">
            <a:lum bright="10000"/>
          </a:blip>
          <a:srcRect/>
          <a:stretch>
            <a:fillRect/>
          </a:stretch>
        </p:blipFill>
        <p:spPr bwMode="auto">
          <a:xfrm>
            <a:off x="0" y="1066800"/>
            <a:ext cx="9144000" cy="5059363"/>
          </a:xfrm>
          <a:prstGeom prst="rect">
            <a:avLst/>
          </a:prstGeom>
          <a:noFill/>
          <a:ln w="9525">
            <a:noFill/>
            <a:miter lim="800000"/>
            <a:headEnd/>
            <a:tailEnd/>
          </a:ln>
        </p:spPr>
      </p:pic>
      <p:sp>
        <p:nvSpPr>
          <p:cNvPr id="20485" name="Text Box 8"/>
          <p:cNvSpPr txBox="1">
            <a:spLocks noChangeArrowheads="1"/>
          </p:cNvSpPr>
          <p:nvPr/>
        </p:nvSpPr>
        <p:spPr bwMode="auto">
          <a:xfrm>
            <a:off x="4038600" y="6035675"/>
            <a:ext cx="5105400" cy="822325"/>
          </a:xfrm>
          <a:prstGeom prst="rect">
            <a:avLst/>
          </a:prstGeom>
          <a:solidFill>
            <a:srgbClr val="CC0000"/>
          </a:solidFill>
          <a:ln w="9525">
            <a:noFill/>
            <a:miter lim="800000"/>
            <a:headEnd/>
            <a:tailEnd/>
          </a:ln>
        </p:spPr>
        <p:txBody>
          <a:bodyPr>
            <a:spAutoFit/>
          </a:bodyPr>
          <a:lstStyle/>
          <a:p>
            <a:pPr algn="ctr">
              <a:spcBef>
                <a:spcPct val="50000"/>
              </a:spcBef>
            </a:pPr>
            <a:r>
              <a:rPr lang="en-US" sz="2400" dirty="0">
                <a:solidFill>
                  <a:srgbClr val="FFFFFF"/>
                </a:solidFill>
              </a:rPr>
              <a:t>ALLOWS BROILING WHEN YOU DON’T HAVE AN OVEN</a:t>
            </a:r>
            <a:endParaRPr lang="en-US" sz="2800" dirty="0">
              <a:solidFill>
                <a:srgbClr val="FFFFFF"/>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Rectangle 2" descr="Purple mesh"/>
          <p:cNvSpPr>
            <a:spLocks noGrp="1" noChangeArrowheads="1"/>
          </p:cNvSpPr>
          <p:nvPr>
            <p:ph type="title"/>
          </p:nvPr>
        </p:nvSpPr>
        <p:spPr>
          <a:noFill/>
        </p:spPr>
        <p:txBody>
          <a:bodyPr/>
          <a:lstStyle/>
          <a:p>
            <a:pPr>
              <a:defRPr/>
            </a:pPr>
            <a:r>
              <a:rPr lang="en-US" smtClean="0">
                <a:solidFill>
                  <a:srgbClr val="CC0000"/>
                </a:solidFill>
              </a:rPr>
              <a:t>OBJECTIVES</a:t>
            </a:r>
          </a:p>
        </p:txBody>
      </p:sp>
      <p:sp>
        <p:nvSpPr>
          <p:cNvPr id="3076" name="Rectangle 3"/>
          <p:cNvSpPr>
            <a:spLocks noGrp="1" noChangeArrowheads="1"/>
          </p:cNvSpPr>
          <p:nvPr>
            <p:ph idx="1"/>
          </p:nvPr>
        </p:nvSpPr>
        <p:spPr/>
        <p:txBody>
          <a:bodyPr/>
          <a:lstStyle/>
          <a:p>
            <a:pPr>
              <a:buFontTx/>
              <a:buChar char="•"/>
            </a:pPr>
            <a:r>
              <a:rPr lang="en-US" b="0" dirty="0" smtClean="0">
                <a:solidFill>
                  <a:srgbClr val="FFFFFF"/>
                </a:solidFill>
              </a:rPr>
              <a:t>To show the importance of cooking procedures on meat palatability</a:t>
            </a:r>
          </a:p>
          <a:p>
            <a:pPr>
              <a:buFontTx/>
              <a:buChar char="•"/>
            </a:pPr>
            <a:r>
              <a:rPr lang="en-US" b="0" dirty="0" smtClean="0">
                <a:solidFill>
                  <a:srgbClr val="FFFFFF"/>
                </a:solidFill>
              </a:rPr>
              <a:t>To match each meat cut with the best cooking method</a:t>
            </a:r>
          </a:p>
          <a:p>
            <a:pPr>
              <a:buFontTx/>
              <a:buChar char="•"/>
            </a:pPr>
            <a:r>
              <a:rPr lang="en-US" b="0" dirty="0" smtClean="0">
                <a:solidFill>
                  <a:srgbClr val="FFFFFF"/>
                </a:solidFill>
              </a:rPr>
              <a:t>To present the key procedures needed for successful indoor and outdoor meat cookery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21507" name="Picture 8" descr="C:\AS3201\AS3210PPTs\Panfrying.jpg"/>
          <p:cNvPicPr>
            <a:picLocks noChangeAspect="1" noChangeArrowheads="1"/>
          </p:cNvPicPr>
          <p:nvPr/>
        </p:nvPicPr>
        <p:blipFill>
          <a:blip r:embed="rId2" cstate="print">
            <a:lum bright="12000"/>
          </a:blip>
          <a:srcRect/>
          <a:stretch>
            <a:fillRect/>
          </a:stretch>
        </p:blipFill>
        <p:spPr bwMode="auto">
          <a:xfrm>
            <a:off x="0" y="1143000"/>
            <a:ext cx="9144000" cy="4570413"/>
          </a:xfrm>
          <a:prstGeom prst="rect">
            <a:avLst/>
          </a:prstGeom>
          <a:noFill/>
          <a:ln w="9525">
            <a:noFill/>
            <a:miter lim="800000"/>
            <a:headEnd/>
            <a:tailEnd/>
          </a:ln>
        </p:spPr>
      </p:pic>
      <p:sp>
        <p:nvSpPr>
          <p:cNvPr id="21508" name="Text Box 5"/>
          <p:cNvSpPr txBox="1">
            <a:spLocks noChangeArrowheads="1"/>
          </p:cNvSpPr>
          <p:nvPr/>
        </p:nvSpPr>
        <p:spPr bwMode="auto">
          <a:xfrm>
            <a:off x="0" y="228600"/>
            <a:ext cx="9144000" cy="946150"/>
          </a:xfrm>
          <a:prstGeom prst="rect">
            <a:avLst/>
          </a:prstGeom>
          <a:noFill/>
          <a:ln w="9525">
            <a:noFill/>
            <a:miter lim="800000"/>
            <a:headEnd/>
            <a:tailEnd/>
          </a:ln>
        </p:spPr>
        <p:txBody>
          <a:bodyPr>
            <a:spAutoFit/>
          </a:bodyPr>
          <a:lstStyle/>
          <a:p>
            <a:pPr algn="ctr">
              <a:spcBef>
                <a:spcPct val="50000"/>
              </a:spcBef>
            </a:pPr>
            <a:r>
              <a:rPr lang="en-US" sz="2800">
                <a:solidFill>
                  <a:srgbClr val="CC0000"/>
                </a:solidFill>
              </a:rPr>
              <a:t>USE ONLY WHEN MEAT IS TOO DRY WITHOUT ADDED FAT</a:t>
            </a:r>
          </a:p>
        </p:txBody>
      </p:sp>
      <p:sp>
        <p:nvSpPr>
          <p:cNvPr id="7174" name="Text Box 6"/>
          <p:cNvSpPr txBox="1">
            <a:spLocks noChangeArrowheads="1"/>
          </p:cNvSpPr>
          <p:nvPr/>
        </p:nvSpPr>
        <p:spPr bwMode="auto">
          <a:xfrm>
            <a:off x="0" y="5575300"/>
            <a:ext cx="9144000" cy="1282700"/>
          </a:xfrm>
          <a:prstGeom prst="rect">
            <a:avLst/>
          </a:prstGeom>
          <a:solidFill>
            <a:schemeClr val="tx1"/>
          </a:solidFill>
          <a:ln w="9525">
            <a:noFill/>
            <a:miter lim="800000"/>
            <a:headEnd/>
            <a:tailEnd/>
          </a:ln>
        </p:spPr>
        <p:txBody>
          <a:bodyPr>
            <a:spAutoFit/>
          </a:bodyPr>
          <a:lstStyle/>
          <a:p>
            <a:pPr algn="ctr">
              <a:spcBef>
                <a:spcPct val="50000"/>
              </a:spcBef>
            </a:pPr>
            <a:r>
              <a:rPr lang="en-US" sz="2600">
                <a:solidFill>
                  <a:srgbClr val="FFFFFF"/>
                </a:solidFill>
              </a:rPr>
              <a:t>FRYING SIGNIFICANTLY INCREASES THE CALORIC VALUE OF FOODS OF ANY KIND AND INCREASES HUMAN WEIGHT PROBLEMS</a:t>
            </a:r>
            <a:endParaRPr lang="en-US" sz="2800">
              <a:solidFill>
                <a:srgbClr val="FFFFFF"/>
              </a:solidFill>
            </a:endParaRPr>
          </a:p>
        </p:txBody>
      </p:sp>
      <p:sp>
        <p:nvSpPr>
          <p:cNvPr id="21510" name="Line 9"/>
          <p:cNvSpPr>
            <a:spLocks noChangeShapeType="1"/>
          </p:cNvSpPr>
          <p:nvPr/>
        </p:nvSpPr>
        <p:spPr bwMode="auto">
          <a:xfrm>
            <a:off x="3429000" y="1828800"/>
            <a:ext cx="1905000" cy="0"/>
          </a:xfrm>
          <a:prstGeom prst="line">
            <a:avLst/>
          </a:prstGeom>
          <a:noFill/>
          <a:ln w="38100">
            <a:solidFill>
              <a:srgbClr val="CC000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additive="base">
                                        <p:cTn id="7" dur="500" fill="hold"/>
                                        <p:tgtEl>
                                          <p:spTgt spid="7174"/>
                                        </p:tgtEl>
                                        <p:attrNameLst>
                                          <p:attrName>ppt_x</p:attrName>
                                        </p:attrNameLst>
                                      </p:cBhvr>
                                      <p:tavLst>
                                        <p:tav tm="0">
                                          <p:val>
                                            <p:strVal val="#ppt_x"/>
                                          </p:val>
                                        </p:tav>
                                        <p:tav tm="100000">
                                          <p:val>
                                            <p:strVal val="#ppt_x"/>
                                          </p:val>
                                        </p:tav>
                                      </p:tavLst>
                                    </p:anim>
                                    <p:anim calcmode="lin" valueType="num">
                                      <p:cBhvr additive="base">
                                        <p:cTn id="8" dur="500" fill="hold"/>
                                        <p:tgtEl>
                                          <p:spTgt spid="71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Rectangle 2" descr="Purple mesh"/>
          <p:cNvSpPr>
            <a:spLocks noGrp="1" noChangeArrowheads="1"/>
          </p:cNvSpPr>
          <p:nvPr>
            <p:ph type="title"/>
          </p:nvPr>
        </p:nvSpPr>
        <p:spPr>
          <a:xfrm>
            <a:off x="0" y="0"/>
            <a:ext cx="3581400" cy="6019800"/>
          </a:xfrm>
          <a:noFill/>
        </p:spPr>
        <p:txBody>
          <a:bodyPr/>
          <a:lstStyle/>
          <a:p>
            <a:pPr algn="l">
              <a:defRPr/>
            </a:pPr>
            <a:r>
              <a:rPr lang="en-US" b="0" smtClean="0">
                <a:solidFill>
                  <a:srgbClr val="CC0000"/>
                </a:solidFill>
              </a:rPr>
              <a:t>Cubed steaks </a:t>
            </a:r>
            <a:r>
              <a:rPr lang="en-US" b="0" u="sng" smtClean="0">
                <a:solidFill>
                  <a:srgbClr val="CC0000"/>
                </a:solidFill>
              </a:rPr>
              <a:t>should be</a:t>
            </a:r>
            <a:r>
              <a:rPr lang="en-US" b="0" smtClean="0">
                <a:solidFill>
                  <a:srgbClr val="CC0000"/>
                </a:solidFill>
              </a:rPr>
              <a:t> fried to prevent dryness resulting from their open structure.</a:t>
            </a:r>
          </a:p>
        </p:txBody>
      </p:sp>
      <p:pic>
        <p:nvPicPr>
          <p:cNvPr id="23556" name="Picture 3" descr="E:\Cooking\Cook35.tif"/>
          <p:cNvPicPr>
            <a:picLocks noChangeAspect="1" noChangeArrowheads="1"/>
          </p:cNvPicPr>
          <p:nvPr/>
        </p:nvPicPr>
        <p:blipFill>
          <a:blip r:embed="rId2" cstate="print"/>
          <a:srcRect l="62338" t="5582" b="5582"/>
          <a:stretch>
            <a:fillRect/>
          </a:stretch>
        </p:blipFill>
        <p:spPr bwMode="auto">
          <a:xfrm>
            <a:off x="4038600" y="0"/>
            <a:ext cx="51054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Rectangle 2" descr="Purple mesh"/>
          <p:cNvSpPr>
            <a:spLocks noGrp="1" noChangeArrowheads="1"/>
          </p:cNvSpPr>
          <p:nvPr>
            <p:ph type="title"/>
          </p:nvPr>
        </p:nvSpPr>
        <p:spPr>
          <a:noFill/>
        </p:spPr>
        <p:txBody>
          <a:bodyPr/>
          <a:lstStyle/>
          <a:p>
            <a:pPr>
              <a:defRPr/>
            </a:pPr>
            <a:r>
              <a:rPr lang="en-US" smtClean="0">
                <a:solidFill>
                  <a:srgbClr val="CC0000"/>
                </a:solidFill>
              </a:rPr>
              <a:t>FOR SMALL, THIN PIECES OF MEAT</a:t>
            </a:r>
          </a:p>
        </p:txBody>
      </p:sp>
      <p:pic>
        <p:nvPicPr>
          <p:cNvPr id="24580" name="Picture 3" descr="C:\AS3201\AS3210PPTs\StirFRY.jpg"/>
          <p:cNvPicPr>
            <a:picLocks noChangeAspect="1" noChangeArrowheads="1"/>
          </p:cNvPicPr>
          <p:nvPr/>
        </p:nvPicPr>
        <p:blipFill>
          <a:blip r:embed="rId2" cstate="print">
            <a:lum bright="20000" contrast="10000"/>
          </a:blip>
          <a:srcRect/>
          <a:stretch>
            <a:fillRect/>
          </a:stretch>
        </p:blipFill>
        <p:spPr bwMode="auto">
          <a:xfrm>
            <a:off x="0" y="1223963"/>
            <a:ext cx="9144000" cy="4886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Rectangle 2" descr="Purple mesh"/>
          <p:cNvSpPr>
            <a:spLocks noGrp="1" noChangeArrowheads="1"/>
          </p:cNvSpPr>
          <p:nvPr>
            <p:ph type="title"/>
          </p:nvPr>
        </p:nvSpPr>
        <p:spPr>
          <a:noFill/>
        </p:spPr>
        <p:txBody>
          <a:bodyPr/>
          <a:lstStyle/>
          <a:p>
            <a:pPr>
              <a:defRPr/>
            </a:pPr>
            <a:r>
              <a:rPr lang="en-US" smtClean="0">
                <a:solidFill>
                  <a:srgbClr val="CC0000"/>
                </a:solidFill>
              </a:rPr>
              <a:t>MAIN COOKING METHOD CATEGORY</a:t>
            </a:r>
          </a:p>
        </p:txBody>
      </p:sp>
      <p:pic>
        <p:nvPicPr>
          <p:cNvPr id="25604" name="Picture 3" descr="E:\Cooking\Cook40.tif"/>
          <p:cNvPicPr>
            <a:picLocks noChangeAspect="1" noChangeArrowheads="1"/>
          </p:cNvPicPr>
          <p:nvPr/>
        </p:nvPicPr>
        <p:blipFill>
          <a:blip r:embed="rId2" cstate="print"/>
          <a:srcRect/>
          <a:stretch>
            <a:fillRect/>
          </a:stretch>
        </p:blipFill>
        <p:spPr bwMode="auto">
          <a:xfrm>
            <a:off x="609600" y="1217613"/>
            <a:ext cx="7772400" cy="4843462"/>
          </a:xfrm>
          <a:prstGeom prst="rect">
            <a:avLst/>
          </a:prstGeom>
          <a:noFill/>
          <a:ln w="9525">
            <a:noFill/>
            <a:miter lim="800000"/>
            <a:headEnd/>
            <a:tailEnd/>
          </a:ln>
        </p:spPr>
      </p:pic>
      <p:sp>
        <p:nvSpPr>
          <p:cNvPr id="25605" name="Rectangle 4"/>
          <p:cNvSpPr>
            <a:spLocks noChangeArrowheads="1"/>
          </p:cNvSpPr>
          <p:nvPr/>
        </p:nvSpPr>
        <p:spPr bwMode="auto">
          <a:xfrm>
            <a:off x="2895600" y="1371600"/>
            <a:ext cx="3124200" cy="762000"/>
          </a:xfrm>
          <a:prstGeom prst="rect">
            <a:avLst/>
          </a:prstGeom>
          <a:noFill/>
          <a:ln w="9525">
            <a:solidFill>
              <a:srgbClr val="CC00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Rectangle 2" descr="Purple mesh"/>
          <p:cNvSpPr>
            <a:spLocks noGrp="1" noChangeArrowheads="1"/>
          </p:cNvSpPr>
          <p:nvPr>
            <p:ph type="title"/>
          </p:nvPr>
        </p:nvSpPr>
        <p:spPr>
          <a:noFill/>
        </p:spPr>
        <p:txBody>
          <a:bodyPr/>
          <a:lstStyle/>
          <a:p>
            <a:pPr>
              <a:defRPr/>
            </a:pPr>
            <a:r>
              <a:rPr lang="en-US" smtClean="0">
                <a:solidFill>
                  <a:srgbClr val="CC0000"/>
                </a:solidFill>
              </a:rPr>
              <a:t>WHEN TO USE MOIST HEAT METHODS</a:t>
            </a:r>
          </a:p>
        </p:txBody>
      </p:sp>
      <p:sp>
        <p:nvSpPr>
          <p:cNvPr id="2662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26628" name="Picture 3" descr="E:\Cooking\Cook441.tif"/>
          <p:cNvPicPr>
            <a:picLocks noChangeAspect="1" noChangeArrowheads="1"/>
          </p:cNvPicPr>
          <p:nvPr/>
        </p:nvPicPr>
        <p:blipFill>
          <a:blip r:embed="rId2" cstate="print"/>
          <a:srcRect/>
          <a:stretch>
            <a:fillRect/>
          </a:stretch>
        </p:blipFill>
        <p:spPr bwMode="auto">
          <a:xfrm>
            <a:off x="0" y="1377950"/>
            <a:ext cx="9144000" cy="548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descr="Purple mesh"/>
          <p:cNvSpPr>
            <a:spLocks noGrp="1" noChangeArrowheads="1"/>
          </p:cNvSpPr>
          <p:nvPr>
            <p:ph type="title"/>
          </p:nvPr>
        </p:nvSpPr>
        <p:spPr>
          <a:noFill/>
        </p:spPr>
        <p:txBody>
          <a:bodyPr/>
          <a:lstStyle/>
          <a:p>
            <a:pPr>
              <a:defRPr/>
            </a:pPr>
            <a:r>
              <a:rPr lang="en-US" sz="4400" smtClean="0">
                <a:solidFill>
                  <a:srgbClr val="CC0000"/>
                </a:solidFill>
              </a:rPr>
              <a:t>COOKING METHODS</a:t>
            </a:r>
            <a:endParaRPr lang="en-US" smtClean="0">
              <a:solidFill>
                <a:srgbClr val="CC0000"/>
              </a:solidFill>
            </a:endParaRPr>
          </a:p>
        </p:txBody>
      </p:sp>
      <p:pic>
        <p:nvPicPr>
          <p:cNvPr id="27652" name="Picture 4" descr="E:\Cooking\CoIII23.tif"/>
          <p:cNvPicPr>
            <a:picLocks noChangeAspect="1" noChangeArrowheads="1"/>
          </p:cNvPicPr>
          <p:nvPr/>
        </p:nvPicPr>
        <p:blipFill>
          <a:blip r:embed="rId2" cstate="print"/>
          <a:srcRect/>
          <a:stretch>
            <a:fillRect/>
          </a:stretch>
        </p:blipFill>
        <p:spPr bwMode="auto">
          <a:xfrm>
            <a:off x="0" y="1219200"/>
            <a:ext cx="91440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
        <p:nvSpPr>
          <p:cNvPr id="28675" name="Text Box 5"/>
          <p:cNvSpPr txBox="1">
            <a:spLocks noChangeArrowheads="1"/>
          </p:cNvSpPr>
          <p:nvPr/>
        </p:nvSpPr>
        <p:spPr bwMode="auto">
          <a:xfrm>
            <a:off x="5105400" y="0"/>
            <a:ext cx="4038600" cy="1373188"/>
          </a:xfrm>
          <a:prstGeom prst="rect">
            <a:avLst/>
          </a:prstGeom>
          <a:noFill/>
          <a:ln w="9525">
            <a:noFill/>
            <a:miter lim="800000"/>
            <a:headEnd/>
            <a:tailEnd/>
          </a:ln>
        </p:spPr>
        <p:txBody>
          <a:bodyPr>
            <a:spAutoFit/>
          </a:bodyPr>
          <a:lstStyle/>
          <a:p>
            <a:pPr algn="ctr">
              <a:spcBef>
                <a:spcPct val="50000"/>
              </a:spcBef>
            </a:pPr>
            <a:r>
              <a:rPr lang="en-US" sz="2800">
                <a:solidFill>
                  <a:srgbClr val="CC0000"/>
                </a:solidFill>
              </a:rPr>
              <a:t>MOIST HEAT COOKERY METHOD FOR THIN CUTS</a:t>
            </a:r>
          </a:p>
        </p:txBody>
      </p:sp>
      <p:sp>
        <p:nvSpPr>
          <p:cNvPr id="28676" name="Text Box 6"/>
          <p:cNvSpPr txBox="1">
            <a:spLocks noChangeArrowheads="1"/>
          </p:cNvSpPr>
          <p:nvPr/>
        </p:nvSpPr>
        <p:spPr bwMode="auto">
          <a:xfrm>
            <a:off x="0" y="228600"/>
            <a:ext cx="4876800" cy="822325"/>
          </a:xfrm>
          <a:prstGeom prst="rect">
            <a:avLst/>
          </a:prstGeom>
          <a:noFill/>
          <a:ln w="9525">
            <a:noFill/>
            <a:miter lim="800000"/>
            <a:headEnd/>
            <a:tailEnd/>
          </a:ln>
        </p:spPr>
        <p:txBody>
          <a:bodyPr>
            <a:spAutoFit/>
          </a:bodyPr>
          <a:lstStyle/>
          <a:p>
            <a:pPr>
              <a:spcBef>
                <a:spcPct val="50000"/>
              </a:spcBef>
            </a:pPr>
            <a:r>
              <a:rPr lang="en-US" sz="2400">
                <a:solidFill>
                  <a:srgbClr val="CC0000"/>
                </a:solidFill>
              </a:rPr>
              <a:t>Note spelling - “brazing”</a:t>
            </a:r>
            <a:br>
              <a:rPr lang="en-US" sz="2400">
                <a:solidFill>
                  <a:srgbClr val="CC0000"/>
                </a:solidFill>
              </a:rPr>
            </a:br>
            <a:r>
              <a:rPr lang="en-US" sz="2400">
                <a:solidFill>
                  <a:srgbClr val="CC0000"/>
                </a:solidFill>
              </a:rPr>
              <a:t> is  a kind of  welding.</a:t>
            </a:r>
          </a:p>
        </p:txBody>
      </p:sp>
      <p:pic>
        <p:nvPicPr>
          <p:cNvPr id="28677" name="Picture 7" descr="C:\AS3201\AS3210PPTs\Braising.jpg"/>
          <p:cNvPicPr>
            <a:picLocks noChangeAspect="1" noChangeArrowheads="1"/>
          </p:cNvPicPr>
          <p:nvPr/>
        </p:nvPicPr>
        <p:blipFill>
          <a:blip r:embed="rId2" cstate="print">
            <a:lum bright="16000"/>
          </a:blip>
          <a:srcRect/>
          <a:stretch>
            <a:fillRect/>
          </a:stretch>
        </p:blipFill>
        <p:spPr bwMode="auto">
          <a:xfrm>
            <a:off x="0" y="1349375"/>
            <a:ext cx="9144000" cy="5508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Rectangle 2" descr="Purple mesh"/>
          <p:cNvSpPr>
            <a:spLocks noGrp="1" noChangeArrowheads="1"/>
          </p:cNvSpPr>
          <p:nvPr>
            <p:ph type="title"/>
          </p:nvPr>
        </p:nvSpPr>
        <p:spPr>
          <a:noFill/>
        </p:spPr>
        <p:txBody>
          <a:bodyPr/>
          <a:lstStyle/>
          <a:p>
            <a:pPr>
              <a:defRPr/>
            </a:pPr>
            <a:r>
              <a:rPr lang="en-US" smtClean="0">
                <a:solidFill>
                  <a:srgbClr val="CC0000"/>
                </a:solidFill>
              </a:rPr>
              <a:t>SAME AS BRAISING EXCEPT FOR THE AMOUNT OF LIQUID USED </a:t>
            </a:r>
          </a:p>
        </p:txBody>
      </p:sp>
      <p:pic>
        <p:nvPicPr>
          <p:cNvPr id="29700" name="Picture 3" descr="E:\Cooking\Cook42.tif"/>
          <p:cNvPicPr>
            <a:picLocks noChangeAspect="1" noChangeArrowheads="1"/>
          </p:cNvPicPr>
          <p:nvPr/>
        </p:nvPicPr>
        <p:blipFill>
          <a:blip r:embed="rId2" cstate="print"/>
          <a:srcRect/>
          <a:stretch>
            <a:fillRect/>
          </a:stretch>
        </p:blipFill>
        <p:spPr bwMode="auto">
          <a:xfrm>
            <a:off x="0" y="1225550"/>
            <a:ext cx="9144000" cy="4697413"/>
          </a:xfrm>
          <a:prstGeom prst="rect">
            <a:avLst/>
          </a:prstGeom>
          <a:noFill/>
          <a:ln w="9525">
            <a:noFill/>
            <a:miter lim="800000"/>
            <a:headEnd/>
            <a:tailEnd/>
          </a:ln>
        </p:spPr>
      </p:pic>
      <p:sp>
        <p:nvSpPr>
          <p:cNvPr id="29701" name="Line 4"/>
          <p:cNvSpPr>
            <a:spLocks noChangeShapeType="1"/>
          </p:cNvSpPr>
          <p:nvPr/>
        </p:nvSpPr>
        <p:spPr bwMode="auto">
          <a:xfrm>
            <a:off x="6781800" y="1905000"/>
            <a:ext cx="1371600" cy="0"/>
          </a:xfrm>
          <a:prstGeom prst="line">
            <a:avLst/>
          </a:prstGeom>
          <a:noFill/>
          <a:ln w="9525">
            <a:solidFill>
              <a:srgbClr val="99CCFF"/>
            </a:solidFill>
            <a:round/>
            <a:headEnd/>
            <a:tailEnd/>
          </a:ln>
        </p:spPr>
        <p:txBody>
          <a:bodyPr wrap="none" anchor="ctr"/>
          <a:lstStyle/>
          <a:p>
            <a:endParaRPr lang="en-US"/>
          </a:p>
        </p:txBody>
      </p:sp>
      <p:sp>
        <p:nvSpPr>
          <p:cNvPr id="29702" name="Line 5"/>
          <p:cNvSpPr>
            <a:spLocks noChangeShapeType="1"/>
          </p:cNvSpPr>
          <p:nvPr/>
        </p:nvSpPr>
        <p:spPr bwMode="auto">
          <a:xfrm>
            <a:off x="762000" y="3200400"/>
            <a:ext cx="3048000" cy="0"/>
          </a:xfrm>
          <a:prstGeom prst="line">
            <a:avLst/>
          </a:prstGeom>
          <a:noFill/>
          <a:ln w="9525">
            <a:solidFill>
              <a:srgbClr val="99CCFF"/>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Rectangle 2" descr="Purple mesh"/>
          <p:cNvSpPr>
            <a:spLocks noGrp="1" noChangeArrowheads="1"/>
          </p:cNvSpPr>
          <p:nvPr>
            <p:ph type="title"/>
          </p:nvPr>
        </p:nvSpPr>
        <p:spPr>
          <a:xfrm>
            <a:off x="0" y="685800"/>
            <a:ext cx="4267200" cy="5029200"/>
          </a:xfrm>
          <a:noFill/>
        </p:spPr>
        <p:txBody>
          <a:bodyPr/>
          <a:lstStyle/>
          <a:p>
            <a:pPr>
              <a:defRPr/>
            </a:pPr>
            <a:r>
              <a:rPr lang="en-US" sz="4000" smtClean="0">
                <a:solidFill>
                  <a:srgbClr val="CC0000"/>
                </a:solidFill>
              </a:rPr>
              <a:t>COOKING IN LIQUID (STEWING)</a:t>
            </a:r>
            <a:endParaRPr lang="en-US" smtClean="0">
              <a:solidFill>
                <a:srgbClr val="CC0000"/>
              </a:solidFill>
            </a:endParaRPr>
          </a:p>
        </p:txBody>
      </p:sp>
      <p:sp>
        <p:nvSpPr>
          <p:cNvPr id="3072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30724" name="Picture 3" descr="E:\Cooking\Cook43.tif"/>
          <p:cNvPicPr>
            <a:picLocks noChangeAspect="1" noChangeArrowheads="1"/>
          </p:cNvPicPr>
          <p:nvPr/>
        </p:nvPicPr>
        <p:blipFill>
          <a:blip r:embed="rId2" cstate="print"/>
          <a:srcRect l="60800"/>
          <a:stretch>
            <a:fillRect/>
          </a:stretch>
        </p:blipFill>
        <p:spPr bwMode="auto">
          <a:xfrm>
            <a:off x="4724400" y="0"/>
            <a:ext cx="4419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
        <p:nvSpPr>
          <p:cNvPr id="31747" name="Text Box 5"/>
          <p:cNvSpPr txBox="1">
            <a:spLocks noChangeArrowheads="1"/>
          </p:cNvSpPr>
          <p:nvPr/>
        </p:nvSpPr>
        <p:spPr bwMode="auto">
          <a:xfrm>
            <a:off x="5334000" y="0"/>
            <a:ext cx="3810000" cy="1373188"/>
          </a:xfrm>
          <a:prstGeom prst="rect">
            <a:avLst/>
          </a:prstGeom>
          <a:noFill/>
          <a:ln w="9525">
            <a:noFill/>
            <a:miter lim="800000"/>
            <a:headEnd/>
            <a:tailEnd/>
          </a:ln>
        </p:spPr>
        <p:txBody>
          <a:bodyPr>
            <a:spAutoFit/>
          </a:bodyPr>
          <a:lstStyle/>
          <a:p>
            <a:pPr algn="ctr">
              <a:spcBef>
                <a:spcPct val="50000"/>
              </a:spcBef>
            </a:pPr>
            <a:r>
              <a:rPr lang="en-US" sz="2800">
                <a:solidFill>
                  <a:srgbClr val="CC0000"/>
                </a:solidFill>
              </a:rPr>
              <a:t>MOIST HEAT COOKERY METHOD FOR THICK CUTS</a:t>
            </a:r>
          </a:p>
        </p:txBody>
      </p:sp>
      <p:sp>
        <p:nvSpPr>
          <p:cNvPr id="31748" name="Text Box 6"/>
          <p:cNvSpPr txBox="1">
            <a:spLocks noChangeArrowheads="1"/>
          </p:cNvSpPr>
          <p:nvPr/>
        </p:nvSpPr>
        <p:spPr bwMode="auto">
          <a:xfrm>
            <a:off x="0" y="304800"/>
            <a:ext cx="5334000" cy="955675"/>
          </a:xfrm>
          <a:prstGeom prst="rect">
            <a:avLst/>
          </a:prstGeom>
          <a:noFill/>
          <a:ln w="9525">
            <a:solidFill>
              <a:srgbClr val="CC0000"/>
            </a:solidFill>
            <a:miter lim="800000"/>
            <a:headEnd/>
            <a:tailEnd/>
          </a:ln>
        </p:spPr>
        <p:txBody>
          <a:bodyPr>
            <a:spAutoFit/>
          </a:bodyPr>
          <a:lstStyle/>
          <a:p>
            <a:pPr algn="ctr">
              <a:spcBef>
                <a:spcPct val="50000"/>
              </a:spcBef>
            </a:pPr>
            <a:r>
              <a:rPr lang="en-US" sz="2800">
                <a:solidFill>
                  <a:srgbClr val="CC0000"/>
                </a:solidFill>
              </a:rPr>
              <a:t>ALSO CALLED STEWING</a:t>
            </a:r>
            <a:br>
              <a:rPr lang="en-US" sz="2800">
                <a:solidFill>
                  <a:srgbClr val="CC0000"/>
                </a:solidFill>
              </a:rPr>
            </a:br>
            <a:r>
              <a:rPr lang="en-US" sz="2800">
                <a:solidFill>
                  <a:srgbClr val="CC0000"/>
                </a:solidFill>
              </a:rPr>
              <a:t>IF MEAT PIECES ARE SMALL</a:t>
            </a:r>
          </a:p>
        </p:txBody>
      </p:sp>
      <p:pic>
        <p:nvPicPr>
          <p:cNvPr id="31749" name="Picture 7" descr="C:\AS3201\AS3210PPTs\InLiquid.jpg"/>
          <p:cNvPicPr>
            <a:picLocks noChangeAspect="1" noChangeArrowheads="1"/>
          </p:cNvPicPr>
          <p:nvPr/>
        </p:nvPicPr>
        <p:blipFill>
          <a:blip r:embed="rId2" cstate="print">
            <a:lum bright="16000"/>
          </a:blip>
          <a:srcRect t="6061"/>
          <a:stretch>
            <a:fillRect/>
          </a:stretch>
        </p:blipFill>
        <p:spPr bwMode="auto">
          <a:xfrm>
            <a:off x="0" y="1447800"/>
            <a:ext cx="91440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Rectangle 2" descr="Purple mesh"/>
          <p:cNvSpPr>
            <a:spLocks noGrp="1" noChangeArrowheads="1"/>
          </p:cNvSpPr>
          <p:nvPr>
            <p:ph type="title"/>
          </p:nvPr>
        </p:nvSpPr>
        <p:spPr>
          <a:noFill/>
        </p:spPr>
        <p:txBody>
          <a:bodyPr/>
          <a:lstStyle/>
          <a:p>
            <a:pPr>
              <a:defRPr/>
            </a:pPr>
            <a:r>
              <a:rPr lang="en-US" smtClean="0">
                <a:solidFill>
                  <a:srgbClr val="CC0000"/>
                </a:solidFill>
              </a:rPr>
              <a:t>WHAT WE WILL COVER IN THIS UNIT</a:t>
            </a:r>
          </a:p>
        </p:txBody>
      </p:sp>
      <p:pic>
        <p:nvPicPr>
          <p:cNvPr id="4100" name="Picture 3" descr="E:\Cooking\Cook4.tif"/>
          <p:cNvPicPr>
            <a:picLocks noChangeAspect="1" noChangeArrowheads="1"/>
          </p:cNvPicPr>
          <p:nvPr/>
        </p:nvPicPr>
        <p:blipFill>
          <a:blip r:embed="rId2" cstate="print"/>
          <a:srcRect/>
          <a:stretch>
            <a:fillRect/>
          </a:stretch>
        </p:blipFill>
        <p:spPr bwMode="auto">
          <a:xfrm>
            <a:off x="1143000" y="1177925"/>
            <a:ext cx="7543800" cy="4951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Rectangle 2" descr="Purple mesh"/>
          <p:cNvSpPr>
            <a:spLocks noGrp="1" noChangeArrowheads="1"/>
          </p:cNvSpPr>
          <p:nvPr>
            <p:ph type="title"/>
          </p:nvPr>
        </p:nvSpPr>
        <p:spPr>
          <a:noFill/>
        </p:spPr>
        <p:txBody>
          <a:bodyPr/>
          <a:lstStyle/>
          <a:p>
            <a:pPr>
              <a:defRPr/>
            </a:pPr>
            <a:r>
              <a:rPr lang="en-US" sz="4400" smtClean="0">
                <a:solidFill>
                  <a:srgbClr val="CC0000"/>
                </a:solidFill>
              </a:rPr>
              <a:t>CROCK POT OR SLOW COOKER</a:t>
            </a:r>
            <a:endParaRPr lang="en-US" smtClean="0">
              <a:solidFill>
                <a:srgbClr val="CC0000"/>
              </a:solidFill>
            </a:endParaRPr>
          </a:p>
        </p:txBody>
      </p:sp>
      <p:sp>
        <p:nvSpPr>
          <p:cNvPr id="3277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32772" name="Picture 3" descr="E:\Cooking\Cook44.tif"/>
          <p:cNvPicPr>
            <a:picLocks noChangeAspect="1" noChangeArrowheads="1"/>
          </p:cNvPicPr>
          <p:nvPr/>
        </p:nvPicPr>
        <p:blipFill>
          <a:blip r:embed="rId2" cstate="print">
            <a:lum bright="-16000"/>
          </a:blip>
          <a:srcRect/>
          <a:stretch>
            <a:fillRect/>
          </a:stretch>
        </p:blipFill>
        <p:spPr bwMode="auto">
          <a:xfrm>
            <a:off x="0" y="1174750"/>
            <a:ext cx="9144000" cy="5683250"/>
          </a:xfrm>
          <a:prstGeom prst="rect">
            <a:avLst/>
          </a:prstGeom>
          <a:noFill/>
          <a:ln w="9525">
            <a:noFill/>
            <a:miter lim="800000"/>
            <a:headEnd/>
            <a:tailEnd/>
          </a:ln>
        </p:spPr>
      </p:pic>
      <p:sp>
        <p:nvSpPr>
          <p:cNvPr id="32773" name="Text Box 4"/>
          <p:cNvSpPr txBox="1">
            <a:spLocks noChangeArrowheads="1"/>
          </p:cNvSpPr>
          <p:nvPr/>
        </p:nvSpPr>
        <p:spPr bwMode="auto">
          <a:xfrm>
            <a:off x="228600" y="5791200"/>
            <a:ext cx="2667000" cy="946150"/>
          </a:xfrm>
          <a:prstGeom prst="rect">
            <a:avLst/>
          </a:prstGeom>
          <a:noFill/>
          <a:ln w="9525">
            <a:noFill/>
            <a:miter lim="800000"/>
            <a:headEnd/>
            <a:tailEnd/>
          </a:ln>
        </p:spPr>
        <p:txBody>
          <a:bodyPr>
            <a:spAutoFit/>
          </a:bodyPr>
          <a:lstStyle/>
          <a:p>
            <a:pPr>
              <a:spcBef>
                <a:spcPct val="50000"/>
              </a:spcBef>
            </a:pPr>
            <a:r>
              <a:rPr lang="en-US" sz="2800">
                <a:solidFill>
                  <a:srgbClr val="333399"/>
                </a:solidFill>
              </a:rPr>
              <a:t>MARJORAM - A SPICE</a:t>
            </a:r>
            <a:endParaRPr lang="en-US" sz="2800">
              <a:solidFill>
                <a:srgbClr val="FFCC00"/>
              </a:solidFill>
            </a:endParaRPr>
          </a:p>
        </p:txBody>
      </p:sp>
      <p:sp>
        <p:nvSpPr>
          <p:cNvPr id="32774" name="Text Box 5"/>
          <p:cNvSpPr txBox="1">
            <a:spLocks noChangeArrowheads="1"/>
          </p:cNvSpPr>
          <p:nvPr/>
        </p:nvSpPr>
        <p:spPr bwMode="auto">
          <a:xfrm>
            <a:off x="304800" y="2590800"/>
            <a:ext cx="2209800" cy="946150"/>
          </a:xfrm>
          <a:prstGeom prst="rect">
            <a:avLst/>
          </a:prstGeom>
          <a:noFill/>
          <a:ln w="9525">
            <a:noFill/>
            <a:miter lim="800000"/>
            <a:headEnd/>
            <a:tailEnd/>
          </a:ln>
        </p:spPr>
        <p:txBody>
          <a:bodyPr>
            <a:spAutoFit/>
          </a:bodyPr>
          <a:lstStyle/>
          <a:p>
            <a:pPr>
              <a:spcBef>
                <a:spcPct val="50000"/>
              </a:spcBef>
            </a:pPr>
            <a:r>
              <a:rPr lang="en-US" sz="2800">
                <a:solidFill>
                  <a:srgbClr val="333399"/>
                </a:solidFill>
              </a:rPr>
              <a:t>TOMATO SAUCE</a:t>
            </a:r>
            <a:endParaRPr lang="en-US" sz="2800">
              <a:solidFill>
                <a:srgbClr val="FFCC00"/>
              </a:solidFill>
            </a:endParaRPr>
          </a:p>
        </p:txBody>
      </p:sp>
      <p:sp>
        <p:nvSpPr>
          <p:cNvPr id="32775" name="Line 6"/>
          <p:cNvSpPr>
            <a:spLocks noChangeShapeType="1"/>
          </p:cNvSpPr>
          <p:nvPr/>
        </p:nvSpPr>
        <p:spPr bwMode="auto">
          <a:xfrm flipV="1">
            <a:off x="533400" y="5638800"/>
            <a:ext cx="0" cy="228600"/>
          </a:xfrm>
          <a:prstGeom prst="line">
            <a:avLst/>
          </a:prstGeom>
          <a:noFill/>
          <a:ln w="57150">
            <a:solidFill>
              <a:schemeClr val="tx1"/>
            </a:solidFill>
            <a:round/>
            <a:headEnd/>
            <a:tailEnd type="triangle" w="med" len="med"/>
          </a:ln>
        </p:spPr>
        <p:txBody>
          <a:bodyPr wrap="none" anchor="ctr"/>
          <a:lstStyle/>
          <a:p>
            <a:endParaRPr lang="en-US"/>
          </a:p>
        </p:txBody>
      </p:sp>
      <p:sp>
        <p:nvSpPr>
          <p:cNvPr id="32776" name="Line 7"/>
          <p:cNvSpPr>
            <a:spLocks noChangeShapeType="1"/>
          </p:cNvSpPr>
          <p:nvPr/>
        </p:nvSpPr>
        <p:spPr bwMode="auto">
          <a:xfrm>
            <a:off x="1752600" y="3352800"/>
            <a:ext cx="0" cy="457200"/>
          </a:xfrm>
          <a:prstGeom prst="line">
            <a:avLst/>
          </a:prstGeom>
          <a:noFill/>
          <a:ln w="57150">
            <a:solidFill>
              <a:schemeClr val="tx1"/>
            </a:solidFill>
            <a:round/>
            <a:headEnd/>
            <a:tailEnd type="triangle" w="med" len="med"/>
          </a:ln>
        </p:spPr>
        <p:txBody>
          <a:bodyPr wrap="none" anchor="ctr"/>
          <a:lstStyle/>
          <a:p>
            <a:endParaRPr lang="en-US"/>
          </a:p>
        </p:txBody>
      </p:sp>
      <p:sp>
        <p:nvSpPr>
          <p:cNvPr id="32777" name="Text Box 8"/>
          <p:cNvSpPr txBox="1">
            <a:spLocks noChangeArrowheads="1"/>
          </p:cNvSpPr>
          <p:nvPr/>
        </p:nvSpPr>
        <p:spPr bwMode="auto">
          <a:xfrm>
            <a:off x="6858000" y="2133600"/>
            <a:ext cx="2286000" cy="946150"/>
          </a:xfrm>
          <a:prstGeom prst="rect">
            <a:avLst/>
          </a:prstGeom>
          <a:noFill/>
          <a:ln w="9525">
            <a:noFill/>
            <a:miter lim="800000"/>
            <a:headEnd/>
            <a:tailEnd/>
          </a:ln>
        </p:spPr>
        <p:txBody>
          <a:bodyPr>
            <a:spAutoFit/>
          </a:bodyPr>
          <a:lstStyle/>
          <a:p>
            <a:pPr algn="ctr">
              <a:spcBef>
                <a:spcPct val="50000"/>
              </a:spcBef>
            </a:pPr>
            <a:r>
              <a:rPr lang="en-US" sz="2800">
                <a:solidFill>
                  <a:srgbClr val="333399"/>
                </a:solidFill>
              </a:rPr>
              <a:t>SALT &amp; PEPPER</a:t>
            </a:r>
            <a:endParaRPr lang="en-US" sz="2800">
              <a:solidFill>
                <a:srgbClr val="FFCC00"/>
              </a:solidFill>
            </a:endParaRPr>
          </a:p>
        </p:txBody>
      </p:sp>
      <p:sp>
        <p:nvSpPr>
          <p:cNvPr id="32778" name="Text Box 9"/>
          <p:cNvSpPr txBox="1">
            <a:spLocks noChangeArrowheads="1"/>
          </p:cNvSpPr>
          <p:nvPr/>
        </p:nvSpPr>
        <p:spPr bwMode="auto">
          <a:xfrm>
            <a:off x="3505200" y="5181600"/>
            <a:ext cx="2057400" cy="946150"/>
          </a:xfrm>
          <a:prstGeom prst="rect">
            <a:avLst/>
          </a:prstGeom>
          <a:noFill/>
          <a:ln w="9525">
            <a:noFill/>
            <a:miter lim="800000"/>
            <a:headEnd/>
            <a:tailEnd/>
          </a:ln>
        </p:spPr>
        <p:txBody>
          <a:bodyPr>
            <a:spAutoFit/>
          </a:bodyPr>
          <a:lstStyle/>
          <a:p>
            <a:pPr algn="ctr">
              <a:spcBef>
                <a:spcPct val="50000"/>
              </a:spcBef>
            </a:pPr>
            <a:r>
              <a:rPr lang="en-US" sz="2800">
                <a:solidFill>
                  <a:srgbClr val="333399"/>
                </a:solidFill>
              </a:rPr>
              <a:t>BEEF ROAST</a:t>
            </a:r>
            <a:endParaRPr lang="en-US" sz="2800">
              <a:solidFill>
                <a:srgbClr val="FFCC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7458" name="Rectangle 2" descr="Purple mesh"/>
          <p:cNvSpPr>
            <a:spLocks noGrp="1" noChangeArrowheads="1"/>
          </p:cNvSpPr>
          <p:nvPr>
            <p:ph type="title"/>
          </p:nvPr>
        </p:nvSpPr>
        <p:spPr>
          <a:noFill/>
        </p:spPr>
        <p:txBody>
          <a:bodyPr/>
          <a:lstStyle/>
          <a:p>
            <a:pPr>
              <a:defRPr/>
            </a:pPr>
            <a:r>
              <a:rPr lang="en-US" smtClean="0">
                <a:solidFill>
                  <a:srgbClr val="CC0000"/>
                </a:solidFill>
              </a:rPr>
              <a:t>CROCK POT</a:t>
            </a:r>
          </a:p>
        </p:txBody>
      </p:sp>
      <p:sp>
        <p:nvSpPr>
          <p:cNvPr id="147459" name="Rectangle 3"/>
          <p:cNvSpPr>
            <a:spLocks noGrp="1" noChangeArrowheads="1"/>
          </p:cNvSpPr>
          <p:nvPr>
            <p:ph idx="1"/>
          </p:nvPr>
        </p:nvSpPr>
        <p:spPr/>
        <p:txBody>
          <a:bodyPr/>
          <a:lstStyle/>
          <a:p>
            <a:pPr marL="293688" indent="-293688">
              <a:buFontTx/>
              <a:buChar char="•"/>
            </a:pPr>
            <a:r>
              <a:rPr lang="en-US" sz="2600" b="0" smtClean="0">
                <a:solidFill>
                  <a:srgbClr val="FFFFFF"/>
                </a:solidFill>
              </a:rPr>
              <a:t>Because moist heat cookery is used, you must add flavoring agents to the food to make it taste better.</a:t>
            </a:r>
          </a:p>
          <a:p>
            <a:pPr marL="293688" indent="-293688">
              <a:buFontTx/>
              <a:buChar char="•"/>
            </a:pPr>
            <a:r>
              <a:rPr lang="en-US" sz="2600" b="0" smtClean="0">
                <a:solidFill>
                  <a:srgbClr val="FFFFFF"/>
                </a:solidFill>
              </a:rPr>
              <a:t>An excellent cooking method when the cook works outside the home.</a:t>
            </a:r>
          </a:p>
          <a:p>
            <a:pPr marL="293688" indent="-293688">
              <a:buFontTx/>
              <a:buChar char="•"/>
            </a:pPr>
            <a:r>
              <a:rPr lang="en-US" sz="2600" b="0" smtClean="0">
                <a:solidFill>
                  <a:srgbClr val="FFFFFF"/>
                </a:solidFill>
              </a:rPr>
              <a:t>Start the cooking before you leave for work and have a delicious meal ready when you return.</a:t>
            </a:r>
          </a:p>
          <a:p>
            <a:pPr marL="293688" indent="-293688">
              <a:buFontTx/>
              <a:buChar char="•"/>
            </a:pPr>
            <a:r>
              <a:rPr lang="en-US" sz="2600" b="0" smtClean="0">
                <a:solidFill>
                  <a:srgbClr val="FFFFFF"/>
                </a:solidFill>
              </a:rPr>
              <a:t>For food safety purposes, the cooker should be set on “high” until the food gets hot and then turned to”low”.</a:t>
            </a:r>
            <a:endParaRPr lang="en-US" b="0" smtClean="0">
              <a:solidFill>
                <a:srgbClr val="FFFFFF"/>
              </a:solidFill>
            </a:endParaRPr>
          </a:p>
        </p:txBody>
      </p:sp>
      <p:sp>
        <p:nvSpPr>
          <p:cNvPr id="3379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anim calcmode="lin" valueType="num">
                                      <p:cBhvr>
                                        <p:cTn id="7" dur="500" fill="hold"/>
                                        <p:tgtEl>
                                          <p:spTgt spid="1474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7459">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47459">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147459">
                                            <p:txEl>
                                              <p:pRg st="0" end="0"/>
                                            </p:txEl>
                                          </p:spTgt>
                                        </p:tgtEl>
                                        <p:attrNameLst>
                                          <p:attrName>ppt_y</p:attrName>
                                        </p:attrNameLst>
                                      </p:cBhvr>
                                      <p:tavLst>
                                        <p:tav tm="0">
                                          <p:val>
                                            <p:fltVal val="0.5"/>
                                          </p:val>
                                        </p:tav>
                                        <p:tav tm="100000">
                                          <p:val>
                                            <p:strVal val="#ppt_y"/>
                                          </p:val>
                                        </p:tav>
                                      </p:tavLst>
                                    </p:anim>
                                  </p:childTnLst>
                                  <p:subTnLst>
                                    <p:animClr clrSpc="rgb" dir="cw">
                                      <p:cBhvr override="childStyle">
                                        <p:cTn dur="1" fill="hold" display="0" masterRel="nextClick" afterEffect="1"/>
                                        <p:tgtEl>
                                          <p:spTgt spid="147459">
                                            <p:txEl>
                                              <p:pRg st="0" end="0"/>
                                            </p:txEl>
                                          </p:spTgt>
                                        </p:tgtEl>
                                        <p:attrNameLst>
                                          <p:attrName>ppt_c</p:attrName>
                                        </p:attrNameLst>
                                      </p:cBhvr>
                                      <p:to>
                                        <a:srgbClr val="FFCC99"/>
                                      </p:to>
                                    </p:animClr>
                                  </p:sub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47459">
                                            <p:txEl>
                                              <p:pRg st="1" end="1"/>
                                            </p:txEl>
                                          </p:spTgt>
                                        </p:tgtEl>
                                        <p:attrNameLst>
                                          <p:attrName>style.visibility</p:attrName>
                                        </p:attrNameLst>
                                      </p:cBhvr>
                                      <p:to>
                                        <p:strVal val="visible"/>
                                      </p:to>
                                    </p:set>
                                    <p:anim calcmode="lin" valueType="num">
                                      <p:cBhvr>
                                        <p:cTn id="15" dur="500" fill="hold"/>
                                        <p:tgtEl>
                                          <p:spTgt spid="147459">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47459">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147459">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147459">
                                            <p:txEl>
                                              <p:pRg st="1" end="1"/>
                                            </p:txEl>
                                          </p:spTgt>
                                        </p:tgtEl>
                                        <p:attrNameLst>
                                          <p:attrName>ppt_y</p:attrName>
                                        </p:attrNameLst>
                                      </p:cBhvr>
                                      <p:tavLst>
                                        <p:tav tm="0">
                                          <p:val>
                                            <p:fltVal val="0.5"/>
                                          </p:val>
                                        </p:tav>
                                        <p:tav tm="100000">
                                          <p:val>
                                            <p:strVal val="#ppt_y"/>
                                          </p:val>
                                        </p:tav>
                                      </p:tavLst>
                                    </p:anim>
                                  </p:childTnLst>
                                  <p:subTnLst>
                                    <p:animClr clrSpc="rgb" dir="cw">
                                      <p:cBhvr override="childStyle">
                                        <p:cTn dur="1" fill="hold" display="0" masterRel="nextClick" afterEffect="1"/>
                                        <p:tgtEl>
                                          <p:spTgt spid="147459">
                                            <p:txEl>
                                              <p:pRg st="1" end="1"/>
                                            </p:txEl>
                                          </p:spTgt>
                                        </p:tgtEl>
                                        <p:attrNameLst>
                                          <p:attrName>ppt_c</p:attrName>
                                        </p:attrNameLst>
                                      </p:cBhvr>
                                      <p:to>
                                        <a:srgbClr val="FFCC99"/>
                                      </p:to>
                                    </p:animClr>
                                  </p:sub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147459">
                                            <p:txEl>
                                              <p:pRg st="2" end="2"/>
                                            </p:txEl>
                                          </p:spTgt>
                                        </p:tgtEl>
                                        <p:attrNameLst>
                                          <p:attrName>style.visibility</p:attrName>
                                        </p:attrNameLst>
                                      </p:cBhvr>
                                      <p:to>
                                        <p:strVal val="visible"/>
                                      </p:to>
                                    </p:set>
                                    <p:anim calcmode="lin" valueType="num">
                                      <p:cBhvr>
                                        <p:cTn id="23" dur="500" fill="hold"/>
                                        <p:tgtEl>
                                          <p:spTgt spid="14745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47459">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147459">
                                            <p:txEl>
                                              <p:pRg st="2" end="2"/>
                                            </p:txEl>
                                          </p:spTgt>
                                        </p:tgtEl>
                                        <p:attrNameLst>
                                          <p:attrName>ppt_x</p:attrName>
                                        </p:attrNameLst>
                                      </p:cBhvr>
                                      <p:tavLst>
                                        <p:tav tm="0">
                                          <p:val>
                                            <p:fltVal val="0.5"/>
                                          </p:val>
                                        </p:tav>
                                        <p:tav tm="100000">
                                          <p:val>
                                            <p:strVal val="#ppt_x"/>
                                          </p:val>
                                        </p:tav>
                                      </p:tavLst>
                                    </p:anim>
                                    <p:anim calcmode="lin" valueType="num">
                                      <p:cBhvr>
                                        <p:cTn id="26" dur="500" fill="hold"/>
                                        <p:tgtEl>
                                          <p:spTgt spid="147459">
                                            <p:txEl>
                                              <p:pRg st="2" end="2"/>
                                            </p:txEl>
                                          </p:spTgt>
                                        </p:tgtEl>
                                        <p:attrNameLst>
                                          <p:attrName>ppt_y</p:attrName>
                                        </p:attrNameLst>
                                      </p:cBhvr>
                                      <p:tavLst>
                                        <p:tav tm="0">
                                          <p:val>
                                            <p:fltVal val="0.5"/>
                                          </p:val>
                                        </p:tav>
                                        <p:tav tm="100000">
                                          <p:val>
                                            <p:strVal val="#ppt_y"/>
                                          </p:val>
                                        </p:tav>
                                      </p:tavLst>
                                    </p:anim>
                                  </p:childTnLst>
                                  <p:subTnLst>
                                    <p:animClr clrSpc="rgb" dir="cw">
                                      <p:cBhvr override="childStyle">
                                        <p:cTn dur="1" fill="hold" display="0" masterRel="nextClick" afterEffect="1"/>
                                        <p:tgtEl>
                                          <p:spTgt spid="147459">
                                            <p:txEl>
                                              <p:pRg st="2" end="2"/>
                                            </p:txEl>
                                          </p:spTgt>
                                        </p:tgtEl>
                                        <p:attrNameLst>
                                          <p:attrName>ppt_c</p:attrName>
                                        </p:attrNameLst>
                                      </p:cBhvr>
                                      <p:to>
                                        <a:srgbClr val="FFCC99"/>
                                      </p:to>
                                    </p:animClr>
                                  </p:sub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147459">
                                            <p:txEl>
                                              <p:pRg st="3" end="3"/>
                                            </p:txEl>
                                          </p:spTgt>
                                        </p:tgtEl>
                                        <p:attrNameLst>
                                          <p:attrName>style.visibility</p:attrName>
                                        </p:attrNameLst>
                                      </p:cBhvr>
                                      <p:to>
                                        <p:strVal val="visible"/>
                                      </p:to>
                                    </p:set>
                                    <p:anim calcmode="lin" valueType="num">
                                      <p:cBhvr>
                                        <p:cTn id="31" dur="500" fill="hold"/>
                                        <p:tgtEl>
                                          <p:spTgt spid="147459">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47459">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147459">
                                            <p:txEl>
                                              <p:pRg st="3" end="3"/>
                                            </p:txEl>
                                          </p:spTgt>
                                        </p:tgtEl>
                                        <p:attrNameLst>
                                          <p:attrName>ppt_x</p:attrName>
                                        </p:attrNameLst>
                                      </p:cBhvr>
                                      <p:tavLst>
                                        <p:tav tm="0">
                                          <p:val>
                                            <p:fltVal val="0.5"/>
                                          </p:val>
                                        </p:tav>
                                        <p:tav tm="100000">
                                          <p:val>
                                            <p:strVal val="#ppt_x"/>
                                          </p:val>
                                        </p:tav>
                                      </p:tavLst>
                                    </p:anim>
                                    <p:anim calcmode="lin" valueType="num">
                                      <p:cBhvr>
                                        <p:cTn id="34" dur="500" fill="hold"/>
                                        <p:tgtEl>
                                          <p:spTgt spid="147459">
                                            <p:txEl>
                                              <p:pRg st="3" end="3"/>
                                            </p:txEl>
                                          </p:spTgt>
                                        </p:tgtEl>
                                        <p:attrNameLst>
                                          <p:attrName>ppt_y</p:attrName>
                                        </p:attrNameLst>
                                      </p:cBhvr>
                                      <p:tavLst>
                                        <p:tav tm="0">
                                          <p:val>
                                            <p:fltVal val="0.5"/>
                                          </p:val>
                                        </p:tav>
                                        <p:tav tm="100000">
                                          <p:val>
                                            <p:strVal val="#ppt_y"/>
                                          </p:val>
                                        </p:tav>
                                      </p:tavLst>
                                    </p:anim>
                                  </p:childTnLst>
                                  <p:subTnLst>
                                    <p:animClr clrSpc="rgb" dir="cw">
                                      <p:cBhvr override="childStyle">
                                        <p:cTn dur="1" fill="hold" display="0" masterRel="nextClick" afterEffect="1"/>
                                        <p:tgtEl>
                                          <p:spTgt spid="147459">
                                            <p:txEl>
                                              <p:pRg st="3" end="3"/>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6" name="Rectangle 2" descr="Purple mesh"/>
          <p:cNvSpPr>
            <a:spLocks noGrp="1" noChangeArrowheads="1"/>
          </p:cNvSpPr>
          <p:nvPr>
            <p:ph type="title"/>
          </p:nvPr>
        </p:nvSpPr>
        <p:spPr>
          <a:noFill/>
        </p:spPr>
        <p:txBody>
          <a:bodyPr/>
          <a:lstStyle/>
          <a:p>
            <a:pPr>
              <a:defRPr/>
            </a:pPr>
            <a:r>
              <a:rPr lang="en-US" sz="3200" smtClean="0">
                <a:solidFill>
                  <a:srgbClr val="CC0000"/>
                </a:solidFill>
              </a:rPr>
              <a:t>A MICROWAVE OVEN NEEDS A TURNTABLE TO PROMOTE UNIFORM COOKING</a:t>
            </a:r>
            <a:endParaRPr lang="en-US" smtClean="0">
              <a:solidFill>
                <a:srgbClr val="CC0000"/>
              </a:solidFill>
            </a:endParaRPr>
          </a:p>
        </p:txBody>
      </p:sp>
      <p:sp>
        <p:nvSpPr>
          <p:cNvPr id="3481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34820" name="Picture 3" descr="E:\Cooking\MWOpen.tif"/>
          <p:cNvPicPr>
            <a:picLocks noChangeAspect="1" noChangeArrowheads="1"/>
          </p:cNvPicPr>
          <p:nvPr/>
        </p:nvPicPr>
        <p:blipFill>
          <a:blip r:embed="rId2" cstate="print"/>
          <a:srcRect/>
          <a:stretch>
            <a:fillRect/>
          </a:stretch>
        </p:blipFill>
        <p:spPr bwMode="auto">
          <a:xfrm>
            <a:off x="0" y="1206500"/>
            <a:ext cx="9144000" cy="4814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8" name="Rectangle 2" descr="Purple mesh"/>
          <p:cNvSpPr>
            <a:spLocks noGrp="1" noChangeArrowheads="1"/>
          </p:cNvSpPr>
          <p:nvPr>
            <p:ph type="title"/>
          </p:nvPr>
        </p:nvSpPr>
        <p:spPr>
          <a:noFill/>
        </p:spPr>
        <p:txBody>
          <a:bodyPr/>
          <a:lstStyle/>
          <a:p>
            <a:pPr>
              <a:defRPr/>
            </a:pPr>
            <a:r>
              <a:rPr lang="en-US" smtClean="0">
                <a:solidFill>
                  <a:srgbClr val="CC0000"/>
                </a:solidFill>
              </a:rPr>
              <a:t>HOW DO MICROWAVE OVENS WORK?</a:t>
            </a:r>
          </a:p>
        </p:txBody>
      </p:sp>
      <p:sp>
        <p:nvSpPr>
          <p:cNvPr id="3584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35844" name="Picture 4" descr="E:\Cooking\MWOpen.tif"/>
          <p:cNvPicPr>
            <a:picLocks noChangeAspect="1" noChangeArrowheads="1"/>
          </p:cNvPicPr>
          <p:nvPr/>
        </p:nvPicPr>
        <p:blipFill>
          <a:blip r:embed="rId2" cstate="print"/>
          <a:srcRect/>
          <a:stretch>
            <a:fillRect/>
          </a:stretch>
        </p:blipFill>
        <p:spPr bwMode="auto">
          <a:xfrm>
            <a:off x="0" y="1206500"/>
            <a:ext cx="9144000" cy="4814888"/>
          </a:xfrm>
          <a:prstGeom prst="rect">
            <a:avLst/>
          </a:prstGeom>
          <a:noFill/>
          <a:ln w="9525">
            <a:noFill/>
            <a:miter lim="800000"/>
            <a:headEnd/>
            <a:tailEnd/>
          </a:ln>
        </p:spPr>
      </p:pic>
      <p:sp>
        <p:nvSpPr>
          <p:cNvPr id="229381" name="Text Box 5"/>
          <p:cNvSpPr txBox="1">
            <a:spLocks noChangeArrowheads="1"/>
          </p:cNvSpPr>
          <p:nvPr/>
        </p:nvSpPr>
        <p:spPr bwMode="auto">
          <a:xfrm>
            <a:off x="0" y="1608138"/>
            <a:ext cx="8839200" cy="4579937"/>
          </a:xfrm>
          <a:prstGeom prst="rect">
            <a:avLst/>
          </a:prstGeom>
          <a:solidFill>
            <a:schemeClr val="tx1">
              <a:alpha val="50000"/>
            </a:schemeClr>
          </a:solidFill>
          <a:ln w="38100">
            <a:noFill/>
            <a:miter lim="800000"/>
            <a:headEnd/>
            <a:tailEnd/>
          </a:ln>
        </p:spPr>
        <p:txBody>
          <a:bodyPr>
            <a:spAutoFit/>
          </a:bodyPr>
          <a:lstStyle/>
          <a:p>
            <a:pPr>
              <a:spcBef>
                <a:spcPct val="50000"/>
              </a:spcBef>
              <a:buFontTx/>
              <a:buChar char="•"/>
            </a:pPr>
            <a:r>
              <a:rPr lang="en-US" sz="2600" b="0" dirty="0">
                <a:solidFill>
                  <a:schemeClr val="hlink"/>
                </a:solidFill>
              </a:rPr>
              <a:t> </a:t>
            </a:r>
            <a:r>
              <a:rPr lang="en-US" sz="2800" b="0" dirty="0">
                <a:solidFill>
                  <a:schemeClr val="hlink"/>
                </a:solidFill>
              </a:rPr>
              <a:t>A magnetron generates radar waves.</a:t>
            </a:r>
          </a:p>
          <a:p>
            <a:pPr>
              <a:spcBef>
                <a:spcPct val="50000"/>
              </a:spcBef>
              <a:buFontTx/>
              <a:buChar char="•"/>
            </a:pPr>
            <a:r>
              <a:rPr lang="en-US" sz="2800" b="0" dirty="0">
                <a:solidFill>
                  <a:schemeClr val="hlink"/>
                </a:solidFill>
              </a:rPr>
              <a:t> They are stirred as they enter the oven.</a:t>
            </a:r>
          </a:p>
          <a:p>
            <a:pPr>
              <a:spcBef>
                <a:spcPct val="50000"/>
              </a:spcBef>
              <a:buFontTx/>
              <a:buChar char="•"/>
            </a:pPr>
            <a:r>
              <a:rPr lang="en-US" sz="2800" b="0" dirty="0">
                <a:solidFill>
                  <a:schemeClr val="hlink"/>
                </a:solidFill>
              </a:rPr>
              <a:t> They bounce from wall to wall until dissipated or they enter food.</a:t>
            </a:r>
          </a:p>
          <a:p>
            <a:pPr>
              <a:spcBef>
                <a:spcPct val="50000"/>
              </a:spcBef>
              <a:buFontTx/>
              <a:buChar char="•"/>
            </a:pPr>
            <a:r>
              <a:rPr lang="en-US" sz="2800" b="0" dirty="0">
                <a:solidFill>
                  <a:schemeClr val="hlink"/>
                </a:solidFill>
              </a:rPr>
              <a:t> They heat by exciting water molecules and creating friction.</a:t>
            </a:r>
          </a:p>
          <a:p>
            <a:pPr>
              <a:spcBef>
                <a:spcPct val="50000"/>
              </a:spcBef>
              <a:buFontTx/>
              <a:buChar char="•"/>
            </a:pPr>
            <a:r>
              <a:rPr lang="en-US" sz="2800" b="0" dirty="0">
                <a:solidFill>
                  <a:schemeClr val="hlink"/>
                </a:solidFill>
              </a:rPr>
              <a:t> A dry substance will not heat.</a:t>
            </a:r>
          </a:p>
          <a:p>
            <a:pPr>
              <a:spcBef>
                <a:spcPct val="50000"/>
              </a:spcBef>
              <a:buFontTx/>
              <a:buChar char="•"/>
            </a:pPr>
            <a:r>
              <a:rPr lang="en-US" sz="2800" b="0" dirty="0">
                <a:solidFill>
                  <a:schemeClr val="hlink"/>
                </a:solidFill>
              </a:rPr>
              <a:t> Surfaces do not get hot enough to brown.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29381">
                                            <p:txEl>
                                              <p:pRg st="0" end="0"/>
                                            </p:txEl>
                                          </p:spTgt>
                                        </p:tgtEl>
                                        <p:attrNameLst>
                                          <p:attrName>style.visibility</p:attrName>
                                        </p:attrNameLst>
                                      </p:cBhvr>
                                      <p:to>
                                        <p:strVal val="visible"/>
                                      </p:to>
                                    </p:set>
                                    <p:anim calcmode="lin" valueType="num">
                                      <p:cBhvr additive="base">
                                        <p:cTn id="7" dur="500" fill="hold"/>
                                        <p:tgtEl>
                                          <p:spTgt spid="22938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29381">
                                            <p:txEl>
                                              <p:pRg st="0" end="0"/>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29381">
                                            <p:txEl>
                                              <p:pRg st="0" end="0"/>
                                            </p:txEl>
                                          </p:spTgt>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29381">
                                            <p:txEl>
                                              <p:pRg st="1" end="1"/>
                                            </p:txEl>
                                          </p:spTgt>
                                        </p:tgtEl>
                                        <p:attrNameLst>
                                          <p:attrName>style.visibility</p:attrName>
                                        </p:attrNameLst>
                                      </p:cBhvr>
                                      <p:to>
                                        <p:strVal val="visible"/>
                                      </p:to>
                                    </p:set>
                                    <p:anim calcmode="lin" valueType="num">
                                      <p:cBhvr additive="base">
                                        <p:cTn id="13" dur="500" fill="hold"/>
                                        <p:tgtEl>
                                          <p:spTgt spid="22938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29381">
                                            <p:txEl>
                                              <p:pRg st="1" end="1"/>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29381">
                                            <p:txEl>
                                              <p:pRg st="1" end="1"/>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29381">
                                            <p:txEl>
                                              <p:pRg st="2" end="2"/>
                                            </p:txEl>
                                          </p:spTgt>
                                        </p:tgtEl>
                                        <p:attrNameLst>
                                          <p:attrName>style.visibility</p:attrName>
                                        </p:attrNameLst>
                                      </p:cBhvr>
                                      <p:to>
                                        <p:strVal val="visible"/>
                                      </p:to>
                                    </p:set>
                                    <p:anim calcmode="lin" valueType="num">
                                      <p:cBhvr additive="base">
                                        <p:cTn id="19" dur="500" fill="hold"/>
                                        <p:tgtEl>
                                          <p:spTgt spid="22938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29381">
                                            <p:txEl>
                                              <p:pRg st="2" end="2"/>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29381">
                                            <p:txEl>
                                              <p:pRg st="2" end="2"/>
                                            </p:txEl>
                                          </p:spTgt>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29381">
                                            <p:txEl>
                                              <p:pRg st="3" end="3"/>
                                            </p:txEl>
                                          </p:spTgt>
                                        </p:tgtEl>
                                        <p:attrNameLst>
                                          <p:attrName>style.visibility</p:attrName>
                                        </p:attrNameLst>
                                      </p:cBhvr>
                                      <p:to>
                                        <p:strVal val="visible"/>
                                      </p:to>
                                    </p:set>
                                    <p:anim calcmode="lin" valueType="num">
                                      <p:cBhvr additive="base">
                                        <p:cTn id="25" dur="500" fill="hold"/>
                                        <p:tgtEl>
                                          <p:spTgt spid="22938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29381">
                                            <p:txEl>
                                              <p:pRg st="3" end="3"/>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29381">
                                            <p:txEl>
                                              <p:pRg st="3" end="3"/>
                                            </p:txEl>
                                          </p:spTgt>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29381">
                                            <p:txEl>
                                              <p:pRg st="4" end="4"/>
                                            </p:txEl>
                                          </p:spTgt>
                                        </p:tgtEl>
                                        <p:attrNameLst>
                                          <p:attrName>style.visibility</p:attrName>
                                        </p:attrNameLst>
                                      </p:cBhvr>
                                      <p:to>
                                        <p:strVal val="visible"/>
                                      </p:to>
                                    </p:set>
                                    <p:anim calcmode="lin" valueType="num">
                                      <p:cBhvr additive="base">
                                        <p:cTn id="31" dur="500" fill="hold"/>
                                        <p:tgtEl>
                                          <p:spTgt spid="22938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29381">
                                            <p:txEl>
                                              <p:pRg st="4" end="4"/>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29381">
                                            <p:txEl>
                                              <p:pRg st="4" end="4"/>
                                            </p:txEl>
                                          </p:spTgt>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29381">
                                            <p:txEl>
                                              <p:pRg st="5" end="5"/>
                                            </p:txEl>
                                          </p:spTgt>
                                        </p:tgtEl>
                                        <p:attrNameLst>
                                          <p:attrName>style.visibility</p:attrName>
                                        </p:attrNameLst>
                                      </p:cBhvr>
                                      <p:to>
                                        <p:strVal val="visible"/>
                                      </p:to>
                                    </p:set>
                                    <p:anim calcmode="lin" valueType="num">
                                      <p:cBhvr additive="base">
                                        <p:cTn id="37" dur="500" fill="hold"/>
                                        <p:tgtEl>
                                          <p:spTgt spid="229381">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29381">
                                            <p:txEl>
                                              <p:pRg st="5" end="5"/>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29381">
                                            <p:txEl>
                                              <p:pRg st="5" end="5"/>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1"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986" name="Rectangle 2" descr="Purple mesh"/>
          <p:cNvSpPr>
            <a:spLocks noGrp="1" noChangeArrowheads="1"/>
          </p:cNvSpPr>
          <p:nvPr>
            <p:ph type="title"/>
          </p:nvPr>
        </p:nvSpPr>
        <p:spPr>
          <a:noFill/>
        </p:spPr>
        <p:txBody>
          <a:bodyPr/>
          <a:lstStyle/>
          <a:p>
            <a:pPr>
              <a:defRPr/>
            </a:pPr>
            <a:r>
              <a:rPr lang="en-US" smtClean="0">
                <a:solidFill>
                  <a:srgbClr val="CC0000"/>
                </a:solidFill>
              </a:rPr>
              <a:t>EGG WHITE PARTIALLY COOKED IN TWO MICROWAVE OVENS (1 &amp; 2)</a:t>
            </a:r>
          </a:p>
        </p:txBody>
      </p:sp>
      <p:sp>
        <p:nvSpPr>
          <p:cNvPr id="3686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36868" name="Picture 3" descr="E:\Cooking\EggWhRR7.tif"/>
          <p:cNvPicPr>
            <a:picLocks noChangeAspect="1" noChangeArrowheads="1"/>
          </p:cNvPicPr>
          <p:nvPr/>
        </p:nvPicPr>
        <p:blipFill>
          <a:blip r:embed="rId2" cstate="print"/>
          <a:srcRect/>
          <a:stretch>
            <a:fillRect/>
          </a:stretch>
        </p:blipFill>
        <p:spPr bwMode="auto">
          <a:xfrm>
            <a:off x="0" y="1524000"/>
            <a:ext cx="4724400" cy="4122738"/>
          </a:xfrm>
          <a:prstGeom prst="rect">
            <a:avLst/>
          </a:prstGeom>
          <a:noFill/>
          <a:ln w="9525">
            <a:noFill/>
            <a:miter lim="800000"/>
            <a:headEnd/>
            <a:tailEnd/>
          </a:ln>
        </p:spPr>
      </p:pic>
      <p:pic>
        <p:nvPicPr>
          <p:cNvPr id="36869" name="Picture 4" descr="E:\Cooking\EggWhRR9.tif"/>
          <p:cNvPicPr>
            <a:picLocks noChangeAspect="1" noChangeArrowheads="1"/>
          </p:cNvPicPr>
          <p:nvPr/>
        </p:nvPicPr>
        <p:blipFill>
          <a:blip r:embed="rId3" cstate="print"/>
          <a:srcRect/>
          <a:stretch>
            <a:fillRect/>
          </a:stretch>
        </p:blipFill>
        <p:spPr bwMode="auto">
          <a:xfrm>
            <a:off x="4660900" y="1524000"/>
            <a:ext cx="4483100" cy="4137025"/>
          </a:xfrm>
          <a:prstGeom prst="rect">
            <a:avLst/>
          </a:prstGeom>
          <a:noFill/>
          <a:ln w="9525">
            <a:noFill/>
            <a:miter lim="800000"/>
            <a:headEnd/>
            <a:tailEnd/>
          </a:ln>
        </p:spPr>
      </p:pic>
      <p:sp>
        <p:nvSpPr>
          <p:cNvPr id="36870" name="Text Box 5"/>
          <p:cNvSpPr txBox="1">
            <a:spLocks noChangeArrowheads="1"/>
          </p:cNvSpPr>
          <p:nvPr/>
        </p:nvSpPr>
        <p:spPr bwMode="auto">
          <a:xfrm>
            <a:off x="685800" y="5562600"/>
            <a:ext cx="8153400" cy="519113"/>
          </a:xfrm>
          <a:prstGeom prst="rect">
            <a:avLst/>
          </a:prstGeom>
          <a:noFill/>
          <a:ln w="9525">
            <a:noFill/>
            <a:miter lim="800000"/>
            <a:headEnd/>
            <a:tailEnd/>
          </a:ln>
        </p:spPr>
        <p:txBody>
          <a:bodyPr>
            <a:spAutoFit/>
          </a:bodyPr>
          <a:lstStyle/>
          <a:p>
            <a:pPr algn="ctr">
              <a:spcBef>
                <a:spcPct val="50000"/>
              </a:spcBef>
            </a:pPr>
            <a:r>
              <a:rPr lang="en-US" sz="2800">
                <a:solidFill>
                  <a:srgbClr val="FFFFFF"/>
                </a:solidFill>
              </a:rPr>
              <a:t>WHERE ARE THE HOT AND COLD SPOTS?</a:t>
            </a:r>
          </a:p>
        </p:txBody>
      </p:sp>
      <p:sp>
        <p:nvSpPr>
          <p:cNvPr id="36871" name="Rectangle 6"/>
          <p:cNvSpPr>
            <a:spLocks noChangeArrowheads="1"/>
          </p:cNvSpPr>
          <p:nvPr/>
        </p:nvSpPr>
        <p:spPr bwMode="auto">
          <a:xfrm>
            <a:off x="609600" y="1600200"/>
            <a:ext cx="3962400" cy="4038600"/>
          </a:xfrm>
          <a:prstGeom prst="rect">
            <a:avLst/>
          </a:prstGeom>
          <a:noFill/>
          <a:ln w="9525">
            <a:solidFill>
              <a:srgbClr val="CC0000"/>
            </a:solidFill>
            <a:miter lim="800000"/>
            <a:headEnd/>
            <a:tailEnd/>
          </a:ln>
        </p:spPr>
        <p:txBody>
          <a:bodyPr wrap="none" anchor="ctr"/>
          <a:lstStyle/>
          <a:p>
            <a:endParaRPr lang="en-US"/>
          </a:p>
        </p:txBody>
      </p:sp>
      <p:sp>
        <p:nvSpPr>
          <p:cNvPr id="36872" name="Rectangle 7"/>
          <p:cNvSpPr>
            <a:spLocks noChangeArrowheads="1"/>
          </p:cNvSpPr>
          <p:nvPr/>
        </p:nvSpPr>
        <p:spPr bwMode="auto">
          <a:xfrm>
            <a:off x="5181600" y="1600200"/>
            <a:ext cx="3962400" cy="4038600"/>
          </a:xfrm>
          <a:prstGeom prst="rect">
            <a:avLst/>
          </a:prstGeom>
          <a:noFill/>
          <a:ln w="9525">
            <a:solidFill>
              <a:srgbClr val="CC00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Rectangle 2" descr="Purple mesh"/>
          <p:cNvSpPr>
            <a:spLocks noGrp="1" noChangeArrowheads="1"/>
          </p:cNvSpPr>
          <p:nvPr>
            <p:ph type="title"/>
          </p:nvPr>
        </p:nvSpPr>
        <p:spPr>
          <a:noFill/>
        </p:spPr>
        <p:txBody>
          <a:bodyPr/>
          <a:lstStyle/>
          <a:p>
            <a:pPr>
              <a:defRPr/>
            </a:pPr>
            <a:r>
              <a:rPr lang="en-US" smtClean="0">
                <a:solidFill>
                  <a:srgbClr val="CC0000"/>
                </a:solidFill>
              </a:rPr>
              <a:t>COOKING A STEAK ON A BROWNING DISH IN A MICROWAVE OVEN</a:t>
            </a:r>
          </a:p>
        </p:txBody>
      </p:sp>
      <p:sp>
        <p:nvSpPr>
          <p:cNvPr id="3789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37892" name="Picture 3" descr="E:\Cooking\StkNMW.tif"/>
          <p:cNvPicPr>
            <a:picLocks noChangeAspect="1" noChangeArrowheads="1"/>
          </p:cNvPicPr>
          <p:nvPr/>
        </p:nvPicPr>
        <p:blipFill>
          <a:blip r:embed="rId3" cstate="print">
            <a:lum bright="-12000"/>
          </a:blip>
          <a:srcRect/>
          <a:stretch>
            <a:fillRect/>
          </a:stretch>
        </p:blipFill>
        <p:spPr bwMode="auto">
          <a:xfrm>
            <a:off x="0" y="1189038"/>
            <a:ext cx="9144000" cy="5730875"/>
          </a:xfrm>
          <a:prstGeom prst="rect">
            <a:avLst/>
          </a:prstGeom>
          <a:noFill/>
          <a:ln w="9525">
            <a:noFill/>
            <a:miter lim="800000"/>
            <a:headEnd/>
            <a:tailEnd/>
          </a:ln>
        </p:spPr>
      </p:pic>
      <p:sp>
        <p:nvSpPr>
          <p:cNvPr id="150532" name="Text Box 4"/>
          <p:cNvSpPr txBox="1">
            <a:spLocks noChangeArrowheads="1"/>
          </p:cNvSpPr>
          <p:nvPr/>
        </p:nvSpPr>
        <p:spPr bwMode="auto">
          <a:xfrm>
            <a:off x="1371600" y="5408613"/>
            <a:ext cx="7772400" cy="1373187"/>
          </a:xfrm>
          <a:prstGeom prst="rect">
            <a:avLst/>
          </a:prstGeom>
          <a:solidFill>
            <a:schemeClr val="tx1"/>
          </a:solidFill>
          <a:ln w="38100">
            <a:noFill/>
            <a:miter lim="800000"/>
            <a:headEnd/>
            <a:tailEnd/>
          </a:ln>
        </p:spPr>
        <p:txBody>
          <a:bodyPr>
            <a:spAutoFit/>
          </a:bodyPr>
          <a:lstStyle/>
          <a:p>
            <a:pPr>
              <a:spcBef>
                <a:spcPct val="50000"/>
              </a:spcBef>
            </a:pPr>
            <a:r>
              <a:rPr lang="en-US" sz="2800" b="0">
                <a:solidFill>
                  <a:srgbClr val="FFFFFF"/>
                </a:solidFill>
              </a:rPr>
              <a:t>Meat cooked in a microwave oven scores about 0.5 point lower than when cooked by broiling or roasting, but it’s fast.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50532"/>
                                        </p:tgtEl>
                                        <p:attrNameLst>
                                          <p:attrName>style.visibility</p:attrName>
                                        </p:attrNameLst>
                                      </p:cBhvr>
                                      <p:to>
                                        <p:strVal val="visible"/>
                                      </p:to>
                                    </p:set>
                                    <p:animEffect transition="in" filter="blinds(vertical)">
                                      <p:cBhvr>
                                        <p:cTn id="7" dur="500"/>
                                        <p:tgtEl>
                                          <p:spTgt spid="15053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Rectangle 2" descr="Purple mesh"/>
          <p:cNvSpPr>
            <a:spLocks noGrp="1" noChangeArrowheads="1"/>
          </p:cNvSpPr>
          <p:nvPr>
            <p:ph type="title"/>
          </p:nvPr>
        </p:nvSpPr>
        <p:spPr>
          <a:xfrm>
            <a:off x="0" y="0"/>
            <a:ext cx="9144000" cy="1219200"/>
          </a:xfrm>
          <a:solidFill>
            <a:schemeClr val="tx1"/>
          </a:solidFill>
        </p:spPr>
        <p:txBody>
          <a:bodyPr/>
          <a:lstStyle/>
          <a:p>
            <a:pPr>
              <a:defRPr/>
            </a:pPr>
            <a:r>
              <a:rPr lang="en-US" sz="2800" smtClean="0">
                <a:solidFill>
                  <a:srgbClr val="CC0000"/>
                </a:solidFill>
              </a:rPr>
              <a:t>WHAT CAUSES DIFFERENT MUSCLE APPEARANCE AT VARYING TEMPERATURES?</a:t>
            </a:r>
            <a:endParaRPr lang="en-US" smtClean="0">
              <a:solidFill>
                <a:srgbClr val="CC0000"/>
              </a:solidFill>
            </a:endParaRPr>
          </a:p>
        </p:txBody>
      </p:sp>
      <p:sp>
        <p:nvSpPr>
          <p:cNvPr id="38916" name="Rectangle 3"/>
          <p:cNvSpPr>
            <a:spLocks noGrp="1" noChangeArrowheads="1"/>
          </p:cNvSpPr>
          <p:nvPr>
            <p:ph idx="1"/>
          </p:nvPr>
        </p:nvSpPr>
        <p:spPr>
          <a:xfrm>
            <a:off x="685800" y="1447800"/>
            <a:ext cx="8458200" cy="4648200"/>
          </a:xfrm>
          <a:noFill/>
        </p:spPr>
        <p:txBody>
          <a:bodyPr/>
          <a:lstStyle/>
          <a:p>
            <a:pPr marL="0" indent="0">
              <a:buFontTx/>
              <a:buChar char="•"/>
            </a:pPr>
            <a:r>
              <a:rPr lang="en-US" sz="2800" b="0" smtClean="0">
                <a:solidFill>
                  <a:srgbClr val="FFFFFF"/>
                </a:solidFill>
              </a:rPr>
              <a:t> Myoglobin changes from a reddish to brownish color at 149</a:t>
            </a:r>
            <a:r>
              <a:rPr lang="en-US" sz="2800" b="0" baseline="30000" smtClean="0">
                <a:solidFill>
                  <a:srgbClr val="FFFFFF"/>
                </a:solidFill>
              </a:rPr>
              <a:t>o</a:t>
            </a:r>
            <a:r>
              <a:rPr lang="en-US" sz="2800" b="0" smtClean="0">
                <a:solidFill>
                  <a:srgbClr val="FFFFFF"/>
                </a:solidFill>
              </a:rPr>
              <a:t>F.</a:t>
            </a:r>
          </a:p>
          <a:p>
            <a:pPr marL="0" indent="0">
              <a:buFontTx/>
              <a:buChar char="•"/>
            </a:pPr>
            <a:r>
              <a:rPr lang="en-US" sz="2800" b="0" smtClean="0">
                <a:solidFill>
                  <a:srgbClr val="FFFFFF"/>
                </a:solidFill>
              </a:rPr>
              <a:t> Thus, in cooking meat the surface regions will be hotter and change color before internal regions.</a:t>
            </a:r>
            <a:endParaRPr lang="en-US" b="0" smtClean="0">
              <a:solidFill>
                <a:srgbClr val="FFFFFF"/>
              </a:solidFill>
            </a:endParaRPr>
          </a:p>
          <a:p>
            <a:pPr marL="0" indent="0"/>
            <a:endParaRPr lang="en-US" smtClean="0">
              <a:solidFill>
                <a:srgbClr val="FFFFFF"/>
              </a:solidFill>
            </a:endParaRPr>
          </a:p>
        </p:txBody>
      </p:sp>
      <p:sp>
        <p:nvSpPr>
          <p:cNvPr id="3891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
        <p:nvSpPr>
          <p:cNvPr id="38917" name="AutoShape 4"/>
          <p:cNvSpPr>
            <a:spLocks noChangeArrowheads="1"/>
          </p:cNvSpPr>
          <p:nvPr/>
        </p:nvSpPr>
        <p:spPr bwMode="auto">
          <a:xfrm>
            <a:off x="1143000" y="4572000"/>
            <a:ext cx="7086600" cy="1371600"/>
          </a:xfrm>
          <a:prstGeom prst="flowChartAlternateProcess">
            <a:avLst/>
          </a:prstGeom>
          <a:gradFill rotWithShape="0">
            <a:gsLst>
              <a:gs pos="0">
                <a:srgbClr val="A50021"/>
              </a:gs>
              <a:gs pos="50000">
                <a:srgbClr val="CC0000"/>
              </a:gs>
              <a:gs pos="100000">
                <a:srgbClr val="A50021"/>
              </a:gs>
            </a:gsLst>
            <a:lin ang="5400000" scaled="1"/>
          </a:gradFill>
          <a:ln w="9525">
            <a:solidFill>
              <a:schemeClr val="tx1"/>
            </a:solidFill>
            <a:miter lim="800000"/>
            <a:headEnd/>
            <a:tailEnd/>
          </a:ln>
        </p:spPr>
        <p:txBody>
          <a:bodyPr wrap="none" anchor="ctr"/>
          <a:lstStyle/>
          <a:p>
            <a:endParaRPr lang="en-US"/>
          </a:p>
        </p:txBody>
      </p:sp>
      <p:sp>
        <p:nvSpPr>
          <p:cNvPr id="38918" name="Text Box 6"/>
          <p:cNvSpPr txBox="1">
            <a:spLocks noChangeArrowheads="1"/>
          </p:cNvSpPr>
          <p:nvPr/>
        </p:nvSpPr>
        <p:spPr bwMode="auto">
          <a:xfrm>
            <a:off x="4191000" y="4572000"/>
            <a:ext cx="1295400" cy="1373188"/>
          </a:xfrm>
          <a:prstGeom prst="rect">
            <a:avLst/>
          </a:prstGeom>
          <a:noFill/>
          <a:ln w="9525">
            <a:noFill/>
            <a:miter lim="800000"/>
            <a:headEnd/>
            <a:tailEnd/>
          </a:ln>
        </p:spPr>
        <p:txBody>
          <a:bodyPr>
            <a:spAutoFit/>
          </a:bodyPr>
          <a:lstStyle/>
          <a:p>
            <a:pPr>
              <a:spcBef>
                <a:spcPct val="50000"/>
              </a:spcBef>
            </a:pPr>
            <a:r>
              <a:rPr lang="en-US" sz="2800">
                <a:solidFill>
                  <a:srgbClr val="FFFFFF"/>
                </a:solidFill>
              </a:rPr>
              <a:t>150</a:t>
            </a:r>
            <a:r>
              <a:rPr lang="en-US" sz="2800" baseline="30000">
                <a:solidFill>
                  <a:srgbClr val="FFFFFF"/>
                </a:solidFill>
              </a:rPr>
              <a:t>0</a:t>
            </a:r>
            <a:r>
              <a:rPr lang="en-US" sz="2800">
                <a:solidFill>
                  <a:srgbClr val="FFFFFF"/>
                </a:solidFill>
              </a:rPr>
              <a:t/>
            </a:r>
            <a:br>
              <a:rPr lang="en-US" sz="2800">
                <a:solidFill>
                  <a:srgbClr val="FFFFFF"/>
                </a:solidFill>
              </a:rPr>
            </a:br>
            <a:r>
              <a:rPr lang="en-US" sz="2800">
                <a:solidFill>
                  <a:srgbClr val="FFFFFF"/>
                </a:solidFill>
              </a:rPr>
              <a:t>135</a:t>
            </a:r>
            <a:r>
              <a:rPr lang="en-US" sz="2800" baseline="30000">
                <a:solidFill>
                  <a:srgbClr val="FFFFFF"/>
                </a:solidFill>
              </a:rPr>
              <a:t>0</a:t>
            </a:r>
            <a:r>
              <a:rPr lang="en-US" sz="2800">
                <a:solidFill>
                  <a:srgbClr val="FFFFFF"/>
                </a:solidFill>
              </a:rPr>
              <a:t/>
            </a:r>
            <a:br>
              <a:rPr lang="en-US" sz="2800">
                <a:solidFill>
                  <a:srgbClr val="FFFFFF"/>
                </a:solidFill>
              </a:rPr>
            </a:br>
            <a:r>
              <a:rPr lang="en-US" sz="2800">
                <a:solidFill>
                  <a:srgbClr val="FFFFFF"/>
                </a:solidFill>
              </a:rPr>
              <a:t>150</a:t>
            </a:r>
            <a:r>
              <a:rPr lang="en-US" sz="2800" baseline="30000">
                <a:solidFill>
                  <a:srgbClr val="FFFFFF"/>
                </a:solidFill>
              </a:rPr>
              <a:t>0</a:t>
            </a:r>
            <a:endParaRPr lang="en-US" sz="2800">
              <a:solidFill>
                <a:srgbClr val="FFFFFF"/>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2" descr="Purple mesh"/>
          <p:cNvSpPr>
            <a:spLocks noGrp="1" noChangeArrowheads="1"/>
          </p:cNvSpPr>
          <p:nvPr>
            <p:ph type="title"/>
          </p:nvPr>
        </p:nvSpPr>
        <p:spPr>
          <a:xfrm>
            <a:off x="0" y="0"/>
            <a:ext cx="4038600" cy="6019800"/>
          </a:xfrm>
          <a:noFill/>
        </p:spPr>
        <p:txBody>
          <a:bodyPr/>
          <a:lstStyle/>
          <a:p>
            <a:pPr>
              <a:defRPr/>
            </a:pPr>
            <a:r>
              <a:rPr lang="en-US" smtClean="0">
                <a:solidFill>
                  <a:srgbClr val="FFFFFF"/>
                </a:solidFill>
              </a:rPr>
              <a:t>CHANGE IN COLOR FROM</a:t>
            </a:r>
            <a:br>
              <a:rPr lang="en-US" smtClean="0">
                <a:solidFill>
                  <a:srgbClr val="FFFFFF"/>
                </a:solidFill>
              </a:rPr>
            </a:br>
            <a:r>
              <a:rPr lang="en-US" smtClean="0">
                <a:solidFill>
                  <a:srgbClr val="FFFFFF"/>
                </a:solidFill>
              </a:rPr>
              <a:t>  MEDIUM RARE</a:t>
            </a:r>
            <a:br>
              <a:rPr lang="en-US" smtClean="0">
                <a:solidFill>
                  <a:srgbClr val="FFFFFF"/>
                </a:solidFill>
              </a:rPr>
            </a:br>
            <a:r>
              <a:rPr lang="en-US" smtClean="0">
                <a:solidFill>
                  <a:srgbClr val="FFFFFF"/>
                </a:solidFill>
              </a:rPr>
              <a:t> </a:t>
            </a:r>
            <a:br>
              <a:rPr lang="en-US" smtClean="0">
                <a:solidFill>
                  <a:srgbClr val="FFFFFF"/>
                </a:solidFill>
              </a:rPr>
            </a:br>
            <a:r>
              <a:rPr lang="en-US" smtClean="0">
                <a:solidFill>
                  <a:srgbClr val="FFFFFF"/>
                </a:solidFill>
              </a:rPr>
              <a:t>TO</a:t>
            </a:r>
            <a:br>
              <a:rPr lang="en-US" smtClean="0">
                <a:solidFill>
                  <a:srgbClr val="FFFFFF"/>
                </a:solidFill>
              </a:rPr>
            </a:br>
            <a:r>
              <a:rPr lang="en-US" smtClean="0">
                <a:solidFill>
                  <a:srgbClr val="FFFFFF"/>
                </a:solidFill>
              </a:rPr>
              <a:t/>
            </a:r>
            <a:br>
              <a:rPr lang="en-US" smtClean="0">
                <a:solidFill>
                  <a:srgbClr val="FFFFFF"/>
                </a:solidFill>
              </a:rPr>
            </a:br>
            <a:r>
              <a:rPr lang="en-US" smtClean="0">
                <a:solidFill>
                  <a:srgbClr val="FFFFFF"/>
                </a:solidFill>
              </a:rPr>
              <a:t>MEDIUM</a:t>
            </a:r>
            <a:br>
              <a:rPr lang="en-US" smtClean="0">
                <a:solidFill>
                  <a:srgbClr val="FFFFFF"/>
                </a:solidFill>
              </a:rPr>
            </a:br>
            <a:r>
              <a:rPr lang="en-US" smtClean="0">
                <a:solidFill>
                  <a:srgbClr val="FFFFFF"/>
                </a:solidFill>
              </a:rPr>
              <a:t/>
            </a:r>
            <a:br>
              <a:rPr lang="en-US" smtClean="0">
                <a:solidFill>
                  <a:srgbClr val="FFFFFF"/>
                </a:solidFill>
              </a:rPr>
            </a:br>
            <a:r>
              <a:rPr lang="en-US" smtClean="0">
                <a:solidFill>
                  <a:srgbClr val="FFFFFF"/>
                </a:solidFill>
              </a:rPr>
              <a:t>TO</a:t>
            </a:r>
            <a:br>
              <a:rPr lang="en-US" smtClean="0">
                <a:solidFill>
                  <a:srgbClr val="FFFFFF"/>
                </a:solidFill>
              </a:rPr>
            </a:br>
            <a:r>
              <a:rPr lang="en-US" smtClean="0">
                <a:solidFill>
                  <a:srgbClr val="FFFFFF"/>
                </a:solidFill>
              </a:rPr>
              <a:t/>
            </a:r>
            <a:br>
              <a:rPr lang="en-US" smtClean="0">
                <a:solidFill>
                  <a:srgbClr val="FFFFFF"/>
                </a:solidFill>
              </a:rPr>
            </a:br>
            <a:r>
              <a:rPr lang="en-US" smtClean="0">
                <a:solidFill>
                  <a:srgbClr val="FFFFFF"/>
                </a:solidFill>
              </a:rPr>
              <a:t>WELL DONE</a:t>
            </a:r>
          </a:p>
        </p:txBody>
      </p:sp>
      <p:sp>
        <p:nvSpPr>
          <p:cNvPr id="3993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39940" name="Picture 3" descr="C:\AS3201\AS3210PPTs\3Doneness.JPG"/>
          <p:cNvPicPr>
            <a:picLocks noChangeAspect="1" noChangeArrowheads="1"/>
          </p:cNvPicPr>
          <p:nvPr/>
        </p:nvPicPr>
        <p:blipFill>
          <a:blip r:embed="rId2" cstate="print"/>
          <a:srcRect l="2545" t="1933" r="2545" b="1933"/>
          <a:stretch>
            <a:fillRect/>
          </a:stretch>
        </p:blipFill>
        <p:spPr bwMode="auto">
          <a:xfrm>
            <a:off x="4067175" y="133350"/>
            <a:ext cx="5043488" cy="6724650"/>
          </a:xfrm>
          <a:prstGeom prst="rect">
            <a:avLst/>
          </a:prstGeom>
          <a:noFill/>
          <a:ln w="9525">
            <a:noFill/>
            <a:miter lim="800000"/>
            <a:headEnd/>
            <a:tailEnd/>
          </a:ln>
        </p:spPr>
      </p:pic>
      <p:sp>
        <p:nvSpPr>
          <p:cNvPr id="39941" name="Line 4"/>
          <p:cNvSpPr>
            <a:spLocks noChangeShapeType="1"/>
          </p:cNvSpPr>
          <p:nvPr/>
        </p:nvSpPr>
        <p:spPr bwMode="auto">
          <a:xfrm>
            <a:off x="3810000" y="1371600"/>
            <a:ext cx="533400" cy="0"/>
          </a:xfrm>
          <a:prstGeom prst="line">
            <a:avLst/>
          </a:prstGeom>
          <a:noFill/>
          <a:ln w="38100">
            <a:solidFill>
              <a:srgbClr val="CC0000"/>
            </a:solidFill>
            <a:round/>
            <a:headEnd/>
            <a:tailEnd type="triangle" w="med" len="med"/>
          </a:ln>
        </p:spPr>
        <p:txBody>
          <a:bodyPr wrap="none" anchor="ctr"/>
          <a:lstStyle/>
          <a:p>
            <a:endParaRPr lang="en-US"/>
          </a:p>
        </p:txBody>
      </p:sp>
      <p:sp>
        <p:nvSpPr>
          <p:cNvPr id="39942" name="Line 5"/>
          <p:cNvSpPr>
            <a:spLocks noChangeShapeType="1"/>
          </p:cNvSpPr>
          <p:nvPr/>
        </p:nvSpPr>
        <p:spPr bwMode="auto">
          <a:xfrm>
            <a:off x="3048000" y="3505200"/>
            <a:ext cx="1295400" cy="0"/>
          </a:xfrm>
          <a:prstGeom prst="line">
            <a:avLst/>
          </a:prstGeom>
          <a:noFill/>
          <a:ln w="38100">
            <a:solidFill>
              <a:srgbClr val="CC0000"/>
            </a:solidFill>
            <a:round/>
            <a:headEnd/>
            <a:tailEnd type="triangle" w="med" len="med"/>
          </a:ln>
        </p:spPr>
        <p:txBody>
          <a:bodyPr wrap="none" anchor="ctr"/>
          <a:lstStyle/>
          <a:p>
            <a:endParaRPr lang="en-US"/>
          </a:p>
        </p:txBody>
      </p:sp>
      <p:sp>
        <p:nvSpPr>
          <p:cNvPr id="39943" name="Line 6"/>
          <p:cNvSpPr>
            <a:spLocks noChangeShapeType="1"/>
          </p:cNvSpPr>
          <p:nvPr/>
        </p:nvSpPr>
        <p:spPr bwMode="auto">
          <a:xfrm>
            <a:off x="3505200" y="5715000"/>
            <a:ext cx="609600" cy="0"/>
          </a:xfrm>
          <a:prstGeom prst="line">
            <a:avLst/>
          </a:prstGeom>
          <a:noFill/>
          <a:ln w="38100">
            <a:solidFill>
              <a:srgbClr val="CC0000"/>
            </a:solidFill>
            <a:round/>
            <a:headEnd/>
            <a:tailEnd type="triangle" w="med" len="med"/>
          </a:ln>
        </p:spPr>
        <p:txBody>
          <a:bodyPr wrap="none" anchor="ctr"/>
          <a:lstStyle/>
          <a:p>
            <a:endParaRPr lang="en-US"/>
          </a:p>
        </p:txBody>
      </p:sp>
      <p:sp>
        <p:nvSpPr>
          <p:cNvPr id="39944" name="Text Box 7"/>
          <p:cNvSpPr txBox="1">
            <a:spLocks noChangeArrowheads="1"/>
          </p:cNvSpPr>
          <p:nvPr/>
        </p:nvSpPr>
        <p:spPr bwMode="auto">
          <a:xfrm>
            <a:off x="6172200" y="990600"/>
            <a:ext cx="1219200" cy="579438"/>
          </a:xfrm>
          <a:prstGeom prst="rect">
            <a:avLst/>
          </a:prstGeom>
          <a:noFill/>
          <a:ln w="38100">
            <a:noFill/>
            <a:miter lim="800000"/>
            <a:headEnd/>
            <a:tailEnd/>
          </a:ln>
        </p:spPr>
        <p:txBody>
          <a:bodyPr>
            <a:spAutoFit/>
          </a:bodyPr>
          <a:lstStyle/>
          <a:p>
            <a:pPr>
              <a:spcBef>
                <a:spcPct val="50000"/>
              </a:spcBef>
            </a:pPr>
            <a:r>
              <a:rPr lang="en-US"/>
              <a:t>145</a:t>
            </a:r>
            <a:r>
              <a:rPr lang="en-US" baseline="30000"/>
              <a:t>0</a:t>
            </a:r>
            <a:endParaRPr lang="en-US"/>
          </a:p>
        </p:txBody>
      </p:sp>
      <p:sp>
        <p:nvSpPr>
          <p:cNvPr id="39945" name="Text Box 8"/>
          <p:cNvSpPr txBox="1">
            <a:spLocks noChangeArrowheads="1"/>
          </p:cNvSpPr>
          <p:nvPr/>
        </p:nvSpPr>
        <p:spPr bwMode="auto">
          <a:xfrm>
            <a:off x="6096000" y="3352800"/>
            <a:ext cx="1524000" cy="579438"/>
          </a:xfrm>
          <a:prstGeom prst="rect">
            <a:avLst/>
          </a:prstGeom>
          <a:noFill/>
          <a:ln w="38100">
            <a:noFill/>
            <a:miter lim="800000"/>
            <a:headEnd/>
            <a:tailEnd/>
          </a:ln>
        </p:spPr>
        <p:txBody>
          <a:bodyPr>
            <a:spAutoFit/>
          </a:bodyPr>
          <a:lstStyle/>
          <a:p>
            <a:pPr>
              <a:spcBef>
                <a:spcPct val="50000"/>
              </a:spcBef>
            </a:pPr>
            <a:r>
              <a:rPr lang="en-US"/>
              <a:t> 160</a:t>
            </a:r>
            <a:r>
              <a:rPr lang="en-US" baseline="30000"/>
              <a:t>0</a:t>
            </a:r>
            <a:endParaRPr lang="en-US"/>
          </a:p>
        </p:txBody>
      </p:sp>
      <p:sp>
        <p:nvSpPr>
          <p:cNvPr id="39946" name="Text Box 9"/>
          <p:cNvSpPr txBox="1">
            <a:spLocks noChangeArrowheads="1"/>
          </p:cNvSpPr>
          <p:nvPr/>
        </p:nvSpPr>
        <p:spPr bwMode="auto">
          <a:xfrm>
            <a:off x="6019800" y="5638800"/>
            <a:ext cx="1524000" cy="579438"/>
          </a:xfrm>
          <a:prstGeom prst="rect">
            <a:avLst/>
          </a:prstGeom>
          <a:noFill/>
          <a:ln w="38100">
            <a:noFill/>
            <a:miter lim="800000"/>
            <a:headEnd/>
            <a:tailEnd/>
          </a:ln>
        </p:spPr>
        <p:txBody>
          <a:bodyPr>
            <a:spAutoFit/>
          </a:bodyPr>
          <a:lstStyle/>
          <a:p>
            <a:pPr>
              <a:spcBef>
                <a:spcPct val="50000"/>
              </a:spcBef>
            </a:pPr>
            <a:r>
              <a:rPr lang="en-US"/>
              <a:t>  170</a:t>
            </a:r>
            <a:r>
              <a:rPr lang="en-US" baseline="30000"/>
              <a:t>0</a:t>
            </a:r>
            <a:endParaRPr lang="en-US"/>
          </a:p>
        </p:txBody>
      </p:sp>
      <p:sp>
        <p:nvSpPr>
          <p:cNvPr id="39947" name="Text Box 10"/>
          <p:cNvSpPr txBox="1">
            <a:spLocks noChangeArrowheads="1"/>
          </p:cNvSpPr>
          <p:nvPr/>
        </p:nvSpPr>
        <p:spPr bwMode="auto">
          <a:xfrm>
            <a:off x="0" y="6324600"/>
            <a:ext cx="4114800" cy="457200"/>
          </a:xfrm>
          <a:prstGeom prst="rect">
            <a:avLst/>
          </a:prstGeom>
          <a:solidFill>
            <a:schemeClr val="tx1"/>
          </a:solidFill>
          <a:ln w="38100">
            <a:noFill/>
            <a:miter lim="800000"/>
            <a:headEnd/>
            <a:tailEnd/>
          </a:ln>
        </p:spPr>
        <p:txBody>
          <a:bodyPr>
            <a:spAutoFit/>
          </a:bodyPr>
          <a:lstStyle/>
          <a:p>
            <a:pPr algn="ctr">
              <a:spcBef>
                <a:spcPct val="50000"/>
              </a:spcBef>
            </a:pPr>
            <a:r>
              <a:rPr lang="en-US" sz="2400" b="0">
                <a:solidFill>
                  <a:srgbClr val="FFFFFF"/>
                </a:solidFill>
              </a:rPr>
              <a:t>SEE PAGE 55</a:t>
            </a: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9570" name="Rectangle 2" descr="Purple mesh"/>
          <p:cNvSpPr>
            <a:spLocks noGrp="1" noChangeArrowheads="1"/>
          </p:cNvSpPr>
          <p:nvPr>
            <p:ph type="title"/>
          </p:nvPr>
        </p:nvSpPr>
        <p:spPr>
          <a:noFill/>
        </p:spPr>
        <p:txBody>
          <a:bodyPr/>
          <a:lstStyle/>
          <a:p>
            <a:pPr>
              <a:defRPr/>
            </a:pPr>
            <a:r>
              <a:rPr lang="en-US" sz="2800" smtClean="0">
                <a:solidFill>
                  <a:srgbClr val="CC0000"/>
                </a:solidFill>
              </a:rPr>
              <a:t>WE CAN TAKE ADVANTAGE OF THIS KNOWLEDGE</a:t>
            </a:r>
            <a:endParaRPr lang="en-US" smtClean="0">
              <a:solidFill>
                <a:srgbClr val="CC0000"/>
              </a:solidFill>
            </a:endParaRPr>
          </a:p>
        </p:txBody>
      </p:sp>
      <p:sp>
        <p:nvSpPr>
          <p:cNvPr id="109571" name="Rectangle 3"/>
          <p:cNvSpPr>
            <a:spLocks noGrp="1" noChangeArrowheads="1"/>
          </p:cNvSpPr>
          <p:nvPr>
            <p:ph idx="1"/>
          </p:nvPr>
        </p:nvSpPr>
        <p:spPr>
          <a:xfrm>
            <a:off x="381000" y="1219200"/>
            <a:ext cx="8458200" cy="4876800"/>
          </a:xfrm>
          <a:noFill/>
        </p:spPr>
        <p:txBody>
          <a:bodyPr/>
          <a:lstStyle/>
          <a:p>
            <a:pPr marL="0" indent="0">
              <a:lnSpc>
                <a:spcPct val="90000"/>
              </a:lnSpc>
              <a:buFontTx/>
              <a:buChar char="•"/>
            </a:pPr>
            <a:r>
              <a:rPr lang="en-US" b="0" smtClean="0">
                <a:solidFill>
                  <a:srgbClr val="FFFFFF"/>
                </a:solidFill>
              </a:rPr>
              <a:t> If we cook large roasts slowly, more time will be available for pigment change at or near 149</a:t>
            </a:r>
            <a:r>
              <a:rPr lang="en-US" b="0" baseline="30000" smtClean="0">
                <a:solidFill>
                  <a:srgbClr val="FFFFFF"/>
                </a:solidFill>
              </a:rPr>
              <a:t>0</a:t>
            </a:r>
            <a:endParaRPr lang="en-US" b="0" smtClean="0">
              <a:solidFill>
                <a:srgbClr val="FFFFFF"/>
              </a:solidFill>
            </a:endParaRPr>
          </a:p>
          <a:p>
            <a:pPr marL="0" indent="0">
              <a:lnSpc>
                <a:spcPct val="90000"/>
              </a:lnSpc>
              <a:buFontTx/>
              <a:buChar char="•"/>
            </a:pPr>
            <a:r>
              <a:rPr lang="en-US" b="0" smtClean="0">
                <a:solidFill>
                  <a:srgbClr val="FFFFFF"/>
                </a:solidFill>
              </a:rPr>
              <a:t> Thus, we can have a well done appearance (that some people require) but have the increased juiciness and tenderness that a lesser state of doneness allows.</a:t>
            </a:r>
          </a:p>
          <a:p>
            <a:pPr marL="0" indent="0">
              <a:lnSpc>
                <a:spcPct val="90000"/>
              </a:lnSpc>
            </a:pPr>
            <a:r>
              <a:rPr lang="en-US" b="0" smtClean="0">
                <a:solidFill>
                  <a:srgbClr val="FFFFFF"/>
                </a:solidFill>
              </a:rPr>
              <a:t>(i.e., we can have a well done appearance at a less than well done temperature)</a:t>
            </a:r>
            <a:endParaRPr lang="en-US" sz="3600" b="0" smtClean="0"/>
          </a:p>
        </p:txBody>
      </p:sp>
      <p:sp>
        <p:nvSpPr>
          <p:cNvPr id="4096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09571">
                                            <p:txEl>
                                              <p:pRg st="0" end="0"/>
                                            </p:txEl>
                                          </p:spTgt>
                                        </p:tgtEl>
                                        <p:attrNameLst>
                                          <p:attrName>style.visibility</p:attrName>
                                        </p:attrNameLst>
                                      </p:cBhvr>
                                      <p:to>
                                        <p:strVal val="visible"/>
                                      </p:to>
                                    </p:set>
                                    <p:anim to="" calcmode="lin" valueType="num">
                                      <p:cBhvr>
                                        <p:cTn id="7" dur="1" fill="hold"/>
                                        <p:tgtEl>
                                          <p:spTgt spid="10957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09571">
                                            <p:txEl>
                                              <p:pRg st="1" end="1"/>
                                            </p:txEl>
                                          </p:spTgt>
                                        </p:tgtEl>
                                        <p:attrNameLst>
                                          <p:attrName>style.visibility</p:attrName>
                                        </p:attrNameLst>
                                      </p:cBhvr>
                                      <p:to>
                                        <p:strVal val="visible"/>
                                      </p:to>
                                    </p:set>
                                    <p:anim to="" calcmode="lin" valueType="num">
                                      <p:cBhvr>
                                        <p:cTn id="12" dur="1" fill="hold"/>
                                        <p:tgtEl>
                                          <p:spTgt spid="109571">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09571">
                                            <p:txEl>
                                              <p:pRg st="2" end="2"/>
                                            </p:txEl>
                                          </p:spTgt>
                                        </p:tgtEl>
                                        <p:attrNameLst>
                                          <p:attrName>style.visibility</p:attrName>
                                        </p:attrNameLst>
                                      </p:cBhvr>
                                      <p:to>
                                        <p:strVal val="visible"/>
                                      </p:to>
                                    </p:set>
                                    <p:anim to="" calcmode="lin" valueType="num">
                                      <p:cBhvr>
                                        <p:cTn id="17" dur="1" fill="hold"/>
                                        <p:tgtEl>
                                          <p:spTgt spid="10957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descr="Purple mesh"/>
          <p:cNvSpPr>
            <a:spLocks noGrp="1" noChangeArrowheads="1"/>
          </p:cNvSpPr>
          <p:nvPr>
            <p:ph type="title"/>
          </p:nvPr>
        </p:nvSpPr>
        <p:spPr>
          <a:noFill/>
        </p:spPr>
        <p:txBody>
          <a:bodyPr/>
          <a:lstStyle/>
          <a:p>
            <a:pPr>
              <a:defRPr/>
            </a:pPr>
            <a:r>
              <a:rPr lang="en-US" sz="3200" smtClean="0">
                <a:solidFill>
                  <a:srgbClr val="CC0000"/>
                </a:solidFill>
              </a:rPr>
              <a:t>RECOMMENDED  DEGREES  OF DONENESS</a:t>
            </a:r>
            <a:endParaRPr lang="en-US" smtClean="0">
              <a:solidFill>
                <a:srgbClr val="CC0000"/>
              </a:solidFill>
            </a:endParaRPr>
          </a:p>
        </p:txBody>
      </p:sp>
      <p:sp>
        <p:nvSpPr>
          <p:cNvPr id="4198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41988" name="Picture 3" descr="C:\AS3201\AS3210PPTs\DonenessTable.tif"/>
          <p:cNvPicPr>
            <a:picLocks noChangeAspect="1" noChangeArrowheads="1"/>
          </p:cNvPicPr>
          <p:nvPr/>
        </p:nvPicPr>
        <p:blipFill>
          <a:blip r:embed="rId2" cstate="print">
            <a:lum bright="16000"/>
          </a:blip>
          <a:srcRect/>
          <a:stretch>
            <a:fillRect/>
          </a:stretch>
        </p:blipFill>
        <p:spPr bwMode="auto">
          <a:xfrm>
            <a:off x="0" y="1295400"/>
            <a:ext cx="9144000" cy="4800600"/>
          </a:xfrm>
          <a:prstGeom prst="rect">
            <a:avLst/>
          </a:prstGeom>
          <a:noFill/>
          <a:ln w="9525">
            <a:noFill/>
            <a:miter lim="800000"/>
            <a:headEnd/>
            <a:tailEnd/>
          </a:ln>
        </p:spPr>
      </p:pic>
      <p:sp>
        <p:nvSpPr>
          <p:cNvPr id="41989" name="Text Box 4"/>
          <p:cNvSpPr txBox="1">
            <a:spLocks noChangeArrowheads="1"/>
          </p:cNvSpPr>
          <p:nvPr/>
        </p:nvSpPr>
        <p:spPr bwMode="auto">
          <a:xfrm>
            <a:off x="0" y="5638800"/>
            <a:ext cx="7848600" cy="457200"/>
          </a:xfrm>
          <a:prstGeom prst="rect">
            <a:avLst/>
          </a:prstGeom>
          <a:noFill/>
          <a:ln w="38100">
            <a:noFill/>
            <a:miter lim="800000"/>
            <a:headEnd/>
            <a:tailEnd/>
          </a:ln>
        </p:spPr>
        <p:txBody>
          <a:bodyPr>
            <a:spAutoFit/>
          </a:bodyPr>
          <a:lstStyle/>
          <a:p>
            <a:pPr>
              <a:spcBef>
                <a:spcPct val="50000"/>
              </a:spcBef>
            </a:pPr>
            <a:r>
              <a:rPr lang="en-US" sz="2400">
                <a:solidFill>
                  <a:srgbClr val="333399"/>
                </a:solidFill>
              </a:rPr>
              <a:t>FROM PAGE 54 OF </a:t>
            </a:r>
            <a:r>
              <a:rPr lang="en-US" sz="2400" i="1">
                <a:solidFill>
                  <a:srgbClr val="333399"/>
                </a:solidFill>
              </a:rPr>
              <a:t>IDENTIFYING MEAT CUTS</a:t>
            </a:r>
            <a:endParaRPr lang="en-US"/>
          </a:p>
        </p:txBody>
      </p:sp>
      <p:sp>
        <p:nvSpPr>
          <p:cNvPr id="41990" name="Oval 5"/>
          <p:cNvSpPr>
            <a:spLocks noChangeArrowheads="1"/>
          </p:cNvSpPr>
          <p:nvPr/>
        </p:nvSpPr>
        <p:spPr bwMode="auto">
          <a:xfrm>
            <a:off x="5181600" y="4572000"/>
            <a:ext cx="1371600" cy="609600"/>
          </a:xfrm>
          <a:prstGeom prst="ellipse">
            <a:avLst/>
          </a:prstGeom>
          <a:noFill/>
          <a:ln w="38100">
            <a:solidFill>
              <a:srgbClr val="CC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Rectangle 2" descr="Purple mesh"/>
          <p:cNvSpPr>
            <a:spLocks noGrp="1" noChangeArrowheads="1"/>
          </p:cNvSpPr>
          <p:nvPr>
            <p:ph type="title"/>
          </p:nvPr>
        </p:nvSpPr>
        <p:spPr>
          <a:noFill/>
        </p:spPr>
        <p:txBody>
          <a:bodyPr/>
          <a:lstStyle/>
          <a:p>
            <a:pPr>
              <a:defRPr/>
            </a:pPr>
            <a:r>
              <a:rPr lang="en-US" i="1" dirty="0" smtClean="0">
                <a:solidFill>
                  <a:srgbClr val="CC0000"/>
                </a:solidFill>
              </a:rPr>
              <a:t>THE </a:t>
            </a:r>
            <a:r>
              <a:rPr lang="en-US" i="1" dirty="0" smtClean="0">
                <a:solidFill>
                  <a:srgbClr val="CC0000"/>
                </a:solidFill>
              </a:rPr>
              <a:t>MEAT WE EAT</a:t>
            </a:r>
            <a:endParaRPr lang="en-US" dirty="0" smtClean="0">
              <a:solidFill>
                <a:srgbClr val="CC0000"/>
              </a:solidFill>
            </a:endParaRPr>
          </a:p>
        </p:txBody>
      </p:sp>
      <p:pic>
        <p:nvPicPr>
          <p:cNvPr id="5124" name="Picture 5" descr="c:\windows\TEMP\auto0.bmp"/>
          <p:cNvPicPr>
            <a:picLocks noChangeAspect="1" noChangeArrowheads="1"/>
          </p:cNvPicPr>
          <p:nvPr/>
        </p:nvPicPr>
        <p:blipFill>
          <a:blip r:embed="rId2" cstate="print"/>
          <a:srcRect/>
          <a:stretch>
            <a:fillRect/>
          </a:stretch>
        </p:blipFill>
        <p:spPr bwMode="auto">
          <a:xfrm>
            <a:off x="381000" y="1447800"/>
            <a:ext cx="8321675" cy="4572000"/>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6" name="Rectangle 2" descr="Purple mesh"/>
          <p:cNvSpPr>
            <a:spLocks noGrp="1" noChangeArrowheads="1"/>
          </p:cNvSpPr>
          <p:nvPr>
            <p:ph type="title"/>
          </p:nvPr>
        </p:nvSpPr>
        <p:spPr>
          <a:noFill/>
        </p:spPr>
        <p:txBody>
          <a:bodyPr/>
          <a:lstStyle/>
          <a:p>
            <a:pPr>
              <a:defRPr/>
            </a:pPr>
            <a:r>
              <a:rPr lang="en-US" sz="4800" smtClean="0">
                <a:solidFill>
                  <a:srgbClr val="CC0000"/>
                </a:solidFill>
              </a:rPr>
              <a:t>DON’T OVERCOOK MEAT</a:t>
            </a:r>
            <a:endParaRPr lang="en-US" smtClean="0">
              <a:solidFill>
                <a:srgbClr val="CC0000"/>
              </a:solidFill>
            </a:endParaRPr>
          </a:p>
        </p:txBody>
      </p:sp>
      <p:sp>
        <p:nvSpPr>
          <p:cNvPr id="4301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43012" name="Picture 3" descr="E:\Cooking\Cook14.tif"/>
          <p:cNvPicPr>
            <a:picLocks noChangeAspect="1" noChangeArrowheads="1"/>
          </p:cNvPicPr>
          <p:nvPr/>
        </p:nvPicPr>
        <p:blipFill>
          <a:blip r:embed="rId2" cstate="print"/>
          <a:srcRect/>
          <a:stretch>
            <a:fillRect/>
          </a:stretch>
        </p:blipFill>
        <p:spPr bwMode="auto">
          <a:xfrm>
            <a:off x="0" y="1235075"/>
            <a:ext cx="9144000" cy="4937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2" descr="Purple mesh"/>
          <p:cNvSpPr>
            <a:spLocks noGrp="1" noChangeArrowheads="1"/>
          </p:cNvSpPr>
          <p:nvPr>
            <p:ph type="title"/>
          </p:nvPr>
        </p:nvSpPr>
        <p:spPr>
          <a:noFill/>
        </p:spPr>
        <p:txBody>
          <a:bodyPr/>
          <a:lstStyle/>
          <a:p>
            <a:pPr>
              <a:defRPr/>
            </a:pPr>
            <a:r>
              <a:rPr lang="en-US" smtClean="0">
                <a:solidFill>
                  <a:srgbClr val="CC0000"/>
                </a:solidFill>
              </a:rPr>
              <a:t>COOKING LOSSES INCREASE WITH COOKING TIME AND TEMPERATURE</a:t>
            </a:r>
          </a:p>
        </p:txBody>
      </p:sp>
      <p:sp>
        <p:nvSpPr>
          <p:cNvPr id="4403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44036" name="Picture 3" descr="E:\Cooking\Cook15.tif"/>
          <p:cNvPicPr>
            <a:picLocks noChangeAspect="1" noChangeArrowheads="1"/>
          </p:cNvPicPr>
          <p:nvPr/>
        </p:nvPicPr>
        <p:blipFill>
          <a:blip r:embed="rId2" cstate="print"/>
          <a:srcRect/>
          <a:stretch>
            <a:fillRect/>
          </a:stretch>
        </p:blipFill>
        <p:spPr bwMode="auto">
          <a:xfrm>
            <a:off x="0" y="1219200"/>
            <a:ext cx="8915400" cy="4519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4" name="Rectangle 2" descr="Purple mesh"/>
          <p:cNvSpPr>
            <a:spLocks noGrp="1" noChangeArrowheads="1"/>
          </p:cNvSpPr>
          <p:nvPr>
            <p:ph type="title"/>
          </p:nvPr>
        </p:nvSpPr>
        <p:spPr>
          <a:noFill/>
        </p:spPr>
        <p:txBody>
          <a:bodyPr/>
          <a:lstStyle/>
          <a:p>
            <a:pPr>
              <a:defRPr/>
            </a:pPr>
            <a:r>
              <a:rPr lang="en-US" sz="4400" smtClean="0">
                <a:solidFill>
                  <a:srgbClr val="CC0000"/>
                </a:solidFill>
              </a:rPr>
              <a:t>VARIABLE EFFECTS OF HEAT</a:t>
            </a:r>
            <a:endParaRPr lang="en-US" smtClean="0">
              <a:solidFill>
                <a:srgbClr val="CC0000"/>
              </a:solidFill>
            </a:endParaRPr>
          </a:p>
        </p:txBody>
      </p:sp>
      <p:sp>
        <p:nvSpPr>
          <p:cNvPr id="4505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45060" name="Picture 3" descr="E:\Cooking\Cook16.tif"/>
          <p:cNvPicPr>
            <a:picLocks noChangeAspect="1" noChangeArrowheads="1"/>
          </p:cNvPicPr>
          <p:nvPr/>
        </p:nvPicPr>
        <p:blipFill>
          <a:blip r:embed="rId2" cstate="print"/>
          <a:srcRect/>
          <a:stretch>
            <a:fillRect/>
          </a:stretch>
        </p:blipFill>
        <p:spPr bwMode="auto">
          <a:xfrm>
            <a:off x="0" y="1219200"/>
            <a:ext cx="8839200" cy="485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8418" name="Rectangle 2" descr="Purple mesh"/>
          <p:cNvSpPr>
            <a:spLocks noGrp="1" noChangeArrowheads="1"/>
          </p:cNvSpPr>
          <p:nvPr>
            <p:ph type="title"/>
          </p:nvPr>
        </p:nvSpPr>
        <p:spPr>
          <a:noFill/>
        </p:spPr>
        <p:txBody>
          <a:bodyPr/>
          <a:lstStyle/>
          <a:p>
            <a:pPr>
              <a:defRPr/>
            </a:pPr>
            <a:r>
              <a:rPr lang="en-US" sz="3000" smtClean="0">
                <a:solidFill>
                  <a:srgbClr val="CC0000"/>
                </a:solidFill>
              </a:rPr>
              <a:t>LESS DONE, MORE JUICINESS &amp; TENDERNESS</a:t>
            </a:r>
            <a:endParaRPr lang="en-US" smtClean="0">
              <a:solidFill>
                <a:srgbClr val="CC0000"/>
              </a:solidFill>
            </a:endParaRPr>
          </a:p>
        </p:txBody>
      </p:sp>
      <p:sp>
        <p:nvSpPr>
          <p:cNvPr id="4608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46084" name="Picture 3" descr="E:\Cooking\Cook17.tif"/>
          <p:cNvPicPr>
            <a:picLocks noChangeAspect="1" noChangeArrowheads="1"/>
          </p:cNvPicPr>
          <p:nvPr/>
        </p:nvPicPr>
        <p:blipFill>
          <a:blip r:embed="rId2" cstate="print"/>
          <a:srcRect/>
          <a:stretch>
            <a:fillRect/>
          </a:stretch>
        </p:blipFill>
        <p:spPr bwMode="auto">
          <a:xfrm>
            <a:off x="0" y="1404938"/>
            <a:ext cx="9144000" cy="404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4" name="Rectangle 2" descr="Purple mesh"/>
          <p:cNvSpPr>
            <a:spLocks noGrp="1" noChangeArrowheads="1"/>
          </p:cNvSpPr>
          <p:nvPr>
            <p:ph type="title"/>
          </p:nvPr>
        </p:nvSpPr>
        <p:spPr>
          <a:noFill/>
        </p:spPr>
        <p:txBody>
          <a:bodyPr/>
          <a:lstStyle/>
          <a:p>
            <a:pPr>
              <a:defRPr/>
            </a:pPr>
            <a:r>
              <a:rPr lang="en-US" smtClean="0">
                <a:solidFill>
                  <a:srgbClr val="CC0000"/>
                </a:solidFill>
              </a:rPr>
              <a:t>DIAL AND STEM THERMOMETERS</a:t>
            </a:r>
          </a:p>
        </p:txBody>
      </p:sp>
      <p:sp>
        <p:nvSpPr>
          <p:cNvPr id="4813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48132" name="Picture 3" descr="E:\Cooking\Cook21.tif"/>
          <p:cNvPicPr>
            <a:picLocks noChangeAspect="1" noChangeArrowheads="1"/>
          </p:cNvPicPr>
          <p:nvPr/>
        </p:nvPicPr>
        <p:blipFill>
          <a:blip r:embed="rId2" cstate="print"/>
          <a:srcRect/>
          <a:stretch>
            <a:fillRect/>
          </a:stretch>
        </p:blipFill>
        <p:spPr bwMode="auto">
          <a:xfrm>
            <a:off x="6096000" y="1219200"/>
            <a:ext cx="3048000" cy="5029200"/>
          </a:xfrm>
          <a:prstGeom prst="rect">
            <a:avLst/>
          </a:prstGeom>
          <a:noFill/>
          <a:ln w="9525">
            <a:noFill/>
            <a:miter lim="800000"/>
            <a:headEnd/>
            <a:tailEnd/>
          </a:ln>
        </p:spPr>
      </p:pic>
      <p:pic>
        <p:nvPicPr>
          <p:cNvPr id="48133" name="Picture 4" descr="E:\Cooking\Cook22.tif"/>
          <p:cNvPicPr>
            <a:picLocks noChangeAspect="1" noChangeArrowheads="1"/>
          </p:cNvPicPr>
          <p:nvPr/>
        </p:nvPicPr>
        <p:blipFill>
          <a:blip r:embed="rId3" cstate="print">
            <a:lum bright="-20000"/>
          </a:blip>
          <a:srcRect/>
          <a:stretch>
            <a:fillRect/>
          </a:stretch>
        </p:blipFill>
        <p:spPr bwMode="auto">
          <a:xfrm>
            <a:off x="0" y="1219200"/>
            <a:ext cx="3268663" cy="5029200"/>
          </a:xfrm>
          <a:prstGeom prst="rect">
            <a:avLst/>
          </a:prstGeom>
          <a:noFill/>
          <a:ln w="9525">
            <a:noFill/>
            <a:miter lim="800000"/>
            <a:headEnd/>
            <a:tailEnd/>
          </a:ln>
        </p:spPr>
      </p:pic>
      <p:sp>
        <p:nvSpPr>
          <p:cNvPr id="48134" name="Text Box 5"/>
          <p:cNvSpPr txBox="1">
            <a:spLocks noChangeArrowheads="1"/>
          </p:cNvSpPr>
          <p:nvPr/>
        </p:nvSpPr>
        <p:spPr bwMode="auto">
          <a:xfrm>
            <a:off x="3276600" y="1447800"/>
            <a:ext cx="2819400" cy="4791075"/>
          </a:xfrm>
          <a:prstGeom prst="rect">
            <a:avLst/>
          </a:prstGeom>
          <a:noFill/>
          <a:ln w="9525">
            <a:noFill/>
            <a:miter lim="800000"/>
            <a:headEnd/>
            <a:tailEnd/>
          </a:ln>
        </p:spPr>
        <p:txBody>
          <a:bodyPr>
            <a:spAutoFit/>
          </a:bodyPr>
          <a:lstStyle/>
          <a:p>
            <a:pPr>
              <a:spcBef>
                <a:spcPct val="50000"/>
              </a:spcBef>
            </a:pPr>
            <a:r>
              <a:rPr lang="en-US" sz="2800" b="0">
                <a:solidFill>
                  <a:srgbClr val="FFFFFF"/>
                </a:solidFill>
              </a:rPr>
              <a:t>MORE ACCURATE, BUT FRAGILE</a:t>
            </a:r>
          </a:p>
          <a:p>
            <a:pPr>
              <a:spcBef>
                <a:spcPct val="50000"/>
              </a:spcBef>
            </a:pPr>
            <a:endParaRPr lang="en-US" sz="2800" b="0">
              <a:solidFill>
                <a:srgbClr val="FFFFFF"/>
              </a:solidFill>
            </a:endParaRPr>
          </a:p>
          <a:p>
            <a:pPr>
              <a:spcBef>
                <a:spcPct val="50000"/>
              </a:spcBef>
            </a:pPr>
            <a:r>
              <a:rPr lang="en-US" sz="2800" b="0">
                <a:solidFill>
                  <a:srgbClr val="FFFFFF"/>
                </a:solidFill>
              </a:rPr>
              <a:t>MORE DURABLE BUT MOST HAVE PLASTIC DIAL COVERS THAT MELT  IN HEAT</a:t>
            </a:r>
          </a:p>
        </p:txBody>
      </p:sp>
      <p:sp>
        <p:nvSpPr>
          <p:cNvPr id="48135" name="Line 6"/>
          <p:cNvSpPr>
            <a:spLocks noChangeShapeType="1"/>
          </p:cNvSpPr>
          <p:nvPr/>
        </p:nvSpPr>
        <p:spPr bwMode="auto">
          <a:xfrm>
            <a:off x="5867400" y="2590800"/>
            <a:ext cx="457200" cy="0"/>
          </a:xfrm>
          <a:prstGeom prst="line">
            <a:avLst/>
          </a:prstGeom>
          <a:noFill/>
          <a:ln w="38100">
            <a:solidFill>
              <a:schemeClr val="tx2"/>
            </a:solidFill>
            <a:round/>
            <a:headEnd/>
            <a:tailEnd type="triangle" w="med" len="med"/>
          </a:ln>
        </p:spPr>
        <p:txBody>
          <a:bodyPr wrap="none" anchor="ctr"/>
          <a:lstStyle/>
          <a:p>
            <a:endParaRPr lang="en-US"/>
          </a:p>
        </p:txBody>
      </p:sp>
      <p:sp>
        <p:nvSpPr>
          <p:cNvPr id="48136" name="Line 7"/>
          <p:cNvSpPr>
            <a:spLocks noChangeShapeType="1"/>
          </p:cNvSpPr>
          <p:nvPr/>
        </p:nvSpPr>
        <p:spPr bwMode="auto">
          <a:xfrm flipH="1">
            <a:off x="2819400" y="3810000"/>
            <a:ext cx="381000" cy="0"/>
          </a:xfrm>
          <a:prstGeom prst="line">
            <a:avLst/>
          </a:prstGeom>
          <a:noFill/>
          <a:ln w="38100">
            <a:solidFill>
              <a:schemeClr val="tx2"/>
            </a:solidFill>
            <a:round/>
            <a:headEnd/>
            <a:tailEnd type="triangle" w="med" len="med"/>
          </a:ln>
        </p:spPr>
        <p:txBody>
          <a:bodyPr wrap="none" anchor="ctr"/>
          <a:lstStyle/>
          <a:p>
            <a:endParaRPr lang="en-US"/>
          </a:p>
        </p:txBody>
      </p:sp>
      <p:sp>
        <p:nvSpPr>
          <p:cNvPr id="172040" name="Rectangle 8"/>
          <p:cNvSpPr>
            <a:spLocks noChangeArrowheads="1"/>
          </p:cNvSpPr>
          <p:nvPr/>
        </p:nvSpPr>
        <p:spPr bwMode="auto">
          <a:xfrm>
            <a:off x="1600200" y="1524000"/>
            <a:ext cx="228600" cy="1828800"/>
          </a:xfrm>
          <a:prstGeom prst="rect">
            <a:avLst/>
          </a:prstGeom>
          <a:gradFill rotWithShape="0">
            <a:gsLst>
              <a:gs pos="0">
                <a:schemeClr val="folHlink">
                  <a:gamma/>
                  <a:shade val="77647"/>
                  <a:invGamma/>
                </a:schemeClr>
              </a:gs>
              <a:gs pos="50000">
                <a:schemeClr val="folHlink"/>
              </a:gs>
              <a:gs pos="100000">
                <a:schemeClr val="folHlink">
                  <a:gamma/>
                  <a:shade val="77647"/>
                  <a:invGamma/>
                </a:schemeClr>
              </a:gs>
            </a:gsLst>
            <a:lin ang="0" scaled="1"/>
          </a:gradFill>
          <a:ln w="9525">
            <a:solidFill>
              <a:schemeClr val="tx1"/>
            </a:solidFill>
            <a:miter lim="800000"/>
            <a:headEnd/>
            <a:tailEnd/>
          </a:ln>
          <a:effectLst/>
        </p:spPr>
        <p:txBody>
          <a:bodyPr wrap="none" anchor="ctr"/>
          <a:lstStyle/>
          <a:p>
            <a:pPr>
              <a:defRPr/>
            </a:pPr>
            <a:endParaRPr lang="en-US"/>
          </a:p>
        </p:txBody>
      </p:sp>
      <p:sp>
        <p:nvSpPr>
          <p:cNvPr id="48138" name="AutoShape 9"/>
          <p:cNvSpPr>
            <a:spLocks noChangeArrowheads="1"/>
          </p:cNvSpPr>
          <p:nvPr/>
        </p:nvSpPr>
        <p:spPr bwMode="auto">
          <a:xfrm>
            <a:off x="1600200" y="1295400"/>
            <a:ext cx="228600" cy="228600"/>
          </a:xfrm>
          <a:prstGeom prst="triangle">
            <a:avLst>
              <a:gd name="adj" fmla="val 50000"/>
            </a:avLst>
          </a:prstGeom>
          <a:solidFill>
            <a:schemeClr val="folHlink"/>
          </a:solidFill>
          <a:ln w="9525">
            <a:solidFill>
              <a:schemeClr val="tx1"/>
            </a:solidFill>
            <a:miter lim="800000"/>
            <a:headEnd/>
            <a:tailEnd/>
          </a:ln>
        </p:spPr>
        <p:txBody>
          <a:bodyPr wrap="none" anchor="ctr"/>
          <a:lstStyle/>
          <a:p>
            <a:endParaRPr lang="en-US"/>
          </a:p>
        </p:txBody>
      </p:sp>
      <p:sp>
        <p:nvSpPr>
          <p:cNvPr id="48139" name="Line 10"/>
          <p:cNvSpPr>
            <a:spLocks noChangeShapeType="1"/>
          </p:cNvSpPr>
          <p:nvPr/>
        </p:nvSpPr>
        <p:spPr bwMode="auto">
          <a:xfrm>
            <a:off x="1295400" y="914400"/>
            <a:ext cx="0" cy="685800"/>
          </a:xfrm>
          <a:prstGeom prst="line">
            <a:avLst/>
          </a:prstGeom>
          <a:noFill/>
          <a:ln w="38100">
            <a:solidFill>
              <a:schemeClr val="folHlink"/>
            </a:solidFill>
            <a:round/>
            <a:headEnd/>
            <a:tailEnd type="triangle" w="med" len="med"/>
          </a:ln>
        </p:spPr>
        <p:txBody>
          <a:bodyPr wrap="none" anchor="ctr"/>
          <a:lstStyle/>
          <a:p>
            <a:endParaRPr lang="en-US"/>
          </a:p>
        </p:txBody>
      </p:sp>
      <p:sp>
        <p:nvSpPr>
          <p:cNvPr id="48140" name="Line 11"/>
          <p:cNvSpPr>
            <a:spLocks noChangeShapeType="1"/>
          </p:cNvSpPr>
          <p:nvPr/>
        </p:nvSpPr>
        <p:spPr bwMode="auto">
          <a:xfrm>
            <a:off x="3962400" y="914400"/>
            <a:ext cx="2286000" cy="914400"/>
          </a:xfrm>
          <a:prstGeom prst="line">
            <a:avLst/>
          </a:prstGeom>
          <a:noFill/>
          <a:ln w="38100">
            <a:solidFill>
              <a:schemeClr val="hlink"/>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Rectangle 2" descr="Purple mesh"/>
          <p:cNvSpPr>
            <a:spLocks noGrp="1" noChangeArrowheads="1"/>
          </p:cNvSpPr>
          <p:nvPr>
            <p:ph type="title"/>
          </p:nvPr>
        </p:nvSpPr>
        <p:spPr>
          <a:noFill/>
        </p:spPr>
        <p:txBody>
          <a:bodyPr/>
          <a:lstStyle/>
          <a:p>
            <a:pPr>
              <a:defRPr/>
            </a:pPr>
            <a:r>
              <a:rPr lang="en-US" smtClean="0">
                <a:solidFill>
                  <a:srgbClr val="CC0000"/>
                </a:solidFill>
              </a:rPr>
              <a:t>THERMOMETER FOR MICROWAVE OVENS - THEY DON’T WORK WELL</a:t>
            </a:r>
          </a:p>
        </p:txBody>
      </p:sp>
      <p:sp>
        <p:nvSpPr>
          <p:cNvPr id="4915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49156" name="Picture 3" descr="E:\Cooking\Cook23.tif"/>
          <p:cNvPicPr>
            <a:picLocks noChangeAspect="1" noChangeArrowheads="1"/>
          </p:cNvPicPr>
          <p:nvPr/>
        </p:nvPicPr>
        <p:blipFill>
          <a:blip r:embed="rId2" cstate="print">
            <a:lum bright="-12000"/>
          </a:blip>
          <a:srcRect/>
          <a:stretch>
            <a:fillRect/>
          </a:stretch>
        </p:blipFill>
        <p:spPr bwMode="auto">
          <a:xfrm>
            <a:off x="0" y="1143000"/>
            <a:ext cx="9144000" cy="1800225"/>
          </a:xfrm>
          <a:prstGeom prst="rect">
            <a:avLst/>
          </a:prstGeom>
          <a:noFill/>
          <a:ln w="9525">
            <a:noFill/>
            <a:miter lim="800000"/>
            <a:headEnd/>
            <a:tailEnd/>
          </a:ln>
        </p:spPr>
      </p:pic>
      <p:sp>
        <p:nvSpPr>
          <p:cNvPr id="49157" name="Text Box 4"/>
          <p:cNvSpPr txBox="1">
            <a:spLocks noChangeArrowheads="1"/>
          </p:cNvSpPr>
          <p:nvPr/>
        </p:nvSpPr>
        <p:spPr bwMode="auto">
          <a:xfrm>
            <a:off x="685800" y="3276600"/>
            <a:ext cx="8001000" cy="2473325"/>
          </a:xfrm>
          <a:prstGeom prst="rect">
            <a:avLst/>
          </a:prstGeom>
          <a:noFill/>
          <a:ln w="9525">
            <a:noFill/>
            <a:miter lim="800000"/>
            <a:headEnd/>
            <a:tailEnd/>
          </a:ln>
        </p:spPr>
        <p:txBody>
          <a:bodyPr>
            <a:spAutoFit/>
          </a:bodyPr>
          <a:lstStyle/>
          <a:p>
            <a:pPr>
              <a:spcBef>
                <a:spcPct val="50000"/>
              </a:spcBef>
            </a:pPr>
            <a:r>
              <a:rPr lang="en-US" sz="2600" b="0">
                <a:solidFill>
                  <a:srgbClr val="FFFFFF"/>
                </a:solidFill>
              </a:rPr>
              <a:t>They contain an alcohol that is  non-toxic. However, this alcohol column tends to separate into segments with use.</a:t>
            </a:r>
            <a:br>
              <a:rPr lang="en-US" sz="2600" b="0">
                <a:solidFill>
                  <a:srgbClr val="FFFFFF"/>
                </a:solidFill>
              </a:rPr>
            </a:br>
            <a:r>
              <a:rPr lang="en-US" sz="2600" b="0">
                <a:solidFill>
                  <a:srgbClr val="FFFFFF"/>
                </a:solidFill>
              </a:rPr>
              <a:t/>
            </a:r>
            <a:br>
              <a:rPr lang="en-US" sz="2600" b="0">
                <a:solidFill>
                  <a:srgbClr val="FFFFFF"/>
                </a:solidFill>
              </a:rPr>
            </a:br>
            <a:r>
              <a:rPr lang="en-US" sz="2600" b="0">
                <a:solidFill>
                  <a:srgbClr val="FFFFFF"/>
                </a:solidFill>
              </a:rPr>
              <a:t>Many microwave ovens have a built-in temperature probe.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4" name="Rectangle 2" descr="Purple mesh"/>
          <p:cNvSpPr>
            <a:spLocks noGrp="1" noChangeArrowheads="1"/>
          </p:cNvSpPr>
          <p:nvPr>
            <p:ph type="title"/>
          </p:nvPr>
        </p:nvSpPr>
        <p:spPr>
          <a:noFill/>
        </p:spPr>
        <p:txBody>
          <a:bodyPr/>
          <a:lstStyle/>
          <a:p>
            <a:pPr>
              <a:defRPr/>
            </a:pPr>
            <a:r>
              <a:rPr lang="en-US" sz="3100" b="0" smtClean="0">
                <a:solidFill>
                  <a:srgbClr val="CC0000"/>
                </a:solidFill>
              </a:rPr>
              <a:t>ELECTRONIC TEMPERATURE PROBE USED  IN TTU MEAT SCIENCE RESEARCH</a:t>
            </a:r>
            <a:endParaRPr lang="en-US" sz="4700" b="0" smtClean="0">
              <a:solidFill>
                <a:srgbClr val="CC0000"/>
              </a:solidFill>
            </a:endParaRPr>
          </a:p>
        </p:txBody>
      </p:sp>
      <p:sp>
        <p:nvSpPr>
          <p:cNvPr id="5017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50180" name="Picture 3" descr="c:\windows\TEMP\auto0.bmp"/>
          <p:cNvPicPr>
            <a:picLocks noChangeAspect="1" noChangeArrowheads="1"/>
          </p:cNvPicPr>
          <p:nvPr/>
        </p:nvPicPr>
        <p:blipFill>
          <a:blip r:embed="rId2" cstate="print"/>
          <a:srcRect/>
          <a:stretch>
            <a:fillRect/>
          </a:stretch>
        </p:blipFill>
        <p:spPr bwMode="auto">
          <a:xfrm>
            <a:off x="0" y="1219200"/>
            <a:ext cx="9144000" cy="5638800"/>
          </a:xfrm>
          <a:prstGeom prst="rect">
            <a:avLst/>
          </a:prstGeom>
          <a:noFill/>
          <a:ln w="38100">
            <a:noFill/>
            <a:miter lim="800000"/>
            <a:headEnd/>
            <a:tailEnd/>
          </a:ln>
        </p:spPr>
      </p:pic>
      <p:sp>
        <p:nvSpPr>
          <p:cNvPr id="50181" name="Text Box 4"/>
          <p:cNvSpPr txBox="1">
            <a:spLocks noChangeArrowheads="1"/>
          </p:cNvSpPr>
          <p:nvPr/>
        </p:nvSpPr>
        <p:spPr bwMode="auto">
          <a:xfrm>
            <a:off x="381000" y="6019800"/>
            <a:ext cx="8153400" cy="396875"/>
          </a:xfrm>
          <a:prstGeom prst="rect">
            <a:avLst/>
          </a:prstGeom>
          <a:noFill/>
          <a:ln w="38100">
            <a:noFill/>
            <a:miter lim="800000"/>
            <a:headEnd/>
            <a:tailEnd/>
          </a:ln>
        </p:spPr>
        <p:txBody>
          <a:bodyPr>
            <a:spAutoFit/>
          </a:bodyPr>
          <a:lstStyle/>
          <a:p>
            <a:pPr>
              <a:spcBef>
                <a:spcPct val="50000"/>
              </a:spcBef>
            </a:pPr>
            <a:r>
              <a:rPr lang="en-US" sz="2000">
                <a:solidFill>
                  <a:srgbClr val="FFFFFF"/>
                </a:solidFill>
              </a:rPr>
              <a:t>LESS EXPENSIVE MODELS ARE AVAILABLE FOR HOME USE</a:t>
            </a:r>
            <a:endParaRPr lang="en-US">
              <a:solidFill>
                <a:srgbClr val="FFFFFF"/>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6" name="Rectangle 2" descr="Purple mesh"/>
          <p:cNvSpPr>
            <a:spLocks noGrp="1" noChangeArrowheads="1"/>
          </p:cNvSpPr>
          <p:nvPr>
            <p:ph type="title"/>
          </p:nvPr>
        </p:nvSpPr>
        <p:spPr>
          <a:noFill/>
        </p:spPr>
        <p:txBody>
          <a:bodyPr/>
          <a:lstStyle/>
          <a:p>
            <a:pPr>
              <a:defRPr/>
            </a:pPr>
            <a:r>
              <a:rPr lang="en-US" smtClean="0">
                <a:solidFill>
                  <a:srgbClr val="CC0000"/>
                </a:solidFill>
              </a:rPr>
              <a:t>USING A METAL SKEWER TO MAKE A HOLE FOR THE MEAT THERMOMETER</a:t>
            </a:r>
          </a:p>
        </p:txBody>
      </p:sp>
      <p:sp>
        <p:nvSpPr>
          <p:cNvPr id="5120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51204" name="Picture 3" descr="E:\Cooking\Cook18.tif"/>
          <p:cNvPicPr>
            <a:picLocks noChangeAspect="1" noChangeArrowheads="1"/>
          </p:cNvPicPr>
          <p:nvPr/>
        </p:nvPicPr>
        <p:blipFill>
          <a:blip r:embed="rId2" cstate="print"/>
          <a:srcRect/>
          <a:stretch>
            <a:fillRect/>
          </a:stretch>
        </p:blipFill>
        <p:spPr bwMode="auto">
          <a:xfrm>
            <a:off x="3429000" y="1219200"/>
            <a:ext cx="5715000" cy="4843463"/>
          </a:xfrm>
          <a:prstGeom prst="rect">
            <a:avLst/>
          </a:prstGeom>
          <a:noFill/>
          <a:ln w="9525">
            <a:noFill/>
            <a:miter lim="800000"/>
            <a:headEnd/>
            <a:tailEnd/>
          </a:ln>
        </p:spPr>
      </p:pic>
      <p:sp>
        <p:nvSpPr>
          <p:cNvPr id="51205" name="Text Box 4"/>
          <p:cNvSpPr txBox="1">
            <a:spLocks noChangeArrowheads="1"/>
          </p:cNvSpPr>
          <p:nvPr/>
        </p:nvSpPr>
        <p:spPr bwMode="auto">
          <a:xfrm>
            <a:off x="0" y="1524000"/>
            <a:ext cx="2971800" cy="3508375"/>
          </a:xfrm>
          <a:prstGeom prst="rect">
            <a:avLst/>
          </a:prstGeom>
          <a:noFill/>
          <a:ln w="9525">
            <a:noFill/>
            <a:miter lim="800000"/>
            <a:headEnd/>
            <a:tailEnd/>
          </a:ln>
        </p:spPr>
        <p:txBody>
          <a:bodyPr>
            <a:spAutoFit/>
          </a:bodyPr>
          <a:lstStyle/>
          <a:p>
            <a:pPr>
              <a:spcBef>
                <a:spcPct val="50000"/>
              </a:spcBef>
            </a:pPr>
            <a:r>
              <a:rPr lang="en-US" sz="2800" b="0">
                <a:solidFill>
                  <a:srgbClr val="FFFFFF"/>
                </a:solidFill>
              </a:rPr>
              <a:t>Insert the    thermometer’s tip in the geometric center of the roast or steak but not against bone or in fat.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770" name="Rectangle 2" descr="Purple mesh"/>
          <p:cNvSpPr>
            <a:spLocks noGrp="1" noChangeArrowheads="1"/>
          </p:cNvSpPr>
          <p:nvPr>
            <p:ph type="title"/>
          </p:nvPr>
        </p:nvSpPr>
        <p:spPr>
          <a:noFill/>
        </p:spPr>
        <p:txBody>
          <a:bodyPr/>
          <a:lstStyle/>
          <a:p>
            <a:pPr>
              <a:defRPr/>
            </a:pPr>
            <a:r>
              <a:rPr lang="en-US" sz="2600" smtClean="0">
                <a:solidFill>
                  <a:srgbClr val="CC0000"/>
                </a:solidFill>
              </a:rPr>
              <a:t>MEASURE SO THAT YOU CAN PLACE THE TIP OF THE THERMOMETER HALF WAY THROUGH THE ROAST</a:t>
            </a:r>
            <a:endParaRPr lang="en-US" smtClean="0">
              <a:solidFill>
                <a:srgbClr val="CC0000"/>
              </a:solidFill>
            </a:endParaRPr>
          </a:p>
        </p:txBody>
      </p:sp>
      <p:sp>
        <p:nvSpPr>
          <p:cNvPr id="5222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52228" name="Picture 3" descr="E:\Cooking\Cook19.tif"/>
          <p:cNvPicPr>
            <a:picLocks noChangeAspect="1" noChangeArrowheads="1"/>
          </p:cNvPicPr>
          <p:nvPr/>
        </p:nvPicPr>
        <p:blipFill>
          <a:blip r:embed="rId2" cstate="print"/>
          <a:srcRect/>
          <a:stretch>
            <a:fillRect/>
          </a:stretch>
        </p:blipFill>
        <p:spPr bwMode="auto">
          <a:xfrm>
            <a:off x="2819400" y="1219200"/>
            <a:ext cx="6324600" cy="4843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4" name="Rectangle 2" descr="Purple mesh"/>
          <p:cNvSpPr>
            <a:spLocks noGrp="1" noChangeArrowheads="1"/>
          </p:cNvSpPr>
          <p:nvPr>
            <p:ph type="title"/>
          </p:nvPr>
        </p:nvSpPr>
        <p:spPr>
          <a:noFill/>
        </p:spPr>
        <p:txBody>
          <a:bodyPr/>
          <a:lstStyle/>
          <a:p>
            <a:pPr>
              <a:defRPr/>
            </a:pPr>
            <a:r>
              <a:rPr lang="en-US" sz="2600" smtClean="0">
                <a:solidFill>
                  <a:srgbClr val="CC0000"/>
                </a:solidFill>
              </a:rPr>
              <a:t>A  THERMOMETER  PROPERLY  PLACED IN  A  ROAST</a:t>
            </a:r>
            <a:endParaRPr lang="en-US" smtClean="0">
              <a:solidFill>
                <a:srgbClr val="CC0000"/>
              </a:solidFill>
            </a:endParaRPr>
          </a:p>
        </p:txBody>
      </p:sp>
      <p:sp>
        <p:nvSpPr>
          <p:cNvPr id="5325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53252" name="Picture 3" descr="E:\Cooking\Cook20.tif"/>
          <p:cNvPicPr>
            <a:picLocks noChangeAspect="1" noChangeArrowheads="1"/>
          </p:cNvPicPr>
          <p:nvPr/>
        </p:nvPicPr>
        <p:blipFill>
          <a:blip r:embed="rId2" cstate="print"/>
          <a:srcRect/>
          <a:stretch>
            <a:fillRect/>
          </a:stretch>
        </p:blipFill>
        <p:spPr bwMode="auto">
          <a:xfrm>
            <a:off x="685800" y="1168400"/>
            <a:ext cx="7467600" cy="5689600"/>
          </a:xfrm>
          <a:prstGeom prst="rect">
            <a:avLst/>
          </a:prstGeom>
          <a:noFill/>
          <a:ln w="9525">
            <a:noFill/>
            <a:miter lim="800000"/>
            <a:headEnd/>
            <a:tailEnd/>
          </a:ln>
        </p:spPr>
      </p:pic>
      <p:sp>
        <p:nvSpPr>
          <p:cNvPr id="53253" name="Text Box 4"/>
          <p:cNvSpPr txBox="1">
            <a:spLocks noChangeArrowheads="1"/>
          </p:cNvSpPr>
          <p:nvPr/>
        </p:nvSpPr>
        <p:spPr bwMode="auto">
          <a:xfrm>
            <a:off x="381000" y="5334000"/>
            <a:ext cx="8763000" cy="946150"/>
          </a:xfrm>
          <a:prstGeom prst="rect">
            <a:avLst/>
          </a:prstGeom>
          <a:noFill/>
          <a:ln w="38100">
            <a:noFill/>
            <a:miter lim="800000"/>
            <a:headEnd/>
            <a:tailEnd/>
          </a:ln>
        </p:spPr>
        <p:txBody>
          <a:bodyPr>
            <a:spAutoFit/>
          </a:bodyPr>
          <a:lstStyle/>
          <a:p>
            <a:pPr>
              <a:spcBef>
                <a:spcPct val="50000"/>
              </a:spcBef>
            </a:pPr>
            <a:r>
              <a:rPr lang="en-US" sz="2800">
                <a:solidFill>
                  <a:srgbClr val="FFFFFF"/>
                </a:solidFill>
              </a:rPr>
              <a:t>A METAL-CLAD STEM ON A THERMOMETER OF THIS TYPE MAKES IT MUCH MORE DURABLE</a:t>
            </a:r>
            <a:endParaRPr lang="en-US" sz="2800">
              <a:solidFill>
                <a:srgbClr val="CC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1" name="Text Box 3"/>
          <p:cNvSpPr txBox="1">
            <a:spLocks noChangeArrowheads="1"/>
          </p:cNvSpPr>
          <p:nvPr/>
        </p:nvSpPr>
        <p:spPr bwMode="auto">
          <a:xfrm>
            <a:off x="304800" y="304800"/>
            <a:ext cx="4572000" cy="3749675"/>
          </a:xfrm>
          <a:prstGeom prst="rect">
            <a:avLst/>
          </a:prstGeom>
          <a:noFill/>
          <a:ln w="38100">
            <a:noFill/>
            <a:miter lim="800000"/>
            <a:headEnd/>
            <a:tailEnd/>
          </a:ln>
        </p:spPr>
        <p:txBody>
          <a:bodyPr>
            <a:spAutoFit/>
          </a:bodyPr>
          <a:lstStyle/>
          <a:p>
            <a:pPr>
              <a:spcBef>
                <a:spcPct val="50000"/>
              </a:spcBef>
            </a:pPr>
            <a:r>
              <a:rPr lang="en-US" sz="3000" dirty="0">
                <a:solidFill>
                  <a:srgbClr val="CC0000"/>
                </a:solidFill>
              </a:rPr>
              <a:t>KNOW HOW TO COOK MEAT BY EACH METHOD SHOWN IN </a:t>
            </a:r>
            <a:r>
              <a:rPr lang="en-US" sz="3000" u="sng" dirty="0">
                <a:solidFill>
                  <a:srgbClr val="CC0000"/>
                </a:solidFill>
              </a:rPr>
              <a:t>Meat Cookery - Three Easy Steps</a:t>
            </a:r>
            <a:r>
              <a:rPr lang="en-US" sz="3000" dirty="0">
                <a:solidFill>
                  <a:srgbClr val="CC0000"/>
                </a:solidFill>
              </a:rPr>
              <a:t> ON PAGES 52 - 54 OF “</a:t>
            </a:r>
            <a:r>
              <a:rPr lang="en-US" sz="3000" i="1" dirty="0">
                <a:solidFill>
                  <a:srgbClr val="CC0000"/>
                </a:solidFill>
              </a:rPr>
              <a:t>THE GUIDE TO IDENTIFYING MEAT CUTS</a:t>
            </a:r>
            <a:r>
              <a:rPr lang="en-US" sz="3000" dirty="0">
                <a:solidFill>
                  <a:srgbClr val="CC0000"/>
                </a:solidFill>
              </a:rPr>
              <a:t>”</a:t>
            </a:r>
            <a:endParaRPr lang="en-US" dirty="0">
              <a:solidFill>
                <a:srgbClr val="CC0000"/>
              </a:solidFill>
            </a:endParaRPr>
          </a:p>
        </p:txBody>
      </p:sp>
      <p:pic>
        <p:nvPicPr>
          <p:cNvPr id="6148" name="Picture 4" descr="c:\windows\TEMP\auto0.bmp"/>
          <p:cNvPicPr>
            <a:picLocks noChangeAspect="1" noChangeArrowheads="1"/>
          </p:cNvPicPr>
          <p:nvPr/>
        </p:nvPicPr>
        <p:blipFill>
          <a:blip r:embed="rId2" cstate="print"/>
          <a:srcRect/>
          <a:stretch>
            <a:fillRect/>
          </a:stretch>
        </p:blipFill>
        <p:spPr bwMode="auto">
          <a:xfrm>
            <a:off x="5105400" y="0"/>
            <a:ext cx="4038600" cy="6858000"/>
          </a:xfrm>
          <a:prstGeom prst="rect">
            <a:avLst/>
          </a:prstGeom>
          <a:noFill/>
          <a:ln w="38100">
            <a:noFill/>
            <a:miter lim="800000"/>
            <a:headEnd/>
            <a:tailEnd/>
          </a:ln>
        </p:spPr>
      </p:pic>
      <p:sp>
        <p:nvSpPr>
          <p:cNvPr id="124934" name="Text Box 6"/>
          <p:cNvSpPr txBox="1">
            <a:spLocks noChangeArrowheads="1"/>
          </p:cNvSpPr>
          <p:nvPr/>
        </p:nvSpPr>
        <p:spPr bwMode="auto">
          <a:xfrm>
            <a:off x="0" y="4191000"/>
            <a:ext cx="5105400" cy="2014538"/>
          </a:xfrm>
          <a:prstGeom prst="rect">
            <a:avLst/>
          </a:prstGeom>
          <a:noFill/>
          <a:ln w="38100">
            <a:noFill/>
            <a:miter lim="800000"/>
            <a:headEnd/>
            <a:tailEnd/>
          </a:ln>
        </p:spPr>
        <p:txBody>
          <a:bodyPr>
            <a:spAutoFit/>
          </a:bodyPr>
          <a:lstStyle/>
          <a:p>
            <a:pPr>
              <a:spcBef>
                <a:spcPct val="50000"/>
              </a:spcBef>
            </a:pPr>
            <a:r>
              <a:rPr lang="en-US" sz="2800" b="0" dirty="0">
                <a:solidFill>
                  <a:srgbClr val="FFFFFF"/>
                </a:solidFill>
              </a:rPr>
              <a:t>Very Important!</a:t>
            </a:r>
          </a:p>
          <a:p>
            <a:pPr>
              <a:spcBef>
                <a:spcPct val="50000"/>
              </a:spcBef>
            </a:pPr>
            <a:r>
              <a:rPr lang="en-US" sz="2800" b="0" dirty="0">
                <a:solidFill>
                  <a:srgbClr val="FFFFFF"/>
                </a:solidFill>
              </a:rPr>
              <a:t>Know which cooking method to use with all beef, pork and lamb retail cuts.</a:t>
            </a:r>
            <a:endParaRPr lang="en-US" b="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4931"/>
                                        </p:tgtEl>
                                        <p:attrNameLst>
                                          <p:attrName>style.visibility</p:attrName>
                                        </p:attrNameLst>
                                      </p:cBhvr>
                                      <p:to>
                                        <p:strVal val="visible"/>
                                      </p:to>
                                    </p:set>
                                    <p:anim calcmode="lin" valueType="num">
                                      <p:cBhvr additive="base">
                                        <p:cTn id="7" dur="500" fill="hold"/>
                                        <p:tgtEl>
                                          <p:spTgt spid="124931"/>
                                        </p:tgtEl>
                                        <p:attrNameLst>
                                          <p:attrName>ppt_x</p:attrName>
                                        </p:attrNameLst>
                                      </p:cBhvr>
                                      <p:tavLst>
                                        <p:tav tm="0">
                                          <p:val>
                                            <p:strVal val="0-#ppt_w/2"/>
                                          </p:val>
                                        </p:tav>
                                        <p:tav tm="100000">
                                          <p:val>
                                            <p:strVal val="#ppt_x"/>
                                          </p:val>
                                        </p:tav>
                                      </p:tavLst>
                                    </p:anim>
                                    <p:anim calcmode="lin" valueType="num">
                                      <p:cBhvr additive="base">
                                        <p:cTn id="8" dur="500" fill="hold"/>
                                        <p:tgtEl>
                                          <p:spTgt spid="1249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4934"/>
                                        </p:tgtEl>
                                        <p:attrNameLst>
                                          <p:attrName>style.visibility</p:attrName>
                                        </p:attrNameLst>
                                      </p:cBhvr>
                                      <p:to>
                                        <p:strVal val="visible"/>
                                      </p:to>
                                    </p:set>
                                    <p:anim calcmode="lin" valueType="num">
                                      <p:cBhvr additive="base">
                                        <p:cTn id="13" dur="500" fill="hold"/>
                                        <p:tgtEl>
                                          <p:spTgt spid="124934"/>
                                        </p:tgtEl>
                                        <p:attrNameLst>
                                          <p:attrName>ppt_x</p:attrName>
                                        </p:attrNameLst>
                                      </p:cBhvr>
                                      <p:tavLst>
                                        <p:tav tm="0">
                                          <p:val>
                                            <p:strVal val="0-#ppt_w/2"/>
                                          </p:val>
                                        </p:tav>
                                        <p:tav tm="100000">
                                          <p:val>
                                            <p:strVal val="#ppt_x"/>
                                          </p:val>
                                        </p:tav>
                                      </p:tavLst>
                                    </p:anim>
                                    <p:anim calcmode="lin" valueType="num">
                                      <p:cBhvr additive="base">
                                        <p:cTn id="14" dur="500" fill="hold"/>
                                        <p:tgtEl>
                                          <p:spTgt spid="1249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utoUpdateAnimBg="0"/>
      <p:bldP spid="124934"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38" name="Rectangle 2" descr="Purple mesh"/>
          <p:cNvSpPr>
            <a:spLocks noGrp="1" noChangeArrowheads="1"/>
          </p:cNvSpPr>
          <p:nvPr>
            <p:ph type="title"/>
          </p:nvPr>
        </p:nvSpPr>
        <p:spPr>
          <a:noFill/>
        </p:spPr>
        <p:txBody>
          <a:bodyPr/>
          <a:lstStyle/>
          <a:p>
            <a:pPr>
              <a:defRPr/>
            </a:pPr>
            <a:r>
              <a:rPr lang="en-US" sz="2800" smtClean="0">
                <a:solidFill>
                  <a:srgbClr val="CC0000"/>
                </a:solidFill>
              </a:rPr>
              <a:t>PORTERHOUSE STEAKS WITH A THERMOMETER IN PLACE READY TO BE BROILED IN AN OVEN</a:t>
            </a:r>
            <a:endParaRPr lang="en-US" smtClean="0">
              <a:solidFill>
                <a:srgbClr val="CC0000"/>
              </a:solidFill>
            </a:endParaRPr>
          </a:p>
        </p:txBody>
      </p:sp>
      <p:sp>
        <p:nvSpPr>
          <p:cNvPr id="5427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54276" name="Picture 3" descr="E:\Cooking\Cook29.tif"/>
          <p:cNvPicPr>
            <a:picLocks noChangeAspect="1" noChangeArrowheads="1"/>
          </p:cNvPicPr>
          <p:nvPr/>
        </p:nvPicPr>
        <p:blipFill>
          <a:blip r:embed="rId2" cstate="print"/>
          <a:srcRect/>
          <a:stretch>
            <a:fillRect/>
          </a:stretch>
        </p:blipFill>
        <p:spPr bwMode="auto">
          <a:xfrm>
            <a:off x="0" y="1236663"/>
            <a:ext cx="9144000" cy="5621337"/>
          </a:xfrm>
          <a:prstGeom prst="rect">
            <a:avLst/>
          </a:prstGeom>
          <a:noFill/>
          <a:ln w="9525">
            <a:noFill/>
            <a:miter lim="800000"/>
            <a:headEnd/>
            <a:tailEnd/>
          </a:ln>
        </p:spPr>
      </p:pic>
      <p:sp>
        <p:nvSpPr>
          <p:cNvPr id="167941" name="Text Box 5"/>
          <p:cNvSpPr txBox="1">
            <a:spLocks noChangeArrowheads="1"/>
          </p:cNvSpPr>
          <p:nvPr/>
        </p:nvSpPr>
        <p:spPr bwMode="auto">
          <a:xfrm>
            <a:off x="0" y="4648200"/>
            <a:ext cx="9144000" cy="1373188"/>
          </a:xfrm>
          <a:prstGeom prst="rect">
            <a:avLst/>
          </a:prstGeom>
          <a:solidFill>
            <a:schemeClr val="tx1"/>
          </a:solidFill>
          <a:ln w="38100">
            <a:noFill/>
            <a:miter lim="800000"/>
            <a:headEnd/>
            <a:tailEnd/>
          </a:ln>
        </p:spPr>
        <p:txBody>
          <a:bodyPr>
            <a:spAutoFit/>
          </a:bodyPr>
          <a:lstStyle/>
          <a:p>
            <a:pPr algn="ctr">
              <a:spcBef>
                <a:spcPct val="50000"/>
              </a:spcBef>
            </a:pPr>
            <a:r>
              <a:rPr lang="en-US" sz="2800" b="0">
                <a:solidFill>
                  <a:srgbClr val="FFFFFF"/>
                </a:solidFill>
              </a:rPr>
              <a:t>The internal temperature of steaks and roasts will increase 5 to 10</a:t>
            </a:r>
            <a:r>
              <a:rPr lang="en-US" sz="2800" b="0" baseline="30000">
                <a:solidFill>
                  <a:srgbClr val="FFFFFF"/>
                </a:solidFill>
              </a:rPr>
              <a:t>0</a:t>
            </a:r>
            <a:r>
              <a:rPr lang="en-US" sz="2800" b="0">
                <a:solidFill>
                  <a:srgbClr val="FFFFFF"/>
                </a:solidFill>
              </a:rPr>
              <a:t>  after the meat is taken from the heat.  Allow for this increased doneness.</a:t>
            </a:r>
            <a:endParaRPr lang="en-US" b="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additive="base">
                                        <p:cTn id="7" dur="500" fill="hold"/>
                                        <p:tgtEl>
                                          <p:spTgt spid="167941"/>
                                        </p:tgtEl>
                                        <p:attrNameLst>
                                          <p:attrName>ppt_x</p:attrName>
                                        </p:attrNameLst>
                                      </p:cBhvr>
                                      <p:tavLst>
                                        <p:tav tm="0">
                                          <p:val>
                                            <p:strVal val="1+#ppt_w/2"/>
                                          </p:val>
                                        </p:tav>
                                        <p:tav tm="100000">
                                          <p:val>
                                            <p:strVal val="#ppt_x"/>
                                          </p:val>
                                        </p:tav>
                                      </p:tavLst>
                                    </p:anim>
                                    <p:anim calcmode="lin" valueType="num">
                                      <p:cBhvr additive="base">
                                        <p:cTn id="8" dur="500" fill="hold"/>
                                        <p:tgtEl>
                                          <p:spTgt spid="1679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Rectangle 2" descr="Purple mesh"/>
          <p:cNvSpPr>
            <a:spLocks noGrp="1" noChangeArrowheads="1"/>
          </p:cNvSpPr>
          <p:nvPr>
            <p:ph type="title"/>
          </p:nvPr>
        </p:nvSpPr>
        <p:spPr>
          <a:noFill/>
        </p:spPr>
        <p:txBody>
          <a:bodyPr/>
          <a:lstStyle/>
          <a:p>
            <a:pPr>
              <a:defRPr/>
            </a:pPr>
            <a:r>
              <a:rPr lang="en-US" sz="2800" smtClean="0">
                <a:solidFill>
                  <a:srgbClr val="CC0000"/>
                </a:solidFill>
              </a:rPr>
              <a:t>INSERT THE THERMOMETER FROM THE EDGE OF STEAKS, CHOPS OR HAMBURGERS</a:t>
            </a:r>
            <a:endParaRPr lang="en-US" smtClean="0">
              <a:solidFill>
                <a:srgbClr val="CC0000"/>
              </a:solidFill>
            </a:endParaRPr>
          </a:p>
        </p:txBody>
      </p:sp>
      <p:sp>
        <p:nvSpPr>
          <p:cNvPr id="5529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55300" name="Picture 3" descr="E:\Cooking\Cook30.tif"/>
          <p:cNvPicPr>
            <a:picLocks noChangeAspect="1" noChangeArrowheads="1"/>
          </p:cNvPicPr>
          <p:nvPr/>
        </p:nvPicPr>
        <p:blipFill>
          <a:blip r:embed="rId2" cstate="print">
            <a:lum bright="-20000"/>
          </a:blip>
          <a:srcRect/>
          <a:stretch>
            <a:fillRect/>
          </a:stretch>
        </p:blipFill>
        <p:spPr bwMode="auto">
          <a:xfrm>
            <a:off x="0" y="1217613"/>
            <a:ext cx="9144000" cy="5702300"/>
          </a:xfrm>
          <a:prstGeom prst="rect">
            <a:avLst/>
          </a:prstGeom>
          <a:noFill/>
          <a:ln w="9525">
            <a:noFill/>
            <a:miter lim="800000"/>
            <a:headEnd/>
            <a:tailEnd/>
          </a:ln>
        </p:spPr>
      </p:pic>
      <p:sp>
        <p:nvSpPr>
          <p:cNvPr id="55301" name="Line 4"/>
          <p:cNvSpPr>
            <a:spLocks noChangeShapeType="1"/>
          </p:cNvSpPr>
          <p:nvPr/>
        </p:nvSpPr>
        <p:spPr bwMode="auto">
          <a:xfrm flipH="1">
            <a:off x="6781800" y="762000"/>
            <a:ext cx="1295400" cy="2971800"/>
          </a:xfrm>
          <a:prstGeom prst="line">
            <a:avLst/>
          </a:prstGeom>
          <a:noFill/>
          <a:ln w="57150">
            <a:solidFill>
              <a:srgbClr val="CC0000"/>
            </a:solidFill>
            <a:round/>
            <a:headEnd/>
            <a:tailEnd type="triangle" w="med" len="med"/>
          </a:ln>
        </p:spPr>
        <p:txBody>
          <a:bodyPr wrap="none" anchor="ctr"/>
          <a:lstStyle/>
          <a:p>
            <a:endParaRPr lang="en-US"/>
          </a:p>
        </p:txBody>
      </p:sp>
      <p:sp>
        <p:nvSpPr>
          <p:cNvPr id="55302" name="Line 5"/>
          <p:cNvSpPr>
            <a:spLocks noChangeShapeType="1"/>
          </p:cNvSpPr>
          <p:nvPr/>
        </p:nvSpPr>
        <p:spPr bwMode="auto">
          <a:xfrm flipH="1">
            <a:off x="7848600" y="762000"/>
            <a:ext cx="228600" cy="0"/>
          </a:xfrm>
          <a:prstGeom prst="line">
            <a:avLst/>
          </a:prstGeom>
          <a:noFill/>
          <a:ln w="57150">
            <a:solidFill>
              <a:srgbClr val="CC0000"/>
            </a:solidFill>
            <a:round/>
            <a:headEnd/>
            <a:tailEnd/>
          </a:ln>
        </p:spPr>
        <p:txBody>
          <a:bodyPr wrap="none" anchor="ctr"/>
          <a:lstStyle/>
          <a:p>
            <a:endParaRPr lang="en-US"/>
          </a:p>
        </p:txBody>
      </p:sp>
      <p:sp>
        <p:nvSpPr>
          <p:cNvPr id="162823" name="Text Box 7"/>
          <p:cNvSpPr txBox="1">
            <a:spLocks noChangeArrowheads="1"/>
          </p:cNvSpPr>
          <p:nvPr/>
        </p:nvSpPr>
        <p:spPr bwMode="auto">
          <a:xfrm>
            <a:off x="0" y="5715000"/>
            <a:ext cx="9144000" cy="822325"/>
          </a:xfrm>
          <a:prstGeom prst="rect">
            <a:avLst/>
          </a:prstGeom>
          <a:solidFill>
            <a:schemeClr val="tx1"/>
          </a:solidFill>
          <a:ln w="38100">
            <a:noFill/>
            <a:miter lim="800000"/>
            <a:headEnd/>
            <a:tailEnd/>
          </a:ln>
        </p:spPr>
        <p:txBody>
          <a:bodyPr>
            <a:spAutoFit/>
          </a:bodyPr>
          <a:lstStyle/>
          <a:p>
            <a:pPr algn="ctr">
              <a:spcBef>
                <a:spcPct val="50000"/>
              </a:spcBef>
            </a:pPr>
            <a:r>
              <a:rPr lang="en-US" sz="2400" b="0">
                <a:solidFill>
                  <a:srgbClr val="FFFFFF"/>
                </a:solidFill>
              </a:rPr>
              <a:t>This farberware grill is excellent for home use - an exhaust hood above it is </a:t>
            </a:r>
            <a:r>
              <a:rPr lang="en-US" sz="2400" b="0" u="sng">
                <a:solidFill>
                  <a:srgbClr val="FFFFFF"/>
                </a:solidFill>
              </a:rPr>
              <a:t>not</a:t>
            </a:r>
            <a:r>
              <a:rPr lang="en-US" sz="2400" b="0">
                <a:solidFill>
                  <a:srgbClr val="FFFFFF"/>
                </a:solidFill>
              </a:rPr>
              <a:t> necessary</a:t>
            </a:r>
            <a:endParaRPr lang="en-US" b="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2823"/>
                                        </p:tgtEl>
                                        <p:attrNameLst>
                                          <p:attrName>style.visibility</p:attrName>
                                        </p:attrNameLst>
                                      </p:cBhvr>
                                      <p:to>
                                        <p:strVal val="visible"/>
                                      </p:to>
                                    </p:set>
                                    <p:anim calcmode="lin" valueType="num">
                                      <p:cBhvr>
                                        <p:cTn id="7" dur="500" fill="hold"/>
                                        <p:tgtEl>
                                          <p:spTgt spid="162823"/>
                                        </p:tgtEl>
                                        <p:attrNameLst>
                                          <p:attrName>ppt_w</p:attrName>
                                        </p:attrNameLst>
                                      </p:cBhvr>
                                      <p:tavLst>
                                        <p:tav tm="0">
                                          <p:val>
                                            <p:fltVal val="0"/>
                                          </p:val>
                                        </p:tav>
                                        <p:tav tm="100000">
                                          <p:val>
                                            <p:strVal val="#ppt_w"/>
                                          </p:val>
                                        </p:tav>
                                      </p:tavLst>
                                    </p:anim>
                                    <p:anim calcmode="lin" valueType="num">
                                      <p:cBhvr>
                                        <p:cTn id="8" dur="500" fill="hold"/>
                                        <p:tgtEl>
                                          <p:spTgt spid="1628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3"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2" name="Rectangle 2" descr="Purple mesh"/>
          <p:cNvSpPr>
            <a:spLocks noGrp="1" noChangeArrowheads="1"/>
          </p:cNvSpPr>
          <p:nvPr>
            <p:ph type="title"/>
          </p:nvPr>
        </p:nvSpPr>
        <p:spPr>
          <a:noFill/>
        </p:spPr>
        <p:txBody>
          <a:bodyPr/>
          <a:lstStyle/>
          <a:p>
            <a:pPr>
              <a:defRPr/>
            </a:pPr>
            <a:r>
              <a:rPr lang="en-US" sz="2800" smtClean="0">
                <a:solidFill>
                  <a:srgbClr val="CC0000"/>
                </a:solidFill>
              </a:rPr>
              <a:t>TEMPERATURE AT THE MEAT ON A FARBERWARE GRILL IS ABOUT 300</a:t>
            </a:r>
            <a:r>
              <a:rPr lang="en-US" sz="2800" baseline="30000" smtClean="0">
                <a:solidFill>
                  <a:srgbClr val="CC0000"/>
                </a:solidFill>
              </a:rPr>
              <a:t>0  </a:t>
            </a:r>
            <a:r>
              <a:rPr lang="en-US" sz="2800" smtClean="0">
                <a:solidFill>
                  <a:srgbClr val="CC0000"/>
                </a:solidFill>
              </a:rPr>
              <a:t>-  NEAR IDEAL</a:t>
            </a:r>
            <a:endParaRPr lang="en-US" smtClean="0">
              <a:solidFill>
                <a:srgbClr val="CC0000"/>
              </a:solidFill>
            </a:endParaRPr>
          </a:p>
        </p:txBody>
      </p:sp>
      <p:sp>
        <p:nvSpPr>
          <p:cNvPr id="5632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56324" name="Picture 3" descr="E:\Cooking\Cook31.tif"/>
          <p:cNvPicPr>
            <a:picLocks noChangeAspect="1" noChangeArrowheads="1"/>
          </p:cNvPicPr>
          <p:nvPr/>
        </p:nvPicPr>
        <p:blipFill>
          <a:blip r:embed="rId2" cstate="print"/>
          <a:srcRect/>
          <a:stretch>
            <a:fillRect/>
          </a:stretch>
        </p:blipFill>
        <p:spPr bwMode="auto">
          <a:xfrm>
            <a:off x="0" y="1216025"/>
            <a:ext cx="9144000" cy="5641975"/>
          </a:xfrm>
          <a:prstGeom prst="rect">
            <a:avLst/>
          </a:prstGeom>
          <a:noFill/>
          <a:ln w="9525">
            <a:noFill/>
            <a:miter lim="800000"/>
            <a:headEnd/>
            <a:tailEnd/>
          </a:ln>
        </p:spPr>
      </p:pic>
      <p:sp>
        <p:nvSpPr>
          <p:cNvPr id="56325" name="Text Box 4"/>
          <p:cNvSpPr txBox="1">
            <a:spLocks noChangeArrowheads="1"/>
          </p:cNvSpPr>
          <p:nvPr/>
        </p:nvSpPr>
        <p:spPr bwMode="auto">
          <a:xfrm>
            <a:off x="1295400" y="5638800"/>
            <a:ext cx="7620000" cy="946150"/>
          </a:xfrm>
          <a:prstGeom prst="rect">
            <a:avLst/>
          </a:prstGeom>
          <a:solidFill>
            <a:schemeClr val="tx1"/>
          </a:solidFill>
          <a:ln w="9525">
            <a:noFill/>
            <a:miter lim="800000"/>
            <a:headEnd/>
            <a:tailEnd/>
          </a:ln>
        </p:spPr>
        <p:txBody>
          <a:bodyPr>
            <a:spAutoFit/>
          </a:bodyPr>
          <a:lstStyle/>
          <a:p>
            <a:pPr algn="ctr">
              <a:spcBef>
                <a:spcPct val="50000"/>
              </a:spcBef>
            </a:pPr>
            <a:r>
              <a:rPr lang="en-US" sz="2800" b="0">
                <a:solidFill>
                  <a:srgbClr val="FFFFFF"/>
                </a:solidFill>
              </a:rPr>
              <a:t>An opening in the bottom allows air circulation  and  prevents  overheating</a:t>
            </a:r>
          </a:p>
        </p:txBody>
      </p:sp>
      <p:sp>
        <p:nvSpPr>
          <p:cNvPr id="56326" name="Line 5"/>
          <p:cNvSpPr>
            <a:spLocks noChangeShapeType="1"/>
          </p:cNvSpPr>
          <p:nvPr/>
        </p:nvSpPr>
        <p:spPr bwMode="auto">
          <a:xfrm flipV="1">
            <a:off x="1600200" y="3962400"/>
            <a:ext cx="1447800" cy="1524000"/>
          </a:xfrm>
          <a:prstGeom prst="line">
            <a:avLst/>
          </a:prstGeom>
          <a:noFill/>
          <a:ln w="57150">
            <a:solidFill>
              <a:srgbClr val="CC0000"/>
            </a:solidFill>
            <a:round/>
            <a:headEnd/>
            <a:tailEnd/>
          </a:ln>
        </p:spPr>
        <p:txBody>
          <a:bodyPr wrap="none" anchor="ctr"/>
          <a:lstStyle/>
          <a:p>
            <a:endParaRPr lang="en-US"/>
          </a:p>
        </p:txBody>
      </p:sp>
      <p:sp>
        <p:nvSpPr>
          <p:cNvPr id="56327" name="Line 6"/>
          <p:cNvSpPr>
            <a:spLocks noChangeShapeType="1"/>
          </p:cNvSpPr>
          <p:nvPr/>
        </p:nvSpPr>
        <p:spPr bwMode="auto">
          <a:xfrm>
            <a:off x="3048000" y="3962400"/>
            <a:ext cx="1828800" cy="533400"/>
          </a:xfrm>
          <a:prstGeom prst="line">
            <a:avLst/>
          </a:prstGeom>
          <a:noFill/>
          <a:ln w="57150">
            <a:solidFill>
              <a:srgbClr val="CC0000"/>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3" name="Rectangle 3" descr="Purple mesh"/>
          <p:cNvSpPr>
            <a:spLocks noGrp="1" noChangeArrowheads="1"/>
          </p:cNvSpPr>
          <p:nvPr>
            <p:ph type="title"/>
          </p:nvPr>
        </p:nvSpPr>
        <p:spPr>
          <a:noFill/>
        </p:spPr>
        <p:txBody>
          <a:bodyPr/>
          <a:lstStyle/>
          <a:p>
            <a:pPr>
              <a:defRPr/>
            </a:pPr>
            <a:r>
              <a:rPr lang="en-US" smtClean="0">
                <a:solidFill>
                  <a:srgbClr val="CC0000"/>
                </a:solidFill>
              </a:rPr>
              <a:t>INTERNAL TEMPERATURE DEVICE IN A TURKEY BREAST TO BE ROASTED</a:t>
            </a:r>
          </a:p>
        </p:txBody>
      </p:sp>
      <p:sp>
        <p:nvSpPr>
          <p:cNvPr id="5734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
        <p:nvSpPr>
          <p:cNvPr id="57347" name="AutoShape 2"/>
          <p:cNvSpPr>
            <a:spLocks noChangeArrowheads="1"/>
          </p:cNvSpPr>
          <p:nvPr/>
        </p:nvSpPr>
        <p:spPr bwMode="auto">
          <a:xfrm>
            <a:off x="609600" y="5029200"/>
            <a:ext cx="304800" cy="685800"/>
          </a:xfrm>
          <a:prstGeom prst="can">
            <a:avLst>
              <a:gd name="adj" fmla="val 56250"/>
            </a:avLst>
          </a:prstGeom>
          <a:solidFill>
            <a:schemeClr val="accent1"/>
          </a:solidFill>
          <a:ln w="9525">
            <a:solidFill>
              <a:schemeClr val="tx1"/>
            </a:solidFill>
            <a:round/>
            <a:headEnd/>
            <a:tailEnd/>
          </a:ln>
        </p:spPr>
        <p:txBody>
          <a:bodyPr wrap="none" anchor="ctr"/>
          <a:lstStyle/>
          <a:p>
            <a:endParaRPr lang="en-US"/>
          </a:p>
        </p:txBody>
      </p:sp>
      <p:pic>
        <p:nvPicPr>
          <p:cNvPr id="57349" name="Picture 4" descr="E:\Cooking\CoII20.tif"/>
          <p:cNvPicPr>
            <a:picLocks noChangeAspect="1" noChangeArrowheads="1"/>
          </p:cNvPicPr>
          <p:nvPr/>
        </p:nvPicPr>
        <p:blipFill>
          <a:blip r:embed="rId2" cstate="print"/>
          <a:srcRect/>
          <a:stretch>
            <a:fillRect/>
          </a:stretch>
        </p:blipFill>
        <p:spPr bwMode="auto">
          <a:xfrm>
            <a:off x="2971800" y="1143000"/>
            <a:ext cx="6172200" cy="5129213"/>
          </a:xfrm>
          <a:prstGeom prst="rect">
            <a:avLst/>
          </a:prstGeom>
          <a:noFill/>
          <a:ln w="9525">
            <a:noFill/>
            <a:miter lim="800000"/>
            <a:headEnd/>
            <a:tailEnd/>
          </a:ln>
        </p:spPr>
      </p:pic>
      <p:sp>
        <p:nvSpPr>
          <p:cNvPr id="57350" name="Line 5"/>
          <p:cNvSpPr>
            <a:spLocks noChangeShapeType="1"/>
          </p:cNvSpPr>
          <p:nvPr/>
        </p:nvSpPr>
        <p:spPr bwMode="auto">
          <a:xfrm>
            <a:off x="7086600" y="1143000"/>
            <a:ext cx="0" cy="1600200"/>
          </a:xfrm>
          <a:prstGeom prst="line">
            <a:avLst/>
          </a:prstGeom>
          <a:noFill/>
          <a:ln w="9525">
            <a:solidFill>
              <a:srgbClr val="CC0000"/>
            </a:solidFill>
            <a:round/>
            <a:headEnd/>
            <a:tailEnd type="triangle" w="med" len="med"/>
          </a:ln>
        </p:spPr>
        <p:txBody>
          <a:bodyPr wrap="none" anchor="ctr"/>
          <a:lstStyle/>
          <a:p>
            <a:endParaRPr lang="en-US"/>
          </a:p>
        </p:txBody>
      </p:sp>
      <p:sp>
        <p:nvSpPr>
          <p:cNvPr id="153606" name="Text Box 6"/>
          <p:cNvSpPr txBox="1">
            <a:spLocks noChangeArrowheads="1"/>
          </p:cNvSpPr>
          <p:nvPr/>
        </p:nvSpPr>
        <p:spPr bwMode="auto">
          <a:xfrm>
            <a:off x="1219200" y="1295400"/>
            <a:ext cx="5181600" cy="2227263"/>
          </a:xfrm>
          <a:prstGeom prst="rect">
            <a:avLst/>
          </a:prstGeom>
          <a:noFill/>
          <a:ln w="9525">
            <a:noFill/>
            <a:miter lim="800000"/>
            <a:headEnd/>
            <a:tailEnd/>
          </a:ln>
        </p:spPr>
        <p:txBody>
          <a:bodyPr>
            <a:spAutoFit/>
          </a:bodyPr>
          <a:lstStyle/>
          <a:p>
            <a:pPr>
              <a:spcBef>
                <a:spcPct val="50000"/>
              </a:spcBef>
            </a:pPr>
            <a:r>
              <a:rPr lang="en-US" sz="2800" b="0">
                <a:solidFill>
                  <a:srgbClr val="FFFFFF"/>
                </a:solidFill>
              </a:rPr>
              <a:t>The spring-loaded plunger pops up when the temperature is sufficient to melt the wax around the plunger.</a:t>
            </a:r>
          </a:p>
        </p:txBody>
      </p:sp>
      <p:sp>
        <p:nvSpPr>
          <p:cNvPr id="57352" name="Line 7"/>
          <p:cNvSpPr>
            <a:spLocks noChangeShapeType="1"/>
          </p:cNvSpPr>
          <p:nvPr/>
        </p:nvSpPr>
        <p:spPr bwMode="auto">
          <a:xfrm>
            <a:off x="533400" y="2895600"/>
            <a:ext cx="0" cy="2819400"/>
          </a:xfrm>
          <a:prstGeom prst="line">
            <a:avLst/>
          </a:prstGeom>
          <a:noFill/>
          <a:ln w="9525">
            <a:solidFill>
              <a:srgbClr val="FFCC00"/>
            </a:solidFill>
            <a:round/>
            <a:headEnd/>
            <a:tailEnd/>
          </a:ln>
        </p:spPr>
        <p:txBody>
          <a:bodyPr wrap="none" anchor="ctr"/>
          <a:lstStyle/>
          <a:p>
            <a:endParaRPr lang="en-US"/>
          </a:p>
        </p:txBody>
      </p:sp>
      <p:sp>
        <p:nvSpPr>
          <p:cNvPr id="57353" name="Line 8"/>
          <p:cNvSpPr>
            <a:spLocks noChangeShapeType="1"/>
          </p:cNvSpPr>
          <p:nvPr/>
        </p:nvSpPr>
        <p:spPr bwMode="auto">
          <a:xfrm>
            <a:off x="990600" y="2895600"/>
            <a:ext cx="0" cy="2819400"/>
          </a:xfrm>
          <a:prstGeom prst="line">
            <a:avLst/>
          </a:prstGeom>
          <a:noFill/>
          <a:ln w="9525">
            <a:solidFill>
              <a:srgbClr val="FFCC00"/>
            </a:solidFill>
            <a:round/>
            <a:headEnd/>
            <a:tailEnd/>
          </a:ln>
        </p:spPr>
        <p:txBody>
          <a:bodyPr wrap="none" anchor="ctr"/>
          <a:lstStyle/>
          <a:p>
            <a:endParaRPr lang="en-US"/>
          </a:p>
        </p:txBody>
      </p:sp>
      <p:sp>
        <p:nvSpPr>
          <p:cNvPr id="57354" name="Line 9"/>
          <p:cNvSpPr>
            <a:spLocks noChangeShapeType="1"/>
          </p:cNvSpPr>
          <p:nvPr/>
        </p:nvSpPr>
        <p:spPr bwMode="auto">
          <a:xfrm>
            <a:off x="533400" y="5715000"/>
            <a:ext cx="228600" cy="457200"/>
          </a:xfrm>
          <a:prstGeom prst="line">
            <a:avLst/>
          </a:prstGeom>
          <a:noFill/>
          <a:ln w="9525">
            <a:solidFill>
              <a:srgbClr val="FFCC00"/>
            </a:solidFill>
            <a:round/>
            <a:headEnd/>
            <a:tailEnd/>
          </a:ln>
        </p:spPr>
        <p:txBody>
          <a:bodyPr wrap="none" anchor="ctr"/>
          <a:lstStyle/>
          <a:p>
            <a:endParaRPr lang="en-US"/>
          </a:p>
        </p:txBody>
      </p:sp>
      <p:sp>
        <p:nvSpPr>
          <p:cNvPr id="57355" name="Line 10"/>
          <p:cNvSpPr>
            <a:spLocks noChangeShapeType="1"/>
          </p:cNvSpPr>
          <p:nvPr/>
        </p:nvSpPr>
        <p:spPr bwMode="auto">
          <a:xfrm flipH="1">
            <a:off x="762000" y="5715000"/>
            <a:ext cx="228600" cy="457200"/>
          </a:xfrm>
          <a:prstGeom prst="line">
            <a:avLst/>
          </a:prstGeom>
          <a:noFill/>
          <a:ln w="9525">
            <a:solidFill>
              <a:srgbClr val="FFCC00"/>
            </a:solidFill>
            <a:round/>
            <a:headEnd/>
            <a:tailEnd/>
          </a:ln>
        </p:spPr>
        <p:txBody>
          <a:bodyPr wrap="none" anchor="ctr"/>
          <a:lstStyle/>
          <a:p>
            <a:endParaRPr lang="en-US"/>
          </a:p>
        </p:txBody>
      </p:sp>
      <p:sp>
        <p:nvSpPr>
          <p:cNvPr id="57356" name="AutoShape 11"/>
          <p:cNvSpPr>
            <a:spLocks noChangeArrowheads="1"/>
          </p:cNvSpPr>
          <p:nvPr/>
        </p:nvSpPr>
        <p:spPr bwMode="auto">
          <a:xfrm>
            <a:off x="304800" y="2819400"/>
            <a:ext cx="914400" cy="228600"/>
          </a:xfrm>
          <a:prstGeom prst="flowChartTerminator">
            <a:avLst/>
          </a:prstGeom>
          <a:solidFill>
            <a:srgbClr val="FFFFFF"/>
          </a:solidFill>
          <a:ln w="9525">
            <a:solidFill>
              <a:schemeClr val="tx1"/>
            </a:solidFill>
            <a:miter lim="800000"/>
            <a:headEnd/>
            <a:tailEnd/>
          </a:ln>
        </p:spPr>
        <p:txBody>
          <a:bodyPr wrap="none" anchor="ctr"/>
          <a:lstStyle/>
          <a:p>
            <a:endParaRPr lang="en-US"/>
          </a:p>
        </p:txBody>
      </p:sp>
      <p:sp>
        <p:nvSpPr>
          <p:cNvPr id="57357" name="AutoShape 12"/>
          <p:cNvSpPr>
            <a:spLocks noChangeArrowheads="1"/>
          </p:cNvSpPr>
          <p:nvPr/>
        </p:nvSpPr>
        <p:spPr bwMode="auto">
          <a:xfrm>
            <a:off x="533400" y="2743200"/>
            <a:ext cx="457200" cy="152400"/>
          </a:xfrm>
          <a:prstGeom prst="flowChartConnector">
            <a:avLst/>
          </a:prstGeom>
          <a:solidFill>
            <a:schemeClr val="accent2"/>
          </a:solidFill>
          <a:ln w="9525">
            <a:solidFill>
              <a:schemeClr val="tx1"/>
            </a:solidFill>
            <a:round/>
            <a:headEnd/>
            <a:tailEnd/>
          </a:ln>
        </p:spPr>
        <p:txBody>
          <a:bodyPr wrap="none" anchor="ctr"/>
          <a:lstStyle/>
          <a:p>
            <a:endParaRPr lang="en-US"/>
          </a:p>
        </p:txBody>
      </p:sp>
      <p:sp>
        <p:nvSpPr>
          <p:cNvPr id="57358" name="Rectangle 13"/>
          <p:cNvSpPr>
            <a:spLocks noChangeArrowheads="1"/>
          </p:cNvSpPr>
          <p:nvPr/>
        </p:nvSpPr>
        <p:spPr bwMode="auto">
          <a:xfrm>
            <a:off x="685800" y="3048000"/>
            <a:ext cx="152400" cy="20574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57359" name="Line 14"/>
          <p:cNvSpPr>
            <a:spLocks noChangeShapeType="1"/>
          </p:cNvSpPr>
          <p:nvPr/>
        </p:nvSpPr>
        <p:spPr bwMode="auto">
          <a:xfrm>
            <a:off x="533400" y="5715000"/>
            <a:ext cx="457200" cy="0"/>
          </a:xfrm>
          <a:prstGeom prst="line">
            <a:avLst/>
          </a:prstGeom>
          <a:noFill/>
          <a:ln w="9525">
            <a:solidFill>
              <a:srgbClr val="FFCC00"/>
            </a:solidFill>
            <a:round/>
            <a:headEnd/>
            <a:tailEnd/>
          </a:ln>
        </p:spPr>
        <p:txBody>
          <a:bodyPr wrap="none" anchor="ctr"/>
          <a:lstStyle/>
          <a:p>
            <a:endParaRPr lang="en-US"/>
          </a:p>
        </p:txBody>
      </p:sp>
      <p:sp>
        <p:nvSpPr>
          <p:cNvPr id="57360" name="Line 15"/>
          <p:cNvSpPr>
            <a:spLocks noChangeShapeType="1"/>
          </p:cNvSpPr>
          <p:nvPr/>
        </p:nvSpPr>
        <p:spPr bwMode="auto">
          <a:xfrm>
            <a:off x="533400" y="5105400"/>
            <a:ext cx="457200" cy="0"/>
          </a:xfrm>
          <a:prstGeom prst="line">
            <a:avLst/>
          </a:prstGeom>
          <a:noFill/>
          <a:ln w="76200">
            <a:solidFill>
              <a:schemeClr val="accent2"/>
            </a:solidFill>
            <a:round/>
            <a:headEnd/>
            <a:tailEnd/>
          </a:ln>
        </p:spPr>
        <p:txBody>
          <a:bodyPr wrap="none" anchor="ctr"/>
          <a:lstStyle/>
          <a:p>
            <a:endParaRPr lang="en-US"/>
          </a:p>
        </p:txBody>
      </p:sp>
      <p:sp>
        <p:nvSpPr>
          <p:cNvPr id="57361" name="Rectangle 16"/>
          <p:cNvSpPr>
            <a:spLocks noChangeArrowheads="1"/>
          </p:cNvSpPr>
          <p:nvPr/>
        </p:nvSpPr>
        <p:spPr bwMode="auto">
          <a:xfrm>
            <a:off x="533400" y="3048000"/>
            <a:ext cx="152400" cy="1981200"/>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57362" name="Rectangle 17"/>
          <p:cNvSpPr>
            <a:spLocks noChangeArrowheads="1"/>
          </p:cNvSpPr>
          <p:nvPr/>
        </p:nvSpPr>
        <p:spPr bwMode="auto">
          <a:xfrm>
            <a:off x="838200" y="3048000"/>
            <a:ext cx="152400" cy="1981200"/>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57363" name="Text Box 18"/>
          <p:cNvSpPr txBox="1">
            <a:spLocks noChangeArrowheads="1"/>
          </p:cNvSpPr>
          <p:nvPr/>
        </p:nvSpPr>
        <p:spPr bwMode="auto">
          <a:xfrm>
            <a:off x="1295400" y="4572000"/>
            <a:ext cx="2438400" cy="1373188"/>
          </a:xfrm>
          <a:prstGeom prst="rect">
            <a:avLst/>
          </a:prstGeom>
          <a:noFill/>
          <a:ln w="9525">
            <a:noFill/>
            <a:miter lim="800000"/>
            <a:headEnd/>
            <a:tailEnd/>
          </a:ln>
        </p:spPr>
        <p:txBody>
          <a:bodyPr>
            <a:spAutoFit/>
          </a:bodyPr>
          <a:lstStyle/>
          <a:p>
            <a:pPr>
              <a:spcBef>
                <a:spcPct val="50000"/>
              </a:spcBef>
            </a:pPr>
            <a:r>
              <a:rPr lang="en-US" sz="2800">
                <a:solidFill>
                  <a:srgbClr val="CC0000"/>
                </a:solidFill>
              </a:rPr>
              <a:t>PLUNGER</a:t>
            </a:r>
            <a:br>
              <a:rPr lang="en-US" sz="2800">
                <a:solidFill>
                  <a:srgbClr val="CC0000"/>
                </a:solidFill>
              </a:rPr>
            </a:br>
            <a:r>
              <a:rPr lang="en-US" sz="2800">
                <a:solidFill>
                  <a:srgbClr val="CC0000"/>
                </a:solidFill>
              </a:rPr>
              <a:t>WAX</a:t>
            </a:r>
            <a:br>
              <a:rPr lang="en-US" sz="2800">
                <a:solidFill>
                  <a:srgbClr val="CC0000"/>
                </a:solidFill>
              </a:rPr>
            </a:br>
            <a:r>
              <a:rPr lang="en-US" sz="2800">
                <a:solidFill>
                  <a:srgbClr val="CC0000"/>
                </a:solidFill>
              </a:rPr>
              <a:t>SPRING</a:t>
            </a:r>
          </a:p>
        </p:txBody>
      </p:sp>
      <p:sp>
        <p:nvSpPr>
          <p:cNvPr id="57364" name="Line 19"/>
          <p:cNvSpPr>
            <a:spLocks noChangeShapeType="1"/>
          </p:cNvSpPr>
          <p:nvPr/>
        </p:nvSpPr>
        <p:spPr bwMode="auto">
          <a:xfrm flipH="1" flipV="1">
            <a:off x="762000" y="3962400"/>
            <a:ext cx="609600" cy="838200"/>
          </a:xfrm>
          <a:prstGeom prst="line">
            <a:avLst/>
          </a:prstGeom>
          <a:noFill/>
          <a:ln w="9525">
            <a:solidFill>
              <a:srgbClr val="CC0000"/>
            </a:solidFill>
            <a:round/>
            <a:headEnd/>
            <a:tailEnd type="triangle" w="med" len="med"/>
          </a:ln>
        </p:spPr>
        <p:txBody>
          <a:bodyPr wrap="none" anchor="ctr"/>
          <a:lstStyle/>
          <a:p>
            <a:endParaRPr lang="en-US"/>
          </a:p>
        </p:txBody>
      </p:sp>
      <p:sp>
        <p:nvSpPr>
          <p:cNvPr id="57365" name="Line 20"/>
          <p:cNvSpPr>
            <a:spLocks noChangeShapeType="1"/>
          </p:cNvSpPr>
          <p:nvPr/>
        </p:nvSpPr>
        <p:spPr bwMode="auto">
          <a:xfrm flipH="1" flipV="1">
            <a:off x="914400" y="4648200"/>
            <a:ext cx="381000" cy="609600"/>
          </a:xfrm>
          <a:prstGeom prst="line">
            <a:avLst/>
          </a:prstGeom>
          <a:noFill/>
          <a:ln w="9525">
            <a:solidFill>
              <a:srgbClr val="CC0000"/>
            </a:solidFill>
            <a:round/>
            <a:headEnd/>
            <a:tailEnd type="triangle" w="med" len="med"/>
          </a:ln>
        </p:spPr>
        <p:txBody>
          <a:bodyPr wrap="none" anchor="ctr"/>
          <a:lstStyle/>
          <a:p>
            <a:endParaRPr lang="en-US"/>
          </a:p>
        </p:txBody>
      </p:sp>
      <p:sp>
        <p:nvSpPr>
          <p:cNvPr id="57366" name="Line 21"/>
          <p:cNvSpPr>
            <a:spLocks noChangeShapeType="1"/>
          </p:cNvSpPr>
          <p:nvPr/>
        </p:nvSpPr>
        <p:spPr bwMode="auto">
          <a:xfrm flipH="1" flipV="1">
            <a:off x="762000" y="5486400"/>
            <a:ext cx="533400" cy="152400"/>
          </a:xfrm>
          <a:prstGeom prst="line">
            <a:avLst/>
          </a:prstGeom>
          <a:noFill/>
          <a:ln w="9525">
            <a:solidFill>
              <a:srgbClr val="CC0000"/>
            </a:solidFill>
            <a:round/>
            <a:headEnd/>
            <a:tailEnd type="triangle" w="med" len="med"/>
          </a:ln>
        </p:spPr>
        <p:txBody>
          <a:bodyPr wrap="none" anchor="ctr"/>
          <a:lstStyle/>
          <a:p>
            <a:endParaRPr lang="en-US"/>
          </a:p>
        </p:txBody>
      </p:sp>
      <p:sp>
        <p:nvSpPr>
          <p:cNvPr id="57367" name="Line 22"/>
          <p:cNvSpPr>
            <a:spLocks noChangeShapeType="1"/>
          </p:cNvSpPr>
          <p:nvPr/>
        </p:nvSpPr>
        <p:spPr bwMode="auto">
          <a:xfrm flipH="1" flipV="1">
            <a:off x="533400" y="4648200"/>
            <a:ext cx="762000" cy="609600"/>
          </a:xfrm>
          <a:prstGeom prst="line">
            <a:avLst/>
          </a:prstGeom>
          <a:noFill/>
          <a:ln w="9525">
            <a:solidFill>
              <a:srgbClr val="CC0000"/>
            </a:solidFill>
            <a:round/>
            <a:headEnd/>
            <a:tailEnd type="triangle" w="med" len="med"/>
          </a:ln>
        </p:spPr>
        <p:txBody>
          <a:bodyPr wrap="none" anchor="ctr"/>
          <a:lstStyle/>
          <a:p>
            <a:endParaRPr lang="en-US"/>
          </a:p>
        </p:txBody>
      </p:sp>
      <p:sp>
        <p:nvSpPr>
          <p:cNvPr id="57368" name="Line 23"/>
          <p:cNvSpPr>
            <a:spLocks noChangeShapeType="1"/>
          </p:cNvSpPr>
          <p:nvPr/>
        </p:nvSpPr>
        <p:spPr bwMode="auto">
          <a:xfrm flipV="1">
            <a:off x="762000" y="1981200"/>
            <a:ext cx="0" cy="685800"/>
          </a:xfrm>
          <a:prstGeom prst="line">
            <a:avLst/>
          </a:prstGeom>
          <a:noFill/>
          <a:ln w="38100">
            <a:solidFill>
              <a:srgbClr val="CC0000"/>
            </a:solidFill>
            <a:prstDash val="sysDot"/>
            <a:round/>
            <a:headEnd/>
            <a:tailEnd type="triangle" w="med" len="med"/>
          </a:ln>
        </p:spPr>
        <p:txBody>
          <a:bodyPr wrap="none" anchor="ctr"/>
          <a:lstStyle/>
          <a:p>
            <a:endParaRPr lang="en-US"/>
          </a:p>
        </p:txBody>
      </p:sp>
      <p:sp>
        <p:nvSpPr>
          <p:cNvPr id="153624" name="Text Box 24"/>
          <p:cNvSpPr txBox="1">
            <a:spLocks noChangeArrowheads="1"/>
          </p:cNvSpPr>
          <p:nvPr/>
        </p:nvSpPr>
        <p:spPr bwMode="auto">
          <a:xfrm>
            <a:off x="3429000" y="4953000"/>
            <a:ext cx="5715000" cy="1187450"/>
          </a:xfrm>
          <a:prstGeom prst="rect">
            <a:avLst/>
          </a:prstGeom>
          <a:noFill/>
          <a:ln w="9525">
            <a:noFill/>
            <a:miter lim="800000"/>
            <a:headEnd/>
            <a:tailEnd/>
          </a:ln>
        </p:spPr>
        <p:txBody>
          <a:bodyPr>
            <a:spAutoFit/>
          </a:bodyPr>
          <a:lstStyle/>
          <a:p>
            <a:pPr>
              <a:spcBef>
                <a:spcPct val="50000"/>
              </a:spcBef>
            </a:pPr>
            <a:r>
              <a:rPr lang="en-US" sz="2400" b="0">
                <a:solidFill>
                  <a:srgbClr val="CC0000"/>
                </a:solidFill>
              </a:rPr>
              <a:t>Is not very useful - you would have to look at it frequently to see if it had emerged.</a:t>
            </a:r>
            <a:endParaRPr lang="en-US" sz="2800" b="0">
              <a:solidFill>
                <a:srgbClr val="CC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06"/>
                                        </p:tgtEl>
                                        <p:attrNameLst>
                                          <p:attrName>style.visibility</p:attrName>
                                        </p:attrNameLst>
                                      </p:cBhvr>
                                      <p:to>
                                        <p:strVal val="visible"/>
                                      </p:to>
                                    </p:set>
                                    <p:animEffect transition="in" filter="wipe(down)">
                                      <p:cBhvr>
                                        <p:cTn id="7" dur="500"/>
                                        <p:tgtEl>
                                          <p:spTgt spid="153606"/>
                                        </p:tgtEl>
                                      </p:cBhvr>
                                    </p:animEffect>
                                  </p:childTnLst>
                                  <p:subTnLst>
                                    <p:animClr clrSpc="rgb" dir="cw">
                                      <p:cBhvr override="childStyle">
                                        <p:cTn dur="1" fill="hold" display="0" masterRel="nextClick" afterEffect="1"/>
                                        <p:tgtEl>
                                          <p:spTgt spid="153606"/>
                                        </p:tgtEl>
                                        <p:attrNameLst>
                                          <p:attrName>ppt_c</p:attrName>
                                        </p:attrNameLst>
                                      </p:cBhvr>
                                      <p:to>
                                        <a:srgbClr val="FFCC99"/>
                                      </p:to>
                                    </p:animClr>
                                  </p:sub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53624"/>
                                        </p:tgtEl>
                                        <p:attrNameLst>
                                          <p:attrName>style.visibility</p:attrName>
                                        </p:attrNameLst>
                                      </p:cBhvr>
                                      <p:to>
                                        <p:strVal val="visible"/>
                                      </p:to>
                                    </p:set>
                                    <p:anim calcmode="lin" valueType="num">
                                      <p:cBhvr>
                                        <p:cTn id="12" dur="500" fill="hold"/>
                                        <p:tgtEl>
                                          <p:spTgt spid="153624"/>
                                        </p:tgtEl>
                                        <p:attrNameLst>
                                          <p:attrName>ppt_w</p:attrName>
                                        </p:attrNameLst>
                                      </p:cBhvr>
                                      <p:tavLst>
                                        <p:tav tm="0">
                                          <p:val>
                                            <p:fltVal val="0"/>
                                          </p:val>
                                        </p:tav>
                                        <p:tav tm="100000">
                                          <p:val>
                                            <p:strVal val="#ppt_w"/>
                                          </p:val>
                                        </p:tav>
                                      </p:tavLst>
                                    </p:anim>
                                    <p:anim calcmode="lin" valueType="num">
                                      <p:cBhvr>
                                        <p:cTn id="13" dur="500" fill="hold"/>
                                        <p:tgtEl>
                                          <p:spTgt spid="1536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6" grpId="0" autoUpdateAnimBg="0"/>
      <p:bldP spid="153624"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3298" name="Rectangle 2" descr="Purple mesh"/>
          <p:cNvSpPr>
            <a:spLocks noGrp="1" noChangeArrowheads="1"/>
          </p:cNvSpPr>
          <p:nvPr>
            <p:ph type="title"/>
          </p:nvPr>
        </p:nvSpPr>
        <p:spPr>
          <a:xfrm>
            <a:off x="0" y="0"/>
            <a:ext cx="9144000" cy="1676400"/>
          </a:xfrm>
          <a:noFill/>
        </p:spPr>
        <p:txBody>
          <a:bodyPr/>
          <a:lstStyle/>
          <a:p>
            <a:pPr>
              <a:defRPr/>
            </a:pPr>
            <a:r>
              <a:rPr lang="en-US" sz="3200" smtClean="0">
                <a:solidFill>
                  <a:srgbClr val="CC0000"/>
                </a:solidFill>
              </a:rPr>
              <a:t>RESTAURANT CHEFS CLAIM THEY CAN DETERMINE DONENESS BY DEPRESSING THE COOKING MEAT WITH A SPATULA</a:t>
            </a:r>
            <a:endParaRPr lang="en-US" smtClean="0">
              <a:solidFill>
                <a:srgbClr val="CC0000"/>
              </a:solidFill>
            </a:endParaRPr>
          </a:p>
        </p:txBody>
      </p:sp>
      <p:sp>
        <p:nvSpPr>
          <p:cNvPr id="183299" name="Rectangle 3"/>
          <p:cNvSpPr>
            <a:spLocks noGrp="1" noChangeArrowheads="1"/>
          </p:cNvSpPr>
          <p:nvPr>
            <p:ph idx="1"/>
          </p:nvPr>
        </p:nvSpPr>
        <p:spPr>
          <a:xfrm>
            <a:off x="0" y="1752600"/>
            <a:ext cx="9144000" cy="4343400"/>
          </a:xfrm>
          <a:noFill/>
        </p:spPr>
        <p:txBody>
          <a:bodyPr/>
          <a:lstStyle/>
          <a:p>
            <a:pPr marL="122238" indent="-122238">
              <a:buFontTx/>
              <a:buChar char="•"/>
            </a:pPr>
            <a:r>
              <a:rPr lang="en-US" sz="3400" b="0" smtClean="0">
                <a:solidFill>
                  <a:srgbClr val="FFFFFF"/>
                </a:solidFill>
              </a:rPr>
              <a:t>The amount a cut of meat depresses depends on its doneness (more done, less depression), but the problem is that meat varies greatly in firmness.</a:t>
            </a:r>
            <a:endParaRPr lang="en-US" sz="3600" b="0" smtClean="0">
              <a:solidFill>
                <a:srgbClr val="FFFFFF"/>
              </a:solidFill>
            </a:endParaRPr>
          </a:p>
          <a:p>
            <a:pPr marL="122238" indent="-122238">
              <a:buFontTx/>
              <a:buChar char="•"/>
            </a:pPr>
            <a:r>
              <a:rPr lang="en-US" sz="3400" b="0" smtClean="0">
                <a:solidFill>
                  <a:srgbClr val="FFFFFF"/>
                </a:solidFill>
              </a:rPr>
              <a:t>If this pressure method of determining doneness always “worked,” we would receive meat with the doneness we order in restaurants.</a:t>
            </a:r>
          </a:p>
        </p:txBody>
      </p:sp>
      <p:sp>
        <p:nvSpPr>
          <p:cNvPr id="5837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83299">
                                            <p:txEl>
                                              <p:pRg st="0" end="0"/>
                                            </p:txEl>
                                          </p:spTgt>
                                        </p:tgtEl>
                                        <p:attrNameLst>
                                          <p:attrName>style.visibility</p:attrName>
                                        </p:attrNameLst>
                                      </p:cBhvr>
                                      <p:to>
                                        <p:strVal val="visible"/>
                                      </p:to>
                                    </p:set>
                                    <p:anim to="" calcmode="lin" valueType="num">
                                      <p:cBhvr>
                                        <p:cTn id="7" dur="1" fill="hold"/>
                                        <p:tgtEl>
                                          <p:spTgt spid="183299">
                                            <p:txEl>
                                              <p:pRg st="0" end="0"/>
                                            </p:txEl>
                                          </p:spTgt>
                                        </p:tgtEl>
                                        <p:attrNameLst>
                                          <p:attrName/>
                                        </p:attrNameLst>
                                      </p:cBhvr>
                                    </p:anim>
                                  </p:childTnLst>
                                  <p:subTnLst>
                                    <p:animClr clrSpc="rgb" dir="cw">
                                      <p:cBhvr override="childStyle">
                                        <p:cTn dur="1" fill="hold" display="0" masterRel="nextClick" afterEffect="1"/>
                                        <p:tgtEl>
                                          <p:spTgt spid="183299">
                                            <p:txEl>
                                              <p:pRg st="0" end="0"/>
                                            </p:txEl>
                                          </p:spTgt>
                                        </p:tgtEl>
                                        <p:attrNameLst>
                                          <p:attrName>ppt_c</p:attrName>
                                        </p:attrNameLst>
                                      </p:cBhvr>
                                      <p:to>
                                        <a:srgbClr val="FFCC99"/>
                                      </p:to>
                                    </p:animClr>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83299">
                                            <p:txEl>
                                              <p:pRg st="1" end="1"/>
                                            </p:txEl>
                                          </p:spTgt>
                                        </p:tgtEl>
                                        <p:attrNameLst>
                                          <p:attrName>style.visibility</p:attrName>
                                        </p:attrNameLst>
                                      </p:cBhvr>
                                      <p:to>
                                        <p:strVal val="visible"/>
                                      </p:to>
                                    </p:set>
                                    <p:anim to="" calcmode="lin" valueType="num">
                                      <p:cBhvr>
                                        <p:cTn id="12" dur="1" fill="hold"/>
                                        <p:tgtEl>
                                          <p:spTgt spid="183299">
                                            <p:txEl>
                                              <p:pRg st="1" end="1"/>
                                            </p:txEl>
                                          </p:spTgt>
                                        </p:tgtEl>
                                        <p:attrNameLst>
                                          <p:attrName/>
                                        </p:attrNameLst>
                                      </p:cBhvr>
                                    </p:anim>
                                  </p:childTnLst>
                                  <p:subTnLst>
                                    <p:animClr clrSpc="rgb" dir="cw">
                                      <p:cBhvr override="childStyle">
                                        <p:cTn dur="1" fill="hold" display="0" masterRel="nextClick" afterEffect="1"/>
                                        <p:tgtEl>
                                          <p:spTgt spid="183299">
                                            <p:txEl>
                                              <p:pRg st="1" end="1"/>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7634" name="Rectangle 2" descr="Purple mesh"/>
          <p:cNvSpPr>
            <a:spLocks noGrp="1" noChangeArrowheads="1"/>
          </p:cNvSpPr>
          <p:nvPr>
            <p:ph type="title"/>
          </p:nvPr>
        </p:nvSpPr>
        <p:spPr>
          <a:noFill/>
        </p:spPr>
        <p:txBody>
          <a:bodyPr/>
          <a:lstStyle/>
          <a:p>
            <a:pPr>
              <a:defRPr/>
            </a:pPr>
            <a:r>
              <a:rPr lang="en-US" sz="3200" smtClean="0">
                <a:solidFill>
                  <a:srgbClr val="CC0000"/>
                </a:solidFill>
              </a:rPr>
              <a:t>FOR HEALTH’S SAKE,DON’T CHAR MEAT!!!</a:t>
            </a:r>
            <a:endParaRPr lang="en-US" smtClean="0">
              <a:solidFill>
                <a:srgbClr val="CC0000"/>
              </a:solidFill>
            </a:endParaRPr>
          </a:p>
        </p:txBody>
      </p:sp>
      <p:sp>
        <p:nvSpPr>
          <p:cNvPr id="197635" name="Rectangle 3"/>
          <p:cNvSpPr>
            <a:spLocks noGrp="1" noChangeArrowheads="1"/>
          </p:cNvSpPr>
          <p:nvPr>
            <p:ph idx="1"/>
          </p:nvPr>
        </p:nvSpPr>
        <p:spPr>
          <a:xfrm>
            <a:off x="304800" y="1295400"/>
            <a:ext cx="8839200" cy="4800600"/>
          </a:xfrm>
          <a:noFill/>
        </p:spPr>
        <p:txBody>
          <a:bodyPr/>
          <a:lstStyle/>
          <a:p>
            <a:pPr marL="0" indent="0">
              <a:lnSpc>
                <a:spcPct val="90000"/>
              </a:lnSpc>
              <a:buFontTx/>
              <a:buChar char="•"/>
            </a:pPr>
            <a:r>
              <a:rPr lang="en-US" b="0" smtClean="0">
                <a:solidFill>
                  <a:srgbClr val="FFFFFF"/>
                </a:solidFill>
              </a:rPr>
              <a:t> Some Japanese research shows that charring meat may produce carcinogens.</a:t>
            </a:r>
          </a:p>
          <a:p>
            <a:pPr marL="0" indent="0">
              <a:lnSpc>
                <a:spcPct val="90000"/>
              </a:lnSpc>
            </a:pPr>
            <a:endParaRPr lang="en-US" b="0" smtClean="0">
              <a:solidFill>
                <a:srgbClr val="FFFFFF"/>
              </a:solidFill>
            </a:endParaRPr>
          </a:p>
          <a:p>
            <a:pPr marL="0" indent="0">
              <a:lnSpc>
                <a:spcPct val="90000"/>
              </a:lnSpc>
              <a:buFontTx/>
              <a:buChar char="•"/>
            </a:pPr>
            <a:r>
              <a:rPr lang="en-US" b="0" smtClean="0">
                <a:solidFill>
                  <a:srgbClr val="FFFFFF"/>
                </a:solidFill>
              </a:rPr>
              <a:t> So, don’t overcook meat or cook with too much heat that produces charred areas.</a:t>
            </a:r>
          </a:p>
          <a:p>
            <a:pPr marL="0" indent="0">
              <a:lnSpc>
                <a:spcPct val="90000"/>
              </a:lnSpc>
            </a:pPr>
            <a:endParaRPr lang="en-US" b="0" smtClean="0">
              <a:solidFill>
                <a:srgbClr val="FFFFFF"/>
              </a:solidFill>
            </a:endParaRPr>
          </a:p>
          <a:p>
            <a:pPr marL="0" indent="0">
              <a:lnSpc>
                <a:spcPct val="90000"/>
              </a:lnSpc>
              <a:buFontTx/>
              <a:buChar char="•"/>
            </a:pPr>
            <a:r>
              <a:rPr lang="en-US" b="0" smtClean="0">
                <a:solidFill>
                  <a:srgbClr val="FFFFFF"/>
                </a:solidFill>
              </a:rPr>
              <a:t> Don’t cook with flames when charcoaling.  If a fire erupts, have water handy to douse it.</a:t>
            </a:r>
          </a:p>
        </p:txBody>
      </p:sp>
      <p:sp>
        <p:nvSpPr>
          <p:cNvPr id="5939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97635">
                                            <p:txEl>
                                              <p:pRg st="0" end="0"/>
                                            </p:txEl>
                                          </p:spTgt>
                                        </p:tgtEl>
                                        <p:attrNameLst>
                                          <p:attrName>style.visibility</p:attrName>
                                        </p:attrNameLst>
                                      </p:cBhvr>
                                      <p:to>
                                        <p:strVal val="visible"/>
                                      </p:to>
                                    </p:set>
                                    <p:anim to="" calcmode="lin" valueType="num">
                                      <p:cBhvr>
                                        <p:cTn id="7" dur="1" fill="hold"/>
                                        <p:tgtEl>
                                          <p:spTgt spid="197635">
                                            <p:txEl>
                                              <p:pRg st="0" end="0"/>
                                            </p:txEl>
                                          </p:spTgt>
                                        </p:tgtEl>
                                        <p:attrNameLst>
                                          <p:attrName/>
                                        </p:attrNameLst>
                                      </p:cBhvr>
                                    </p:anim>
                                  </p:childTnLst>
                                  <p:subTnLst>
                                    <p:animClr clrSpc="rgb" dir="cw">
                                      <p:cBhvr override="childStyle">
                                        <p:cTn dur="1" fill="hold" display="0" masterRel="nextClick" afterEffect="1"/>
                                        <p:tgtEl>
                                          <p:spTgt spid="197635">
                                            <p:txEl>
                                              <p:pRg st="0" end="0"/>
                                            </p:txEl>
                                          </p:spTgt>
                                        </p:tgtEl>
                                        <p:attrNameLst>
                                          <p:attrName>ppt_c</p:attrName>
                                        </p:attrNameLst>
                                      </p:cBhvr>
                                      <p:to>
                                        <a:srgbClr val="FFCC99"/>
                                      </p:to>
                                    </p:animClr>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97635">
                                            <p:txEl>
                                              <p:pRg st="2" end="2"/>
                                            </p:txEl>
                                          </p:spTgt>
                                        </p:tgtEl>
                                        <p:attrNameLst>
                                          <p:attrName>style.visibility</p:attrName>
                                        </p:attrNameLst>
                                      </p:cBhvr>
                                      <p:to>
                                        <p:strVal val="visible"/>
                                      </p:to>
                                    </p:set>
                                    <p:anim to="" calcmode="lin" valueType="num">
                                      <p:cBhvr>
                                        <p:cTn id="12" dur="1" fill="hold"/>
                                        <p:tgtEl>
                                          <p:spTgt spid="197635">
                                            <p:txEl>
                                              <p:pRg st="2" end="2"/>
                                            </p:txEl>
                                          </p:spTgt>
                                        </p:tgtEl>
                                        <p:attrNameLst>
                                          <p:attrName/>
                                        </p:attrNameLst>
                                      </p:cBhvr>
                                    </p:anim>
                                  </p:childTnLst>
                                  <p:subTnLst>
                                    <p:animClr clrSpc="rgb" dir="cw">
                                      <p:cBhvr override="childStyle">
                                        <p:cTn dur="1" fill="hold" display="0" masterRel="nextClick" afterEffect="1"/>
                                        <p:tgtEl>
                                          <p:spTgt spid="197635">
                                            <p:txEl>
                                              <p:pRg st="2" end="2"/>
                                            </p:txEl>
                                          </p:spTgt>
                                        </p:tgtEl>
                                        <p:attrNameLst>
                                          <p:attrName>ppt_c</p:attrName>
                                        </p:attrNameLst>
                                      </p:cBhvr>
                                      <p:to>
                                        <a:srgbClr val="FFCC99"/>
                                      </p:to>
                                    </p:animClr>
                                  </p:sub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97635">
                                            <p:txEl>
                                              <p:pRg st="4" end="4"/>
                                            </p:txEl>
                                          </p:spTgt>
                                        </p:tgtEl>
                                        <p:attrNameLst>
                                          <p:attrName>style.visibility</p:attrName>
                                        </p:attrNameLst>
                                      </p:cBhvr>
                                      <p:to>
                                        <p:strVal val="visible"/>
                                      </p:to>
                                    </p:set>
                                    <p:anim to="" calcmode="lin" valueType="num">
                                      <p:cBhvr>
                                        <p:cTn id="17" dur="1" fill="hold"/>
                                        <p:tgtEl>
                                          <p:spTgt spid="197635">
                                            <p:txEl>
                                              <p:pRg st="4" end="4"/>
                                            </p:txEl>
                                          </p:spTgt>
                                        </p:tgtEl>
                                        <p:attrNameLst>
                                          <p:attrName/>
                                        </p:attrNameLst>
                                      </p:cBhvr>
                                    </p:anim>
                                  </p:childTnLst>
                                  <p:subTnLst>
                                    <p:animClr clrSpc="rgb" dir="cw">
                                      <p:cBhvr override="childStyle">
                                        <p:cTn dur="1" fill="hold" display="0" masterRel="nextClick" afterEffect="1"/>
                                        <p:tgtEl>
                                          <p:spTgt spid="197635">
                                            <p:txEl>
                                              <p:pRg st="4" end="4"/>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1731" name="Rectangle 3" descr="Purple mesh"/>
          <p:cNvSpPr>
            <a:spLocks noGrp="1" noChangeArrowheads="1"/>
          </p:cNvSpPr>
          <p:nvPr>
            <p:ph type="title"/>
          </p:nvPr>
        </p:nvSpPr>
        <p:spPr>
          <a:xfrm>
            <a:off x="0" y="228600"/>
            <a:ext cx="9144000" cy="1143000"/>
          </a:xfrm>
          <a:noFill/>
        </p:spPr>
        <p:txBody>
          <a:bodyPr/>
          <a:lstStyle/>
          <a:p>
            <a:pPr>
              <a:defRPr/>
            </a:pPr>
            <a:r>
              <a:rPr lang="en-US" sz="2400" smtClean="0">
                <a:solidFill>
                  <a:srgbClr val="CC0000"/>
                </a:solidFill>
              </a:rPr>
              <a:t>NOT EATING TRIMMABLE FAT REDUCES CALORIES BY 346 &amp; CHOLESTEROL BY 60 mg IN JUST ONE STEAK</a:t>
            </a:r>
            <a:endParaRPr lang="en-US" sz="3200" smtClean="0">
              <a:solidFill>
                <a:srgbClr val="CC0000"/>
              </a:solidFill>
            </a:endParaRPr>
          </a:p>
        </p:txBody>
      </p:sp>
      <p:sp>
        <p:nvSpPr>
          <p:cNvPr id="6041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60419" name="Picture 2" descr="E:\Cooking\480vs134Cal.tif"/>
          <p:cNvPicPr>
            <a:picLocks noChangeAspect="1" noChangeArrowheads="1"/>
          </p:cNvPicPr>
          <p:nvPr/>
        </p:nvPicPr>
        <p:blipFill>
          <a:blip r:embed="rId2" cstate="print"/>
          <a:srcRect/>
          <a:stretch>
            <a:fillRect/>
          </a:stretch>
        </p:blipFill>
        <p:spPr bwMode="auto">
          <a:xfrm>
            <a:off x="0" y="1371600"/>
            <a:ext cx="9144000" cy="4751388"/>
          </a:xfrm>
          <a:prstGeom prst="rect">
            <a:avLst/>
          </a:prstGeom>
          <a:noFill/>
          <a:ln w="9525">
            <a:noFill/>
            <a:miter lim="800000"/>
            <a:headEnd/>
            <a:tailEnd/>
          </a:ln>
        </p:spPr>
      </p:pic>
      <p:sp>
        <p:nvSpPr>
          <p:cNvPr id="201732" name="Text Box 4"/>
          <p:cNvSpPr txBox="1">
            <a:spLocks noChangeArrowheads="1"/>
          </p:cNvSpPr>
          <p:nvPr/>
        </p:nvSpPr>
        <p:spPr bwMode="auto">
          <a:xfrm>
            <a:off x="3276600" y="1447800"/>
            <a:ext cx="3124200" cy="3503613"/>
          </a:xfrm>
          <a:prstGeom prst="rect">
            <a:avLst/>
          </a:prstGeom>
          <a:solidFill>
            <a:schemeClr val="tx1"/>
          </a:solidFill>
          <a:ln w="38100">
            <a:noFill/>
            <a:miter lim="800000"/>
            <a:headEnd/>
            <a:tailEnd/>
          </a:ln>
        </p:spPr>
        <p:txBody>
          <a:bodyPr>
            <a:spAutoFit/>
          </a:bodyPr>
          <a:lstStyle/>
          <a:p>
            <a:pPr>
              <a:spcBef>
                <a:spcPct val="50000"/>
              </a:spcBef>
            </a:pPr>
            <a:r>
              <a:rPr lang="en-US" b="0">
                <a:solidFill>
                  <a:srgbClr val="FFFFFF"/>
                </a:solidFill>
              </a:rPr>
              <a:t>Trim the fat before you cook because the fat migrates to muscle during cooking.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201732"/>
                                        </p:tgtEl>
                                        <p:attrNameLst>
                                          <p:attrName>style.visibility</p:attrName>
                                        </p:attrNameLst>
                                      </p:cBhvr>
                                      <p:to>
                                        <p:strVal val="visible"/>
                                      </p:to>
                                    </p:set>
                                    <p:anim calcmode="lin" valueType="num">
                                      <p:cBhvr>
                                        <p:cTn id="7" dur="500" fill="hold"/>
                                        <p:tgtEl>
                                          <p:spTgt spid="201732"/>
                                        </p:tgtEl>
                                        <p:attrNameLst>
                                          <p:attrName>ppt_x</p:attrName>
                                        </p:attrNameLst>
                                      </p:cBhvr>
                                      <p:tavLst>
                                        <p:tav tm="0">
                                          <p:val>
                                            <p:strVal val="#ppt_x"/>
                                          </p:val>
                                        </p:tav>
                                        <p:tav tm="100000">
                                          <p:val>
                                            <p:strVal val="#ppt_x"/>
                                          </p:val>
                                        </p:tav>
                                      </p:tavLst>
                                    </p:anim>
                                    <p:anim calcmode="lin" valueType="num">
                                      <p:cBhvr>
                                        <p:cTn id="8" dur="500" fill="hold"/>
                                        <p:tgtEl>
                                          <p:spTgt spid="201732"/>
                                        </p:tgtEl>
                                        <p:attrNameLst>
                                          <p:attrName>ppt_y</p:attrName>
                                        </p:attrNameLst>
                                      </p:cBhvr>
                                      <p:tavLst>
                                        <p:tav tm="0">
                                          <p:val>
                                            <p:strVal val="#ppt_y-#ppt_h/2"/>
                                          </p:val>
                                        </p:tav>
                                        <p:tav tm="100000">
                                          <p:val>
                                            <p:strVal val="#ppt_y"/>
                                          </p:val>
                                        </p:tav>
                                      </p:tavLst>
                                    </p:anim>
                                    <p:anim calcmode="lin" valueType="num">
                                      <p:cBhvr>
                                        <p:cTn id="9" dur="500" fill="hold"/>
                                        <p:tgtEl>
                                          <p:spTgt spid="201732"/>
                                        </p:tgtEl>
                                        <p:attrNameLst>
                                          <p:attrName>ppt_w</p:attrName>
                                        </p:attrNameLst>
                                      </p:cBhvr>
                                      <p:tavLst>
                                        <p:tav tm="0">
                                          <p:val>
                                            <p:strVal val="#ppt_w"/>
                                          </p:val>
                                        </p:tav>
                                        <p:tav tm="100000">
                                          <p:val>
                                            <p:strVal val="#ppt_w"/>
                                          </p:val>
                                        </p:tav>
                                      </p:tavLst>
                                    </p:anim>
                                    <p:anim calcmode="lin" valueType="num">
                                      <p:cBhvr>
                                        <p:cTn id="10" dur="500" fill="hold"/>
                                        <p:tgtEl>
                                          <p:spTgt spid="2017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2"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3234" name="Rectangle 2" descr="Purple mesh"/>
          <p:cNvSpPr>
            <a:spLocks noGrp="1" noChangeArrowheads="1"/>
          </p:cNvSpPr>
          <p:nvPr>
            <p:ph type="title"/>
          </p:nvPr>
        </p:nvSpPr>
        <p:spPr>
          <a:noFill/>
        </p:spPr>
        <p:txBody>
          <a:bodyPr/>
          <a:lstStyle/>
          <a:p>
            <a:pPr>
              <a:defRPr/>
            </a:pPr>
            <a:r>
              <a:rPr lang="en-US" sz="3200" smtClean="0">
                <a:solidFill>
                  <a:srgbClr val="CC0000"/>
                </a:solidFill>
              </a:rPr>
              <a:t>THE MEAT IS DONE BUT WE’RE NOT READY TO EAT - WHAT DO I DO?!?!?!?!?!?!?!?</a:t>
            </a:r>
            <a:endParaRPr lang="en-US" smtClean="0">
              <a:solidFill>
                <a:srgbClr val="CC0000"/>
              </a:solidFill>
            </a:endParaRPr>
          </a:p>
        </p:txBody>
      </p:sp>
      <p:sp>
        <p:nvSpPr>
          <p:cNvPr id="223235" name="Rectangle 3"/>
          <p:cNvSpPr>
            <a:spLocks noGrp="1" noChangeArrowheads="1"/>
          </p:cNvSpPr>
          <p:nvPr>
            <p:ph idx="1"/>
          </p:nvPr>
        </p:nvSpPr>
        <p:spPr>
          <a:xfrm>
            <a:off x="304800" y="1295400"/>
            <a:ext cx="8839200" cy="4800600"/>
          </a:xfrm>
        </p:spPr>
        <p:txBody>
          <a:bodyPr/>
          <a:lstStyle/>
          <a:p>
            <a:pPr>
              <a:buFontTx/>
              <a:buChar char="•"/>
            </a:pPr>
            <a:r>
              <a:rPr lang="en-US" sz="2800" b="0" smtClean="0">
                <a:solidFill>
                  <a:srgbClr val="FFFFFF"/>
                </a:solidFill>
              </a:rPr>
              <a:t>When cooking large cuts such as roasts, hams, turkeys, etc., if the meat gets done too soon, wrap it in foil and a towel and put it in a cooler.  If you don’t have a cooler, wrap it in foil and layers of cloth. It will stay warm for hours. </a:t>
            </a:r>
          </a:p>
          <a:p>
            <a:pPr>
              <a:buFontTx/>
              <a:buChar char="•"/>
            </a:pPr>
            <a:r>
              <a:rPr lang="en-US" sz="2800" b="0" smtClean="0">
                <a:solidFill>
                  <a:srgbClr val="FFFFFF"/>
                </a:solidFill>
              </a:rPr>
              <a:t>Do smaller cuts the same way but for shorter times.</a:t>
            </a:r>
          </a:p>
          <a:p>
            <a:pPr>
              <a:buFontTx/>
              <a:buChar char="•"/>
            </a:pPr>
            <a:r>
              <a:rPr lang="en-US" sz="2800" b="0" smtClean="0">
                <a:solidFill>
                  <a:srgbClr val="FFFFFF"/>
                </a:solidFill>
              </a:rPr>
              <a:t>It is better to have roasts done early because they need to “set up” at least a few minutes before being carved.</a:t>
            </a:r>
          </a:p>
        </p:txBody>
      </p:sp>
      <p:sp>
        <p:nvSpPr>
          <p:cNvPr id="6144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23235">
                                            <p:txEl>
                                              <p:pRg st="0" end="0"/>
                                            </p:txEl>
                                          </p:spTgt>
                                        </p:tgtEl>
                                        <p:attrNameLst>
                                          <p:attrName>style.visibility</p:attrName>
                                        </p:attrNameLst>
                                      </p:cBhvr>
                                      <p:to>
                                        <p:strVal val="visible"/>
                                      </p:to>
                                    </p:set>
                                    <p:animEffect transition="in" filter="blinds(vertical)">
                                      <p:cBhvr>
                                        <p:cTn id="7" dur="500"/>
                                        <p:tgtEl>
                                          <p:spTgt spid="223235">
                                            <p:txEl>
                                              <p:pRg st="0" end="0"/>
                                            </p:txEl>
                                          </p:spTgt>
                                        </p:tgtEl>
                                      </p:cBhvr>
                                    </p:animEffect>
                                  </p:childTnLst>
                                  <p:subTnLst>
                                    <p:animClr clrSpc="rgb" dir="cw">
                                      <p:cBhvr override="childStyle">
                                        <p:cTn dur="1" fill="hold" display="0" masterRel="nextClick" afterEffect="1"/>
                                        <p:tgtEl>
                                          <p:spTgt spid="223235">
                                            <p:txEl>
                                              <p:pRg st="0" end="0"/>
                                            </p:txEl>
                                          </p:spTgt>
                                        </p:tgtEl>
                                        <p:attrNameLst>
                                          <p:attrName>ppt_c</p:attrName>
                                        </p:attrNameLst>
                                      </p:cBhvr>
                                      <p:to>
                                        <a:srgbClr val="FFCC99"/>
                                      </p:to>
                                    </p:animClr>
                                  </p:sub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223235">
                                            <p:txEl>
                                              <p:pRg st="1" end="1"/>
                                            </p:txEl>
                                          </p:spTgt>
                                        </p:tgtEl>
                                        <p:attrNameLst>
                                          <p:attrName>style.visibility</p:attrName>
                                        </p:attrNameLst>
                                      </p:cBhvr>
                                      <p:to>
                                        <p:strVal val="visible"/>
                                      </p:to>
                                    </p:set>
                                    <p:animEffect transition="in" filter="blinds(vertical)">
                                      <p:cBhvr>
                                        <p:cTn id="12" dur="500"/>
                                        <p:tgtEl>
                                          <p:spTgt spid="223235">
                                            <p:txEl>
                                              <p:pRg st="1" end="1"/>
                                            </p:txEl>
                                          </p:spTgt>
                                        </p:tgtEl>
                                      </p:cBhvr>
                                    </p:animEffect>
                                  </p:childTnLst>
                                  <p:subTnLst>
                                    <p:animClr clrSpc="rgb" dir="cw">
                                      <p:cBhvr override="childStyle">
                                        <p:cTn dur="1" fill="hold" display="0" masterRel="nextClick" afterEffect="1"/>
                                        <p:tgtEl>
                                          <p:spTgt spid="223235">
                                            <p:txEl>
                                              <p:pRg st="1" end="1"/>
                                            </p:txEl>
                                          </p:spTgt>
                                        </p:tgtEl>
                                        <p:attrNameLst>
                                          <p:attrName>ppt_c</p:attrName>
                                        </p:attrNameLst>
                                      </p:cBhvr>
                                      <p:to>
                                        <a:srgbClr val="FFCC99"/>
                                      </p:to>
                                    </p:animClr>
                                  </p:sub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223235">
                                            <p:txEl>
                                              <p:pRg st="2" end="2"/>
                                            </p:txEl>
                                          </p:spTgt>
                                        </p:tgtEl>
                                        <p:attrNameLst>
                                          <p:attrName>style.visibility</p:attrName>
                                        </p:attrNameLst>
                                      </p:cBhvr>
                                      <p:to>
                                        <p:strVal val="visible"/>
                                      </p:to>
                                    </p:set>
                                    <p:animEffect transition="in" filter="blinds(vertical)">
                                      <p:cBhvr>
                                        <p:cTn id="17" dur="500"/>
                                        <p:tgtEl>
                                          <p:spTgt spid="223235">
                                            <p:txEl>
                                              <p:pRg st="2" end="2"/>
                                            </p:txEl>
                                          </p:spTgt>
                                        </p:tgtEl>
                                      </p:cBhvr>
                                    </p:animEffect>
                                  </p:childTnLst>
                                  <p:subTnLst>
                                    <p:animClr clrSpc="rgb" dir="cw">
                                      <p:cBhvr override="childStyle">
                                        <p:cTn dur="1" fill="hold" display="0" masterRel="nextClick" afterEffect="1"/>
                                        <p:tgtEl>
                                          <p:spTgt spid="223235">
                                            <p:txEl>
                                              <p:pRg st="2" end="2"/>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5"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2239" name="Rectangle 31" descr="Purple mesh"/>
          <p:cNvSpPr>
            <a:spLocks noGrp="1" noChangeArrowheads="1"/>
          </p:cNvSpPr>
          <p:nvPr>
            <p:ph type="title"/>
          </p:nvPr>
        </p:nvSpPr>
        <p:spPr>
          <a:xfrm>
            <a:off x="0" y="0"/>
            <a:ext cx="9144000" cy="1066800"/>
          </a:xfrm>
          <a:noFill/>
        </p:spPr>
        <p:txBody>
          <a:bodyPr/>
          <a:lstStyle/>
          <a:p>
            <a:pPr>
              <a:defRPr/>
            </a:pPr>
            <a:r>
              <a:rPr lang="en-US" sz="2000" smtClean="0">
                <a:solidFill>
                  <a:srgbClr val="CC0000"/>
                </a:solidFill>
              </a:rPr>
              <a:t>WITH PROPER PROCESSING &amp; COOKING, HOT PROCESSED PORK IS MORE PALATABLE THAN COLD PROCESSED</a:t>
            </a:r>
            <a:endParaRPr lang="en-US" smtClean="0">
              <a:solidFill>
                <a:srgbClr val="CC0000"/>
              </a:solidFill>
            </a:endParaRPr>
          </a:p>
        </p:txBody>
      </p:sp>
      <p:sp>
        <p:nvSpPr>
          <p:cNvPr id="6246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62467" name="Picture 2" descr="E:\Cooking\HotBoneData.tif"/>
          <p:cNvPicPr>
            <a:picLocks noChangeAspect="1" noChangeArrowheads="1"/>
          </p:cNvPicPr>
          <p:nvPr/>
        </p:nvPicPr>
        <p:blipFill>
          <a:blip r:embed="rId2" cstate="print"/>
          <a:srcRect/>
          <a:stretch>
            <a:fillRect/>
          </a:stretch>
        </p:blipFill>
        <p:spPr bwMode="auto">
          <a:xfrm>
            <a:off x="0" y="1208088"/>
            <a:ext cx="9144000" cy="5670550"/>
          </a:xfrm>
          <a:prstGeom prst="rect">
            <a:avLst/>
          </a:prstGeom>
          <a:noFill/>
          <a:ln w="9525">
            <a:noFill/>
            <a:miter lim="800000"/>
            <a:headEnd/>
            <a:tailEnd/>
          </a:ln>
        </p:spPr>
      </p:pic>
      <p:sp>
        <p:nvSpPr>
          <p:cNvPr id="62468" name="Text Box 3"/>
          <p:cNvSpPr txBox="1">
            <a:spLocks noChangeArrowheads="1"/>
          </p:cNvSpPr>
          <p:nvPr/>
        </p:nvSpPr>
        <p:spPr bwMode="auto">
          <a:xfrm>
            <a:off x="762000" y="5988050"/>
            <a:ext cx="7924800" cy="869950"/>
          </a:xfrm>
          <a:prstGeom prst="rect">
            <a:avLst/>
          </a:prstGeom>
          <a:solidFill>
            <a:schemeClr val="accent2"/>
          </a:solidFill>
          <a:ln w="9525">
            <a:noFill/>
            <a:miter lim="800000"/>
            <a:headEnd/>
            <a:tailEnd/>
          </a:ln>
        </p:spPr>
        <p:txBody>
          <a:bodyPr bIns="0">
            <a:spAutoFit/>
          </a:bodyPr>
          <a:lstStyle/>
          <a:p>
            <a:pPr>
              <a:spcBef>
                <a:spcPct val="50000"/>
              </a:spcBef>
            </a:pPr>
            <a:r>
              <a:rPr lang="en-US" sz="1800">
                <a:solidFill>
                  <a:schemeClr val="bg1"/>
                </a:solidFill>
              </a:rPr>
              <a:t>MICROWAVE         MICROWAVE          WATER BATH                 COLD</a:t>
            </a:r>
            <a:br>
              <a:rPr lang="en-US" sz="1800">
                <a:solidFill>
                  <a:schemeClr val="bg1"/>
                </a:solidFill>
              </a:rPr>
            </a:br>
            <a:r>
              <a:rPr lang="en-US" sz="1800">
                <a:solidFill>
                  <a:schemeClr val="bg1"/>
                </a:solidFill>
              </a:rPr>
              <a:t>                                       IN A BAG			           PROCESSED</a:t>
            </a:r>
            <a:r>
              <a:rPr lang="en-US" sz="1800">
                <a:solidFill>
                  <a:srgbClr val="FFCC00"/>
                </a:solidFill>
              </a:rPr>
              <a:t/>
            </a:r>
            <a:br>
              <a:rPr lang="en-US" sz="1800">
                <a:solidFill>
                  <a:srgbClr val="FFCC00"/>
                </a:solidFill>
              </a:rPr>
            </a:br>
            <a:endParaRPr lang="en-US" sz="1800">
              <a:solidFill>
                <a:srgbClr val="FFCC00"/>
              </a:solidFill>
            </a:endParaRPr>
          </a:p>
        </p:txBody>
      </p:sp>
      <p:sp>
        <p:nvSpPr>
          <p:cNvPr id="62469" name="Rectangle 4"/>
          <p:cNvSpPr>
            <a:spLocks noChangeArrowheads="1"/>
          </p:cNvSpPr>
          <p:nvPr/>
        </p:nvSpPr>
        <p:spPr bwMode="auto">
          <a:xfrm>
            <a:off x="914400" y="2819400"/>
            <a:ext cx="381000" cy="3124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2470" name="Rectangle 5"/>
          <p:cNvSpPr>
            <a:spLocks noChangeArrowheads="1"/>
          </p:cNvSpPr>
          <p:nvPr/>
        </p:nvSpPr>
        <p:spPr bwMode="auto">
          <a:xfrm>
            <a:off x="2971800" y="3581400"/>
            <a:ext cx="381000" cy="2362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2471" name="Rectangle 6"/>
          <p:cNvSpPr>
            <a:spLocks noChangeArrowheads="1"/>
          </p:cNvSpPr>
          <p:nvPr/>
        </p:nvSpPr>
        <p:spPr bwMode="auto">
          <a:xfrm>
            <a:off x="5029200" y="2895600"/>
            <a:ext cx="381000" cy="3048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2472" name="Rectangle 7"/>
          <p:cNvSpPr>
            <a:spLocks noChangeArrowheads="1"/>
          </p:cNvSpPr>
          <p:nvPr/>
        </p:nvSpPr>
        <p:spPr bwMode="auto">
          <a:xfrm>
            <a:off x="7010400" y="5410200"/>
            <a:ext cx="457200" cy="533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2473" name="Rectangle 8" descr="Solid diamond"/>
          <p:cNvSpPr>
            <a:spLocks noChangeArrowheads="1"/>
          </p:cNvSpPr>
          <p:nvPr/>
        </p:nvSpPr>
        <p:spPr bwMode="auto">
          <a:xfrm>
            <a:off x="1295400" y="4876800"/>
            <a:ext cx="457200" cy="1066800"/>
          </a:xfrm>
          <a:prstGeom prst="rect">
            <a:avLst/>
          </a:prstGeom>
          <a:pattFill prst="solidDmnd">
            <a:fgClr>
              <a:schemeClr val="accent2"/>
            </a:fgClr>
            <a:bgClr>
              <a:srgbClr val="FFFFFF"/>
            </a:bgClr>
          </a:pattFill>
          <a:ln w="9525">
            <a:solidFill>
              <a:schemeClr val="tx1"/>
            </a:solidFill>
            <a:miter lim="800000"/>
            <a:headEnd/>
            <a:tailEnd/>
          </a:ln>
        </p:spPr>
        <p:txBody>
          <a:bodyPr wrap="none" anchor="ctr"/>
          <a:lstStyle/>
          <a:p>
            <a:endParaRPr lang="en-US"/>
          </a:p>
        </p:txBody>
      </p:sp>
      <p:sp>
        <p:nvSpPr>
          <p:cNvPr id="62474" name="Rectangle 9" descr="Solid diamond"/>
          <p:cNvSpPr>
            <a:spLocks noChangeArrowheads="1"/>
          </p:cNvSpPr>
          <p:nvPr/>
        </p:nvSpPr>
        <p:spPr bwMode="auto">
          <a:xfrm>
            <a:off x="3352800" y="4495800"/>
            <a:ext cx="457200" cy="1447800"/>
          </a:xfrm>
          <a:prstGeom prst="rect">
            <a:avLst/>
          </a:prstGeom>
          <a:pattFill prst="solidDmnd">
            <a:fgClr>
              <a:schemeClr val="accent2"/>
            </a:fgClr>
            <a:bgClr>
              <a:srgbClr val="FFFFFF"/>
            </a:bgClr>
          </a:pattFill>
          <a:ln w="9525">
            <a:solidFill>
              <a:schemeClr val="tx1"/>
            </a:solidFill>
            <a:miter lim="800000"/>
            <a:headEnd/>
            <a:tailEnd/>
          </a:ln>
        </p:spPr>
        <p:txBody>
          <a:bodyPr wrap="none" anchor="ctr"/>
          <a:lstStyle/>
          <a:p>
            <a:endParaRPr lang="en-US"/>
          </a:p>
        </p:txBody>
      </p:sp>
      <p:sp>
        <p:nvSpPr>
          <p:cNvPr id="62475" name="Rectangle 10" descr="Solid diamond"/>
          <p:cNvSpPr>
            <a:spLocks noChangeArrowheads="1"/>
          </p:cNvSpPr>
          <p:nvPr/>
        </p:nvSpPr>
        <p:spPr bwMode="auto">
          <a:xfrm>
            <a:off x="5410200" y="2514600"/>
            <a:ext cx="381000" cy="3429000"/>
          </a:xfrm>
          <a:prstGeom prst="rect">
            <a:avLst/>
          </a:prstGeom>
          <a:pattFill prst="solidDmnd">
            <a:fgClr>
              <a:schemeClr val="accent2"/>
            </a:fgClr>
            <a:bgClr>
              <a:srgbClr val="FFFFFF"/>
            </a:bgClr>
          </a:pattFill>
          <a:ln w="9525">
            <a:solidFill>
              <a:schemeClr val="tx1"/>
            </a:solidFill>
            <a:miter lim="800000"/>
            <a:headEnd/>
            <a:tailEnd/>
          </a:ln>
        </p:spPr>
        <p:txBody>
          <a:bodyPr wrap="none" anchor="ctr"/>
          <a:lstStyle/>
          <a:p>
            <a:endParaRPr lang="en-US"/>
          </a:p>
        </p:txBody>
      </p:sp>
      <p:sp>
        <p:nvSpPr>
          <p:cNvPr id="62476" name="Rectangle 11" descr="Solid diamond"/>
          <p:cNvSpPr>
            <a:spLocks noChangeArrowheads="1"/>
          </p:cNvSpPr>
          <p:nvPr/>
        </p:nvSpPr>
        <p:spPr bwMode="auto">
          <a:xfrm>
            <a:off x="7391400" y="3352800"/>
            <a:ext cx="457200" cy="2590800"/>
          </a:xfrm>
          <a:prstGeom prst="rect">
            <a:avLst/>
          </a:prstGeom>
          <a:pattFill prst="solidDmnd">
            <a:fgClr>
              <a:schemeClr val="accent2"/>
            </a:fgClr>
            <a:bgClr>
              <a:srgbClr val="FFFFFF"/>
            </a:bgClr>
          </a:pattFill>
          <a:ln w="9525">
            <a:solidFill>
              <a:schemeClr val="tx1"/>
            </a:solidFill>
            <a:miter lim="800000"/>
            <a:headEnd/>
            <a:tailEnd/>
          </a:ln>
        </p:spPr>
        <p:txBody>
          <a:bodyPr wrap="none" anchor="ctr"/>
          <a:lstStyle/>
          <a:p>
            <a:endParaRPr lang="en-US"/>
          </a:p>
        </p:txBody>
      </p:sp>
      <p:sp>
        <p:nvSpPr>
          <p:cNvPr id="62477" name="Rectangle 12"/>
          <p:cNvSpPr>
            <a:spLocks noChangeArrowheads="1"/>
          </p:cNvSpPr>
          <p:nvPr/>
        </p:nvSpPr>
        <p:spPr bwMode="auto">
          <a:xfrm>
            <a:off x="1676400" y="2743200"/>
            <a:ext cx="457200" cy="32004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62478" name="Rectangle 13"/>
          <p:cNvSpPr>
            <a:spLocks noChangeArrowheads="1"/>
          </p:cNvSpPr>
          <p:nvPr/>
        </p:nvSpPr>
        <p:spPr bwMode="auto">
          <a:xfrm>
            <a:off x="3733800" y="2971800"/>
            <a:ext cx="457200" cy="29718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62479" name="Rectangle 14"/>
          <p:cNvSpPr>
            <a:spLocks noChangeArrowheads="1"/>
          </p:cNvSpPr>
          <p:nvPr/>
        </p:nvSpPr>
        <p:spPr bwMode="auto">
          <a:xfrm>
            <a:off x="5791200" y="2514600"/>
            <a:ext cx="457200" cy="34290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62480" name="Rectangle 15"/>
          <p:cNvSpPr>
            <a:spLocks noChangeArrowheads="1"/>
          </p:cNvSpPr>
          <p:nvPr/>
        </p:nvSpPr>
        <p:spPr bwMode="auto">
          <a:xfrm>
            <a:off x="7848600" y="4343400"/>
            <a:ext cx="457200" cy="16002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62481" name="Rectangle 16"/>
          <p:cNvSpPr>
            <a:spLocks noChangeArrowheads="1"/>
          </p:cNvSpPr>
          <p:nvPr/>
        </p:nvSpPr>
        <p:spPr bwMode="auto">
          <a:xfrm>
            <a:off x="2133600" y="3581400"/>
            <a:ext cx="381000" cy="23622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62482" name="Rectangle 17"/>
          <p:cNvSpPr>
            <a:spLocks noChangeArrowheads="1"/>
          </p:cNvSpPr>
          <p:nvPr/>
        </p:nvSpPr>
        <p:spPr bwMode="auto">
          <a:xfrm>
            <a:off x="4191000" y="3733800"/>
            <a:ext cx="381000" cy="22098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62483" name="Rectangle 18"/>
          <p:cNvSpPr>
            <a:spLocks noChangeArrowheads="1"/>
          </p:cNvSpPr>
          <p:nvPr/>
        </p:nvSpPr>
        <p:spPr bwMode="auto">
          <a:xfrm>
            <a:off x="6172200" y="2438400"/>
            <a:ext cx="381000" cy="35052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62484" name="Rectangle 19"/>
          <p:cNvSpPr>
            <a:spLocks noChangeArrowheads="1"/>
          </p:cNvSpPr>
          <p:nvPr/>
        </p:nvSpPr>
        <p:spPr bwMode="auto">
          <a:xfrm>
            <a:off x="8229600" y="4191000"/>
            <a:ext cx="381000" cy="17526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62485" name="Rectangle 20"/>
          <p:cNvSpPr>
            <a:spLocks noChangeArrowheads="1"/>
          </p:cNvSpPr>
          <p:nvPr/>
        </p:nvSpPr>
        <p:spPr bwMode="auto">
          <a:xfrm>
            <a:off x="228600" y="1219200"/>
            <a:ext cx="8686800" cy="685800"/>
          </a:xfrm>
          <a:prstGeom prst="rect">
            <a:avLst/>
          </a:prstGeom>
          <a:solidFill>
            <a:schemeClr val="accent2"/>
          </a:solidFill>
          <a:ln w="9525">
            <a:noFill/>
            <a:miter lim="800000"/>
            <a:headEnd/>
            <a:tailEnd/>
          </a:ln>
        </p:spPr>
        <p:txBody>
          <a:bodyPr wrap="none" anchor="ctr"/>
          <a:lstStyle/>
          <a:p>
            <a:endParaRPr lang="en-US"/>
          </a:p>
        </p:txBody>
      </p:sp>
      <p:sp>
        <p:nvSpPr>
          <p:cNvPr id="62486" name="Rectangle 21"/>
          <p:cNvSpPr>
            <a:spLocks noChangeArrowheads="1"/>
          </p:cNvSpPr>
          <p:nvPr/>
        </p:nvSpPr>
        <p:spPr bwMode="auto">
          <a:xfrm>
            <a:off x="914400" y="1447800"/>
            <a:ext cx="3581400" cy="1219200"/>
          </a:xfrm>
          <a:prstGeom prst="rect">
            <a:avLst/>
          </a:prstGeom>
          <a:noFill/>
          <a:ln w="9525">
            <a:noFill/>
            <a:miter lim="800000"/>
            <a:headEnd/>
            <a:tailEnd/>
          </a:ln>
        </p:spPr>
        <p:txBody>
          <a:bodyPr wrap="none" anchor="ctr"/>
          <a:lstStyle/>
          <a:p>
            <a:r>
              <a:rPr lang="en-US" sz="2000">
                <a:solidFill>
                  <a:schemeClr val="accent1"/>
                </a:solidFill>
              </a:rPr>
              <a:t>JUICINESS</a:t>
            </a:r>
            <a:br>
              <a:rPr lang="en-US" sz="2000">
                <a:solidFill>
                  <a:schemeClr val="accent1"/>
                </a:solidFill>
              </a:rPr>
            </a:br>
            <a:r>
              <a:rPr lang="en-US" sz="2000">
                <a:solidFill>
                  <a:schemeClr val="accent1"/>
                </a:solidFill>
              </a:rPr>
              <a:t>     </a:t>
            </a:r>
            <a:r>
              <a:rPr lang="en-US" sz="2000">
                <a:solidFill>
                  <a:srgbClr val="FFFFFF"/>
                </a:solidFill>
              </a:rPr>
              <a:t>TENDERNESS</a:t>
            </a:r>
            <a:r>
              <a:rPr lang="en-US" sz="2000">
                <a:solidFill>
                  <a:schemeClr val="accent1"/>
                </a:solidFill>
              </a:rPr>
              <a:t/>
            </a:r>
            <a:br>
              <a:rPr lang="en-US" sz="2000">
                <a:solidFill>
                  <a:schemeClr val="accent1"/>
                </a:solidFill>
              </a:rPr>
            </a:br>
            <a:r>
              <a:rPr lang="en-US" sz="2000">
                <a:solidFill>
                  <a:schemeClr val="accent1"/>
                </a:solidFill>
              </a:rPr>
              <a:t>           </a:t>
            </a:r>
            <a:r>
              <a:rPr lang="en-US" sz="2000">
                <a:solidFill>
                  <a:schemeClr val="folHlink"/>
                </a:solidFill>
              </a:rPr>
              <a:t>FLAVOR</a:t>
            </a:r>
            <a:r>
              <a:rPr lang="en-US" sz="2000">
                <a:solidFill>
                  <a:schemeClr val="accent1"/>
                </a:solidFill>
              </a:rPr>
              <a:t/>
            </a:r>
            <a:br>
              <a:rPr lang="en-US" sz="2000">
                <a:solidFill>
                  <a:schemeClr val="accent1"/>
                </a:solidFill>
              </a:rPr>
            </a:br>
            <a:r>
              <a:rPr lang="en-US" sz="2000">
                <a:solidFill>
                  <a:schemeClr val="accent1"/>
                </a:solidFill>
              </a:rPr>
              <a:t>                  </a:t>
            </a:r>
            <a:r>
              <a:rPr lang="en-US" sz="2000">
                <a:solidFill>
                  <a:srgbClr val="CC0000"/>
                </a:solidFill>
              </a:rPr>
              <a:t>OVERALL</a:t>
            </a:r>
            <a:endParaRPr lang="en-US" sz="1800">
              <a:solidFill>
                <a:schemeClr val="accent1"/>
              </a:solidFill>
            </a:endParaRPr>
          </a:p>
        </p:txBody>
      </p:sp>
      <p:sp>
        <p:nvSpPr>
          <p:cNvPr id="62487" name="Line 22"/>
          <p:cNvSpPr>
            <a:spLocks noChangeShapeType="1"/>
          </p:cNvSpPr>
          <p:nvPr/>
        </p:nvSpPr>
        <p:spPr bwMode="auto">
          <a:xfrm>
            <a:off x="1066800" y="1752600"/>
            <a:ext cx="0" cy="838200"/>
          </a:xfrm>
          <a:prstGeom prst="line">
            <a:avLst/>
          </a:prstGeom>
          <a:noFill/>
          <a:ln w="9525">
            <a:solidFill>
              <a:schemeClr val="accent1"/>
            </a:solidFill>
            <a:round/>
            <a:headEnd/>
            <a:tailEnd type="triangle" w="med" len="med"/>
          </a:ln>
        </p:spPr>
        <p:txBody>
          <a:bodyPr wrap="none" anchor="ctr"/>
          <a:lstStyle/>
          <a:p>
            <a:endParaRPr lang="en-US"/>
          </a:p>
        </p:txBody>
      </p:sp>
      <p:sp>
        <p:nvSpPr>
          <p:cNvPr id="62488" name="Line 23"/>
          <p:cNvSpPr>
            <a:spLocks noChangeShapeType="1"/>
          </p:cNvSpPr>
          <p:nvPr/>
        </p:nvSpPr>
        <p:spPr bwMode="auto">
          <a:xfrm>
            <a:off x="1524000" y="2057400"/>
            <a:ext cx="0" cy="2590800"/>
          </a:xfrm>
          <a:prstGeom prst="line">
            <a:avLst/>
          </a:prstGeom>
          <a:noFill/>
          <a:ln w="9525">
            <a:solidFill>
              <a:srgbClr val="FFFFFF"/>
            </a:solidFill>
            <a:round/>
            <a:headEnd/>
            <a:tailEnd type="triangle" w="med" len="med"/>
          </a:ln>
        </p:spPr>
        <p:txBody>
          <a:bodyPr wrap="none" anchor="ctr"/>
          <a:lstStyle/>
          <a:p>
            <a:endParaRPr lang="en-US"/>
          </a:p>
        </p:txBody>
      </p:sp>
      <p:sp>
        <p:nvSpPr>
          <p:cNvPr id="62489" name="Line 24"/>
          <p:cNvSpPr>
            <a:spLocks noChangeShapeType="1"/>
          </p:cNvSpPr>
          <p:nvPr/>
        </p:nvSpPr>
        <p:spPr bwMode="auto">
          <a:xfrm>
            <a:off x="1905000" y="2362200"/>
            <a:ext cx="0" cy="152400"/>
          </a:xfrm>
          <a:prstGeom prst="line">
            <a:avLst/>
          </a:prstGeom>
          <a:noFill/>
          <a:ln w="9525">
            <a:solidFill>
              <a:schemeClr val="folHlink"/>
            </a:solidFill>
            <a:round/>
            <a:headEnd/>
            <a:tailEnd type="triangle" w="med" len="med"/>
          </a:ln>
        </p:spPr>
        <p:txBody>
          <a:bodyPr wrap="none" anchor="ctr"/>
          <a:lstStyle/>
          <a:p>
            <a:endParaRPr lang="en-US"/>
          </a:p>
        </p:txBody>
      </p:sp>
      <p:sp>
        <p:nvSpPr>
          <p:cNvPr id="62490" name="Line 25"/>
          <p:cNvSpPr>
            <a:spLocks noChangeShapeType="1"/>
          </p:cNvSpPr>
          <p:nvPr/>
        </p:nvSpPr>
        <p:spPr bwMode="auto">
          <a:xfrm>
            <a:off x="2286000" y="2667000"/>
            <a:ext cx="0" cy="609600"/>
          </a:xfrm>
          <a:prstGeom prst="line">
            <a:avLst/>
          </a:prstGeom>
          <a:noFill/>
          <a:ln w="9525">
            <a:solidFill>
              <a:srgbClr val="CC0000"/>
            </a:solidFill>
            <a:round/>
            <a:headEnd/>
            <a:tailEnd type="triangle" w="med" len="med"/>
          </a:ln>
        </p:spPr>
        <p:txBody>
          <a:bodyPr wrap="none" anchor="ctr"/>
          <a:lstStyle/>
          <a:p>
            <a:endParaRPr lang="en-US"/>
          </a:p>
        </p:txBody>
      </p:sp>
      <p:sp>
        <p:nvSpPr>
          <p:cNvPr id="62491" name="Line 26"/>
          <p:cNvSpPr>
            <a:spLocks noChangeShapeType="1"/>
          </p:cNvSpPr>
          <p:nvPr/>
        </p:nvSpPr>
        <p:spPr bwMode="auto">
          <a:xfrm flipV="1">
            <a:off x="0" y="6629400"/>
            <a:ext cx="9144000" cy="0"/>
          </a:xfrm>
          <a:prstGeom prst="line">
            <a:avLst/>
          </a:prstGeom>
          <a:noFill/>
          <a:ln w="9525">
            <a:solidFill>
              <a:schemeClr val="bg1"/>
            </a:solidFill>
            <a:round/>
            <a:headEnd/>
            <a:tailEnd/>
          </a:ln>
        </p:spPr>
        <p:txBody>
          <a:bodyPr wrap="none" anchor="ctr"/>
          <a:lstStyle/>
          <a:p>
            <a:endParaRPr lang="en-US"/>
          </a:p>
        </p:txBody>
      </p:sp>
      <p:sp>
        <p:nvSpPr>
          <p:cNvPr id="62492" name="Rectangle 27"/>
          <p:cNvSpPr>
            <a:spLocks noChangeArrowheads="1"/>
          </p:cNvSpPr>
          <p:nvPr/>
        </p:nvSpPr>
        <p:spPr bwMode="auto">
          <a:xfrm>
            <a:off x="8839200" y="1219200"/>
            <a:ext cx="304800" cy="56388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62493" name="Rectangle 28"/>
          <p:cNvSpPr>
            <a:spLocks noChangeArrowheads="1"/>
          </p:cNvSpPr>
          <p:nvPr/>
        </p:nvSpPr>
        <p:spPr bwMode="auto">
          <a:xfrm>
            <a:off x="0" y="1219200"/>
            <a:ext cx="152400" cy="56388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62494" name="Rectangle 29"/>
          <p:cNvSpPr>
            <a:spLocks noChangeArrowheads="1"/>
          </p:cNvSpPr>
          <p:nvPr/>
        </p:nvSpPr>
        <p:spPr bwMode="auto">
          <a:xfrm>
            <a:off x="0" y="6629400"/>
            <a:ext cx="9144000" cy="228600"/>
          </a:xfrm>
          <a:prstGeom prst="rect">
            <a:avLst/>
          </a:prstGeom>
          <a:solidFill>
            <a:schemeClr val="accent2"/>
          </a:solidFill>
          <a:ln w="9525">
            <a:solidFill>
              <a:schemeClr val="tx1"/>
            </a:solidFill>
            <a:miter lim="800000"/>
            <a:headEnd/>
            <a:tailEnd/>
          </a:ln>
        </p:spPr>
        <p:txBody>
          <a:bodyPr wrap="none" anchor="ctr"/>
          <a:lstStyle/>
          <a:p>
            <a:pPr algn="ctr"/>
            <a:r>
              <a:rPr lang="en-US"/>
              <a:t>--</a:t>
            </a:r>
          </a:p>
        </p:txBody>
      </p:sp>
      <p:sp>
        <p:nvSpPr>
          <p:cNvPr id="62495" name="Rectangle 30"/>
          <p:cNvSpPr>
            <a:spLocks noChangeArrowheads="1"/>
          </p:cNvSpPr>
          <p:nvPr/>
        </p:nvSpPr>
        <p:spPr bwMode="auto">
          <a:xfrm>
            <a:off x="0" y="1219200"/>
            <a:ext cx="381000" cy="228600"/>
          </a:xfrm>
          <a:prstGeom prst="rect">
            <a:avLst/>
          </a:prstGeom>
          <a:solidFill>
            <a:schemeClr val="accent2"/>
          </a:solidFill>
          <a:ln w="9525">
            <a:noFill/>
            <a:miter lim="800000"/>
            <a:headEnd/>
            <a:tailEnd/>
          </a:ln>
        </p:spPr>
        <p:txBody>
          <a:bodyPr wrap="none" anchor="ctr"/>
          <a:lstStyle/>
          <a:p>
            <a:endParaRPr lang="en-US"/>
          </a:p>
        </p:txBody>
      </p:sp>
      <p:sp>
        <p:nvSpPr>
          <p:cNvPr id="222240" name="Text Box 32"/>
          <p:cNvSpPr txBox="1">
            <a:spLocks noChangeArrowheads="1"/>
          </p:cNvSpPr>
          <p:nvPr/>
        </p:nvSpPr>
        <p:spPr bwMode="auto">
          <a:xfrm>
            <a:off x="3505200" y="1447800"/>
            <a:ext cx="5334000" cy="579438"/>
          </a:xfrm>
          <a:prstGeom prst="rect">
            <a:avLst/>
          </a:prstGeom>
          <a:noFill/>
          <a:ln w="38100">
            <a:noFill/>
            <a:miter lim="800000"/>
            <a:headEnd/>
            <a:tailEnd/>
          </a:ln>
        </p:spPr>
        <p:txBody>
          <a:bodyPr>
            <a:spAutoFit/>
          </a:bodyPr>
          <a:lstStyle/>
          <a:p>
            <a:pPr>
              <a:spcBef>
                <a:spcPct val="50000"/>
              </a:spcBef>
            </a:pPr>
            <a:r>
              <a:rPr lang="en-US">
                <a:solidFill>
                  <a:schemeClr val="hlink"/>
                </a:solidFill>
              </a:rPr>
              <a:t>THE WATER BATH WINS!</a:t>
            </a:r>
            <a:endParaRPr lang="en-US"/>
          </a:p>
        </p:txBody>
      </p:sp>
      <p:sp>
        <p:nvSpPr>
          <p:cNvPr id="62498" name="Line 33"/>
          <p:cNvSpPr>
            <a:spLocks noChangeShapeType="1"/>
          </p:cNvSpPr>
          <p:nvPr/>
        </p:nvSpPr>
        <p:spPr bwMode="auto">
          <a:xfrm>
            <a:off x="5791200" y="2057400"/>
            <a:ext cx="0" cy="228600"/>
          </a:xfrm>
          <a:prstGeom prst="line">
            <a:avLst/>
          </a:prstGeom>
          <a:noFill/>
          <a:ln w="38100">
            <a:solidFill>
              <a:srgbClr val="CC0000"/>
            </a:solidFill>
            <a:round/>
            <a:headEnd/>
            <a:tailEnd type="triangle" w="med" len="med"/>
          </a:ln>
        </p:spPr>
        <p:txBody>
          <a:bodyPr wrap="none" anchor="ctr"/>
          <a:lstStyle/>
          <a:p>
            <a:endParaRPr lang="en-US"/>
          </a:p>
        </p:txBody>
      </p:sp>
      <p:sp>
        <p:nvSpPr>
          <p:cNvPr id="62499" name="Text Box 34"/>
          <p:cNvSpPr txBox="1">
            <a:spLocks noChangeArrowheads="1"/>
          </p:cNvSpPr>
          <p:nvPr/>
        </p:nvSpPr>
        <p:spPr bwMode="auto">
          <a:xfrm>
            <a:off x="838200" y="6461125"/>
            <a:ext cx="5867400" cy="396875"/>
          </a:xfrm>
          <a:prstGeom prst="rect">
            <a:avLst/>
          </a:prstGeom>
          <a:noFill/>
          <a:ln w="38100">
            <a:noFill/>
            <a:miter lim="800000"/>
            <a:headEnd/>
            <a:tailEnd/>
          </a:ln>
        </p:spPr>
        <p:txBody>
          <a:bodyPr>
            <a:spAutoFit/>
          </a:bodyPr>
          <a:lstStyle/>
          <a:p>
            <a:pPr>
              <a:spcBef>
                <a:spcPct val="50000"/>
              </a:spcBef>
            </a:pPr>
            <a:r>
              <a:rPr lang="en-US" sz="2000">
                <a:solidFill>
                  <a:schemeClr val="hlink"/>
                </a:solidFill>
              </a:rPr>
              <a:t>-------------------- HOT PROCESSED  ----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2240"/>
                                        </p:tgtEl>
                                        <p:attrNameLst>
                                          <p:attrName>style.visibility</p:attrName>
                                        </p:attrNameLst>
                                      </p:cBhvr>
                                      <p:to>
                                        <p:strVal val="visible"/>
                                      </p:to>
                                    </p:set>
                                    <p:anim calcmode="lin" valueType="num">
                                      <p:cBhvr additive="base">
                                        <p:cTn id="7" dur="500" fill="hold"/>
                                        <p:tgtEl>
                                          <p:spTgt spid="222240"/>
                                        </p:tgtEl>
                                        <p:attrNameLst>
                                          <p:attrName>ppt_x</p:attrName>
                                        </p:attrNameLst>
                                      </p:cBhvr>
                                      <p:tavLst>
                                        <p:tav tm="0">
                                          <p:val>
                                            <p:strVal val="#ppt_x"/>
                                          </p:val>
                                        </p:tav>
                                        <p:tav tm="100000">
                                          <p:val>
                                            <p:strVal val="#ppt_x"/>
                                          </p:val>
                                        </p:tav>
                                      </p:tavLst>
                                    </p:anim>
                                    <p:anim calcmode="lin" valueType="num">
                                      <p:cBhvr additive="base">
                                        <p:cTn id="8" dur="500" fill="hold"/>
                                        <p:tgtEl>
                                          <p:spTgt spid="2222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40"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586" name="Rectangle 2" descr="Purple mesh"/>
          <p:cNvSpPr>
            <a:spLocks noGrp="1" noChangeArrowheads="1"/>
          </p:cNvSpPr>
          <p:nvPr>
            <p:ph type="title"/>
          </p:nvPr>
        </p:nvSpPr>
        <p:spPr>
          <a:xfrm>
            <a:off x="0" y="0"/>
            <a:ext cx="9144000" cy="685800"/>
          </a:xfrm>
          <a:noFill/>
        </p:spPr>
        <p:txBody>
          <a:bodyPr/>
          <a:lstStyle/>
          <a:p>
            <a:pPr>
              <a:defRPr/>
            </a:pPr>
            <a:r>
              <a:rPr lang="en-US" sz="2400" smtClean="0">
                <a:solidFill>
                  <a:srgbClr val="CC0000"/>
                </a:solidFill>
              </a:rPr>
              <a:t>EFFECTS OF CONVENTIONAL AND MICROWAVE OVEN REHEATING OF PRECOOKED PORK PRODUCTS</a:t>
            </a:r>
            <a:endParaRPr lang="en-US" smtClean="0">
              <a:solidFill>
                <a:srgbClr val="CC0000"/>
              </a:solidFill>
            </a:endParaRPr>
          </a:p>
        </p:txBody>
      </p:sp>
      <p:sp>
        <p:nvSpPr>
          <p:cNvPr id="6349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63492" name="Picture 3" descr="E:\Cooking\Reheat.tif"/>
          <p:cNvPicPr>
            <a:picLocks noChangeAspect="1" noChangeArrowheads="1"/>
          </p:cNvPicPr>
          <p:nvPr/>
        </p:nvPicPr>
        <p:blipFill>
          <a:blip r:embed="rId2" cstate="print"/>
          <a:srcRect/>
          <a:stretch>
            <a:fillRect/>
          </a:stretch>
        </p:blipFill>
        <p:spPr bwMode="auto">
          <a:xfrm>
            <a:off x="0" y="685800"/>
            <a:ext cx="9144000" cy="6172200"/>
          </a:xfrm>
          <a:prstGeom prst="rect">
            <a:avLst/>
          </a:prstGeom>
          <a:noFill/>
          <a:ln w="9525">
            <a:noFill/>
            <a:miter lim="800000"/>
            <a:headEnd/>
            <a:tailEnd/>
          </a:ln>
        </p:spPr>
      </p:pic>
      <p:sp>
        <p:nvSpPr>
          <p:cNvPr id="63493" name="Rectangle 4"/>
          <p:cNvSpPr>
            <a:spLocks noChangeArrowheads="1"/>
          </p:cNvSpPr>
          <p:nvPr/>
        </p:nvSpPr>
        <p:spPr bwMode="auto">
          <a:xfrm>
            <a:off x="1219200" y="3581400"/>
            <a:ext cx="762000" cy="2286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3494" name="Rectangle 5"/>
          <p:cNvSpPr>
            <a:spLocks noChangeArrowheads="1"/>
          </p:cNvSpPr>
          <p:nvPr/>
        </p:nvSpPr>
        <p:spPr bwMode="auto">
          <a:xfrm>
            <a:off x="5257800" y="3124200"/>
            <a:ext cx="838200" cy="2743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3495" name="Rectangle 6"/>
          <p:cNvSpPr>
            <a:spLocks noChangeArrowheads="1"/>
          </p:cNvSpPr>
          <p:nvPr/>
        </p:nvSpPr>
        <p:spPr bwMode="auto">
          <a:xfrm>
            <a:off x="1981200" y="3200400"/>
            <a:ext cx="838200" cy="26670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63496" name="Rectangle 7"/>
          <p:cNvSpPr>
            <a:spLocks noChangeArrowheads="1"/>
          </p:cNvSpPr>
          <p:nvPr/>
        </p:nvSpPr>
        <p:spPr bwMode="auto">
          <a:xfrm>
            <a:off x="6096000" y="3810000"/>
            <a:ext cx="762000" cy="20574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63497" name="Rectangle 8"/>
          <p:cNvSpPr>
            <a:spLocks noChangeArrowheads="1"/>
          </p:cNvSpPr>
          <p:nvPr/>
        </p:nvSpPr>
        <p:spPr bwMode="auto">
          <a:xfrm>
            <a:off x="2743200" y="2590800"/>
            <a:ext cx="838200" cy="32766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63498" name="Rectangle 9"/>
          <p:cNvSpPr>
            <a:spLocks noChangeArrowheads="1"/>
          </p:cNvSpPr>
          <p:nvPr/>
        </p:nvSpPr>
        <p:spPr bwMode="auto">
          <a:xfrm>
            <a:off x="6858000" y="2971800"/>
            <a:ext cx="838200" cy="28956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63499" name="Rectangle 10"/>
          <p:cNvSpPr>
            <a:spLocks noChangeArrowheads="1"/>
          </p:cNvSpPr>
          <p:nvPr/>
        </p:nvSpPr>
        <p:spPr bwMode="auto">
          <a:xfrm>
            <a:off x="3581400" y="2743200"/>
            <a:ext cx="762000" cy="3124200"/>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63500" name="Rectangle 11"/>
          <p:cNvSpPr>
            <a:spLocks noChangeArrowheads="1"/>
          </p:cNvSpPr>
          <p:nvPr/>
        </p:nvSpPr>
        <p:spPr bwMode="auto">
          <a:xfrm>
            <a:off x="7696200" y="3581400"/>
            <a:ext cx="762000" cy="2286000"/>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63501" name="Rectangle 12"/>
          <p:cNvSpPr>
            <a:spLocks noChangeArrowheads="1"/>
          </p:cNvSpPr>
          <p:nvPr/>
        </p:nvSpPr>
        <p:spPr bwMode="auto">
          <a:xfrm>
            <a:off x="838200" y="914400"/>
            <a:ext cx="8001000" cy="685800"/>
          </a:xfrm>
          <a:prstGeom prst="rect">
            <a:avLst/>
          </a:prstGeom>
          <a:solidFill>
            <a:srgbClr val="FFFFFF"/>
          </a:solidFill>
          <a:ln w="9525">
            <a:noFill/>
            <a:miter lim="800000"/>
            <a:headEnd/>
            <a:tailEnd/>
          </a:ln>
        </p:spPr>
        <p:txBody>
          <a:bodyPr wrap="none" anchor="ctr"/>
          <a:lstStyle/>
          <a:p>
            <a:endParaRPr lang="en-US"/>
          </a:p>
        </p:txBody>
      </p:sp>
      <p:sp>
        <p:nvSpPr>
          <p:cNvPr id="63502" name="Line 13"/>
          <p:cNvSpPr>
            <a:spLocks noChangeShapeType="1"/>
          </p:cNvSpPr>
          <p:nvPr/>
        </p:nvSpPr>
        <p:spPr bwMode="auto">
          <a:xfrm>
            <a:off x="381000" y="914400"/>
            <a:ext cx="8458200" cy="0"/>
          </a:xfrm>
          <a:prstGeom prst="line">
            <a:avLst/>
          </a:prstGeom>
          <a:noFill/>
          <a:ln w="57150">
            <a:solidFill>
              <a:schemeClr val="tx1"/>
            </a:solidFill>
            <a:round/>
            <a:headEnd/>
            <a:tailEnd/>
          </a:ln>
        </p:spPr>
        <p:txBody>
          <a:bodyPr wrap="none" anchor="ctr"/>
          <a:lstStyle/>
          <a:p>
            <a:endParaRPr lang="en-US"/>
          </a:p>
        </p:txBody>
      </p:sp>
      <p:sp>
        <p:nvSpPr>
          <p:cNvPr id="63503" name="Text Box 14"/>
          <p:cNvSpPr txBox="1">
            <a:spLocks noChangeArrowheads="1"/>
          </p:cNvSpPr>
          <p:nvPr/>
        </p:nvSpPr>
        <p:spPr bwMode="auto">
          <a:xfrm>
            <a:off x="990600" y="990600"/>
            <a:ext cx="3595688" cy="579438"/>
          </a:xfrm>
          <a:prstGeom prst="rect">
            <a:avLst/>
          </a:prstGeom>
          <a:noFill/>
          <a:ln w="9525">
            <a:noFill/>
            <a:miter lim="800000"/>
            <a:headEnd/>
            <a:tailEnd/>
          </a:ln>
        </p:spPr>
        <p:txBody>
          <a:bodyPr/>
          <a:lstStyle/>
          <a:p>
            <a:pPr>
              <a:spcBef>
                <a:spcPct val="50000"/>
              </a:spcBef>
            </a:pPr>
            <a:r>
              <a:rPr lang="en-US">
                <a:solidFill>
                  <a:schemeClr val="accent1"/>
                </a:solidFill>
              </a:rPr>
              <a:t>JUICINESS</a:t>
            </a:r>
            <a:endParaRPr lang="en-US">
              <a:solidFill>
                <a:schemeClr val="bg1"/>
              </a:solidFill>
            </a:endParaRPr>
          </a:p>
        </p:txBody>
      </p:sp>
      <p:sp>
        <p:nvSpPr>
          <p:cNvPr id="63504" name="Line 15"/>
          <p:cNvSpPr>
            <a:spLocks noChangeShapeType="1"/>
          </p:cNvSpPr>
          <p:nvPr/>
        </p:nvSpPr>
        <p:spPr bwMode="auto">
          <a:xfrm>
            <a:off x="1600200" y="1524000"/>
            <a:ext cx="0" cy="1905000"/>
          </a:xfrm>
          <a:prstGeom prst="line">
            <a:avLst/>
          </a:prstGeom>
          <a:noFill/>
          <a:ln w="9525">
            <a:solidFill>
              <a:schemeClr val="accent1"/>
            </a:solidFill>
            <a:round/>
            <a:headEnd/>
            <a:tailEnd type="triangle" w="med" len="med"/>
          </a:ln>
        </p:spPr>
        <p:txBody>
          <a:bodyPr wrap="none" anchor="ctr"/>
          <a:lstStyle/>
          <a:p>
            <a:endParaRPr lang="en-US"/>
          </a:p>
        </p:txBody>
      </p:sp>
      <p:sp>
        <p:nvSpPr>
          <p:cNvPr id="63505" name="Text Box 16"/>
          <p:cNvSpPr txBox="1">
            <a:spLocks noChangeArrowheads="1"/>
          </p:cNvSpPr>
          <p:nvPr/>
        </p:nvSpPr>
        <p:spPr bwMode="auto">
          <a:xfrm>
            <a:off x="1905000" y="1371600"/>
            <a:ext cx="3200400" cy="579438"/>
          </a:xfrm>
          <a:prstGeom prst="rect">
            <a:avLst/>
          </a:prstGeom>
          <a:noFill/>
          <a:ln w="9525">
            <a:noFill/>
            <a:miter lim="800000"/>
            <a:headEnd/>
            <a:tailEnd/>
          </a:ln>
        </p:spPr>
        <p:txBody>
          <a:bodyPr>
            <a:spAutoFit/>
          </a:bodyPr>
          <a:lstStyle/>
          <a:p>
            <a:pPr>
              <a:spcBef>
                <a:spcPct val="50000"/>
              </a:spcBef>
            </a:pPr>
            <a:r>
              <a:rPr lang="en-US">
                <a:solidFill>
                  <a:schemeClr val="accent2"/>
                </a:solidFill>
              </a:rPr>
              <a:t>TENDERNESS</a:t>
            </a:r>
          </a:p>
        </p:txBody>
      </p:sp>
      <p:sp>
        <p:nvSpPr>
          <p:cNvPr id="63506" name="Line 17"/>
          <p:cNvSpPr>
            <a:spLocks noChangeShapeType="1"/>
          </p:cNvSpPr>
          <p:nvPr/>
        </p:nvSpPr>
        <p:spPr bwMode="auto">
          <a:xfrm>
            <a:off x="2362200" y="1905000"/>
            <a:ext cx="0" cy="1143000"/>
          </a:xfrm>
          <a:prstGeom prst="line">
            <a:avLst/>
          </a:prstGeom>
          <a:noFill/>
          <a:ln w="9525">
            <a:solidFill>
              <a:schemeClr val="accent2"/>
            </a:solidFill>
            <a:round/>
            <a:headEnd/>
            <a:tailEnd type="triangle" w="med" len="med"/>
          </a:ln>
        </p:spPr>
        <p:txBody>
          <a:bodyPr wrap="none" anchor="ctr"/>
          <a:lstStyle/>
          <a:p>
            <a:endParaRPr lang="en-US"/>
          </a:p>
        </p:txBody>
      </p:sp>
      <p:sp>
        <p:nvSpPr>
          <p:cNvPr id="63507" name="Text Box 18"/>
          <p:cNvSpPr txBox="1">
            <a:spLocks noChangeArrowheads="1"/>
          </p:cNvSpPr>
          <p:nvPr/>
        </p:nvSpPr>
        <p:spPr bwMode="auto">
          <a:xfrm>
            <a:off x="2667000" y="1752600"/>
            <a:ext cx="2362200" cy="579438"/>
          </a:xfrm>
          <a:prstGeom prst="rect">
            <a:avLst/>
          </a:prstGeom>
          <a:noFill/>
          <a:ln w="9525">
            <a:noFill/>
            <a:miter lim="800000"/>
            <a:headEnd/>
            <a:tailEnd/>
          </a:ln>
        </p:spPr>
        <p:txBody>
          <a:bodyPr>
            <a:spAutoFit/>
          </a:bodyPr>
          <a:lstStyle/>
          <a:p>
            <a:pPr>
              <a:spcBef>
                <a:spcPct val="50000"/>
              </a:spcBef>
            </a:pPr>
            <a:r>
              <a:rPr lang="en-US">
                <a:solidFill>
                  <a:schemeClr val="folHlink"/>
                </a:solidFill>
              </a:rPr>
              <a:t>FLAVOR</a:t>
            </a:r>
          </a:p>
        </p:txBody>
      </p:sp>
      <p:sp>
        <p:nvSpPr>
          <p:cNvPr id="63508" name="Line 19"/>
          <p:cNvSpPr>
            <a:spLocks noChangeShapeType="1"/>
          </p:cNvSpPr>
          <p:nvPr/>
        </p:nvSpPr>
        <p:spPr bwMode="auto">
          <a:xfrm>
            <a:off x="3124200" y="2286000"/>
            <a:ext cx="0" cy="228600"/>
          </a:xfrm>
          <a:prstGeom prst="line">
            <a:avLst/>
          </a:prstGeom>
          <a:noFill/>
          <a:ln w="9525">
            <a:solidFill>
              <a:schemeClr val="folHlink"/>
            </a:solidFill>
            <a:round/>
            <a:headEnd/>
            <a:tailEnd type="triangle" w="med" len="med"/>
          </a:ln>
        </p:spPr>
        <p:txBody>
          <a:bodyPr wrap="none" anchor="ctr"/>
          <a:lstStyle/>
          <a:p>
            <a:endParaRPr lang="en-US"/>
          </a:p>
        </p:txBody>
      </p:sp>
      <p:sp>
        <p:nvSpPr>
          <p:cNvPr id="63509" name="Text Box 20"/>
          <p:cNvSpPr txBox="1">
            <a:spLocks noChangeArrowheads="1"/>
          </p:cNvSpPr>
          <p:nvPr/>
        </p:nvSpPr>
        <p:spPr bwMode="auto">
          <a:xfrm>
            <a:off x="3581400" y="2133600"/>
            <a:ext cx="2286000" cy="579438"/>
          </a:xfrm>
          <a:prstGeom prst="rect">
            <a:avLst/>
          </a:prstGeom>
          <a:noFill/>
          <a:ln w="9525">
            <a:noFill/>
            <a:miter lim="800000"/>
            <a:headEnd/>
            <a:tailEnd/>
          </a:ln>
        </p:spPr>
        <p:txBody>
          <a:bodyPr>
            <a:spAutoFit/>
          </a:bodyPr>
          <a:lstStyle/>
          <a:p>
            <a:pPr>
              <a:spcBef>
                <a:spcPct val="50000"/>
              </a:spcBef>
            </a:pPr>
            <a:r>
              <a:rPr lang="en-US">
                <a:solidFill>
                  <a:srgbClr val="CC0000"/>
                </a:solidFill>
              </a:rPr>
              <a:t>OVERALL</a:t>
            </a:r>
            <a:endParaRPr lang="en-US">
              <a:solidFill>
                <a:schemeClr val="bg1"/>
              </a:solidFill>
            </a:endParaRPr>
          </a:p>
        </p:txBody>
      </p:sp>
      <p:sp>
        <p:nvSpPr>
          <p:cNvPr id="63510" name="Text Box 21"/>
          <p:cNvSpPr txBox="1">
            <a:spLocks noChangeArrowheads="1"/>
          </p:cNvSpPr>
          <p:nvPr/>
        </p:nvSpPr>
        <p:spPr bwMode="auto">
          <a:xfrm>
            <a:off x="1143000" y="5867400"/>
            <a:ext cx="3124200" cy="519113"/>
          </a:xfrm>
          <a:prstGeom prst="rect">
            <a:avLst/>
          </a:prstGeom>
          <a:solidFill>
            <a:srgbClr val="FFFFFF"/>
          </a:solidFill>
          <a:ln w="9525">
            <a:noFill/>
            <a:miter lim="800000"/>
            <a:headEnd/>
            <a:tailEnd/>
          </a:ln>
        </p:spPr>
        <p:txBody>
          <a:bodyPr>
            <a:spAutoFit/>
          </a:bodyPr>
          <a:lstStyle/>
          <a:p>
            <a:pPr>
              <a:spcBef>
                <a:spcPct val="50000"/>
              </a:spcBef>
            </a:pPr>
            <a:r>
              <a:rPr lang="en-US" sz="2800">
                <a:solidFill>
                  <a:schemeClr val="bg1"/>
                </a:solidFill>
              </a:rPr>
              <a:t>CONVENTIONAL</a:t>
            </a:r>
          </a:p>
        </p:txBody>
      </p:sp>
      <p:sp>
        <p:nvSpPr>
          <p:cNvPr id="63511" name="Text Box 22"/>
          <p:cNvSpPr txBox="1">
            <a:spLocks noChangeArrowheads="1"/>
          </p:cNvSpPr>
          <p:nvPr/>
        </p:nvSpPr>
        <p:spPr bwMode="auto">
          <a:xfrm>
            <a:off x="5638800" y="5867400"/>
            <a:ext cx="2819400" cy="519113"/>
          </a:xfrm>
          <a:prstGeom prst="rect">
            <a:avLst/>
          </a:prstGeom>
          <a:solidFill>
            <a:srgbClr val="FFFFFF"/>
          </a:solidFill>
          <a:ln w="9525">
            <a:noFill/>
            <a:miter lim="800000"/>
            <a:headEnd/>
            <a:tailEnd/>
          </a:ln>
        </p:spPr>
        <p:txBody>
          <a:bodyPr>
            <a:spAutoFit/>
          </a:bodyPr>
          <a:lstStyle/>
          <a:p>
            <a:pPr>
              <a:spcBef>
                <a:spcPct val="50000"/>
              </a:spcBef>
            </a:pPr>
            <a:r>
              <a:rPr lang="en-US" sz="2800">
                <a:solidFill>
                  <a:srgbClr val="990099"/>
                </a:solidFill>
              </a:rPr>
              <a:t>MICROWAVE</a:t>
            </a:r>
            <a:endParaRPr lang="en-US" sz="2800">
              <a:solidFill>
                <a:schemeClr val="bg1"/>
              </a:solidFill>
            </a:endParaRPr>
          </a:p>
        </p:txBody>
      </p:sp>
      <p:sp>
        <p:nvSpPr>
          <p:cNvPr id="63512" name="Text Box 23"/>
          <p:cNvSpPr txBox="1">
            <a:spLocks noChangeArrowheads="1"/>
          </p:cNvSpPr>
          <p:nvPr/>
        </p:nvSpPr>
        <p:spPr bwMode="auto">
          <a:xfrm>
            <a:off x="2743200" y="6338888"/>
            <a:ext cx="4114800" cy="519112"/>
          </a:xfrm>
          <a:prstGeom prst="rect">
            <a:avLst/>
          </a:prstGeom>
          <a:solidFill>
            <a:srgbClr val="FFFFFF"/>
          </a:solidFill>
          <a:ln w="9525">
            <a:noFill/>
            <a:miter lim="800000"/>
            <a:headEnd/>
            <a:tailEnd/>
          </a:ln>
        </p:spPr>
        <p:txBody>
          <a:bodyPr>
            <a:spAutoFit/>
          </a:bodyPr>
          <a:lstStyle/>
          <a:p>
            <a:pPr>
              <a:spcBef>
                <a:spcPct val="50000"/>
              </a:spcBef>
            </a:pPr>
            <a:r>
              <a:rPr lang="en-US" sz="2800">
                <a:solidFill>
                  <a:schemeClr val="bg1"/>
                </a:solidFill>
              </a:rPr>
              <a:t>REHEATING METHOD</a:t>
            </a:r>
            <a:endParaRPr lang="en-US">
              <a:solidFill>
                <a:schemeClr val="bg1"/>
              </a:solidFill>
            </a:endParaRPr>
          </a:p>
        </p:txBody>
      </p:sp>
      <p:sp>
        <p:nvSpPr>
          <p:cNvPr id="63513" name="Text Box 24"/>
          <p:cNvSpPr txBox="1">
            <a:spLocks noChangeArrowheads="1"/>
          </p:cNvSpPr>
          <p:nvPr/>
        </p:nvSpPr>
        <p:spPr bwMode="auto">
          <a:xfrm>
            <a:off x="5638800" y="1219200"/>
            <a:ext cx="3200400" cy="1066800"/>
          </a:xfrm>
          <a:prstGeom prst="rect">
            <a:avLst/>
          </a:prstGeom>
          <a:noFill/>
          <a:ln w="38100">
            <a:noFill/>
            <a:miter lim="800000"/>
            <a:headEnd/>
            <a:tailEnd/>
          </a:ln>
        </p:spPr>
        <p:txBody>
          <a:bodyPr>
            <a:spAutoFit/>
          </a:bodyPr>
          <a:lstStyle/>
          <a:p>
            <a:pPr algn="ctr">
              <a:spcBef>
                <a:spcPct val="50000"/>
              </a:spcBef>
            </a:pPr>
            <a:r>
              <a:rPr lang="en-US">
                <a:solidFill>
                  <a:schemeClr val="hlink"/>
                </a:solidFill>
              </a:rPr>
              <a:t>MICROWAVE LOSES</a:t>
            </a:r>
          </a:p>
        </p:txBody>
      </p:sp>
      <p:sp>
        <p:nvSpPr>
          <p:cNvPr id="63514" name="Line 25"/>
          <p:cNvSpPr>
            <a:spLocks noChangeShapeType="1"/>
          </p:cNvSpPr>
          <p:nvPr/>
        </p:nvSpPr>
        <p:spPr bwMode="auto">
          <a:xfrm>
            <a:off x="7391400" y="2286000"/>
            <a:ext cx="533400" cy="914400"/>
          </a:xfrm>
          <a:prstGeom prst="line">
            <a:avLst/>
          </a:prstGeom>
          <a:noFill/>
          <a:ln w="38100">
            <a:solidFill>
              <a:srgbClr val="CC0000"/>
            </a:solidFill>
            <a:round/>
            <a:headEnd/>
            <a:tailEnd type="triangle" w="med" len="med"/>
          </a:ln>
        </p:spPr>
        <p:txBody>
          <a:bodyPr wrap="none" anchor="ct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7171" name="Picture 4" descr="E:\Cooking\DonenessGuide 1.jpg"/>
          <p:cNvPicPr>
            <a:picLocks noChangeAspect="1" noChangeArrowheads="1"/>
          </p:cNvPicPr>
          <p:nvPr/>
        </p:nvPicPr>
        <p:blipFill>
          <a:blip r:embed="rId2" cstate="print">
            <a:lum bright="18000"/>
          </a:blip>
          <a:srcRect/>
          <a:stretch>
            <a:fillRect/>
          </a:stretch>
        </p:blipFill>
        <p:spPr bwMode="auto">
          <a:xfrm>
            <a:off x="0" y="0"/>
            <a:ext cx="9144000" cy="6858000"/>
          </a:xfrm>
          <a:prstGeom prst="rect">
            <a:avLst/>
          </a:prstGeom>
          <a:noFill/>
          <a:ln w="9525">
            <a:noFill/>
            <a:miter lim="800000"/>
            <a:headEnd/>
            <a:tailEnd/>
          </a:ln>
        </p:spPr>
      </p:pic>
      <p:sp>
        <p:nvSpPr>
          <p:cNvPr id="7172" name="Text Box 5"/>
          <p:cNvSpPr txBox="1">
            <a:spLocks noChangeArrowheads="1"/>
          </p:cNvSpPr>
          <p:nvPr/>
        </p:nvSpPr>
        <p:spPr bwMode="auto">
          <a:xfrm>
            <a:off x="0" y="838200"/>
            <a:ext cx="9144000" cy="1066800"/>
          </a:xfrm>
          <a:prstGeom prst="rect">
            <a:avLst/>
          </a:prstGeom>
          <a:noFill/>
          <a:ln w="9525">
            <a:noFill/>
            <a:miter lim="800000"/>
            <a:headEnd/>
            <a:tailEnd/>
          </a:ln>
        </p:spPr>
        <p:txBody>
          <a:bodyPr>
            <a:spAutoFit/>
          </a:bodyPr>
          <a:lstStyle/>
          <a:p>
            <a:pPr algn="ctr">
              <a:spcBef>
                <a:spcPct val="50000"/>
              </a:spcBef>
            </a:pPr>
            <a:r>
              <a:rPr lang="en-US"/>
              <a:t>STUDY PAGES 54 - 55 OF “THE GUIDE TO IDENTIFYING MEAT CUTS”</a:t>
            </a:r>
            <a:endParaRPr lang="en-US">
              <a:solidFill>
                <a:srgbClr val="FFCC00"/>
              </a:solidFill>
            </a:endParaRPr>
          </a:p>
        </p:txBody>
      </p:sp>
      <p:sp>
        <p:nvSpPr>
          <p:cNvPr id="7173" name="Rectangle 6"/>
          <p:cNvSpPr>
            <a:spLocks noChangeArrowheads="1"/>
          </p:cNvSpPr>
          <p:nvPr/>
        </p:nvSpPr>
        <p:spPr bwMode="auto">
          <a:xfrm>
            <a:off x="9144000" y="0"/>
            <a:ext cx="76200" cy="6858000"/>
          </a:xfrm>
          <a:prstGeom prst="rect">
            <a:avLst/>
          </a:prstGeom>
          <a:solidFill>
            <a:schemeClr val="bg2"/>
          </a:solidFill>
          <a:ln w="9525">
            <a:noFill/>
            <a:miter lim="800000"/>
            <a:headEnd/>
            <a:tailEnd/>
          </a:ln>
        </p:spPr>
        <p:txBody>
          <a:bodyPr wrap="none" anchor="ctr"/>
          <a:lstStyle/>
          <a:p>
            <a:endParaRPr lang="en-US"/>
          </a:p>
        </p:txBody>
      </p:sp>
      <p:sp>
        <p:nvSpPr>
          <p:cNvPr id="7174" name="Rectangle 7"/>
          <p:cNvSpPr>
            <a:spLocks noChangeArrowheads="1"/>
          </p:cNvSpPr>
          <p:nvPr/>
        </p:nvSpPr>
        <p:spPr bwMode="auto">
          <a:xfrm>
            <a:off x="304800" y="6858000"/>
            <a:ext cx="2895600" cy="74613"/>
          </a:xfrm>
          <a:prstGeom prst="rect">
            <a:avLst/>
          </a:prstGeom>
          <a:solidFill>
            <a:schemeClr val="bg2"/>
          </a:solidFill>
          <a:ln w="9525">
            <a:noFill/>
            <a:miter lim="800000"/>
            <a:headEnd/>
            <a:tailEnd/>
          </a:ln>
        </p:spPr>
        <p:txBody>
          <a:bodyPr wrap="none" anchor="ctr"/>
          <a:lstStyle/>
          <a:p>
            <a:endParaRPr lang="en-US"/>
          </a:p>
        </p:txBody>
      </p:sp>
      <p:sp>
        <p:nvSpPr>
          <p:cNvPr id="7175" name="Text Box 8"/>
          <p:cNvSpPr txBox="1">
            <a:spLocks noChangeArrowheads="1"/>
          </p:cNvSpPr>
          <p:nvPr/>
        </p:nvSpPr>
        <p:spPr bwMode="auto">
          <a:xfrm>
            <a:off x="304800" y="2819400"/>
            <a:ext cx="8839200" cy="1066800"/>
          </a:xfrm>
          <a:prstGeom prst="rect">
            <a:avLst/>
          </a:prstGeom>
          <a:noFill/>
          <a:ln w="38100">
            <a:noFill/>
            <a:miter lim="800000"/>
            <a:headEnd/>
            <a:tailEnd/>
          </a:ln>
        </p:spPr>
        <p:txBody>
          <a:bodyPr>
            <a:spAutoFit/>
          </a:bodyPr>
          <a:lstStyle/>
          <a:p>
            <a:pPr algn="ctr">
              <a:spcBef>
                <a:spcPct val="50000"/>
              </a:spcBef>
            </a:pPr>
            <a:r>
              <a:rPr lang="en-US"/>
              <a:t>KNOW THE INTERNAL TEMPERATURE CORRESPONDING TO EACH DONENESS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4626" name="Rectangle 2" descr="Purple mesh"/>
          <p:cNvSpPr>
            <a:spLocks noGrp="1" noChangeArrowheads="1"/>
          </p:cNvSpPr>
          <p:nvPr>
            <p:ph type="title"/>
          </p:nvPr>
        </p:nvSpPr>
        <p:spPr>
          <a:noFill/>
        </p:spPr>
        <p:txBody>
          <a:bodyPr/>
          <a:lstStyle/>
          <a:p>
            <a:pPr>
              <a:defRPr/>
            </a:pPr>
            <a:r>
              <a:rPr lang="en-US" sz="3000" smtClean="0">
                <a:solidFill>
                  <a:srgbClr val="CC0000"/>
                </a:solidFill>
              </a:rPr>
              <a:t>PROCEDURE IN TTU PORK CHOP RESEARCH BY KERSH AND RAMSEY</a:t>
            </a:r>
            <a:endParaRPr lang="en-US" smtClean="0">
              <a:solidFill>
                <a:srgbClr val="CC0000"/>
              </a:solidFill>
            </a:endParaRPr>
          </a:p>
        </p:txBody>
      </p:sp>
      <p:sp>
        <p:nvSpPr>
          <p:cNvPr id="154627" name="Rectangle 3"/>
          <p:cNvSpPr>
            <a:spLocks noGrp="1" noChangeArrowheads="1"/>
          </p:cNvSpPr>
          <p:nvPr>
            <p:ph idx="1"/>
          </p:nvPr>
        </p:nvSpPr>
        <p:spPr>
          <a:xfrm>
            <a:off x="0" y="1295400"/>
            <a:ext cx="9144000" cy="4800600"/>
          </a:xfrm>
          <a:noFill/>
        </p:spPr>
        <p:txBody>
          <a:bodyPr/>
          <a:lstStyle/>
          <a:p>
            <a:pPr>
              <a:buFontTx/>
              <a:buChar char="•"/>
            </a:pPr>
            <a:r>
              <a:rPr lang="en-US" b="0" smtClean="0">
                <a:solidFill>
                  <a:srgbClr val="FFFFFF"/>
                </a:solidFill>
              </a:rPr>
              <a:t>Pork loin chops were cut 1/4, 1/2, 3/4 and 1 inch thick.</a:t>
            </a:r>
          </a:p>
          <a:p>
            <a:pPr>
              <a:buFontTx/>
              <a:buChar char="•"/>
            </a:pPr>
            <a:r>
              <a:rPr lang="en-US" b="0" smtClean="0">
                <a:solidFill>
                  <a:srgbClr val="FFFFFF"/>
                </a:solidFill>
              </a:rPr>
              <a:t>They were cooked by broiling, frying or microwaving.</a:t>
            </a:r>
          </a:p>
          <a:p>
            <a:pPr>
              <a:buFontTx/>
              <a:buChar char="•"/>
            </a:pPr>
            <a:r>
              <a:rPr lang="en-US" b="0" smtClean="0">
                <a:solidFill>
                  <a:srgbClr val="FFFFFF"/>
                </a:solidFill>
              </a:rPr>
              <a:t>Doneness was determined visually or with a meat thermometer.</a:t>
            </a:r>
          </a:p>
          <a:p>
            <a:pPr>
              <a:buFontTx/>
              <a:buChar char="•"/>
            </a:pPr>
            <a:r>
              <a:rPr lang="en-US" b="0" smtClean="0">
                <a:solidFill>
                  <a:srgbClr val="FFFFFF"/>
                </a:solidFill>
              </a:rPr>
              <a:t>A trained sensory panel evaluated tenderness, juiciness and flavor.</a:t>
            </a:r>
          </a:p>
        </p:txBody>
      </p:sp>
      <p:sp>
        <p:nvSpPr>
          <p:cNvPr id="6451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54627">
                                            <p:txEl>
                                              <p:pRg st="0" end="0"/>
                                            </p:txEl>
                                          </p:spTgt>
                                        </p:tgtEl>
                                        <p:attrNameLst>
                                          <p:attrName>style.visibility</p:attrName>
                                        </p:attrNameLst>
                                      </p:cBhvr>
                                      <p:to>
                                        <p:strVal val="visible"/>
                                      </p:to>
                                    </p:set>
                                    <p:anim to="" calcmode="lin" valueType="num">
                                      <p:cBhvr>
                                        <p:cTn id="7" dur="1" fill="hold"/>
                                        <p:tgtEl>
                                          <p:spTgt spid="154627">
                                            <p:txEl>
                                              <p:pRg st="0" end="0"/>
                                            </p:txEl>
                                          </p:spTgt>
                                        </p:tgtEl>
                                        <p:attrNameLst>
                                          <p:attrName/>
                                        </p:attrNameLst>
                                      </p:cBhvr>
                                    </p:anim>
                                  </p:childTnLst>
                                  <p:subTnLst>
                                    <p:animClr clrSpc="rgb" dir="cw">
                                      <p:cBhvr override="childStyle">
                                        <p:cTn dur="1" fill="hold" display="0" masterRel="nextClick" afterEffect="1"/>
                                        <p:tgtEl>
                                          <p:spTgt spid="154627">
                                            <p:txEl>
                                              <p:pRg st="0" end="0"/>
                                            </p:txEl>
                                          </p:spTgt>
                                        </p:tgtEl>
                                        <p:attrNameLst>
                                          <p:attrName>ppt_c</p:attrName>
                                        </p:attrNameLst>
                                      </p:cBhvr>
                                      <p:to>
                                        <a:srgbClr val="FFCC99"/>
                                      </p:to>
                                    </p:animClr>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54627">
                                            <p:txEl>
                                              <p:pRg st="1" end="1"/>
                                            </p:txEl>
                                          </p:spTgt>
                                        </p:tgtEl>
                                        <p:attrNameLst>
                                          <p:attrName>style.visibility</p:attrName>
                                        </p:attrNameLst>
                                      </p:cBhvr>
                                      <p:to>
                                        <p:strVal val="visible"/>
                                      </p:to>
                                    </p:set>
                                    <p:anim to="" calcmode="lin" valueType="num">
                                      <p:cBhvr>
                                        <p:cTn id="12" dur="1" fill="hold"/>
                                        <p:tgtEl>
                                          <p:spTgt spid="154627">
                                            <p:txEl>
                                              <p:pRg st="1" end="1"/>
                                            </p:txEl>
                                          </p:spTgt>
                                        </p:tgtEl>
                                        <p:attrNameLst>
                                          <p:attrName/>
                                        </p:attrNameLst>
                                      </p:cBhvr>
                                    </p:anim>
                                  </p:childTnLst>
                                  <p:subTnLst>
                                    <p:animClr clrSpc="rgb" dir="cw">
                                      <p:cBhvr override="childStyle">
                                        <p:cTn dur="1" fill="hold" display="0" masterRel="nextClick" afterEffect="1"/>
                                        <p:tgtEl>
                                          <p:spTgt spid="154627">
                                            <p:txEl>
                                              <p:pRg st="1" end="1"/>
                                            </p:txEl>
                                          </p:spTgt>
                                        </p:tgtEl>
                                        <p:attrNameLst>
                                          <p:attrName>ppt_c</p:attrName>
                                        </p:attrNameLst>
                                      </p:cBhvr>
                                      <p:to>
                                        <a:srgbClr val="FFCC99"/>
                                      </p:to>
                                    </p:animClr>
                                  </p:sub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54627">
                                            <p:txEl>
                                              <p:pRg st="2" end="2"/>
                                            </p:txEl>
                                          </p:spTgt>
                                        </p:tgtEl>
                                        <p:attrNameLst>
                                          <p:attrName>style.visibility</p:attrName>
                                        </p:attrNameLst>
                                      </p:cBhvr>
                                      <p:to>
                                        <p:strVal val="visible"/>
                                      </p:to>
                                    </p:set>
                                    <p:anim to="" calcmode="lin" valueType="num">
                                      <p:cBhvr>
                                        <p:cTn id="17" dur="1" fill="hold"/>
                                        <p:tgtEl>
                                          <p:spTgt spid="154627">
                                            <p:txEl>
                                              <p:pRg st="2" end="2"/>
                                            </p:txEl>
                                          </p:spTgt>
                                        </p:tgtEl>
                                        <p:attrNameLst>
                                          <p:attrName/>
                                        </p:attrNameLst>
                                      </p:cBhvr>
                                    </p:anim>
                                  </p:childTnLst>
                                  <p:subTnLst>
                                    <p:animClr clrSpc="rgb" dir="cw">
                                      <p:cBhvr override="childStyle">
                                        <p:cTn dur="1" fill="hold" display="0" masterRel="nextClick" afterEffect="1"/>
                                        <p:tgtEl>
                                          <p:spTgt spid="154627">
                                            <p:txEl>
                                              <p:pRg st="2" end="2"/>
                                            </p:txEl>
                                          </p:spTgt>
                                        </p:tgtEl>
                                        <p:attrNameLst>
                                          <p:attrName>ppt_c</p:attrName>
                                        </p:attrNameLst>
                                      </p:cBhvr>
                                      <p:to>
                                        <a:srgbClr val="FFCC99"/>
                                      </p:to>
                                    </p:animClr>
                                  </p:sub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54627">
                                            <p:txEl>
                                              <p:pRg st="3" end="3"/>
                                            </p:txEl>
                                          </p:spTgt>
                                        </p:tgtEl>
                                        <p:attrNameLst>
                                          <p:attrName>style.visibility</p:attrName>
                                        </p:attrNameLst>
                                      </p:cBhvr>
                                      <p:to>
                                        <p:strVal val="visible"/>
                                      </p:to>
                                    </p:set>
                                    <p:anim to="" calcmode="lin" valueType="num">
                                      <p:cBhvr>
                                        <p:cTn id="22" dur="1" fill="hold"/>
                                        <p:tgtEl>
                                          <p:spTgt spid="154627">
                                            <p:txEl>
                                              <p:pRg st="3" end="3"/>
                                            </p:txEl>
                                          </p:spTgt>
                                        </p:tgtEl>
                                        <p:attrNameLst>
                                          <p:attrName/>
                                        </p:attrNameLst>
                                      </p:cBhvr>
                                    </p:anim>
                                  </p:childTnLst>
                                  <p:subTnLst>
                                    <p:animClr clrSpc="rgb" dir="cw">
                                      <p:cBhvr override="childStyle">
                                        <p:cTn dur="1" fill="hold" display="0" masterRel="nextClick" afterEffect="1"/>
                                        <p:tgtEl>
                                          <p:spTgt spid="154627">
                                            <p:txEl>
                                              <p:pRg st="3" end="3"/>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Rectangle 2" descr="Purple mesh"/>
          <p:cNvSpPr>
            <a:spLocks noGrp="1" noChangeArrowheads="1"/>
          </p:cNvSpPr>
          <p:nvPr>
            <p:ph type="title"/>
          </p:nvPr>
        </p:nvSpPr>
        <p:spPr>
          <a:noFill/>
        </p:spPr>
        <p:txBody>
          <a:bodyPr/>
          <a:lstStyle/>
          <a:p>
            <a:pPr>
              <a:defRPr/>
            </a:pPr>
            <a:r>
              <a:rPr lang="en-US" sz="4000" smtClean="0">
                <a:solidFill>
                  <a:srgbClr val="CC0000"/>
                </a:solidFill>
              </a:rPr>
              <a:t>COMPARING COOKING METHODS</a:t>
            </a:r>
            <a:endParaRPr lang="en-US" smtClean="0">
              <a:solidFill>
                <a:srgbClr val="CC0000"/>
              </a:solidFill>
            </a:endParaRPr>
          </a:p>
        </p:txBody>
      </p:sp>
      <p:sp>
        <p:nvSpPr>
          <p:cNvPr id="6553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65540" name="Picture 3" descr="E:\Cooking\CoIII78.tif"/>
          <p:cNvPicPr>
            <a:picLocks noChangeAspect="1" noChangeArrowheads="1"/>
          </p:cNvPicPr>
          <p:nvPr/>
        </p:nvPicPr>
        <p:blipFill>
          <a:blip r:embed="rId2" cstate="print"/>
          <a:srcRect/>
          <a:stretch>
            <a:fillRect/>
          </a:stretch>
        </p:blipFill>
        <p:spPr bwMode="auto">
          <a:xfrm>
            <a:off x="0" y="1196975"/>
            <a:ext cx="8915400" cy="4938713"/>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Rectangle 2" descr="Purple mesh"/>
          <p:cNvSpPr>
            <a:spLocks noGrp="1" noChangeArrowheads="1"/>
          </p:cNvSpPr>
          <p:nvPr>
            <p:ph type="title"/>
          </p:nvPr>
        </p:nvSpPr>
        <p:spPr>
          <a:noFill/>
        </p:spPr>
        <p:txBody>
          <a:bodyPr/>
          <a:lstStyle/>
          <a:p>
            <a:pPr>
              <a:defRPr/>
            </a:pPr>
            <a:r>
              <a:rPr lang="en-US" sz="4000" smtClean="0">
                <a:solidFill>
                  <a:srgbClr val="CC0000"/>
                </a:solidFill>
              </a:rPr>
              <a:t>IF YOU DON’T HAVE A MEAT THERMOMETER, GET ONE!!!!</a:t>
            </a:r>
            <a:endParaRPr lang="en-US" smtClean="0">
              <a:solidFill>
                <a:srgbClr val="CC0000"/>
              </a:solidFill>
            </a:endParaRPr>
          </a:p>
        </p:txBody>
      </p:sp>
      <p:sp>
        <p:nvSpPr>
          <p:cNvPr id="6656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66564" name="Picture 3" descr="E:\Cooking\CoIII81.tif"/>
          <p:cNvPicPr>
            <a:picLocks noChangeAspect="1" noChangeArrowheads="1"/>
          </p:cNvPicPr>
          <p:nvPr/>
        </p:nvPicPr>
        <p:blipFill>
          <a:blip r:embed="rId2" cstate="print"/>
          <a:srcRect/>
          <a:stretch>
            <a:fillRect/>
          </a:stretch>
        </p:blipFill>
        <p:spPr bwMode="auto">
          <a:xfrm>
            <a:off x="0" y="1492250"/>
            <a:ext cx="9144000" cy="452755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Rectangle 2" descr="Purple mesh"/>
          <p:cNvSpPr>
            <a:spLocks noGrp="1" noChangeArrowheads="1"/>
          </p:cNvSpPr>
          <p:nvPr>
            <p:ph type="title"/>
          </p:nvPr>
        </p:nvSpPr>
        <p:spPr>
          <a:noFill/>
        </p:spPr>
        <p:txBody>
          <a:bodyPr/>
          <a:lstStyle/>
          <a:p>
            <a:pPr>
              <a:defRPr/>
            </a:pPr>
            <a:r>
              <a:rPr lang="en-US" smtClean="0">
                <a:solidFill>
                  <a:srgbClr val="CC0000"/>
                </a:solidFill>
              </a:rPr>
              <a:t>YOU CANNOT TELL WHEN MEAT IS DONE BY LOOKING AT ITS SURFACE</a:t>
            </a:r>
          </a:p>
        </p:txBody>
      </p:sp>
      <p:sp>
        <p:nvSpPr>
          <p:cNvPr id="6758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67588" name="Picture 3" descr="E:\Cooking\CoIII80.tif"/>
          <p:cNvPicPr>
            <a:picLocks noChangeAspect="1" noChangeArrowheads="1"/>
          </p:cNvPicPr>
          <p:nvPr/>
        </p:nvPicPr>
        <p:blipFill>
          <a:blip r:embed="rId2" cstate="print"/>
          <a:srcRect/>
          <a:stretch>
            <a:fillRect/>
          </a:stretch>
        </p:blipFill>
        <p:spPr bwMode="auto">
          <a:xfrm>
            <a:off x="0" y="1295400"/>
            <a:ext cx="9144000" cy="44196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descr="Purple mesh"/>
          <p:cNvSpPr>
            <a:spLocks noGrp="1" noChangeArrowheads="1"/>
          </p:cNvSpPr>
          <p:nvPr>
            <p:ph type="title"/>
          </p:nvPr>
        </p:nvSpPr>
        <p:spPr>
          <a:noFill/>
        </p:spPr>
        <p:txBody>
          <a:bodyPr/>
          <a:lstStyle/>
          <a:p>
            <a:pPr>
              <a:defRPr/>
            </a:pPr>
            <a:r>
              <a:rPr lang="en-US" sz="3200" smtClean="0">
                <a:solidFill>
                  <a:srgbClr val="CC0000"/>
                </a:solidFill>
              </a:rPr>
              <a:t>WHEN MEAT IS WRAPPED IN ALUMINUM FOIL, MOIST HEAT IS USED - FLAVOR </a:t>
            </a:r>
            <a:endParaRPr lang="en-US" smtClean="0">
              <a:solidFill>
                <a:srgbClr val="CC0000"/>
              </a:solidFill>
            </a:endParaRPr>
          </a:p>
        </p:txBody>
      </p:sp>
      <p:sp>
        <p:nvSpPr>
          <p:cNvPr id="6861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68612" name="Picture 4" descr="E:\Cooking\CoIII62.tif"/>
          <p:cNvPicPr>
            <a:picLocks noChangeAspect="1" noChangeArrowheads="1"/>
          </p:cNvPicPr>
          <p:nvPr/>
        </p:nvPicPr>
        <p:blipFill>
          <a:blip r:embed="rId2" cstate="print"/>
          <a:srcRect/>
          <a:stretch>
            <a:fillRect/>
          </a:stretch>
        </p:blipFill>
        <p:spPr bwMode="auto">
          <a:xfrm>
            <a:off x="0" y="1173163"/>
            <a:ext cx="9144000" cy="4008437"/>
          </a:xfrm>
          <a:prstGeom prst="rect">
            <a:avLst/>
          </a:prstGeom>
          <a:noFill/>
          <a:ln w="9525">
            <a:noFill/>
            <a:miter lim="800000"/>
            <a:headEnd/>
            <a:tailEnd/>
          </a:ln>
        </p:spPr>
      </p:pic>
      <p:sp>
        <p:nvSpPr>
          <p:cNvPr id="68613" name="Line 5"/>
          <p:cNvSpPr>
            <a:spLocks noChangeShapeType="1"/>
          </p:cNvSpPr>
          <p:nvPr/>
        </p:nvSpPr>
        <p:spPr bwMode="auto">
          <a:xfrm>
            <a:off x="8458200" y="685800"/>
            <a:ext cx="0" cy="304800"/>
          </a:xfrm>
          <a:prstGeom prst="line">
            <a:avLst/>
          </a:prstGeom>
          <a:noFill/>
          <a:ln w="38100">
            <a:solidFill>
              <a:srgbClr val="FFCC00"/>
            </a:solidFill>
            <a:round/>
            <a:headEnd/>
            <a:tailEnd type="triangle" w="med" len="med"/>
          </a:ln>
        </p:spPr>
        <p:txBody>
          <a:bodyPr wrap="none" anchor="ctr"/>
          <a:lstStyle/>
          <a:p>
            <a:endParaRPr lang="en-US"/>
          </a:p>
        </p:txBody>
      </p:sp>
      <p:sp>
        <p:nvSpPr>
          <p:cNvPr id="68614" name="Text Box 6"/>
          <p:cNvSpPr txBox="1">
            <a:spLocks noChangeArrowheads="1"/>
          </p:cNvSpPr>
          <p:nvPr/>
        </p:nvSpPr>
        <p:spPr bwMode="auto">
          <a:xfrm>
            <a:off x="304800" y="5410200"/>
            <a:ext cx="8839200" cy="519113"/>
          </a:xfrm>
          <a:prstGeom prst="rect">
            <a:avLst/>
          </a:prstGeom>
          <a:noFill/>
          <a:ln w="9525">
            <a:noFill/>
            <a:miter lim="800000"/>
            <a:headEnd/>
            <a:tailEnd/>
          </a:ln>
        </p:spPr>
        <p:txBody>
          <a:bodyPr>
            <a:spAutoFit/>
          </a:bodyPr>
          <a:lstStyle/>
          <a:p>
            <a:pPr>
              <a:spcBef>
                <a:spcPct val="50000"/>
              </a:spcBef>
            </a:pPr>
            <a:r>
              <a:rPr lang="en-US" sz="2800" b="0">
                <a:solidFill>
                  <a:srgbClr val="FFFFFF"/>
                </a:solidFill>
              </a:rPr>
              <a:t>BOTH USES PREVENT CHARRING OF THE MEAT</a:t>
            </a:r>
          </a:p>
        </p:txBody>
      </p:sp>
      <p:sp>
        <p:nvSpPr>
          <p:cNvPr id="68615" name="Text Box 7"/>
          <p:cNvSpPr txBox="1">
            <a:spLocks noChangeArrowheads="1"/>
          </p:cNvSpPr>
          <p:nvPr/>
        </p:nvSpPr>
        <p:spPr bwMode="auto">
          <a:xfrm>
            <a:off x="762000" y="2133600"/>
            <a:ext cx="304800" cy="519113"/>
          </a:xfrm>
          <a:prstGeom prst="rect">
            <a:avLst/>
          </a:prstGeom>
          <a:noFill/>
          <a:ln w="9525">
            <a:noFill/>
            <a:miter lim="800000"/>
            <a:headEnd/>
            <a:tailEnd/>
          </a:ln>
        </p:spPr>
        <p:txBody>
          <a:bodyPr>
            <a:spAutoFit/>
          </a:bodyPr>
          <a:lstStyle/>
          <a:p>
            <a:pPr>
              <a:spcBef>
                <a:spcPct val="50000"/>
              </a:spcBef>
            </a:pPr>
            <a:r>
              <a:rPr lang="en-US" sz="2800">
                <a:solidFill>
                  <a:srgbClr val="99CCFF"/>
                </a:solidFill>
                <a:sym typeface="CommonBullets" pitchFamily="34" charset="2"/>
              </a:rPr>
              <a:t></a:t>
            </a:r>
            <a:endParaRPr lang="en-US" sz="2800">
              <a:solidFill>
                <a:srgbClr val="FFCC00"/>
              </a:solidFill>
              <a:sym typeface="CommonBullets" pitchFamily="34" charset="2"/>
            </a:endParaRPr>
          </a:p>
        </p:txBody>
      </p:sp>
      <p:sp>
        <p:nvSpPr>
          <p:cNvPr id="68616" name="Text Box 8"/>
          <p:cNvSpPr txBox="1">
            <a:spLocks noChangeArrowheads="1"/>
          </p:cNvSpPr>
          <p:nvPr/>
        </p:nvSpPr>
        <p:spPr bwMode="auto">
          <a:xfrm>
            <a:off x="762000" y="3733800"/>
            <a:ext cx="381000" cy="519113"/>
          </a:xfrm>
          <a:prstGeom prst="rect">
            <a:avLst/>
          </a:prstGeom>
          <a:noFill/>
          <a:ln w="9525">
            <a:noFill/>
            <a:miter lim="800000"/>
            <a:headEnd/>
            <a:tailEnd/>
          </a:ln>
        </p:spPr>
        <p:txBody>
          <a:bodyPr>
            <a:spAutoFit/>
          </a:bodyPr>
          <a:lstStyle/>
          <a:p>
            <a:pPr>
              <a:spcBef>
                <a:spcPct val="50000"/>
              </a:spcBef>
            </a:pPr>
            <a:r>
              <a:rPr lang="en-US" sz="2800">
                <a:solidFill>
                  <a:srgbClr val="99CCFF"/>
                </a:solidFill>
                <a:sym typeface="CommonBullets" pitchFamily="34" charset="2"/>
              </a:rPr>
              <a:t></a:t>
            </a:r>
            <a:endParaRPr lang="en-US" sz="2800">
              <a:solidFill>
                <a:srgbClr val="FFCC00"/>
              </a:solidFill>
              <a:sym typeface="CommonBullets" pitchFamily="34" charset="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descr="Purple mesh"/>
          <p:cNvSpPr>
            <a:spLocks noGrp="1" noChangeArrowheads="1"/>
          </p:cNvSpPr>
          <p:nvPr>
            <p:ph type="title"/>
          </p:nvPr>
        </p:nvSpPr>
        <p:spPr>
          <a:xfrm>
            <a:off x="0" y="0"/>
            <a:ext cx="9144000" cy="914400"/>
          </a:xfrm>
          <a:noFill/>
        </p:spPr>
        <p:txBody>
          <a:bodyPr/>
          <a:lstStyle/>
          <a:p>
            <a:pPr>
              <a:defRPr/>
            </a:pPr>
            <a:r>
              <a:rPr lang="en-US" smtClean="0">
                <a:solidFill>
                  <a:srgbClr val="CC0000"/>
                </a:solidFill>
              </a:rPr>
              <a:t>COOKING DATA FOR 12-LB. HAMS</a:t>
            </a:r>
          </a:p>
        </p:txBody>
      </p:sp>
      <p:sp>
        <p:nvSpPr>
          <p:cNvPr id="6963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
        <p:nvSpPr>
          <p:cNvPr id="15365" name="Text Box 5"/>
          <p:cNvSpPr txBox="1">
            <a:spLocks noChangeArrowheads="1"/>
          </p:cNvSpPr>
          <p:nvPr/>
        </p:nvSpPr>
        <p:spPr bwMode="auto">
          <a:xfrm>
            <a:off x="304800" y="914400"/>
            <a:ext cx="8839200" cy="5453063"/>
          </a:xfrm>
          <a:prstGeom prst="rect">
            <a:avLst/>
          </a:prstGeom>
          <a:noFill/>
          <a:ln w="38100">
            <a:noFill/>
            <a:miter lim="800000"/>
            <a:headEnd/>
            <a:tailEnd/>
          </a:ln>
        </p:spPr>
        <p:txBody>
          <a:bodyPr>
            <a:spAutoFit/>
          </a:bodyPr>
          <a:lstStyle/>
          <a:p>
            <a:pPr>
              <a:spcBef>
                <a:spcPct val="50000"/>
              </a:spcBef>
              <a:tabLst>
                <a:tab pos="3419475" algn="dec"/>
                <a:tab pos="4738688" algn="dec"/>
                <a:tab pos="6178550" algn="dec"/>
                <a:tab pos="8059738" algn="dec"/>
              </a:tabLst>
            </a:pPr>
            <a:r>
              <a:rPr lang="en-US" sz="2000">
                <a:solidFill>
                  <a:srgbClr val="FFFFFF"/>
                </a:solidFill>
              </a:rPr>
              <a:t>                                          	 OVEN      COOKING	                             PALAT-</a:t>
            </a:r>
            <a:br>
              <a:rPr lang="en-US" sz="2000">
                <a:solidFill>
                  <a:srgbClr val="FFFFFF"/>
                </a:solidFill>
              </a:rPr>
            </a:br>
            <a:r>
              <a:rPr lang="en-US" sz="2000">
                <a:solidFill>
                  <a:srgbClr val="FFFFFF"/>
                </a:solidFill>
              </a:rPr>
              <a:t>	 TEMP	       TIME, MIN.	    COOKING 	       ABILITY</a:t>
            </a:r>
            <a:br>
              <a:rPr lang="en-US" sz="2000">
                <a:solidFill>
                  <a:srgbClr val="FFFFFF"/>
                </a:solidFill>
              </a:rPr>
            </a:br>
            <a:r>
              <a:rPr lang="en-US" sz="2000">
                <a:solidFill>
                  <a:srgbClr val="FFFFFF"/>
                </a:solidFill>
              </a:rPr>
              <a:t> COOKING METHOD       </a:t>
            </a:r>
            <a:r>
              <a:rPr lang="en-US" sz="2000" baseline="30000">
                <a:solidFill>
                  <a:srgbClr val="FFFFFF"/>
                </a:solidFill>
              </a:rPr>
              <a:t>O</a:t>
            </a:r>
            <a:r>
              <a:rPr lang="en-US" sz="2000">
                <a:solidFill>
                  <a:srgbClr val="FFFFFF"/>
                </a:solidFill>
              </a:rPr>
              <a:t>F	             PER LB. 	       LOSS, %     RANKING</a:t>
            </a:r>
          </a:p>
          <a:p>
            <a:pPr>
              <a:spcBef>
                <a:spcPct val="50000"/>
              </a:spcBef>
              <a:tabLst>
                <a:tab pos="3419475" algn="dec"/>
                <a:tab pos="4738688" algn="dec"/>
                <a:tab pos="6178550" algn="dec"/>
                <a:tab pos="8059738" algn="dec"/>
              </a:tabLst>
            </a:pPr>
            <a:r>
              <a:rPr lang="en-US" sz="2000">
                <a:solidFill>
                  <a:srgbClr val="FFFFFF"/>
                </a:solidFill>
              </a:rPr>
              <a:t>ROASTED IN </a:t>
            </a:r>
            <a:br>
              <a:rPr lang="en-US" sz="2000">
                <a:solidFill>
                  <a:srgbClr val="FFFFFF"/>
                </a:solidFill>
              </a:rPr>
            </a:br>
            <a:r>
              <a:rPr lang="en-US" sz="2000">
                <a:solidFill>
                  <a:srgbClr val="FFFFFF"/>
                </a:solidFill>
              </a:rPr>
              <a:t>   ALUMINUM FOIL	</a:t>
            </a:r>
            <a:r>
              <a:rPr lang="en-US" sz="2400">
                <a:solidFill>
                  <a:srgbClr val="FFFFFF"/>
                </a:solidFill>
              </a:rPr>
              <a:t>400	17	24	5</a:t>
            </a:r>
            <a:r>
              <a:rPr lang="en-US" sz="2400" baseline="30000">
                <a:solidFill>
                  <a:srgbClr val="FFFFFF"/>
                </a:solidFill>
              </a:rPr>
              <a:t>TH</a:t>
            </a:r>
            <a:endParaRPr lang="en-US" sz="2000">
              <a:solidFill>
                <a:srgbClr val="FFFFFF"/>
              </a:solidFill>
            </a:endParaRPr>
          </a:p>
          <a:p>
            <a:pPr>
              <a:spcBef>
                <a:spcPct val="50000"/>
              </a:spcBef>
              <a:tabLst>
                <a:tab pos="3419475" algn="dec"/>
                <a:tab pos="4738688" algn="dec"/>
                <a:tab pos="6178550" algn="dec"/>
                <a:tab pos="8059738" algn="dec"/>
              </a:tabLst>
            </a:pPr>
            <a:r>
              <a:rPr lang="en-US" sz="2000">
                <a:solidFill>
                  <a:srgbClr val="FFFFFF"/>
                </a:solidFill>
              </a:rPr>
              <a:t>ROASTED </a:t>
            </a:r>
            <a:br>
              <a:rPr lang="en-US" sz="2000">
                <a:solidFill>
                  <a:srgbClr val="FFFFFF"/>
                </a:solidFill>
              </a:rPr>
            </a:br>
            <a:r>
              <a:rPr lang="en-US" sz="2000">
                <a:solidFill>
                  <a:srgbClr val="FFFFFF"/>
                </a:solidFill>
              </a:rPr>
              <a:t>UNCOVERED	</a:t>
            </a:r>
            <a:r>
              <a:rPr lang="en-US" sz="2400">
                <a:solidFill>
                  <a:srgbClr val="FFFFFF"/>
                </a:solidFill>
              </a:rPr>
              <a:t>400	16	28.5	3</a:t>
            </a:r>
            <a:r>
              <a:rPr lang="en-US" sz="2400" baseline="30000">
                <a:solidFill>
                  <a:srgbClr val="FFFFFF"/>
                </a:solidFill>
              </a:rPr>
              <a:t>RD</a:t>
            </a:r>
            <a:endParaRPr lang="en-US" sz="2000">
              <a:solidFill>
                <a:srgbClr val="FFFFFF"/>
              </a:solidFill>
            </a:endParaRPr>
          </a:p>
          <a:p>
            <a:pPr>
              <a:spcBef>
                <a:spcPct val="50000"/>
              </a:spcBef>
              <a:tabLst>
                <a:tab pos="3419475" algn="dec"/>
                <a:tab pos="4738688" algn="dec"/>
                <a:tab pos="6178550" algn="dec"/>
                <a:tab pos="8059738" algn="dec"/>
              </a:tabLst>
            </a:pPr>
            <a:r>
              <a:rPr lang="en-US" sz="2000">
                <a:solidFill>
                  <a:srgbClr val="FFFFFF"/>
                </a:solidFill>
              </a:rPr>
              <a:t>ROASTED COVERED	</a:t>
            </a:r>
            <a:r>
              <a:rPr lang="en-US" sz="2400">
                <a:solidFill>
                  <a:srgbClr val="FFFFFF"/>
                </a:solidFill>
              </a:rPr>
              <a:t>350	22	19	4</a:t>
            </a:r>
            <a:r>
              <a:rPr lang="en-US" sz="2400" baseline="30000">
                <a:solidFill>
                  <a:srgbClr val="FFFFFF"/>
                </a:solidFill>
              </a:rPr>
              <a:t>TH</a:t>
            </a:r>
            <a:endParaRPr lang="en-US" sz="2000">
              <a:solidFill>
                <a:srgbClr val="FFFFFF"/>
              </a:solidFill>
            </a:endParaRPr>
          </a:p>
          <a:p>
            <a:pPr>
              <a:spcBef>
                <a:spcPct val="50000"/>
              </a:spcBef>
              <a:tabLst>
                <a:tab pos="3419475" algn="dec"/>
                <a:tab pos="4738688" algn="dec"/>
                <a:tab pos="6178550" algn="dec"/>
                <a:tab pos="8059738" algn="dec"/>
              </a:tabLst>
            </a:pPr>
            <a:r>
              <a:rPr lang="en-US" sz="2000">
                <a:solidFill>
                  <a:srgbClr val="FFFFFF"/>
                </a:solidFill>
              </a:rPr>
              <a:t>ROASTED</a:t>
            </a:r>
            <a:br>
              <a:rPr lang="en-US" sz="2000">
                <a:solidFill>
                  <a:srgbClr val="FFFFFF"/>
                </a:solidFill>
              </a:rPr>
            </a:br>
            <a:r>
              <a:rPr lang="en-US" sz="2000">
                <a:solidFill>
                  <a:srgbClr val="FFFFFF"/>
                </a:solidFill>
              </a:rPr>
              <a:t>   UNCOVERED	</a:t>
            </a:r>
            <a:r>
              <a:rPr lang="en-US" sz="2400">
                <a:solidFill>
                  <a:srgbClr val="FFFFFF"/>
                </a:solidFill>
              </a:rPr>
              <a:t>250	32	10	2</a:t>
            </a:r>
            <a:r>
              <a:rPr lang="en-US" sz="2400" baseline="30000">
                <a:solidFill>
                  <a:srgbClr val="FFFFFF"/>
                </a:solidFill>
              </a:rPr>
              <a:t>ND</a:t>
            </a:r>
            <a:endParaRPr lang="en-US" sz="2000">
              <a:solidFill>
                <a:srgbClr val="FFFFFF"/>
              </a:solidFill>
            </a:endParaRPr>
          </a:p>
          <a:p>
            <a:pPr>
              <a:spcBef>
                <a:spcPct val="50000"/>
              </a:spcBef>
              <a:tabLst>
                <a:tab pos="3419475" algn="dec"/>
                <a:tab pos="4738688" algn="dec"/>
                <a:tab pos="6178550" algn="dec"/>
                <a:tab pos="8059738" algn="dec"/>
              </a:tabLst>
            </a:pPr>
            <a:r>
              <a:rPr lang="en-US" sz="2000">
                <a:solidFill>
                  <a:srgbClr val="FFFFFF"/>
                </a:solidFill>
              </a:rPr>
              <a:t>ROASTED</a:t>
            </a:r>
            <a:br>
              <a:rPr lang="en-US" sz="2000">
                <a:solidFill>
                  <a:srgbClr val="FFFFFF"/>
                </a:solidFill>
              </a:rPr>
            </a:br>
            <a:r>
              <a:rPr lang="en-US" sz="2000">
                <a:solidFill>
                  <a:srgbClr val="FFFFFF"/>
                </a:solidFill>
              </a:rPr>
              <a:t>   UNCOVERED FROM</a:t>
            </a:r>
            <a:br>
              <a:rPr lang="en-US" sz="2000">
                <a:solidFill>
                  <a:srgbClr val="FFFFFF"/>
                </a:solidFill>
              </a:rPr>
            </a:br>
            <a:r>
              <a:rPr lang="en-US" sz="2000">
                <a:solidFill>
                  <a:srgbClr val="FFFFFF"/>
                </a:solidFill>
              </a:rPr>
              <a:t>      FROZEN STATE	</a:t>
            </a:r>
            <a:r>
              <a:rPr lang="en-US" sz="2400">
                <a:solidFill>
                  <a:srgbClr val="FFFFFF"/>
                </a:solidFill>
              </a:rPr>
              <a:t>250	64	8	1</a:t>
            </a:r>
            <a:r>
              <a:rPr lang="en-US" sz="2400" baseline="30000">
                <a:solidFill>
                  <a:srgbClr val="FFFFFF"/>
                </a:solidFill>
              </a:rPr>
              <a:t>ST</a:t>
            </a:r>
            <a:r>
              <a:rPr lang="en-US" sz="2000">
                <a:solidFill>
                  <a:srgbClr val="FFFFFF"/>
                </a:solidFill>
              </a:rPr>
              <a:t>	</a:t>
            </a:r>
          </a:p>
        </p:txBody>
      </p:sp>
      <p:sp>
        <p:nvSpPr>
          <p:cNvPr id="69637" name="Line 6"/>
          <p:cNvSpPr>
            <a:spLocks noChangeShapeType="1"/>
          </p:cNvSpPr>
          <p:nvPr/>
        </p:nvSpPr>
        <p:spPr bwMode="auto">
          <a:xfrm>
            <a:off x="304800" y="1981200"/>
            <a:ext cx="8839200" cy="0"/>
          </a:xfrm>
          <a:prstGeom prst="line">
            <a:avLst/>
          </a:prstGeom>
          <a:noFill/>
          <a:ln w="38100">
            <a:solidFill>
              <a:srgbClr val="CC0000"/>
            </a:solidFill>
            <a:round/>
            <a:headEnd/>
            <a:tailEnd/>
          </a:ln>
        </p:spPr>
        <p:txBody>
          <a:bodyPr wrap="none" anchor="ctr"/>
          <a:lstStyle/>
          <a:p>
            <a:endParaRPr lang="en-US"/>
          </a:p>
        </p:txBody>
      </p:sp>
      <p:sp>
        <p:nvSpPr>
          <p:cNvPr id="69638" name="Line 9"/>
          <p:cNvSpPr>
            <a:spLocks noChangeShapeType="1"/>
          </p:cNvSpPr>
          <p:nvPr/>
        </p:nvSpPr>
        <p:spPr bwMode="auto">
          <a:xfrm>
            <a:off x="0" y="914400"/>
            <a:ext cx="9144000" cy="0"/>
          </a:xfrm>
          <a:prstGeom prst="line">
            <a:avLst/>
          </a:prstGeom>
          <a:noFill/>
          <a:ln w="38100">
            <a:solidFill>
              <a:srgbClr val="CC000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 calcmode="lin" valueType="num">
                                      <p:cBhvr>
                                        <p:cTn id="7" dur="500" fill="hold"/>
                                        <p:tgtEl>
                                          <p:spTgt spid="15365">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15365">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15365">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15365">
                                            <p:txEl>
                                              <p:pRg st="0" end="0"/>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5365">
                                            <p:txEl>
                                              <p:pRg st="0" end="0"/>
                                            </p:txEl>
                                          </p:spTgt>
                                        </p:tgtEl>
                                        <p:attrNameLst>
                                          <p:attrName>ppt_c</p:attrName>
                                        </p:attrNameLst>
                                      </p:cBhvr>
                                      <p:to>
                                        <a:srgbClr val="FFCC99"/>
                                      </p:to>
                                    </p:animClr>
                                  </p:sub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5365">
                                            <p:txEl>
                                              <p:pRg st="1" end="1"/>
                                            </p:txEl>
                                          </p:spTgt>
                                        </p:tgtEl>
                                        <p:attrNameLst>
                                          <p:attrName>style.visibility</p:attrName>
                                        </p:attrNameLst>
                                      </p:cBhvr>
                                      <p:to>
                                        <p:strVal val="visible"/>
                                      </p:to>
                                    </p:set>
                                    <p:anim calcmode="lin" valueType="num">
                                      <p:cBhvr>
                                        <p:cTn id="15" dur="500" fill="hold"/>
                                        <p:tgtEl>
                                          <p:spTgt spid="1536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365">
                                            <p:txEl>
                                              <p:pRg st="1" end="1"/>
                                            </p:txEl>
                                          </p:spTgt>
                                        </p:tgtEl>
                                        <p:attrNameLst>
                                          <p:attrName>ppt_y</p:attrName>
                                        </p:attrNameLst>
                                      </p:cBhvr>
                                      <p:tavLst>
                                        <p:tav tm="0">
                                          <p:val>
                                            <p:strVal val="#ppt_y-#ppt_h/2"/>
                                          </p:val>
                                        </p:tav>
                                        <p:tav tm="100000">
                                          <p:val>
                                            <p:strVal val="#ppt_y"/>
                                          </p:val>
                                        </p:tav>
                                      </p:tavLst>
                                    </p:anim>
                                    <p:anim calcmode="lin" valueType="num">
                                      <p:cBhvr>
                                        <p:cTn id="17" dur="500" fill="hold"/>
                                        <p:tgtEl>
                                          <p:spTgt spid="15365">
                                            <p:txEl>
                                              <p:pRg st="1" end="1"/>
                                            </p:txEl>
                                          </p:spTgt>
                                        </p:tgtEl>
                                        <p:attrNameLst>
                                          <p:attrName>ppt_w</p:attrName>
                                        </p:attrNameLst>
                                      </p:cBhvr>
                                      <p:tavLst>
                                        <p:tav tm="0">
                                          <p:val>
                                            <p:strVal val="#ppt_w"/>
                                          </p:val>
                                        </p:tav>
                                        <p:tav tm="100000">
                                          <p:val>
                                            <p:strVal val="#ppt_w"/>
                                          </p:val>
                                        </p:tav>
                                      </p:tavLst>
                                    </p:anim>
                                    <p:anim calcmode="lin" valueType="num">
                                      <p:cBhvr>
                                        <p:cTn id="18" dur="500" fill="hold"/>
                                        <p:tgtEl>
                                          <p:spTgt spid="15365">
                                            <p:txEl>
                                              <p:pRg st="1" end="1"/>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5365">
                                            <p:txEl>
                                              <p:pRg st="1" end="1"/>
                                            </p:txEl>
                                          </p:spTgt>
                                        </p:tgtEl>
                                        <p:attrNameLst>
                                          <p:attrName>ppt_c</p:attrName>
                                        </p:attrNameLst>
                                      </p:cBhvr>
                                      <p:to>
                                        <a:srgbClr val="FFCC99"/>
                                      </p:to>
                                    </p:animClr>
                                  </p:subTnLst>
                                </p:cTn>
                              </p:par>
                            </p:childTnLst>
                          </p:cTn>
                        </p:par>
                      </p:childTnLst>
                    </p:cTn>
                  </p:par>
                  <p:par>
                    <p:cTn id="19" fill="hold">
                      <p:stCondLst>
                        <p:cond delay="indefinite"/>
                      </p:stCondLst>
                      <p:childTnLst>
                        <p:par>
                          <p:cTn id="20" fill="hold">
                            <p:stCondLst>
                              <p:cond delay="0"/>
                            </p:stCondLst>
                            <p:childTnLst>
                              <p:par>
                                <p:cTn id="21" presetID="17" presetClass="entr" presetSubtype="1" fill="hold" grpId="0" nodeType="clickEffect">
                                  <p:stCondLst>
                                    <p:cond delay="0"/>
                                  </p:stCondLst>
                                  <p:childTnLst>
                                    <p:set>
                                      <p:cBhvr>
                                        <p:cTn id="22" dur="1" fill="hold">
                                          <p:stCondLst>
                                            <p:cond delay="0"/>
                                          </p:stCondLst>
                                        </p:cTn>
                                        <p:tgtEl>
                                          <p:spTgt spid="15365">
                                            <p:txEl>
                                              <p:pRg st="2" end="2"/>
                                            </p:txEl>
                                          </p:spTgt>
                                        </p:tgtEl>
                                        <p:attrNameLst>
                                          <p:attrName>style.visibility</p:attrName>
                                        </p:attrNameLst>
                                      </p:cBhvr>
                                      <p:to>
                                        <p:strVal val="visible"/>
                                      </p:to>
                                    </p:set>
                                    <p:anim calcmode="lin" valueType="num">
                                      <p:cBhvr>
                                        <p:cTn id="23" dur="500" fill="hold"/>
                                        <p:tgtEl>
                                          <p:spTgt spid="15365">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15365">
                                            <p:txEl>
                                              <p:pRg st="2" end="2"/>
                                            </p:txEl>
                                          </p:spTgt>
                                        </p:tgtEl>
                                        <p:attrNameLst>
                                          <p:attrName>ppt_y</p:attrName>
                                        </p:attrNameLst>
                                      </p:cBhvr>
                                      <p:tavLst>
                                        <p:tav tm="0">
                                          <p:val>
                                            <p:strVal val="#ppt_y-#ppt_h/2"/>
                                          </p:val>
                                        </p:tav>
                                        <p:tav tm="100000">
                                          <p:val>
                                            <p:strVal val="#ppt_y"/>
                                          </p:val>
                                        </p:tav>
                                      </p:tavLst>
                                    </p:anim>
                                    <p:anim calcmode="lin" valueType="num">
                                      <p:cBhvr>
                                        <p:cTn id="25" dur="500" fill="hold"/>
                                        <p:tgtEl>
                                          <p:spTgt spid="15365">
                                            <p:txEl>
                                              <p:pRg st="2" end="2"/>
                                            </p:txEl>
                                          </p:spTgt>
                                        </p:tgtEl>
                                        <p:attrNameLst>
                                          <p:attrName>ppt_w</p:attrName>
                                        </p:attrNameLst>
                                      </p:cBhvr>
                                      <p:tavLst>
                                        <p:tav tm="0">
                                          <p:val>
                                            <p:strVal val="#ppt_w"/>
                                          </p:val>
                                        </p:tav>
                                        <p:tav tm="100000">
                                          <p:val>
                                            <p:strVal val="#ppt_w"/>
                                          </p:val>
                                        </p:tav>
                                      </p:tavLst>
                                    </p:anim>
                                    <p:anim calcmode="lin" valueType="num">
                                      <p:cBhvr>
                                        <p:cTn id="26" dur="500" fill="hold"/>
                                        <p:tgtEl>
                                          <p:spTgt spid="15365">
                                            <p:txEl>
                                              <p:pRg st="2" end="2"/>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5365">
                                            <p:txEl>
                                              <p:pRg st="2" end="2"/>
                                            </p:txEl>
                                          </p:spTgt>
                                        </p:tgtEl>
                                        <p:attrNameLst>
                                          <p:attrName>ppt_c</p:attrName>
                                        </p:attrNameLst>
                                      </p:cBhvr>
                                      <p:to>
                                        <a:srgbClr val="FFCC99"/>
                                      </p:to>
                                    </p:animClr>
                                  </p:sub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15365">
                                            <p:txEl>
                                              <p:pRg st="3" end="3"/>
                                            </p:txEl>
                                          </p:spTgt>
                                        </p:tgtEl>
                                        <p:attrNameLst>
                                          <p:attrName>style.visibility</p:attrName>
                                        </p:attrNameLst>
                                      </p:cBhvr>
                                      <p:to>
                                        <p:strVal val="visible"/>
                                      </p:to>
                                    </p:set>
                                    <p:anim calcmode="lin" valueType="num">
                                      <p:cBhvr>
                                        <p:cTn id="31" dur="500" fill="hold"/>
                                        <p:tgtEl>
                                          <p:spTgt spid="15365">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15365">
                                            <p:txEl>
                                              <p:pRg st="3" end="3"/>
                                            </p:txEl>
                                          </p:spTgt>
                                        </p:tgtEl>
                                        <p:attrNameLst>
                                          <p:attrName>ppt_y</p:attrName>
                                        </p:attrNameLst>
                                      </p:cBhvr>
                                      <p:tavLst>
                                        <p:tav tm="0">
                                          <p:val>
                                            <p:strVal val="#ppt_y-#ppt_h/2"/>
                                          </p:val>
                                        </p:tav>
                                        <p:tav tm="100000">
                                          <p:val>
                                            <p:strVal val="#ppt_y"/>
                                          </p:val>
                                        </p:tav>
                                      </p:tavLst>
                                    </p:anim>
                                    <p:anim calcmode="lin" valueType="num">
                                      <p:cBhvr>
                                        <p:cTn id="33" dur="500" fill="hold"/>
                                        <p:tgtEl>
                                          <p:spTgt spid="15365">
                                            <p:txEl>
                                              <p:pRg st="3" end="3"/>
                                            </p:txEl>
                                          </p:spTgt>
                                        </p:tgtEl>
                                        <p:attrNameLst>
                                          <p:attrName>ppt_w</p:attrName>
                                        </p:attrNameLst>
                                      </p:cBhvr>
                                      <p:tavLst>
                                        <p:tav tm="0">
                                          <p:val>
                                            <p:strVal val="#ppt_w"/>
                                          </p:val>
                                        </p:tav>
                                        <p:tav tm="100000">
                                          <p:val>
                                            <p:strVal val="#ppt_w"/>
                                          </p:val>
                                        </p:tav>
                                      </p:tavLst>
                                    </p:anim>
                                    <p:anim calcmode="lin" valueType="num">
                                      <p:cBhvr>
                                        <p:cTn id="34" dur="500" fill="hold"/>
                                        <p:tgtEl>
                                          <p:spTgt spid="15365">
                                            <p:txEl>
                                              <p:pRg st="3" end="3"/>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5365">
                                            <p:txEl>
                                              <p:pRg st="3" end="3"/>
                                            </p:txEl>
                                          </p:spTgt>
                                        </p:tgtEl>
                                        <p:attrNameLst>
                                          <p:attrName>ppt_c</p:attrName>
                                        </p:attrNameLst>
                                      </p:cBhvr>
                                      <p:to>
                                        <a:srgbClr val="FFCC99"/>
                                      </p:to>
                                    </p:animClr>
                                  </p:subTnLst>
                                </p:cTn>
                              </p:par>
                            </p:childTnLst>
                          </p:cTn>
                        </p:par>
                      </p:childTnLst>
                    </p:cTn>
                  </p:par>
                  <p:par>
                    <p:cTn id="35" fill="hold">
                      <p:stCondLst>
                        <p:cond delay="indefinite"/>
                      </p:stCondLst>
                      <p:childTnLst>
                        <p:par>
                          <p:cTn id="36" fill="hold">
                            <p:stCondLst>
                              <p:cond delay="0"/>
                            </p:stCondLst>
                            <p:childTnLst>
                              <p:par>
                                <p:cTn id="37" presetID="17" presetClass="entr" presetSubtype="1" fill="hold" grpId="0" nodeType="clickEffect">
                                  <p:stCondLst>
                                    <p:cond delay="0"/>
                                  </p:stCondLst>
                                  <p:childTnLst>
                                    <p:set>
                                      <p:cBhvr>
                                        <p:cTn id="38" dur="1" fill="hold">
                                          <p:stCondLst>
                                            <p:cond delay="0"/>
                                          </p:stCondLst>
                                        </p:cTn>
                                        <p:tgtEl>
                                          <p:spTgt spid="15365">
                                            <p:txEl>
                                              <p:pRg st="4" end="4"/>
                                            </p:txEl>
                                          </p:spTgt>
                                        </p:tgtEl>
                                        <p:attrNameLst>
                                          <p:attrName>style.visibility</p:attrName>
                                        </p:attrNameLst>
                                      </p:cBhvr>
                                      <p:to>
                                        <p:strVal val="visible"/>
                                      </p:to>
                                    </p:set>
                                    <p:anim calcmode="lin" valueType="num">
                                      <p:cBhvr>
                                        <p:cTn id="39" dur="500" fill="hold"/>
                                        <p:tgtEl>
                                          <p:spTgt spid="15365">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15365">
                                            <p:txEl>
                                              <p:pRg st="4" end="4"/>
                                            </p:txEl>
                                          </p:spTgt>
                                        </p:tgtEl>
                                        <p:attrNameLst>
                                          <p:attrName>ppt_y</p:attrName>
                                        </p:attrNameLst>
                                      </p:cBhvr>
                                      <p:tavLst>
                                        <p:tav tm="0">
                                          <p:val>
                                            <p:strVal val="#ppt_y-#ppt_h/2"/>
                                          </p:val>
                                        </p:tav>
                                        <p:tav tm="100000">
                                          <p:val>
                                            <p:strVal val="#ppt_y"/>
                                          </p:val>
                                        </p:tav>
                                      </p:tavLst>
                                    </p:anim>
                                    <p:anim calcmode="lin" valueType="num">
                                      <p:cBhvr>
                                        <p:cTn id="41" dur="500" fill="hold"/>
                                        <p:tgtEl>
                                          <p:spTgt spid="15365">
                                            <p:txEl>
                                              <p:pRg st="4" end="4"/>
                                            </p:txEl>
                                          </p:spTgt>
                                        </p:tgtEl>
                                        <p:attrNameLst>
                                          <p:attrName>ppt_w</p:attrName>
                                        </p:attrNameLst>
                                      </p:cBhvr>
                                      <p:tavLst>
                                        <p:tav tm="0">
                                          <p:val>
                                            <p:strVal val="#ppt_w"/>
                                          </p:val>
                                        </p:tav>
                                        <p:tav tm="100000">
                                          <p:val>
                                            <p:strVal val="#ppt_w"/>
                                          </p:val>
                                        </p:tav>
                                      </p:tavLst>
                                    </p:anim>
                                    <p:anim calcmode="lin" valueType="num">
                                      <p:cBhvr>
                                        <p:cTn id="42" dur="500" fill="hold"/>
                                        <p:tgtEl>
                                          <p:spTgt spid="15365">
                                            <p:txEl>
                                              <p:pRg st="4" end="4"/>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5365">
                                            <p:txEl>
                                              <p:pRg st="4" end="4"/>
                                            </p:txEl>
                                          </p:spTgt>
                                        </p:tgtEl>
                                        <p:attrNameLst>
                                          <p:attrName>ppt_c</p:attrName>
                                        </p:attrNameLst>
                                      </p:cBhvr>
                                      <p:to>
                                        <a:srgbClr val="FFCC99"/>
                                      </p:to>
                                    </p:animClr>
                                  </p:sub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15365">
                                            <p:txEl>
                                              <p:pRg st="5" end="5"/>
                                            </p:txEl>
                                          </p:spTgt>
                                        </p:tgtEl>
                                        <p:attrNameLst>
                                          <p:attrName>style.visibility</p:attrName>
                                        </p:attrNameLst>
                                      </p:cBhvr>
                                      <p:to>
                                        <p:strVal val="visible"/>
                                      </p:to>
                                    </p:set>
                                    <p:anim calcmode="lin" valueType="num">
                                      <p:cBhvr>
                                        <p:cTn id="47" dur="500" fill="hold"/>
                                        <p:tgtEl>
                                          <p:spTgt spid="15365">
                                            <p:txEl>
                                              <p:pRg st="5" end="5"/>
                                            </p:txEl>
                                          </p:spTgt>
                                        </p:tgtEl>
                                        <p:attrNameLst>
                                          <p:attrName>ppt_x</p:attrName>
                                        </p:attrNameLst>
                                      </p:cBhvr>
                                      <p:tavLst>
                                        <p:tav tm="0">
                                          <p:val>
                                            <p:strVal val="#ppt_x"/>
                                          </p:val>
                                        </p:tav>
                                        <p:tav tm="100000">
                                          <p:val>
                                            <p:strVal val="#ppt_x"/>
                                          </p:val>
                                        </p:tav>
                                      </p:tavLst>
                                    </p:anim>
                                    <p:anim calcmode="lin" valueType="num">
                                      <p:cBhvr>
                                        <p:cTn id="48" dur="500" fill="hold"/>
                                        <p:tgtEl>
                                          <p:spTgt spid="15365">
                                            <p:txEl>
                                              <p:pRg st="5" end="5"/>
                                            </p:txEl>
                                          </p:spTgt>
                                        </p:tgtEl>
                                        <p:attrNameLst>
                                          <p:attrName>ppt_y</p:attrName>
                                        </p:attrNameLst>
                                      </p:cBhvr>
                                      <p:tavLst>
                                        <p:tav tm="0">
                                          <p:val>
                                            <p:strVal val="#ppt_y-#ppt_h/2"/>
                                          </p:val>
                                        </p:tav>
                                        <p:tav tm="100000">
                                          <p:val>
                                            <p:strVal val="#ppt_y"/>
                                          </p:val>
                                        </p:tav>
                                      </p:tavLst>
                                    </p:anim>
                                    <p:anim calcmode="lin" valueType="num">
                                      <p:cBhvr>
                                        <p:cTn id="49" dur="500" fill="hold"/>
                                        <p:tgtEl>
                                          <p:spTgt spid="15365">
                                            <p:txEl>
                                              <p:pRg st="5" end="5"/>
                                            </p:txEl>
                                          </p:spTgt>
                                        </p:tgtEl>
                                        <p:attrNameLst>
                                          <p:attrName>ppt_w</p:attrName>
                                        </p:attrNameLst>
                                      </p:cBhvr>
                                      <p:tavLst>
                                        <p:tav tm="0">
                                          <p:val>
                                            <p:strVal val="#ppt_w"/>
                                          </p:val>
                                        </p:tav>
                                        <p:tav tm="100000">
                                          <p:val>
                                            <p:strVal val="#ppt_w"/>
                                          </p:val>
                                        </p:tav>
                                      </p:tavLst>
                                    </p:anim>
                                    <p:anim calcmode="lin" valueType="num">
                                      <p:cBhvr>
                                        <p:cTn id="50" dur="500" fill="hold"/>
                                        <p:tgtEl>
                                          <p:spTgt spid="15365">
                                            <p:txEl>
                                              <p:pRg st="5" end="5"/>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5365">
                                            <p:txEl>
                                              <p:pRg st="5" end="5"/>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0402" name="Rectangle 2" descr="Purple mesh"/>
          <p:cNvSpPr>
            <a:spLocks noGrp="1" noChangeArrowheads="1"/>
          </p:cNvSpPr>
          <p:nvPr>
            <p:ph type="title"/>
          </p:nvPr>
        </p:nvSpPr>
        <p:spPr>
          <a:noFill/>
        </p:spPr>
        <p:txBody>
          <a:bodyPr/>
          <a:lstStyle/>
          <a:p>
            <a:pPr>
              <a:defRPr/>
            </a:pPr>
            <a:r>
              <a:rPr lang="en-US" sz="2800" smtClean="0">
                <a:solidFill>
                  <a:srgbClr val="CC0000"/>
                </a:solidFill>
              </a:rPr>
              <a:t>WHAT ABOUT COOKING BAGS FOR ROASTING?</a:t>
            </a:r>
            <a:endParaRPr lang="en-US" smtClean="0">
              <a:solidFill>
                <a:srgbClr val="CC0000"/>
              </a:solidFill>
            </a:endParaRPr>
          </a:p>
        </p:txBody>
      </p:sp>
      <p:sp>
        <p:nvSpPr>
          <p:cNvPr id="230403" name="Rectangle 3"/>
          <p:cNvSpPr>
            <a:spLocks noGrp="1" noChangeArrowheads="1"/>
          </p:cNvSpPr>
          <p:nvPr>
            <p:ph idx="1"/>
          </p:nvPr>
        </p:nvSpPr>
        <p:spPr>
          <a:xfrm>
            <a:off x="0" y="1447800"/>
            <a:ext cx="9144000" cy="4648200"/>
          </a:xfrm>
        </p:spPr>
        <p:txBody>
          <a:bodyPr/>
          <a:lstStyle/>
          <a:p>
            <a:pPr>
              <a:buFontTx/>
              <a:buChar char="•"/>
            </a:pPr>
            <a:r>
              <a:rPr lang="en-US" sz="3400" b="0" smtClean="0">
                <a:solidFill>
                  <a:srgbClr val="FFFFFF"/>
                </a:solidFill>
              </a:rPr>
              <a:t>Do </a:t>
            </a:r>
            <a:r>
              <a:rPr lang="en-US" sz="3400" b="0" u="sng" smtClean="0">
                <a:solidFill>
                  <a:srgbClr val="FFFFFF"/>
                </a:solidFill>
              </a:rPr>
              <a:t>not</a:t>
            </a:r>
            <a:r>
              <a:rPr lang="en-US" sz="3400" b="0" smtClean="0">
                <a:solidFill>
                  <a:srgbClr val="FFFFFF"/>
                </a:solidFill>
              </a:rPr>
              <a:t> use cooking bags	</a:t>
            </a:r>
          </a:p>
          <a:p>
            <a:pPr>
              <a:buFontTx/>
              <a:buChar char="•"/>
            </a:pPr>
            <a:r>
              <a:rPr lang="en-US" sz="3400" b="0" smtClean="0">
                <a:solidFill>
                  <a:srgbClr val="FFFFFF"/>
                </a:solidFill>
              </a:rPr>
              <a:t>They insulate, wasting energy and your money</a:t>
            </a:r>
          </a:p>
          <a:p>
            <a:pPr>
              <a:buFontTx/>
              <a:buChar char="•"/>
            </a:pPr>
            <a:r>
              <a:rPr lang="en-US" sz="3400" b="0" smtClean="0">
                <a:solidFill>
                  <a:srgbClr val="FFFFFF"/>
                </a:solidFill>
              </a:rPr>
              <a:t>They trap steam, shifting from roasting to braising with the trapped steam</a:t>
            </a:r>
          </a:p>
          <a:p>
            <a:pPr>
              <a:buFontTx/>
              <a:buChar char="•"/>
            </a:pPr>
            <a:r>
              <a:rPr lang="en-US" sz="3400" b="0" smtClean="0">
                <a:solidFill>
                  <a:srgbClr val="FFFFFF"/>
                </a:solidFill>
              </a:rPr>
              <a:t>Braising tenderizes but greatly harms the meat flavor</a:t>
            </a:r>
          </a:p>
          <a:p>
            <a:pPr>
              <a:buFontTx/>
              <a:buChar char="•"/>
            </a:pPr>
            <a:r>
              <a:rPr lang="en-US" sz="3300" b="0" smtClean="0">
                <a:solidFill>
                  <a:srgbClr val="FFFFFF"/>
                </a:solidFill>
              </a:rPr>
              <a:t>Meat should be naked during roasting</a:t>
            </a:r>
            <a:r>
              <a:rPr lang="en-US" sz="3300" smtClean="0"/>
              <a:t>	</a:t>
            </a:r>
            <a:endParaRPr lang="en-US" sz="3600" smtClean="0"/>
          </a:p>
          <a:p>
            <a:endParaRPr lang="en-US" sz="3600" smtClean="0"/>
          </a:p>
        </p:txBody>
      </p:sp>
      <p:sp>
        <p:nvSpPr>
          <p:cNvPr id="7065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animEffect transition="in" filter="wipe(up)">
                                      <p:cBhvr>
                                        <p:cTn id="7" dur="500"/>
                                        <p:tgtEl>
                                          <p:spTgt spid="230403">
                                            <p:txEl>
                                              <p:pRg st="0" end="0"/>
                                            </p:txEl>
                                          </p:spTgt>
                                        </p:tgtEl>
                                      </p:cBhvr>
                                    </p:animEffect>
                                  </p:childTnLst>
                                  <p:subTnLst>
                                    <p:animClr clrSpc="rgb" dir="cw">
                                      <p:cBhvr override="childStyle">
                                        <p:cTn dur="1" fill="hold" display="0" masterRel="nextClick" afterEffect="1"/>
                                        <p:tgtEl>
                                          <p:spTgt spid="230403">
                                            <p:txEl>
                                              <p:pRg st="0" end="0"/>
                                            </p:txEl>
                                          </p:spTgt>
                                        </p:tgtEl>
                                        <p:attrNameLst>
                                          <p:attrName>ppt_c</p:attrName>
                                        </p:attrNameLst>
                                      </p:cBhvr>
                                      <p:to>
                                        <a:srgbClr val="FFCC99"/>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0403">
                                            <p:txEl>
                                              <p:pRg st="1" end="1"/>
                                            </p:txEl>
                                          </p:spTgt>
                                        </p:tgtEl>
                                        <p:attrNameLst>
                                          <p:attrName>style.visibility</p:attrName>
                                        </p:attrNameLst>
                                      </p:cBhvr>
                                      <p:to>
                                        <p:strVal val="visible"/>
                                      </p:to>
                                    </p:set>
                                    <p:animEffect transition="in" filter="wipe(up)">
                                      <p:cBhvr>
                                        <p:cTn id="12" dur="500"/>
                                        <p:tgtEl>
                                          <p:spTgt spid="230403">
                                            <p:txEl>
                                              <p:pRg st="1" end="1"/>
                                            </p:txEl>
                                          </p:spTgt>
                                        </p:tgtEl>
                                      </p:cBhvr>
                                    </p:animEffect>
                                  </p:childTnLst>
                                  <p:subTnLst>
                                    <p:animClr clrSpc="rgb" dir="cw">
                                      <p:cBhvr override="childStyle">
                                        <p:cTn dur="1" fill="hold" display="0" masterRel="nextClick" afterEffect="1"/>
                                        <p:tgtEl>
                                          <p:spTgt spid="230403">
                                            <p:txEl>
                                              <p:pRg st="1" end="1"/>
                                            </p:txEl>
                                          </p:spTgt>
                                        </p:tgtEl>
                                        <p:attrNameLst>
                                          <p:attrName>ppt_c</p:attrName>
                                        </p:attrNameLst>
                                      </p:cBhvr>
                                      <p:to>
                                        <a:srgbClr val="FFCC99"/>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0403">
                                            <p:txEl>
                                              <p:pRg st="2" end="2"/>
                                            </p:txEl>
                                          </p:spTgt>
                                        </p:tgtEl>
                                        <p:attrNameLst>
                                          <p:attrName>style.visibility</p:attrName>
                                        </p:attrNameLst>
                                      </p:cBhvr>
                                      <p:to>
                                        <p:strVal val="visible"/>
                                      </p:to>
                                    </p:set>
                                    <p:animEffect transition="in" filter="wipe(up)">
                                      <p:cBhvr>
                                        <p:cTn id="17" dur="500"/>
                                        <p:tgtEl>
                                          <p:spTgt spid="230403">
                                            <p:txEl>
                                              <p:pRg st="2" end="2"/>
                                            </p:txEl>
                                          </p:spTgt>
                                        </p:tgtEl>
                                      </p:cBhvr>
                                    </p:animEffect>
                                  </p:childTnLst>
                                  <p:subTnLst>
                                    <p:animClr clrSpc="rgb" dir="cw">
                                      <p:cBhvr override="childStyle">
                                        <p:cTn dur="1" fill="hold" display="0" masterRel="nextClick" afterEffect="1"/>
                                        <p:tgtEl>
                                          <p:spTgt spid="230403">
                                            <p:txEl>
                                              <p:pRg st="2" end="2"/>
                                            </p:txEl>
                                          </p:spTgt>
                                        </p:tgtEl>
                                        <p:attrNameLst>
                                          <p:attrName>ppt_c</p:attrName>
                                        </p:attrNameLst>
                                      </p:cBhvr>
                                      <p:to>
                                        <a:srgbClr val="FFCC99"/>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30403">
                                            <p:txEl>
                                              <p:pRg st="3" end="3"/>
                                            </p:txEl>
                                          </p:spTgt>
                                        </p:tgtEl>
                                        <p:attrNameLst>
                                          <p:attrName>style.visibility</p:attrName>
                                        </p:attrNameLst>
                                      </p:cBhvr>
                                      <p:to>
                                        <p:strVal val="visible"/>
                                      </p:to>
                                    </p:set>
                                    <p:animEffect transition="in" filter="wipe(up)">
                                      <p:cBhvr>
                                        <p:cTn id="22" dur="500"/>
                                        <p:tgtEl>
                                          <p:spTgt spid="230403">
                                            <p:txEl>
                                              <p:pRg st="3" end="3"/>
                                            </p:txEl>
                                          </p:spTgt>
                                        </p:tgtEl>
                                      </p:cBhvr>
                                    </p:animEffect>
                                  </p:childTnLst>
                                  <p:subTnLst>
                                    <p:animClr clrSpc="rgb" dir="cw">
                                      <p:cBhvr override="childStyle">
                                        <p:cTn dur="1" fill="hold" display="0" masterRel="nextClick" afterEffect="1"/>
                                        <p:tgtEl>
                                          <p:spTgt spid="230403">
                                            <p:txEl>
                                              <p:pRg st="3" end="3"/>
                                            </p:txEl>
                                          </p:spTgt>
                                        </p:tgtEl>
                                        <p:attrNameLst>
                                          <p:attrName>ppt_c</p:attrName>
                                        </p:attrNameLst>
                                      </p:cBhvr>
                                      <p:to>
                                        <a:srgbClr val="FFCC99"/>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30403">
                                            <p:txEl>
                                              <p:pRg st="4" end="4"/>
                                            </p:txEl>
                                          </p:spTgt>
                                        </p:tgtEl>
                                        <p:attrNameLst>
                                          <p:attrName>style.visibility</p:attrName>
                                        </p:attrNameLst>
                                      </p:cBhvr>
                                      <p:to>
                                        <p:strVal val="visible"/>
                                      </p:to>
                                    </p:set>
                                    <p:animEffect transition="in" filter="wipe(up)">
                                      <p:cBhvr>
                                        <p:cTn id="27" dur="500"/>
                                        <p:tgtEl>
                                          <p:spTgt spid="230403">
                                            <p:txEl>
                                              <p:pRg st="4" end="4"/>
                                            </p:txEl>
                                          </p:spTgt>
                                        </p:tgtEl>
                                      </p:cBhvr>
                                    </p:animEffect>
                                  </p:childTnLst>
                                  <p:subTnLst>
                                    <p:animClr clrSpc="rgb" dir="cw">
                                      <p:cBhvr override="childStyle">
                                        <p:cTn dur="1" fill="hold" display="0" masterRel="nextClick" afterEffect="1"/>
                                        <p:tgtEl>
                                          <p:spTgt spid="230403">
                                            <p:txEl>
                                              <p:pRg st="4" end="4"/>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descr="Purple mesh"/>
          <p:cNvSpPr>
            <a:spLocks noGrp="1" noChangeArrowheads="1"/>
          </p:cNvSpPr>
          <p:nvPr>
            <p:ph type="title"/>
          </p:nvPr>
        </p:nvSpPr>
        <p:spPr>
          <a:noFill/>
        </p:spPr>
        <p:txBody>
          <a:bodyPr/>
          <a:lstStyle/>
          <a:p>
            <a:pPr>
              <a:defRPr/>
            </a:pPr>
            <a:r>
              <a:rPr lang="en-US" sz="2800" smtClean="0">
                <a:solidFill>
                  <a:srgbClr val="CC0000"/>
                </a:solidFill>
              </a:rPr>
              <a:t>EFFECTS OF COOKING SPEED &amp; DONENESS -</a:t>
            </a:r>
            <a:br>
              <a:rPr lang="en-US" sz="2800" smtClean="0">
                <a:solidFill>
                  <a:srgbClr val="CC0000"/>
                </a:solidFill>
              </a:rPr>
            </a:br>
            <a:r>
              <a:rPr lang="en-US" sz="2800" smtClean="0">
                <a:solidFill>
                  <a:srgbClr val="CC0000"/>
                </a:solidFill>
              </a:rPr>
              <a:t>DATA COLLECTED IN ANSC 3201 LABS</a:t>
            </a:r>
            <a:endParaRPr lang="en-US" smtClean="0">
              <a:solidFill>
                <a:srgbClr val="CC0000"/>
              </a:solidFill>
            </a:endParaRPr>
          </a:p>
        </p:txBody>
      </p:sp>
      <p:sp>
        <p:nvSpPr>
          <p:cNvPr id="7168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
        <p:nvSpPr>
          <p:cNvPr id="71684" name="Text Box 4"/>
          <p:cNvSpPr txBox="1">
            <a:spLocks noChangeArrowheads="1"/>
          </p:cNvSpPr>
          <p:nvPr/>
        </p:nvSpPr>
        <p:spPr bwMode="auto">
          <a:xfrm>
            <a:off x="381000" y="1219200"/>
            <a:ext cx="8763000" cy="2546350"/>
          </a:xfrm>
          <a:prstGeom prst="rect">
            <a:avLst/>
          </a:prstGeom>
          <a:noFill/>
          <a:ln w="38100">
            <a:noFill/>
            <a:miter lim="800000"/>
            <a:headEnd/>
            <a:tailEnd/>
          </a:ln>
        </p:spPr>
        <p:txBody>
          <a:bodyPr>
            <a:spAutoFit/>
          </a:bodyPr>
          <a:lstStyle/>
          <a:p>
            <a:pPr>
              <a:spcBef>
                <a:spcPct val="50000"/>
              </a:spcBef>
            </a:pPr>
            <a:r>
              <a:rPr lang="en-US" sz="2000">
                <a:solidFill>
                  <a:srgbClr val="FFFFFF"/>
                </a:solidFill>
              </a:rPr>
              <a:t>COOKING    INTERNAL   COOKING   WBS     </a:t>
            </a:r>
            <a:r>
              <a:rPr lang="en-US" sz="2000" u="sng">
                <a:solidFill>
                  <a:srgbClr val="FFFFFF"/>
                </a:solidFill>
              </a:rPr>
              <a:t>SENSORY PANEL SCORE</a:t>
            </a:r>
            <a:br>
              <a:rPr lang="en-US" sz="2000" u="sng">
                <a:solidFill>
                  <a:srgbClr val="FFFFFF"/>
                </a:solidFill>
              </a:rPr>
            </a:br>
            <a:r>
              <a:rPr lang="en-US" sz="2000">
                <a:solidFill>
                  <a:srgbClr val="FFFFFF"/>
                </a:solidFill>
              </a:rPr>
              <a:t>   METHOD    TEMP., </a:t>
            </a:r>
            <a:r>
              <a:rPr lang="en-US" sz="2000" baseline="30000">
                <a:solidFill>
                  <a:srgbClr val="FFFFFF"/>
                </a:solidFill>
              </a:rPr>
              <a:t>O</a:t>
            </a:r>
            <a:r>
              <a:rPr lang="en-US" sz="2000">
                <a:solidFill>
                  <a:srgbClr val="FFFFFF"/>
                </a:solidFill>
              </a:rPr>
              <a:t>F     LOSS, %   VALUE  TEND.     JUIC.     FLAVOR</a:t>
            </a:r>
          </a:p>
          <a:p>
            <a:pPr>
              <a:spcBef>
                <a:spcPct val="50000"/>
              </a:spcBef>
            </a:pPr>
            <a:r>
              <a:rPr lang="en-US" sz="2200">
                <a:solidFill>
                  <a:srgbClr val="FFFFFF"/>
                </a:solidFill>
              </a:rPr>
              <a:t>BROILING	155	        19.3          7.7        6.0         6.6           6.4</a:t>
            </a:r>
          </a:p>
          <a:p>
            <a:pPr>
              <a:spcBef>
                <a:spcPct val="50000"/>
              </a:spcBef>
            </a:pPr>
            <a:r>
              <a:rPr lang="en-US" sz="2200">
                <a:solidFill>
                  <a:srgbClr val="FFFFFF"/>
                </a:solidFill>
              </a:rPr>
              <a:t>BROILING       180             30.2          9.2        5.6         5.0           5.1</a:t>
            </a:r>
          </a:p>
          <a:p>
            <a:pPr>
              <a:spcBef>
                <a:spcPct val="50000"/>
              </a:spcBef>
            </a:pPr>
            <a:r>
              <a:rPr lang="en-US" sz="2200">
                <a:solidFill>
                  <a:srgbClr val="FFFFFF"/>
                </a:solidFill>
              </a:rPr>
              <a:t>CHARCOAL</a:t>
            </a:r>
            <a:br>
              <a:rPr lang="en-US" sz="2200">
                <a:solidFill>
                  <a:srgbClr val="FFFFFF"/>
                </a:solidFill>
              </a:rPr>
            </a:br>
            <a:r>
              <a:rPr lang="en-US" sz="2200">
                <a:solidFill>
                  <a:srgbClr val="FFFFFF"/>
                </a:solidFill>
              </a:rPr>
              <a:t>   GRILLING    155             13.4          5.7         7.2         6.6          7.3</a:t>
            </a:r>
            <a:endParaRPr lang="en-US" sz="2000" u="sng">
              <a:solidFill>
                <a:srgbClr val="FFFFFF"/>
              </a:solidFill>
            </a:endParaRPr>
          </a:p>
        </p:txBody>
      </p:sp>
      <p:sp>
        <p:nvSpPr>
          <p:cNvPr id="71685" name="Line 5"/>
          <p:cNvSpPr>
            <a:spLocks noChangeShapeType="1"/>
          </p:cNvSpPr>
          <p:nvPr/>
        </p:nvSpPr>
        <p:spPr bwMode="auto">
          <a:xfrm>
            <a:off x="457200" y="1981200"/>
            <a:ext cx="8686800" cy="0"/>
          </a:xfrm>
          <a:prstGeom prst="line">
            <a:avLst/>
          </a:prstGeom>
          <a:noFill/>
          <a:ln w="38100">
            <a:solidFill>
              <a:srgbClr val="CC0000"/>
            </a:solidFill>
            <a:round/>
            <a:headEnd/>
            <a:tailEnd/>
          </a:ln>
        </p:spPr>
        <p:txBody>
          <a:bodyPr wrap="none" anchor="ctr"/>
          <a:lstStyle/>
          <a:p>
            <a:endParaRPr lang="en-US"/>
          </a:p>
        </p:txBody>
      </p:sp>
      <p:sp>
        <p:nvSpPr>
          <p:cNvPr id="71686" name="Line 6"/>
          <p:cNvSpPr>
            <a:spLocks noChangeShapeType="1"/>
          </p:cNvSpPr>
          <p:nvPr/>
        </p:nvSpPr>
        <p:spPr bwMode="auto">
          <a:xfrm>
            <a:off x="457200" y="3810000"/>
            <a:ext cx="8686800" cy="0"/>
          </a:xfrm>
          <a:prstGeom prst="line">
            <a:avLst/>
          </a:prstGeom>
          <a:noFill/>
          <a:ln w="38100">
            <a:solidFill>
              <a:srgbClr val="CC0000"/>
            </a:solidFill>
            <a:round/>
            <a:headEnd/>
            <a:tailEnd/>
          </a:ln>
        </p:spPr>
        <p:txBody>
          <a:bodyPr wrap="none" anchor="ctr"/>
          <a:lstStyle/>
          <a:p>
            <a:endParaRPr lang="en-US"/>
          </a:p>
        </p:txBody>
      </p:sp>
      <p:sp>
        <p:nvSpPr>
          <p:cNvPr id="131079" name="Text Box 7"/>
          <p:cNvSpPr txBox="1">
            <a:spLocks noChangeArrowheads="1"/>
          </p:cNvSpPr>
          <p:nvPr/>
        </p:nvSpPr>
        <p:spPr bwMode="auto">
          <a:xfrm>
            <a:off x="457200" y="4038600"/>
            <a:ext cx="8686800" cy="2100263"/>
          </a:xfrm>
          <a:prstGeom prst="rect">
            <a:avLst/>
          </a:prstGeom>
          <a:noFill/>
          <a:ln w="38100">
            <a:noFill/>
            <a:miter lim="800000"/>
            <a:headEnd/>
            <a:tailEnd/>
          </a:ln>
        </p:spPr>
        <p:txBody>
          <a:bodyPr>
            <a:spAutoFit/>
          </a:bodyPr>
          <a:lstStyle/>
          <a:p>
            <a:pPr>
              <a:spcBef>
                <a:spcPct val="50000"/>
              </a:spcBef>
            </a:pPr>
            <a:r>
              <a:rPr lang="en-US" sz="2400" b="0">
                <a:solidFill>
                  <a:srgbClr val="FFFFFF"/>
                </a:solidFill>
              </a:rPr>
              <a:t>Compare lines 1 and 2.  The only difference is the doneness:  155 vs. 180 internally.</a:t>
            </a:r>
            <a:r>
              <a:rPr lang="en-US" sz="2400" b="0"/>
              <a:t>  </a:t>
            </a:r>
            <a:r>
              <a:rPr lang="en-US" sz="2400" b="0">
                <a:solidFill>
                  <a:srgbClr val="CC0000"/>
                </a:solidFill>
              </a:rPr>
              <a:t>How did the greater doneness change the meat?</a:t>
            </a:r>
          </a:p>
          <a:p>
            <a:pPr>
              <a:spcBef>
                <a:spcPct val="50000"/>
              </a:spcBef>
            </a:pPr>
            <a:r>
              <a:rPr lang="en-US" sz="2400" b="0">
                <a:solidFill>
                  <a:srgbClr val="FFFFFF"/>
                </a:solidFill>
              </a:rPr>
              <a:t>Compare lines 1 and 3. Only differences are charcoal and a slower cooking w/charcoal.</a:t>
            </a:r>
            <a:endParaRPr lang="en-US" b="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1079">
                                            <p:txEl>
                                              <p:pRg st="0" end="0"/>
                                            </p:txEl>
                                          </p:spTgt>
                                        </p:tgtEl>
                                        <p:attrNameLst>
                                          <p:attrName>style.visibility</p:attrName>
                                        </p:attrNameLst>
                                      </p:cBhvr>
                                      <p:to>
                                        <p:strVal val="visible"/>
                                      </p:to>
                                    </p:set>
                                    <p:animEffect transition="in" filter="barn(outVertical)">
                                      <p:cBhvr>
                                        <p:cTn id="7" dur="500"/>
                                        <p:tgtEl>
                                          <p:spTgt spid="131079">
                                            <p:txEl>
                                              <p:pRg st="0" end="0"/>
                                            </p:txEl>
                                          </p:spTgt>
                                        </p:tgtEl>
                                      </p:cBhvr>
                                    </p:animEffect>
                                  </p:childTnLst>
                                  <p:subTnLst>
                                    <p:animClr clrSpc="rgb" dir="cw">
                                      <p:cBhvr override="childStyle">
                                        <p:cTn dur="1" fill="hold" display="0" masterRel="nextClick" afterEffect="1"/>
                                        <p:tgtEl>
                                          <p:spTgt spid="131079">
                                            <p:txEl>
                                              <p:pRg st="0" end="0"/>
                                            </p:txEl>
                                          </p:spTgt>
                                        </p:tgtEl>
                                        <p:attrNameLst>
                                          <p:attrName>ppt_c</p:attrName>
                                        </p:attrNameLst>
                                      </p:cBhvr>
                                      <p:to>
                                        <a:srgbClr val="FFCC99"/>
                                      </p:to>
                                    </p:animClr>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31079">
                                            <p:txEl>
                                              <p:pRg st="1" end="1"/>
                                            </p:txEl>
                                          </p:spTgt>
                                        </p:tgtEl>
                                        <p:attrNameLst>
                                          <p:attrName>style.visibility</p:attrName>
                                        </p:attrNameLst>
                                      </p:cBhvr>
                                      <p:to>
                                        <p:strVal val="visible"/>
                                      </p:to>
                                    </p:set>
                                    <p:animEffect transition="in" filter="barn(outVertical)">
                                      <p:cBhvr>
                                        <p:cTn id="12" dur="500"/>
                                        <p:tgtEl>
                                          <p:spTgt spid="131079">
                                            <p:txEl>
                                              <p:pRg st="1" end="1"/>
                                            </p:txEl>
                                          </p:spTgt>
                                        </p:tgtEl>
                                      </p:cBhvr>
                                    </p:animEffect>
                                  </p:childTnLst>
                                  <p:subTnLst>
                                    <p:animClr clrSpc="rgb" dir="cw">
                                      <p:cBhvr override="childStyle">
                                        <p:cTn dur="1" fill="hold" display="0" masterRel="nextClick" afterEffect="1"/>
                                        <p:tgtEl>
                                          <p:spTgt spid="131079">
                                            <p:txEl>
                                              <p:pRg st="1" end="1"/>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9"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72707" name="Picture 2" descr="E:\Cooking\Summary.tif"/>
          <p:cNvPicPr>
            <a:picLocks noChangeAspect="1" noChangeArrowheads="1"/>
          </p:cNvPicPr>
          <p:nvPr/>
        </p:nvPicPr>
        <p:blipFill>
          <a:blip r:embed="rId2" cstate="print"/>
          <a:srcRect l="1949" t="4054" r="780" b="4054"/>
          <a:stretch>
            <a:fillRect/>
          </a:stretch>
        </p:blipFill>
        <p:spPr bwMode="auto">
          <a:xfrm>
            <a:off x="304800" y="0"/>
            <a:ext cx="8950325" cy="685800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descr="Purple mesh"/>
          <p:cNvSpPr>
            <a:spLocks noGrp="1" noChangeArrowheads="1"/>
          </p:cNvSpPr>
          <p:nvPr>
            <p:ph type="title"/>
          </p:nvPr>
        </p:nvSpPr>
        <p:spPr>
          <a:noFill/>
        </p:spPr>
        <p:txBody>
          <a:bodyPr/>
          <a:lstStyle/>
          <a:p>
            <a:pPr>
              <a:defRPr/>
            </a:pPr>
            <a:r>
              <a:rPr lang="en-US" smtClean="0">
                <a:solidFill>
                  <a:srgbClr val="CC0000"/>
                </a:solidFill>
              </a:rPr>
              <a:t>MEAT TENDERIZERS</a:t>
            </a:r>
          </a:p>
        </p:txBody>
      </p:sp>
      <p:sp>
        <p:nvSpPr>
          <p:cNvPr id="7373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
        <p:nvSpPr>
          <p:cNvPr id="13318" name="Text Box 6"/>
          <p:cNvSpPr txBox="1">
            <a:spLocks noChangeArrowheads="1"/>
          </p:cNvSpPr>
          <p:nvPr/>
        </p:nvSpPr>
        <p:spPr bwMode="auto">
          <a:xfrm>
            <a:off x="304800" y="1371600"/>
            <a:ext cx="8839200" cy="4792663"/>
          </a:xfrm>
          <a:prstGeom prst="rect">
            <a:avLst/>
          </a:prstGeom>
          <a:noFill/>
          <a:ln w="9525">
            <a:noFill/>
            <a:miter lim="800000"/>
            <a:headEnd/>
            <a:tailEnd/>
          </a:ln>
        </p:spPr>
        <p:txBody>
          <a:bodyPr>
            <a:spAutoFit/>
          </a:bodyPr>
          <a:lstStyle/>
          <a:p>
            <a:pPr>
              <a:spcBef>
                <a:spcPct val="50000"/>
              </a:spcBef>
              <a:buFontTx/>
              <a:buChar char="•"/>
            </a:pPr>
            <a:r>
              <a:rPr lang="en-US" sz="2800" b="0" dirty="0">
                <a:solidFill>
                  <a:schemeClr val="bg1">
                    <a:lumMod val="60000"/>
                    <a:lumOff val="40000"/>
                  </a:schemeClr>
                </a:solidFill>
              </a:rPr>
              <a:t> Enzymes that degrade proteins and tenderize meat.</a:t>
            </a:r>
          </a:p>
          <a:p>
            <a:pPr>
              <a:spcBef>
                <a:spcPct val="50000"/>
              </a:spcBef>
              <a:buFontTx/>
              <a:buChar char="•"/>
            </a:pPr>
            <a:r>
              <a:rPr lang="en-US" sz="2800" b="0" dirty="0">
                <a:solidFill>
                  <a:schemeClr val="bg1">
                    <a:lumMod val="60000"/>
                    <a:lumOff val="40000"/>
                  </a:schemeClr>
                </a:solidFill>
              </a:rPr>
              <a:t> Review information given earlier</a:t>
            </a:r>
          </a:p>
          <a:p>
            <a:pPr>
              <a:spcBef>
                <a:spcPct val="50000"/>
              </a:spcBef>
              <a:buFontTx/>
              <a:buChar char="•"/>
            </a:pPr>
            <a:r>
              <a:rPr lang="en-US" sz="2800" b="0" dirty="0">
                <a:solidFill>
                  <a:schemeClr val="bg1">
                    <a:lumMod val="60000"/>
                    <a:lumOff val="40000"/>
                  </a:schemeClr>
                </a:solidFill>
              </a:rPr>
              <a:t> </a:t>
            </a:r>
            <a:r>
              <a:rPr lang="en-US" sz="2800" b="0" dirty="0" err="1">
                <a:solidFill>
                  <a:schemeClr val="bg1">
                    <a:lumMod val="60000"/>
                    <a:lumOff val="40000"/>
                  </a:schemeClr>
                </a:solidFill>
              </a:rPr>
              <a:t>Papain</a:t>
            </a:r>
            <a:r>
              <a:rPr lang="en-US" sz="2800" b="0" dirty="0">
                <a:solidFill>
                  <a:schemeClr val="bg1">
                    <a:lumMod val="60000"/>
                    <a:lumOff val="40000"/>
                  </a:schemeClr>
                </a:solidFill>
              </a:rPr>
              <a:t> is most widely used</a:t>
            </a:r>
          </a:p>
          <a:p>
            <a:pPr>
              <a:spcBef>
                <a:spcPct val="50000"/>
              </a:spcBef>
              <a:buFontTx/>
              <a:buChar char="•"/>
            </a:pPr>
            <a:r>
              <a:rPr lang="en-US" sz="2800" b="0" dirty="0">
                <a:solidFill>
                  <a:schemeClr val="bg1">
                    <a:lumMod val="60000"/>
                    <a:lumOff val="40000"/>
                  </a:schemeClr>
                </a:solidFill>
              </a:rPr>
              <a:t> In home situations, any tenderizer is difficult to incorporate into the meat beyond about  a  1/4-inch depth.</a:t>
            </a:r>
          </a:p>
          <a:p>
            <a:pPr>
              <a:spcBef>
                <a:spcPct val="50000"/>
              </a:spcBef>
              <a:buFontTx/>
              <a:buChar char="•"/>
            </a:pPr>
            <a:r>
              <a:rPr lang="en-US" sz="2800" b="0" dirty="0">
                <a:solidFill>
                  <a:schemeClr val="bg1">
                    <a:lumMod val="60000"/>
                    <a:lumOff val="40000"/>
                  </a:schemeClr>
                </a:solidFill>
              </a:rPr>
              <a:t> Commercially, enzyme solutions can be pumped into meat cuts.</a:t>
            </a:r>
            <a:endParaRPr lang="en-US" b="0" dirty="0">
              <a:solidFill>
                <a:schemeClr val="bg1">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3318">
                                            <p:txEl>
                                              <p:pRg st="0" end="0"/>
                                            </p:txEl>
                                          </p:spTgt>
                                        </p:tgtEl>
                                        <p:attrNameLst>
                                          <p:attrName>style.visibility</p:attrName>
                                        </p:attrNameLst>
                                      </p:cBhvr>
                                      <p:to>
                                        <p:strVal val="visible"/>
                                      </p:to>
                                    </p:set>
                                    <p:anim to="" calcmode="lin" valueType="num">
                                      <p:cBhvr>
                                        <p:cTn id="7" dur="1" fill="hold"/>
                                        <p:tgtEl>
                                          <p:spTgt spid="13318">
                                            <p:txEl>
                                              <p:pRg st="0" end="0"/>
                                            </p:txEl>
                                          </p:spTgt>
                                        </p:tgtEl>
                                        <p:attrNameLst>
                                          <p:attrName/>
                                        </p:attrNameLst>
                                      </p:cBhvr>
                                    </p:anim>
                                  </p:childTnLst>
                                  <p:subTnLst>
                                    <p:animClr clrSpc="rgb" dir="cw">
                                      <p:cBhvr override="childStyle">
                                        <p:cTn dur="1" fill="hold" display="0" masterRel="nextClick" afterEffect="1"/>
                                        <p:tgtEl>
                                          <p:spTgt spid="13318">
                                            <p:txEl>
                                              <p:pRg st="0" end="0"/>
                                            </p:txEl>
                                          </p:spTgt>
                                        </p:tgtEl>
                                        <p:attrNameLst>
                                          <p:attrName>ppt_c</p:attrName>
                                        </p:attrNameLst>
                                      </p:cBhvr>
                                      <p:to>
                                        <a:srgbClr val="FFCC99"/>
                                      </p:to>
                                    </p:animClr>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3318">
                                            <p:txEl>
                                              <p:pRg st="1" end="1"/>
                                            </p:txEl>
                                          </p:spTgt>
                                        </p:tgtEl>
                                        <p:attrNameLst>
                                          <p:attrName>style.visibility</p:attrName>
                                        </p:attrNameLst>
                                      </p:cBhvr>
                                      <p:to>
                                        <p:strVal val="visible"/>
                                      </p:to>
                                    </p:set>
                                    <p:anim to="" calcmode="lin" valueType="num">
                                      <p:cBhvr>
                                        <p:cTn id="12" dur="1" fill="hold"/>
                                        <p:tgtEl>
                                          <p:spTgt spid="13318">
                                            <p:txEl>
                                              <p:pRg st="1" end="1"/>
                                            </p:txEl>
                                          </p:spTgt>
                                        </p:tgtEl>
                                        <p:attrNameLst>
                                          <p:attrName/>
                                        </p:attrNameLst>
                                      </p:cBhvr>
                                    </p:anim>
                                  </p:childTnLst>
                                  <p:subTnLst>
                                    <p:animClr clrSpc="rgb" dir="cw">
                                      <p:cBhvr override="childStyle">
                                        <p:cTn dur="1" fill="hold" display="0" masterRel="nextClick" afterEffect="1"/>
                                        <p:tgtEl>
                                          <p:spTgt spid="13318">
                                            <p:txEl>
                                              <p:pRg st="1" end="1"/>
                                            </p:txEl>
                                          </p:spTgt>
                                        </p:tgtEl>
                                        <p:attrNameLst>
                                          <p:attrName>ppt_c</p:attrName>
                                        </p:attrNameLst>
                                      </p:cBhvr>
                                      <p:to>
                                        <a:srgbClr val="FFCC99"/>
                                      </p:to>
                                    </p:animClr>
                                  </p:sub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3318">
                                            <p:txEl>
                                              <p:pRg st="2" end="2"/>
                                            </p:txEl>
                                          </p:spTgt>
                                        </p:tgtEl>
                                        <p:attrNameLst>
                                          <p:attrName>style.visibility</p:attrName>
                                        </p:attrNameLst>
                                      </p:cBhvr>
                                      <p:to>
                                        <p:strVal val="visible"/>
                                      </p:to>
                                    </p:set>
                                    <p:anim to="" calcmode="lin" valueType="num">
                                      <p:cBhvr>
                                        <p:cTn id="17" dur="1" fill="hold"/>
                                        <p:tgtEl>
                                          <p:spTgt spid="13318">
                                            <p:txEl>
                                              <p:pRg st="2" end="2"/>
                                            </p:txEl>
                                          </p:spTgt>
                                        </p:tgtEl>
                                        <p:attrNameLst>
                                          <p:attrName/>
                                        </p:attrNameLst>
                                      </p:cBhvr>
                                    </p:anim>
                                  </p:childTnLst>
                                  <p:subTnLst>
                                    <p:animClr clrSpc="rgb" dir="cw">
                                      <p:cBhvr override="childStyle">
                                        <p:cTn dur="1" fill="hold" display="0" masterRel="nextClick" afterEffect="1"/>
                                        <p:tgtEl>
                                          <p:spTgt spid="13318">
                                            <p:txEl>
                                              <p:pRg st="2" end="2"/>
                                            </p:txEl>
                                          </p:spTgt>
                                        </p:tgtEl>
                                        <p:attrNameLst>
                                          <p:attrName>ppt_c</p:attrName>
                                        </p:attrNameLst>
                                      </p:cBhvr>
                                      <p:to>
                                        <a:srgbClr val="FFCC99"/>
                                      </p:to>
                                    </p:animClr>
                                  </p:sub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3318">
                                            <p:txEl>
                                              <p:pRg st="3" end="3"/>
                                            </p:txEl>
                                          </p:spTgt>
                                        </p:tgtEl>
                                        <p:attrNameLst>
                                          <p:attrName>style.visibility</p:attrName>
                                        </p:attrNameLst>
                                      </p:cBhvr>
                                      <p:to>
                                        <p:strVal val="visible"/>
                                      </p:to>
                                    </p:set>
                                    <p:anim to="" calcmode="lin" valueType="num">
                                      <p:cBhvr>
                                        <p:cTn id="22" dur="1" fill="hold"/>
                                        <p:tgtEl>
                                          <p:spTgt spid="13318">
                                            <p:txEl>
                                              <p:pRg st="3" end="3"/>
                                            </p:txEl>
                                          </p:spTgt>
                                        </p:tgtEl>
                                        <p:attrNameLst>
                                          <p:attrName/>
                                        </p:attrNameLst>
                                      </p:cBhvr>
                                    </p:anim>
                                  </p:childTnLst>
                                  <p:subTnLst>
                                    <p:animClr clrSpc="rgb" dir="cw">
                                      <p:cBhvr override="childStyle">
                                        <p:cTn dur="1" fill="hold" display="0" masterRel="nextClick" afterEffect="1"/>
                                        <p:tgtEl>
                                          <p:spTgt spid="13318">
                                            <p:txEl>
                                              <p:pRg st="3" end="3"/>
                                            </p:txEl>
                                          </p:spTgt>
                                        </p:tgtEl>
                                        <p:attrNameLst>
                                          <p:attrName>ppt_c</p:attrName>
                                        </p:attrNameLst>
                                      </p:cBhvr>
                                      <p:to>
                                        <a:srgbClr val="FFCC99"/>
                                      </p:to>
                                    </p:animClr>
                                  </p:sub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3318">
                                            <p:txEl>
                                              <p:pRg st="4" end="4"/>
                                            </p:txEl>
                                          </p:spTgt>
                                        </p:tgtEl>
                                        <p:attrNameLst>
                                          <p:attrName>style.visibility</p:attrName>
                                        </p:attrNameLst>
                                      </p:cBhvr>
                                      <p:to>
                                        <p:strVal val="visible"/>
                                      </p:to>
                                    </p:set>
                                    <p:anim to="" calcmode="lin" valueType="num">
                                      <p:cBhvr>
                                        <p:cTn id="27" dur="1" fill="hold"/>
                                        <p:tgtEl>
                                          <p:spTgt spid="13318">
                                            <p:txEl>
                                              <p:pRg st="4" end="4"/>
                                            </p:txEl>
                                          </p:spTgt>
                                        </p:tgtEl>
                                        <p:attrNameLst>
                                          <p:attrName/>
                                        </p:attrNameLst>
                                      </p:cBhvr>
                                    </p:anim>
                                  </p:childTnLst>
                                  <p:subTnLst>
                                    <p:animClr clrSpc="rgb" dir="cw">
                                      <p:cBhvr override="childStyle">
                                        <p:cTn dur="1" fill="hold" display="0" masterRel="nextClick" afterEffect="1"/>
                                        <p:tgtEl>
                                          <p:spTgt spid="13318">
                                            <p:txEl>
                                              <p:pRg st="4" end="4"/>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Rectangle 2" descr="Purple mesh"/>
          <p:cNvSpPr>
            <a:spLocks noGrp="1" noChangeArrowheads="1"/>
          </p:cNvSpPr>
          <p:nvPr>
            <p:ph type="title"/>
          </p:nvPr>
        </p:nvSpPr>
        <p:spPr>
          <a:noFill/>
        </p:spPr>
        <p:txBody>
          <a:bodyPr/>
          <a:lstStyle/>
          <a:p>
            <a:pPr>
              <a:defRPr/>
            </a:pPr>
            <a:r>
              <a:rPr lang="en-US" sz="4000" smtClean="0">
                <a:solidFill>
                  <a:srgbClr val="CC0000"/>
                </a:solidFill>
              </a:rPr>
              <a:t>IN ADDITION TO FOOD SAFETY --</a:t>
            </a:r>
            <a:endParaRPr lang="en-US" smtClean="0">
              <a:solidFill>
                <a:srgbClr val="CC0000"/>
              </a:solidFill>
            </a:endParaRPr>
          </a:p>
        </p:txBody>
      </p:sp>
      <p:pic>
        <p:nvPicPr>
          <p:cNvPr id="8196" name="Picture 3" descr="E:\Cooking\Cook1.tif"/>
          <p:cNvPicPr>
            <a:picLocks noChangeAspect="1" noChangeArrowheads="1"/>
          </p:cNvPicPr>
          <p:nvPr/>
        </p:nvPicPr>
        <p:blipFill>
          <a:blip r:embed="rId2" cstate="print"/>
          <a:srcRect/>
          <a:stretch>
            <a:fillRect/>
          </a:stretch>
        </p:blipFill>
        <p:spPr bwMode="auto">
          <a:xfrm>
            <a:off x="0" y="1179513"/>
            <a:ext cx="9144000" cy="484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descr="Purple mesh"/>
          <p:cNvSpPr>
            <a:spLocks noGrp="1" noChangeArrowheads="1"/>
          </p:cNvSpPr>
          <p:nvPr>
            <p:ph type="title"/>
          </p:nvPr>
        </p:nvSpPr>
        <p:spPr>
          <a:noFill/>
        </p:spPr>
        <p:txBody>
          <a:bodyPr/>
          <a:lstStyle/>
          <a:p>
            <a:pPr>
              <a:defRPr/>
            </a:pPr>
            <a:r>
              <a:rPr lang="en-US" sz="4000" smtClean="0">
                <a:solidFill>
                  <a:srgbClr val="CC0000"/>
                </a:solidFill>
              </a:rPr>
              <a:t>INGREDIENTS OF A MARINADE</a:t>
            </a:r>
            <a:endParaRPr lang="en-US" smtClean="0">
              <a:solidFill>
                <a:srgbClr val="CC0000"/>
              </a:solidFill>
            </a:endParaRPr>
          </a:p>
        </p:txBody>
      </p:sp>
      <p:sp>
        <p:nvSpPr>
          <p:cNvPr id="7475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74756" name="Picture 4" descr="E:\Cooking\CoIII64.tif"/>
          <p:cNvPicPr>
            <a:picLocks noChangeAspect="1" noChangeArrowheads="1"/>
          </p:cNvPicPr>
          <p:nvPr/>
        </p:nvPicPr>
        <p:blipFill>
          <a:blip r:embed="rId2" cstate="print"/>
          <a:srcRect/>
          <a:stretch>
            <a:fillRect/>
          </a:stretch>
        </p:blipFill>
        <p:spPr bwMode="auto">
          <a:xfrm>
            <a:off x="0" y="1150938"/>
            <a:ext cx="9144000" cy="5707062"/>
          </a:xfrm>
          <a:prstGeom prst="rect">
            <a:avLst/>
          </a:prstGeom>
          <a:noFill/>
          <a:ln w="9525">
            <a:noFill/>
            <a:miter lim="800000"/>
            <a:headEnd/>
            <a:tailEnd/>
          </a:ln>
        </p:spPr>
      </p:pic>
      <p:sp>
        <p:nvSpPr>
          <p:cNvPr id="74757" name="Rectangle 5"/>
          <p:cNvSpPr>
            <a:spLocks noChangeArrowheads="1"/>
          </p:cNvSpPr>
          <p:nvPr/>
        </p:nvSpPr>
        <p:spPr bwMode="auto">
          <a:xfrm>
            <a:off x="3429000" y="3810000"/>
            <a:ext cx="2819400" cy="609600"/>
          </a:xfrm>
          <a:prstGeom prst="rect">
            <a:avLst/>
          </a:prstGeom>
          <a:noFill/>
          <a:ln w="9525">
            <a:solidFill>
              <a:srgbClr val="CC0000"/>
            </a:solidFill>
            <a:miter lim="800000"/>
            <a:headEnd/>
            <a:tailEnd/>
          </a:ln>
        </p:spPr>
        <p:txBody>
          <a:bodyPr wrap="none" anchor="ctr"/>
          <a:lstStyle/>
          <a:p>
            <a:endParaRPr lang="en-US"/>
          </a:p>
        </p:txBody>
      </p:sp>
      <p:sp>
        <p:nvSpPr>
          <p:cNvPr id="74758" name="Line 6"/>
          <p:cNvSpPr>
            <a:spLocks noChangeShapeType="1"/>
          </p:cNvSpPr>
          <p:nvPr/>
        </p:nvSpPr>
        <p:spPr bwMode="auto">
          <a:xfrm>
            <a:off x="6248400" y="4419600"/>
            <a:ext cx="609600" cy="381000"/>
          </a:xfrm>
          <a:prstGeom prst="line">
            <a:avLst/>
          </a:prstGeom>
          <a:noFill/>
          <a:ln w="9525">
            <a:solidFill>
              <a:srgbClr val="CC0000"/>
            </a:solidFill>
            <a:round/>
            <a:headEnd/>
            <a:tailEnd/>
          </a:ln>
        </p:spPr>
        <p:txBody>
          <a:bodyPr wrap="none" anchor="ctr"/>
          <a:lstStyle/>
          <a:p>
            <a:endParaRPr lang="en-US"/>
          </a:p>
        </p:txBody>
      </p:sp>
      <p:sp>
        <p:nvSpPr>
          <p:cNvPr id="74759" name="Text Box 7"/>
          <p:cNvSpPr txBox="1">
            <a:spLocks noChangeArrowheads="1"/>
          </p:cNvSpPr>
          <p:nvPr/>
        </p:nvSpPr>
        <p:spPr bwMode="auto">
          <a:xfrm>
            <a:off x="6248400" y="4876800"/>
            <a:ext cx="2895600" cy="822325"/>
          </a:xfrm>
          <a:prstGeom prst="rect">
            <a:avLst/>
          </a:prstGeom>
          <a:noFill/>
          <a:ln w="9525">
            <a:noFill/>
            <a:miter lim="800000"/>
            <a:headEnd/>
            <a:tailEnd/>
          </a:ln>
        </p:spPr>
        <p:txBody>
          <a:bodyPr>
            <a:spAutoFit/>
          </a:bodyPr>
          <a:lstStyle/>
          <a:p>
            <a:pPr algn="ctr">
              <a:spcBef>
                <a:spcPct val="50000"/>
              </a:spcBef>
            </a:pPr>
            <a:r>
              <a:rPr lang="en-US" sz="2400">
                <a:solidFill>
                  <a:srgbClr val="CC0000"/>
                </a:solidFill>
              </a:rPr>
              <a:t>TOO SALTY TO DRINK</a:t>
            </a:r>
            <a:endParaRPr lang="en-US">
              <a:solidFill>
                <a:srgbClr val="CC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descr="Purple mesh"/>
          <p:cNvSpPr>
            <a:spLocks noGrp="1" noChangeArrowheads="1"/>
          </p:cNvSpPr>
          <p:nvPr>
            <p:ph type="title"/>
          </p:nvPr>
        </p:nvSpPr>
        <p:spPr>
          <a:noFill/>
        </p:spPr>
        <p:txBody>
          <a:bodyPr/>
          <a:lstStyle/>
          <a:p>
            <a:pPr>
              <a:defRPr/>
            </a:pPr>
            <a:r>
              <a:rPr lang="en-US" sz="4000" smtClean="0">
                <a:solidFill>
                  <a:srgbClr val="CC0000"/>
                </a:solidFill>
              </a:rPr>
              <a:t>HOW TO USE A MARINADE</a:t>
            </a:r>
            <a:endParaRPr lang="en-US" smtClean="0">
              <a:solidFill>
                <a:srgbClr val="CC0000"/>
              </a:solidFill>
            </a:endParaRPr>
          </a:p>
        </p:txBody>
      </p:sp>
      <p:sp>
        <p:nvSpPr>
          <p:cNvPr id="7577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
        <p:nvSpPr>
          <p:cNvPr id="17413" name="Text Box 5"/>
          <p:cNvSpPr txBox="1">
            <a:spLocks noChangeArrowheads="1"/>
          </p:cNvSpPr>
          <p:nvPr/>
        </p:nvSpPr>
        <p:spPr bwMode="auto">
          <a:xfrm>
            <a:off x="381000" y="1524000"/>
            <a:ext cx="8458200" cy="3937000"/>
          </a:xfrm>
          <a:prstGeom prst="rect">
            <a:avLst/>
          </a:prstGeom>
          <a:noFill/>
          <a:ln w="9525">
            <a:noFill/>
            <a:miter lim="800000"/>
            <a:headEnd/>
            <a:tailEnd/>
          </a:ln>
        </p:spPr>
        <p:txBody>
          <a:bodyPr>
            <a:spAutoFit/>
          </a:bodyPr>
          <a:lstStyle/>
          <a:p>
            <a:pPr>
              <a:spcBef>
                <a:spcPct val="50000"/>
              </a:spcBef>
              <a:buFontTx/>
              <a:buChar char="•"/>
            </a:pPr>
            <a:r>
              <a:rPr lang="en-US" sz="3600" b="0">
                <a:solidFill>
                  <a:srgbClr val="FFFFFF"/>
                </a:solidFill>
              </a:rPr>
              <a:t>Mix the marinade and coat all surfaces of the steaks or chops.</a:t>
            </a:r>
          </a:p>
          <a:p>
            <a:pPr>
              <a:spcBef>
                <a:spcPct val="50000"/>
              </a:spcBef>
              <a:buFontTx/>
              <a:buChar char="•"/>
            </a:pPr>
            <a:r>
              <a:rPr lang="en-US" sz="3600" b="0">
                <a:solidFill>
                  <a:srgbClr val="FFFFFF"/>
                </a:solidFill>
              </a:rPr>
              <a:t>Leave in the refrigerator for 4 to 24 hours.</a:t>
            </a:r>
          </a:p>
          <a:p>
            <a:pPr>
              <a:spcBef>
                <a:spcPct val="50000"/>
              </a:spcBef>
              <a:buFontTx/>
              <a:buChar char="•"/>
            </a:pPr>
            <a:r>
              <a:rPr lang="en-US" sz="3600" b="0">
                <a:solidFill>
                  <a:srgbClr val="FFFFFF"/>
                </a:solidFill>
              </a:rPr>
              <a:t>Re-coating of the meat with the marinade is desirable.</a:t>
            </a:r>
            <a:endParaRPr lang="en-US" sz="2800" b="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7413">
                                            <p:txEl>
                                              <p:pRg st="0" end="0"/>
                                            </p:txEl>
                                          </p:spTgt>
                                        </p:tgtEl>
                                        <p:attrNameLst>
                                          <p:attrName>style.visibility</p:attrName>
                                        </p:attrNameLst>
                                      </p:cBhvr>
                                      <p:to>
                                        <p:strVal val="visible"/>
                                      </p:to>
                                    </p:set>
                                    <p:anim to="" calcmode="lin" valueType="num">
                                      <p:cBhvr>
                                        <p:cTn id="7" dur="1" fill="hold"/>
                                        <p:tgtEl>
                                          <p:spTgt spid="1741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7413">
                                            <p:txEl>
                                              <p:pRg st="1" end="1"/>
                                            </p:txEl>
                                          </p:spTgt>
                                        </p:tgtEl>
                                        <p:attrNameLst>
                                          <p:attrName>style.visibility</p:attrName>
                                        </p:attrNameLst>
                                      </p:cBhvr>
                                      <p:to>
                                        <p:strVal val="visible"/>
                                      </p:to>
                                    </p:set>
                                    <p:anim to="" calcmode="lin" valueType="num">
                                      <p:cBhvr>
                                        <p:cTn id="12" dur="1" fill="hold"/>
                                        <p:tgtEl>
                                          <p:spTgt spid="1741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7413">
                                            <p:txEl>
                                              <p:pRg st="2" end="2"/>
                                            </p:txEl>
                                          </p:spTgt>
                                        </p:tgtEl>
                                        <p:attrNameLst>
                                          <p:attrName>style.visibility</p:attrName>
                                        </p:attrNameLst>
                                      </p:cBhvr>
                                      <p:to>
                                        <p:strVal val="visible"/>
                                      </p:to>
                                    </p:set>
                                    <p:anim to="" calcmode="lin" valueType="num">
                                      <p:cBhvr>
                                        <p:cTn id="17" dur="1" fill="hold"/>
                                        <p:tgtEl>
                                          <p:spTgt spid="1741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descr="Purple mesh"/>
          <p:cNvSpPr>
            <a:spLocks noGrp="1" noChangeArrowheads="1"/>
          </p:cNvSpPr>
          <p:nvPr>
            <p:ph type="title"/>
          </p:nvPr>
        </p:nvSpPr>
        <p:spPr>
          <a:noFill/>
        </p:spPr>
        <p:txBody>
          <a:bodyPr/>
          <a:lstStyle/>
          <a:p>
            <a:pPr>
              <a:defRPr/>
            </a:pPr>
            <a:r>
              <a:rPr lang="en-US" smtClean="0">
                <a:solidFill>
                  <a:srgbClr val="CC0000"/>
                </a:solidFill>
              </a:rPr>
              <a:t>ADVANTAGES OF MARINATING</a:t>
            </a:r>
          </a:p>
        </p:txBody>
      </p:sp>
      <p:sp>
        <p:nvSpPr>
          <p:cNvPr id="7680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
        <p:nvSpPr>
          <p:cNvPr id="19460" name="Text Box 4"/>
          <p:cNvSpPr txBox="1">
            <a:spLocks noChangeArrowheads="1"/>
          </p:cNvSpPr>
          <p:nvPr/>
        </p:nvSpPr>
        <p:spPr bwMode="auto">
          <a:xfrm>
            <a:off x="381000" y="1524000"/>
            <a:ext cx="8534400" cy="3724275"/>
          </a:xfrm>
          <a:prstGeom prst="rect">
            <a:avLst/>
          </a:prstGeom>
          <a:noFill/>
          <a:ln w="9525">
            <a:noFill/>
            <a:miter lim="800000"/>
            <a:headEnd/>
            <a:tailEnd/>
          </a:ln>
        </p:spPr>
        <p:txBody>
          <a:bodyPr>
            <a:spAutoFit/>
          </a:bodyPr>
          <a:lstStyle/>
          <a:p>
            <a:pPr marL="234950" indent="-234950">
              <a:spcBef>
                <a:spcPct val="50000"/>
              </a:spcBef>
              <a:buFontTx/>
              <a:buChar char="•"/>
            </a:pPr>
            <a:r>
              <a:rPr lang="en-US" sz="2800" b="0" dirty="0">
                <a:solidFill>
                  <a:schemeClr val="bg1">
                    <a:lumMod val="60000"/>
                    <a:lumOff val="40000"/>
                  </a:schemeClr>
                </a:solidFill>
              </a:rPr>
              <a:t>Increases juiciness coming from the oil in the marinade</a:t>
            </a:r>
          </a:p>
          <a:p>
            <a:pPr marL="234950" indent="-234950">
              <a:spcBef>
                <a:spcPct val="50000"/>
              </a:spcBef>
              <a:buFontTx/>
              <a:buChar char="•"/>
            </a:pPr>
            <a:r>
              <a:rPr lang="en-US" sz="2800" b="0" dirty="0">
                <a:solidFill>
                  <a:schemeClr val="bg1">
                    <a:lumMod val="60000"/>
                    <a:lumOff val="40000"/>
                  </a:schemeClr>
                </a:solidFill>
              </a:rPr>
              <a:t>Increases flavor coming from the spices</a:t>
            </a:r>
          </a:p>
          <a:p>
            <a:pPr marL="234950" indent="-234950">
              <a:spcBef>
                <a:spcPct val="50000"/>
              </a:spcBef>
              <a:buFontTx/>
              <a:buChar char="•"/>
            </a:pPr>
            <a:r>
              <a:rPr lang="en-US" sz="2800" b="0" u="sng" dirty="0">
                <a:solidFill>
                  <a:schemeClr val="bg1">
                    <a:lumMod val="60000"/>
                    <a:lumOff val="40000"/>
                  </a:schemeClr>
                </a:solidFill>
              </a:rPr>
              <a:t>Surface</a:t>
            </a:r>
            <a:r>
              <a:rPr lang="en-US" sz="2800" b="0" dirty="0">
                <a:solidFill>
                  <a:schemeClr val="bg1">
                    <a:lumMod val="60000"/>
                    <a:lumOff val="40000"/>
                  </a:schemeClr>
                </a:solidFill>
              </a:rPr>
              <a:t> tenderness may be increased by the lemon juice or similar ingredient</a:t>
            </a:r>
          </a:p>
          <a:p>
            <a:pPr marL="234950" indent="-234950">
              <a:spcBef>
                <a:spcPct val="50000"/>
              </a:spcBef>
              <a:buFontTx/>
              <a:buChar char="•"/>
            </a:pPr>
            <a:r>
              <a:rPr lang="en-US" sz="2800" b="0" dirty="0">
                <a:solidFill>
                  <a:schemeClr val="bg1">
                    <a:lumMod val="60000"/>
                    <a:lumOff val="40000"/>
                  </a:schemeClr>
                </a:solidFill>
              </a:rPr>
              <a:t>Downside: calorie count will be increased because of the added fat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9460">
                                            <p:txEl>
                                              <p:pRg st="0" end="0"/>
                                            </p:txEl>
                                          </p:spTgt>
                                        </p:tgtEl>
                                        <p:attrNameLst>
                                          <p:attrName>style.visibility</p:attrName>
                                        </p:attrNameLst>
                                      </p:cBhvr>
                                      <p:to>
                                        <p:strVal val="visible"/>
                                      </p:to>
                                    </p:set>
                                    <p:anim to="" calcmode="lin" valueType="num">
                                      <p:cBhvr>
                                        <p:cTn id="7" dur="1" fill="hold"/>
                                        <p:tgtEl>
                                          <p:spTgt spid="19460">
                                            <p:txEl>
                                              <p:pRg st="0" end="0"/>
                                            </p:txEl>
                                          </p:spTgt>
                                        </p:tgtEl>
                                        <p:attrNameLst>
                                          <p:attrName/>
                                        </p:attrNameLst>
                                      </p:cBhvr>
                                    </p:anim>
                                  </p:childTnLst>
                                  <p:subTnLst>
                                    <p:animClr clrSpc="rgb" dir="cw">
                                      <p:cBhvr override="childStyle">
                                        <p:cTn dur="1" fill="hold" display="0" masterRel="nextClick" afterEffect="1"/>
                                        <p:tgtEl>
                                          <p:spTgt spid="19460">
                                            <p:txEl>
                                              <p:pRg st="0" end="0"/>
                                            </p:txEl>
                                          </p:spTgt>
                                        </p:tgtEl>
                                        <p:attrNameLst>
                                          <p:attrName>ppt_c</p:attrName>
                                        </p:attrNameLst>
                                      </p:cBhvr>
                                      <p:to>
                                        <a:srgbClr val="FFCC99"/>
                                      </p:to>
                                    </p:animClr>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9460">
                                            <p:txEl>
                                              <p:pRg st="1" end="1"/>
                                            </p:txEl>
                                          </p:spTgt>
                                        </p:tgtEl>
                                        <p:attrNameLst>
                                          <p:attrName>style.visibility</p:attrName>
                                        </p:attrNameLst>
                                      </p:cBhvr>
                                      <p:to>
                                        <p:strVal val="visible"/>
                                      </p:to>
                                    </p:set>
                                    <p:anim to="" calcmode="lin" valueType="num">
                                      <p:cBhvr>
                                        <p:cTn id="12" dur="1" fill="hold"/>
                                        <p:tgtEl>
                                          <p:spTgt spid="19460">
                                            <p:txEl>
                                              <p:pRg st="1" end="1"/>
                                            </p:txEl>
                                          </p:spTgt>
                                        </p:tgtEl>
                                        <p:attrNameLst>
                                          <p:attrName/>
                                        </p:attrNameLst>
                                      </p:cBhvr>
                                    </p:anim>
                                  </p:childTnLst>
                                  <p:subTnLst>
                                    <p:animClr clrSpc="rgb" dir="cw">
                                      <p:cBhvr override="childStyle">
                                        <p:cTn dur="1" fill="hold" display="0" masterRel="nextClick" afterEffect="1"/>
                                        <p:tgtEl>
                                          <p:spTgt spid="19460">
                                            <p:txEl>
                                              <p:pRg st="1" end="1"/>
                                            </p:txEl>
                                          </p:spTgt>
                                        </p:tgtEl>
                                        <p:attrNameLst>
                                          <p:attrName>ppt_c</p:attrName>
                                        </p:attrNameLst>
                                      </p:cBhvr>
                                      <p:to>
                                        <a:srgbClr val="FFCC99"/>
                                      </p:to>
                                    </p:animClr>
                                  </p:sub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9460">
                                            <p:txEl>
                                              <p:pRg st="2" end="2"/>
                                            </p:txEl>
                                          </p:spTgt>
                                        </p:tgtEl>
                                        <p:attrNameLst>
                                          <p:attrName>style.visibility</p:attrName>
                                        </p:attrNameLst>
                                      </p:cBhvr>
                                      <p:to>
                                        <p:strVal val="visible"/>
                                      </p:to>
                                    </p:set>
                                    <p:anim to="" calcmode="lin" valueType="num">
                                      <p:cBhvr>
                                        <p:cTn id="17" dur="1" fill="hold"/>
                                        <p:tgtEl>
                                          <p:spTgt spid="19460">
                                            <p:txEl>
                                              <p:pRg st="2" end="2"/>
                                            </p:txEl>
                                          </p:spTgt>
                                        </p:tgtEl>
                                        <p:attrNameLst>
                                          <p:attrName/>
                                        </p:attrNameLst>
                                      </p:cBhvr>
                                    </p:anim>
                                  </p:childTnLst>
                                  <p:subTnLst>
                                    <p:animClr clrSpc="rgb" dir="cw">
                                      <p:cBhvr override="childStyle">
                                        <p:cTn dur="1" fill="hold" display="0" masterRel="nextClick" afterEffect="1"/>
                                        <p:tgtEl>
                                          <p:spTgt spid="19460">
                                            <p:txEl>
                                              <p:pRg st="2" end="2"/>
                                            </p:txEl>
                                          </p:spTgt>
                                        </p:tgtEl>
                                        <p:attrNameLst>
                                          <p:attrName>ppt_c</p:attrName>
                                        </p:attrNameLst>
                                      </p:cBhvr>
                                      <p:to>
                                        <a:srgbClr val="FFCC99"/>
                                      </p:to>
                                    </p:animClr>
                                  </p:sub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9460">
                                            <p:txEl>
                                              <p:pRg st="3" end="3"/>
                                            </p:txEl>
                                          </p:spTgt>
                                        </p:tgtEl>
                                        <p:attrNameLst>
                                          <p:attrName>style.visibility</p:attrName>
                                        </p:attrNameLst>
                                      </p:cBhvr>
                                      <p:to>
                                        <p:strVal val="visible"/>
                                      </p:to>
                                    </p:set>
                                    <p:anim to="" calcmode="lin" valueType="num">
                                      <p:cBhvr>
                                        <p:cTn id="22" dur="1" fill="hold"/>
                                        <p:tgtEl>
                                          <p:spTgt spid="19460">
                                            <p:txEl>
                                              <p:pRg st="3" end="3"/>
                                            </p:txEl>
                                          </p:spTgt>
                                        </p:tgtEl>
                                        <p:attrNameLst>
                                          <p:attrName/>
                                        </p:attrNameLst>
                                      </p:cBhvr>
                                    </p:anim>
                                  </p:childTnLst>
                                  <p:subTnLst>
                                    <p:animClr clrSpc="rgb" dir="cw">
                                      <p:cBhvr override="childStyle">
                                        <p:cTn dur="1" fill="hold" display="0" masterRel="nextClick" afterEffect="1"/>
                                        <p:tgtEl>
                                          <p:spTgt spid="19460">
                                            <p:txEl>
                                              <p:pRg st="3" end="3"/>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Rectangle 2" descr="Purple mesh"/>
          <p:cNvSpPr>
            <a:spLocks noGrp="1" noChangeArrowheads="1"/>
          </p:cNvSpPr>
          <p:nvPr>
            <p:ph type="title"/>
          </p:nvPr>
        </p:nvSpPr>
        <p:spPr>
          <a:noFill/>
        </p:spPr>
        <p:txBody>
          <a:bodyPr/>
          <a:lstStyle/>
          <a:p>
            <a:pPr>
              <a:defRPr/>
            </a:pPr>
            <a:r>
              <a:rPr lang="en-US" sz="3200" smtClean="0">
                <a:solidFill>
                  <a:srgbClr val="CC0000"/>
                </a:solidFill>
              </a:rPr>
              <a:t>INGREDIENTS FOR A GOOD CHICKEN BBQ SAUCE - IMPARTS A GOLDEN COLOR</a:t>
            </a:r>
            <a:endParaRPr lang="en-US" smtClean="0">
              <a:solidFill>
                <a:srgbClr val="CC0000"/>
              </a:solidFill>
            </a:endParaRPr>
          </a:p>
        </p:txBody>
      </p:sp>
      <p:sp>
        <p:nvSpPr>
          <p:cNvPr id="7782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
        <p:nvSpPr>
          <p:cNvPr id="77828" name="Text Box 4"/>
          <p:cNvSpPr txBox="1">
            <a:spLocks noChangeArrowheads="1"/>
          </p:cNvSpPr>
          <p:nvPr/>
        </p:nvSpPr>
        <p:spPr bwMode="auto">
          <a:xfrm>
            <a:off x="304800" y="1219200"/>
            <a:ext cx="8839200" cy="4294188"/>
          </a:xfrm>
          <a:prstGeom prst="rect">
            <a:avLst/>
          </a:prstGeom>
          <a:noFill/>
          <a:ln w="38100">
            <a:noFill/>
            <a:miter lim="800000"/>
            <a:headEnd/>
            <a:tailEnd/>
          </a:ln>
        </p:spPr>
        <p:txBody>
          <a:bodyPr lIns="63500" tIns="63500" rIns="63500" bIns="63500">
            <a:spAutoFit/>
          </a:bodyPr>
          <a:lstStyle/>
          <a:p>
            <a:pPr>
              <a:lnSpc>
                <a:spcPct val="150000"/>
              </a:lnSpc>
            </a:pPr>
            <a:r>
              <a:rPr lang="en-US" sz="2600" b="0">
                <a:solidFill>
                  <a:srgbClr val="FFFFFF"/>
                </a:solidFill>
              </a:rPr>
              <a:t>Ingredient                            For 4 halves     For 100 halves Cider vinegar 			I cup		    1/3 cup</a:t>
            </a:r>
          </a:p>
          <a:p>
            <a:pPr>
              <a:lnSpc>
                <a:spcPct val="150000"/>
              </a:lnSpc>
            </a:pPr>
            <a:r>
              <a:rPr lang="en-US" sz="2600" b="0">
                <a:solidFill>
                  <a:srgbClr val="FFFFFF"/>
                </a:solidFill>
              </a:rPr>
              <a:t>Cooking oil 			4 tsp		     2 tsp</a:t>
            </a:r>
          </a:p>
          <a:p>
            <a:pPr>
              <a:lnSpc>
                <a:spcPct val="150000"/>
              </a:lnSpc>
            </a:pPr>
            <a:r>
              <a:rPr lang="en-US" sz="2600" b="0">
                <a:solidFill>
                  <a:srgbClr val="FFFFFF"/>
                </a:solidFill>
              </a:rPr>
              <a:t>Salt					2 tsp		     1/8 tsp</a:t>
            </a:r>
          </a:p>
          <a:p>
            <a:pPr>
              <a:lnSpc>
                <a:spcPct val="150000"/>
              </a:lnSpc>
            </a:pPr>
            <a:r>
              <a:rPr lang="en-US" sz="2600" b="0">
                <a:solidFill>
                  <a:srgbClr val="FFFFFF"/>
                </a:solidFill>
              </a:rPr>
              <a:t>Tabasco sauce			 I gallon 	     3 pints </a:t>
            </a:r>
          </a:p>
          <a:p>
            <a:pPr>
              <a:lnSpc>
                <a:spcPct val="150000"/>
              </a:lnSpc>
            </a:pPr>
            <a:r>
              <a:rPr lang="en-US" sz="2600" b="0">
                <a:solidFill>
                  <a:srgbClr val="FFFFFF"/>
                </a:solidFill>
              </a:rPr>
              <a:t>Worcestershire sauce		 2 cups	     4 bottles </a:t>
            </a:r>
          </a:p>
          <a:p>
            <a:pPr>
              <a:lnSpc>
                <a:spcPct val="150000"/>
              </a:lnSpc>
            </a:pPr>
            <a:r>
              <a:rPr lang="en-US" sz="2600" b="0">
                <a:solidFill>
                  <a:srgbClr val="FFFFFF"/>
                </a:solidFill>
              </a:rPr>
              <a:t>Garlic powder (optional)	2 bottles	     3 tsp</a:t>
            </a:r>
            <a:r>
              <a:rPr lang="en-US" sz="1200" b="0">
                <a:solidFill>
                  <a:srgbClr val="FFFFFF"/>
                </a:solidFill>
              </a:rPr>
              <a:t> </a:t>
            </a:r>
          </a:p>
        </p:txBody>
      </p:sp>
      <p:sp>
        <p:nvSpPr>
          <p:cNvPr id="77829" name="Line 5"/>
          <p:cNvSpPr>
            <a:spLocks noChangeShapeType="1"/>
          </p:cNvSpPr>
          <p:nvPr/>
        </p:nvSpPr>
        <p:spPr bwMode="auto">
          <a:xfrm>
            <a:off x="304800" y="1447800"/>
            <a:ext cx="8839200" cy="0"/>
          </a:xfrm>
          <a:prstGeom prst="line">
            <a:avLst/>
          </a:prstGeom>
          <a:noFill/>
          <a:ln w="38100">
            <a:solidFill>
              <a:srgbClr val="CC0000"/>
            </a:solidFill>
            <a:round/>
            <a:headEnd/>
            <a:tailEnd/>
          </a:ln>
        </p:spPr>
        <p:txBody>
          <a:bodyPr wrap="none" anchor="ctr"/>
          <a:lstStyle/>
          <a:p>
            <a:endParaRPr lang="en-US"/>
          </a:p>
        </p:txBody>
      </p:sp>
      <p:sp>
        <p:nvSpPr>
          <p:cNvPr id="77830" name="Line 6"/>
          <p:cNvSpPr>
            <a:spLocks noChangeShapeType="1"/>
          </p:cNvSpPr>
          <p:nvPr/>
        </p:nvSpPr>
        <p:spPr bwMode="auto">
          <a:xfrm>
            <a:off x="304800" y="1905000"/>
            <a:ext cx="8839200" cy="0"/>
          </a:xfrm>
          <a:prstGeom prst="line">
            <a:avLst/>
          </a:prstGeom>
          <a:noFill/>
          <a:ln w="38100">
            <a:solidFill>
              <a:srgbClr val="CC0000"/>
            </a:solidFill>
            <a:round/>
            <a:headEnd/>
            <a:tailEnd/>
          </a:ln>
        </p:spPr>
        <p:txBody>
          <a:bodyPr wrap="none" anchor="ctr"/>
          <a:lstStyle/>
          <a:p>
            <a:endParaRPr lang="en-US"/>
          </a:p>
        </p:txBody>
      </p:sp>
      <p:sp>
        <p:nvSpPr>
          <p:cNvPr id="77831" name="Line 7"/>
          <p:cNvSpPr>
            <a:spLocks noChangeShapeType="1"/>
          </p:cNvSpPr>
          <p:nvPr/>
        </p:nvSpPr>
        <p:spPr bwMode="auto">
          <a:xfrm>
            <a:off x="381000" y="5486400"/>
            <a:ext cx="8763000" cy="0"/>
          </a:xfrm>
          <a:prstGeom prst="line">
            <a:avLst/>
          </a:prstGeom>
          <a:noFill/>
          <a:ln w="38100">
            <a:solidFill>
              <a:srgbClr val="CC0000"/>
            </a:solidFill>
            <a:round/>
            <a:headEnd/>
            <a:tailEnd/>
          </a:ln>
        </p:spPr>
        <p:txBody>
          <a:bodyPr wrap="none" anchor="ctr"/>
          <a:lstStyle/>
          <a:p>
            <a:endParaRPr lang="en-US"/>
          </a:p>
        </p:txBody>
      </p:sp>
      <p:sp>
        <p:nvSpPr>
          <p:cNvPr id="77832" name="Text Box 8"/>
          <p:cNvSpPr txBox="1">
            <a:spLocks noChangeArrowheads="1"/>
          </p:cNvSpPr>
          <p:nvPr/>
        </p:nvSpPr>
        <p:spPr bwMode="auto">
          <a:xfrm>
            <a:off x="1295400" y="5715000"/>
            <a:ext cx="7467600" cy="457200"/>
          </a:xfrm>
          <a:prstGeom prst="rect">
            <a:avLst/>
          </a:prstGeom>
          <a:noFill/>
          <a:ln w="38100">
            <a:noFill/>
            <a:miter lim="800000"/>
            <a:headEnd/>
            <a:tailEnd/>
          </a:ln>
        </p:spPr>
        <p:txBody>
          <a:bodyPr>
            <a:spAutoFit/>
          </a:bodyPr>
          <a:lstStyle/>
          <a:p>
            <a:pPr>
              <a:spcBef>
                <a:spcPct val="50000"/>
              </a:spcBef>
            </a:pPr>
            <a:r>
              <a:rPr lang="en-US" sz="2400" b="0">
                <a:solidFill>
                  <a:srgbClr val="FFFFFF"/>
                </a:solidFill>
              </a:rPr>
              <a:t>This sauce can be sprayed on cooking chicken.</a:t>
            </a:r>
            <a:endParaRPr lang="en-US" b="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2754" name="Rectangle 2" descr="Purple mesh"/>
          <p:cNvSpPr>
            <a:spLocks noGrp="1" noChangeArrowheads="1"/>
          </p:cNvSpPr>
          <p:nvPr>
            <p:ph type="title"/>
          </p:nvPr>
        </p:nvSpPr>
        <p:spPr>
          <a:noFill/>
        </p:spPr>
        <p:txBody>
          <a:bodyPr/>
          <a:lstStyle/>
          <a:p>
            <a:pPr>
              <a:defRPr/>
            </a:pPr>
            <a:r>
              <a:rPr lang="en-US" smtClean="0">
                <a:solidFill>
                  <a:srgbClr val="CC0000"/>
                </a:solidFill>
              </a:rPr>
              <a:t>OUTDOOR COOKERY MADE EASY</a:t>
            </a:r>
          </a:p>
        </p:txBody>
      </p:sp>
      <p:sp>
        <p:nvSpPr>
          <p:cNvPr id="202755" name="Rectangle 3"/>
          <p:cNvSpPr>
            <a:spLocks noGrp="1" noChangeArrowheads="1"/>
          </p:cNvSpPr>
          <p:nvPr>
            <p:ph idx="1"/>
          </p:nvPr>
        </p:nvSpPr>
        <p:spPr/>
        <p:txBody>
          <a:bodyPr/>
          <a:lstStyle/>
          <a:p>
            <a:pPr>
              <a:buFontTx/>
              <a:buChar char="•"/>
            </a:pPr>
            <a:r>
              <a:rPr lang="en-US" b="0" smtClean="0">
                <a:solidFill>
                  <a:srgbClr val="FFFFFF"/>
                </a:solidFill>
              </a:rPr>
              <a:t>Thousands of cartoons have been drawn poking fun at backyard “cooks” in a cloud of smoke.</a:t>
            </a:r>
          </a:p>
          <a:p>
            <a:pPr>
              <a:buFontTx/>
              <a:buChar char="•"/>
            </a:pPr>
            <a:endParaRPr lang="en-US" b="0" smtClean="0">
              <a:solidFill>
                <a:srgbClr val="FFFFFF"/>
              </a:solidFill>
            </a:endParaRPr>
          </a:p>
          <a:p>
            <a:pPr>
              <a:buFontTx/>
              <a:buChar char="•"/>
            </a:pPr>
            <a:r>
              <a:rPr lang="en-US" b="0" smtClean="0">
                <a:solidFill>
                  <a:srgbClr val="FFFFFF"/>
                </a:solidFill>
              </a:rPr>
              <a:t>With a few key points, you can escape being a cartoon subject and can become an excellent backyard chef.</a:t>
            </a:r>
          </a:p>
        </p:txBody>
      </p:sp>
      <p:sp>
        <p:nvSpPr>
          <p:cNvPr id="7885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anim calcmode="lin" valueType="num">
                                      <p:cBhvr additive="base">
                                        <p:cTn id="7" dur="500" fill="hold"/>
                                        <p:tgtEl>
                                          <p:spTgt spid="20275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02755">
                                            <p:txEl>
                                              <p:pRg st="0" end="0"/>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202755">
                                            <p:txEl>
                                              <p:pRg st="0" end="0"/>
                                            </p:txEl>
                                          </p:spTgt>
                                        </p:tgtEl>
                                        <p:attrNameLst>
                                          <p:attrName>ppt_c</p:attrName>
                                        </p:attrNameLst>
                                      </p:cBhvr>
                                      <p:to>
                                        <a:srgbClr val="FFCC99"/>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202755">
                                            <p:txEl>
                                              <p:pRg st="2" end="2"/>
                                            </p:txEl>
                                          </p:spTgt>
                                        </p:tgtEl>
                                        <p:attrNameLst>
                                          <p:attrName>style.visibility</p:attrName>
                                        </p:attrNameLst>
                                      </p:cBhvr>
                                      <p:to>
                                        <p:strVal val="visible"/>
                                      </p:to>
                                    </p:set>
                                    <p:anim calcmode="lin" valueType="num">
                                      <p:cBhvr additive="base">
                                        <p:cTn id="13" dur="500" fill="hold"/>
                                        <p:tgtEl>
                                          <p:spTgt spid="202755">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02755">
                                            <p:txEl>
                                              <p:pRg st="2" end="2"/>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202755">
                                            <p:txEl>
                                              <p:pRg st="2" end="2"/>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82" name="Rectangle 2" descr="Purple mesh"/>
          <p:cNvSpPr>
            <a:spLocks noGrp="1" noChangeArrowheads="1"/>
          </p:cNvSpPr>
          <p:nvPr>
            <p:ph type="title"/>
          </p:nvPr>
        </p:nvSpPr>
        <p:spPr>
          <a:noFill/>
        </p:spPr>
        <p:txBody>
          <a:bodyPr/>
          <a:lstStyle/>
          <a:p>
            <a:pPr>
              <a:defRPr/>
            </a:pPr>
            <a:r>
              <a:rPr lang="en-US" smtClean="0">
                <a:solidFill>
                  <a:srgbClr val="CC0000"/>
                </a:solidFill>
              </a:rPr>
              <a:t>HOW IS SMOKED FLAVOR PRODUCED?</a:t>
            </a:r>
          </a:p>
        </p:txBody>
      </p:sp>
      <p:sp>
        <p:nvSpPr>
          <p:cNvPr id="225283" name="Rectangle 3"/>
          <p:cNvSpPr>
            <a:spLocks noGrp="1" noChangeArrowheads="1"/>
          </p:cNvSpPr>
          <p:nvPr>
            <p:ph idx="1"/>
          </p:nvPr>
        </p:nvSpPr>
        <p:spPr>
          <a:xfrm>
            <a:off x="381000" y="1219200"/>
            <a:ext cx="8458200" cy="4876800"/>
          </a:xfrm>
        </p:spPr>
        <p:txBody>
          <a:bodyPr/>
          <a:lstStyle/>
          <a:p>
            <a:pPr>
              <a:buFontTx/>
              <a:buChar char="•"/>
            </a:pPr>
            <a:r>
              <a:rPr lang="en-US" b="0" dirty="0" smtClean="0">
                <a:solidFill>
                  <a:srgbClr val="FFFFFF"/>
                </a:solidFill>
              </a:rPr>
              <a:t>Charcoal or gas grills produce smoked flavor on meat because the meat grease cooks out and drips on something hot, creating smoke.</a:t>
            </a:r>
          </a:p>
          <a:p>
            <a:pPr>
              <a:buFontTx/>
              <a:buChar char="•"/>
            </a:pPr>
            <a:endParaRPr lang="en-US" b="0" dirty="0" smtClean="0">
              <a:solidFill>
                <a:srgbClr val="FFFFFF"/>
              </a:solidFill>
            </a:endParaRPr>
          </a:p>
          <a:p>
            <a:pPr>
              <a:buFontTx/>
              <a:buChar char="•"/>
            </a:pPr>
            <a:r>
              <a:rPr lang="en-US" b="0" dirty="0" smtClean="0">
                <a:solidFill>
                  <a:schemeClr val="bg1">
                    <a:lumMod val="60000"/>
                    <a:lumOff val="40000"/>
                  </a:schemeClr>
                </a:solidFill>
              </a:rPr>
              <a:t>Grease dripping on hot metal would produce essentially the same flavor as charcoal or gas grills.</a:t>
            </a:r>
          </a:p>
          <a:p>
            <a:pPr>
              <a:buFontTx/>
              <a:buChar char="•"/>
            </a:pPr>
            <a:endParaRPr lang="en-US" b="0" dirty="0" smtClean="0"/>
          </a:p>
        </p:txBody>
      </p:sp>
      <p:sp>
        <p:nvSpPr>
          <p:cNvPr id="7987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25283">
                                            <p:txEl>
                                              <p:pRg st="0" end="0"/>
                                            </p:txEl>
                                          </p:spTgt>
                                        </p:tgtEl>
                                        <p:attrNameLst>
                                          <p:attrName>style.visibility</p:attrName>
                                        </p:attrNameLst>
                                      </p:cBhvr>
                                      <p:to>
                                        <p:strVal val="visible"/>
                                      </p:to>
                                    </p:set>
                                    <p:anim calcmode="lin" valueType="num">
                                      <p:cBhvr>
                                        <p:cTn id="7" dur="500" fill="hold"/>
                                        <p:tgtEl>
                                          <p:spTgt spid="2252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528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25283">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225283">
                                            <p:txEl>
                                              <p:pRg st="0" end="0"/>
                                            </p:txEl>
                                          </p:spTgt>
                                        </p:tgtEl>
                                        <p:attrNameLst>
                                          <p:attrName>ppt_y</p:attrName>
                                        </p:attrNameLst>
                                      </p:cBhvr>
                                      <p:tavLst>
                                        <p:tav tm="0">
                                          <p:val>
                                            <p:fltVal val="0.5"/>
                                          </p:val>
                                        </p:tav>
                                        <p:tav tm="100000">
                                          <p:val>
                                            <p:strVal val="#ppt_y"/>
                                          </p:val>
                                        </p:tav>
                                      </p:tavLst>
                                    </p:anim>
                                  </p:childTnLst>
                                  <p:subTnLst>
                                    <p:animClr clrSpc="rgb" dir="cw">
                                      <p:cBhvr override="childStyle">
                                        <p:cTn dur="1" fill="hold" display="0" masterRel="nextClick" afterEffect="1"/>
                                        <p:tgtEl>
                                          <p:spTgt spid="225283">
                                            <p:txEl>
                                              <p:pRg st="0" end="0"/>
                                            </p:txEl>
                                          </p:spTgt>
                                        </p:tgtEl>
                                        <p:attrNameLst>
                                          <p:attrName>ppt_c</p:attrName>
                                        </p:attrNameLst>
                                      </p:cBhvr>
                                      <p:to>
                                        <a:srgbClr val="FFCC99"/>
                                      </p:to>
                                    </p:animClr>
                                  </p:sub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25283">
                                            <p:txEl>
                                              <p:pRg st="2" end="2"/>
                                            </p:txEl>
                                          </p:spTgt>
                                        </p:tgtEl>
                                        <p:attrNameLst>
                                          <p:attrName>style.visibility</p:attrName>
                                        </p:attrNameLst>
                                      </p:cBhvr>
                                      <p:to>
                                        <p:strVal val="visible"/>
                                      </p:to>
                                    </p:set>
                                    <p:anim calcmode="lin" valueType="num">
                                      <p:cBhvr>
                                        <p:cTn id="15" dur="500" fill="hold"/>
                                        <p:tgtEl>
                                          <p:spTgt spid="22528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225283">
                                            <p:txEl>
                                              <p:pRg st="2" end="2"/>
                                            </p:txEl>
                                          </p:spTgt>
                                        </p:tgtEl>
                                        <p:attrNameLst>
                                          <p:attrName>ppt_h</p:attrName>
                                        </p:attrNameLst>
                                      </p:cBhvr>
                                      <p:tavLst>
                                        <p:tav tm="0">
                                          <p:val>
                                            <p:fltVal val="0"/>
                                          </p:val>
                                        </p:tav>
                                        <p:tav tm="100000">
                                          <p:val>
                                            <p:strVal val="#ppt_h"/>
                                          </p:val>
                                        </p:tav>
                                      </p:tavLst>
                                    </p:anim>
                                    <p:anim calcmode="lin" valueType="num">
                                      <p:cBhvr>
                                        <p:cTn id="17" dur="500" fill="hold"/>
                                        <p:tgtEl>
                                          <p:spTgt spid="225283">
                                            <p:txEl>
                                              <p:pRg st="2" end="2"/>
                                            </p:txEl>
                                          </p:spTgt>
                                        </p:tgtEl>
                                        <p:attrNameLst>
                                          <p:attrName>ppt_x</p:attrName>
                                        </p:attrNameLst>
                                      </p:cBhvr>
                                      <p:tavLst>
                                        <p:tav tm="0">
                                          <p:val>
                                            <p:fltVal val="0.5"/>
                                          </p:val>
                                        </p:tav>
                                        <p:tav tm="100000">
                                          <p:val>
                                            <p:strVal val="#ppt_x"/>
                                          </p:val>
                                        </p:tav>
                                      </p:tavLst>
                                    </p:anim>
                                    <p:anim calcmode="lin" valueType="num">
                                      <p:cBhvr>
                                        <p:cTn id="18" dur="500" fill="hold"/>
                                        <p:tgtEl>
                                          <p:spTgt spid="225283">
                                            <p:txEl>
                                              <p:pRg st="2" end="2"/>
                                            </p:txEl>
                                          </p:spTgt>
                                        </p:tgtEl>
                                        <p:attrNameLst>
                                          <p:attrName>ppt_y</p:attrName>
                                        </p:attrNameLst>
                                      </p:cBhvr>
                                      <p:tavLst>
                                        <p:tav tm="0">
                                          <p:val>
                                            <p:fltVal val="0.5"/>
                                          </p:val>
                                        </p:tav>
                                        <p:tav tm="100000">
                                          <p:val>
                                            <p:strVal val="#ppt_y"/>
                                          </p:val>
                                        </p:tav>
                                      </p:tavLst>
                                    </p:anim>
                                  </p:childTnLst>
                                  <p:subTnLst>
                                    <p:animClr clrSpc="rgb" dir="cw">
                                      <p:cBhvr override="childStyle">
                                        <p:cTn dur="1" fill="hold" display="0" masterRel="nextClick" afterEffect="1"/>
                                        <p:tgtEl>
                                          <p:spTgt spid="225283">
                                            <p:txEl>
                                              <p:pRg st="2" end="2"/>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3"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6306" name="Rectangle 2" descr="Purple mesh"/>
          <p:cNvSpPr>
            <a:spLocks noGrp="1" noChangeArrowheads="1"/>
          </p:cNvSpPr>
          <p:nvPr>
            <p:ph type="title"/>
          </p:nvPr>
        </p:nvSpPr>
        <p:spPr>
          <a:noFill/>
        </p:spPr>
        <p:txBody>
          <a:bodyPr/>
          <a:lstStyle/>
          <a:p>
            <a:pPr>
              <a:defRPr/>
            </a:pPr>
            <a:r>
              <a:rPr lang="en-US" smtClean="0">
                <a:solidFill>
                  <a:srgbClr val="CC0000"/>
                </a:solidFill>
              </a:rPr>
              <a:t>CHARCOAL VS. GAS AND WOOD CHIPS</a:t>
            </a:r>
          </a:p>
        </p:txBody>
      </p:sp>
      <p:sp>
        <p:nvSpPr>
          <p:cNvPr id="226307" name="Rectangle 3"/>
          <p:cNvSpPr>
            <a:spLocks noGrp="1" noChangeArrowheads="1"/>
          </p:cNvSpPr>
          <p:nvPr>
            <p:ph idx="1"/>
          </p:nvPr>
        </p:nvSpPr>
        <p:spPr/>
        <p:txBody>
          <a:bodyPr/>
          <a:lstStyle/>
          <a:p>
            <a:pPr>
              <a:lnSpc>
                <a:spcPct val="90000"/>
              </a:lnSpc>
              <a:buFontTx/>
              <a:buChar char="•"/>
            </a:pPr>
            <a:r>
              <a:rPr lang="en-US" b="0" dirty="0" smtClean="0">
                <a:solidFill>
                  <a:srgbClr val="FFFFFF"/>
                </a:solidFill>
              </a:rPr>
              <a:t>In previous years of this class, we determined that students could not tell the difference in flavor of pork chops cooked over charcoal and on gas grills.</a:t>
            </a:r>
          </a:p>
          <a:p>
            <a:pPr>
              <a:lnSpc>
                <a:spcPct val="90000"/>
              </a:lnSpc>
              <a:buFontTx/>
              <a:buChar char="•"/>
            </a:pPr>
            <a:r>
              <a:rPr lang="en-US" b="0" dirty="0" smtClean="0">
                <a:solidFill>
                  <a:schemeClr val="bg1">
                    <a:lumMod val="60000"/>
                    <a:lumOff val="40000"/>
                  </a:schemeClr>
                </a:solidFill>
              </a:rPr>
              <a:t>If you want a stronger smoked flavor, soak hardwood chips in water (so they will smolder and not flame) and place them on top of the charcoal or on top of the layer of rock-like material in a gas grill.</a:t>
            </a:r>
          </a:p>
        </p:txBody>
      </p:sp>
      <p:sp>
        <p:nvSpPr>
          <p:cNvPr id="8089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26307">
                                            <p:txEl>
                                              <p:pRg st="0" end="0"/>
                                            </p:txEl>
                                          </p:spTgt>
                                        </p:tgtEl>
                                        <p:attrNameLst>
                                          <p:attrName>style.visibility</p:attrName>
                                        </p:attrNameLst>
                                      </p:cBhvr>
                                      <p:to>
                                        <p:strVal val="visible"/>
                                      </p:to>
                                    </p:set>
                                    <p:anim calcmode="lin" valueType="num">
                                      <p:cBhvr additive="base">
                                        <p:cTn id="7" dur="500" fill="hold"/>
                                        <p:tgtEl>
                                          <p:spTgt spid="2263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6307">
                                            <p:txEl>
                                              <p:pRg st="0" end="0"/>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226307">
                                            <p:txEl>
                                              <p:pRg st="0" end="0"/>
                                            </p:txEl>
                                          </p:spTgt>
                                        </p:tgtEl>
                                        <p:attrNameLst>
                                          <p:attrName>ppt_c</p:attrName>
                                        </p:attrNameLst>
                                      </p:cBhvr>
                                      <p:to>
                                        <a:srgbClr val="FFCC99"/>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226307">
                                            <p:txEl>
                                              <p:pRg st="1" end="1"/>
                                            </p:txEl>
                                          </p:spTgt>
                                        </p:tgtEl>
                                        <p:attrNameLst>
                                          <p:attrName>style.visibility</p:attrName>
                                        </p:attrNameLst>
                                      </p:cBhvr>
                                      <p:to>
                                        <p:strVal val="visible"/>
                                      </p:to>
                                    </p:set>
                                    <p:anim calcmode="lin" valueType="num">
                                      <p:cBhvr additive="base">
                                        <p:cTn id="13" dur="500" fill="hold"/>
                                        <p:tgtEl>
                                          <p:spTgt spid="2263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6307">
                                            <p:txEl>
                                              <p:pRg st="1" end="1"/>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226307">
                                            <p:txEl>
                                              <p:pRg st="1" end="1"/>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3778" name="Rectangle 2" descr="Purple mesh"/>
          <p:cNvSpPr>
            <a:spLocks noGrp="1" noChangeArrowheads="1"/>
          </p:cNvSpPr>
          <p:nvPr>
            <p:ph type="title"/>
          </p:nvPr>
        </p:nvSpPr>
        <p:spPr>
          <a:noFill/>
        </p:spPr>
        <p:txBody>
          <a:bodyPr/>
          <a:lstStyle/>
          <a:p>
            <a:pPr>
              <a:defRPr/>
            </a:pPr>
            <a:r>
              <a:rPr lang="en-US" sz="4000" smtClean="0">
                <a:solidFill>
                  <a:srgbClr val="CC0000"/>
                </a:solidFill>
              </a:rPr>
              <a:t>TEXAS GRILLS NEED “HATS”</a:t>
            </a:r>
            <a:endParaRPr lang="en-US" smtClean="0">
              <a:solidFill>
                <a:srgbClr val="CC0000"/>
              </a:solidFill>
            </a:endParaRPr>
          </a:p>
        </p:txBody>
      </p:sp>
      <p:sp>
        <p:nvSpPr>
          <p:cNvPr id="203779" name="Rectangle 3"/>
          <p:cNvSpPr>
            <a:spLocks noGrp="1" noChangeArrowheads="1"/>
          </p:cNvSpPr>
          <p:nvPr>
            <p:ph idx="1"/>
          </p:nvPr>
        </p:nvSpPr>
        <p:spPr>
          <a:xfrm>
            <a:off x="381000" y="1295400"/>
            <a:ext cx="8458200" cy="4800600"/>
          </a:xfrm>
        </p:spPr>
        <p:txBody>
          <a:bodyPr/>
          <a:lstStyle/>
          <a:p>
            <a:pPr>
              <a:lnSpc>
                <a:spcPct val="90000"/>
              </a:lnSpc>
              <a:buFontTx/>
              <a:buChar char="•"/>
            </a:pPr>
            <a:r>
              <a:rPr lang="en-US" b="0" smtClean="0">
                <a:solidFill>
                  <a:srgbClr val="FFFFFF"/>
                </a:solidFill>
              </a:rPr>
              <a:t>Because of an abundance of wind in many parts of the country, </a:t>
            </a:r>
            <a:r>
              <a:rPr lang="en-US" b="0" smtClean="0">
                <a:solidFill>
                  <a:srgbClr val="CC0000"/>
                </a:solidFill>
              </a:rPr>
              <a:t>particularly Texas</a:t>
            </a:r>
            <a:r>
              <a:rPr lang="en-US" b="0" smtClean="0">
                <a:solidFill>
                  <a:srgbClr val="FFFFFF"/>
                </a:solidFill>
              </a:rPr>
              <a:t>, you should purchase a grill with a lid.</a:t>
            </a:r>
          </a:p>
          <a:p>
            <a:pPr>
              <a:lnSpc>
                <a:spcPct val="90000"/>
              </a:lnSpc>
              <a:buFontTx/>
              <a:buChar char="•"/>
            </a:pPr>
            <a:r>
              <a:rPr lang="en-US" b="0" smtClean="0">
                <a:solidFill>
                  <a:srgbClr val="FFFFFF"/>
                </a:solidFill>
              </a:rPr>
              <a:t>It will be cheaper in the long run if you buy a more heavily- constructed grill because they “rust out” more slowly.</a:t>
            </a:r>
          </a:p>
          <a:p>
            <a:pPr>
              <a:lnSpc>
                <a:spcPct val="90000"/>
              </a:lnSpc>
              <a:buFontTx/>
              <a:buChar char="•"/>
            </a:pPr>
            <a:r>
              <a:rPr lang="en-US" b="0" smtClean="0">
                <a:solidFill>
                  <a:srgbClr val="FFFFFF"/>
                </a:solidFill>
              </a:rPr>
              <a:t>You </a:t>
            </a:r>
            <a:r>
              <a:rPr lang="en-US" b="0" u="sng" smtClean="0">
                <a:solidFill>
                  <a:srgbClr val="FFFFFF"/>
                </a:solidFill>
              </a:rPr>
              <a:t>don’t</a:t>
            </a:r>
            <a:r>
              <a:rPr lang="en-US" b="0" smtClean="0">
                <a:solidFill>
                  <a:srgbClr val="FFFFFF"/>
                </a:solidFill>
              </a:rPr>
              <a:t> need a </a:t>
            </a:r>
            <a:r>
              <a:rPr lang="en-US" sz="4000" b="0" smtClean="0">
                <a:solidFill>
                  <a:srgbClr val="FFFFFF"/>
                </a:solidFill>
              </a:rPr>
              <a:t>big</a:t>
            </a:r>
            <a:r>
              <a:rPr lang="en-US" b="0" smtClean="0">
                <a:solidFill>
                  <a:srgbClr val="FFFFFF"/>
                </a:solidFill>
              </a:rPr>
              <a:t> grill for everyday family use.</a:t>
            </a:r>
            <a:endParaRPr lang="en-US" sz="3600" b="0" smtClean="0"/>
          </a:p>
        </p:txBody>
      </p:sp>
      <p:sp>
        <p:nvSpPr>
          <p:cNvPr id="8192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03779">
                                            <p:txEl>
                                              <p:pRg st="0" end="0"/>
                                            </p:txEl>
                                          </p:spTgt>
                                        </p:tgtEl>
                                        <p:attrNameLst>
                                          <p:attrName>style.visibility</p:attrName>
                                        </p:attrNameLst>
                                      </p:cBhvr>
                                      <p:to>
                                        <p:strVal val="visible"/>
                                      </p:to>
                                    </p:set>
                                    <p:animEffect transition="in" filter="blinds(vertical)">
                                      <p:cBhvr>
                                        <p:cTn id="7" dur="500"/>
                                        <p:tgtEl>
                                          <p:spTgt spid="203779">
                                            <p:txEl>
                                              <p:pRg st="0" end="0"/>
                                            </p:txEl>
                                          </p:spTgt>
                                        </p:tgtEl>
                                      </p:cBhvr>
                                    </p:animEffect>
                                  </p:childTnLst>
                                  <p:subTnLst>
                                    <p:animClr clrSpc="rgb" dir="cw">
                                      <p:cBhvr override="childStyle">
                                        <p:cTn dur="1" fill="hold" display="0" masterRel="nextClick" afterEffect="1"/>
                                        <p:tgtEl>
                                          <p:spTgt spid="203779">
                                            <p:txEl>
                                              <p:pRg st="0" end="0"/>
                                            </p:txEl>
                                          </p:spTgt>
                                        </p:tgtEl>
                                        <p:attrNameLst>
                                          <p:attrName>ppt_c</p:attrName>
                                        </p:attrNameLst>
                                      </p:cBhvr>
                                      <p:to>
                                        <a:srgbClr val="FFCC99"/>
                                      </p:to>
                                    </p:animClr>
                                  </p:sub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203779">
                                            <p:txEl>
                                              <p:pRg st="1" end="1"/>
                                            </p:txEl>
                                          </p:spTgt>
                                        </p:tgtEl>
                                        <p:attrNameLst>
                                          <p:attrName>style.visibility</p:attrName>
                                        </p:attrNameLst>
                                      </p:cBhvr>
                                      <p:to>
                                        <p:strVal val="visible"/>
                                      </p:to>
                                    </p:set>
                                    <p:animEffect transition="in" filter="blinds(vertical)">
                                      <p:cBhvr>
                                        <p:cTn id="12" dur="500"/>
                                        <p:tgtEl>
                                          <p:spTgt spid="203779">
                                            <p:txEl>
                                              <p:pRg st="1" end="1"/>
                                            </p:txEl>
                                          </p:spTgt>
                                        </p:tgtEl>
                                      </p:cBhvr>
                                    </p:animEffect>
                                  </p:childTnLst>
                                  <p:subTnLst>
                                    <p:animClr clrSpc="rgb" dir="cw">
                                      <p:cBhvr override="childStyle">
                                        <p:cTn dur="1" fill="hold" display="0" masterRel="nextClick" afterEffect="1"/>
                                        <p:tgtEl>
                                          <p:spTgt spid="203779">
                                            <p:txEl>
                                              <p:pRg st="1" end="1"/>
                                            </p:txEl>
                                          </p:spTgt>
                                        </p:tgtEl>
                                        <p:attrNameLst>
                                          <p:attrName>ppt_c</p:attrName>
                                        </p:attrNameLst>
                                      </p:cBhvr>
                                      <p:to>
                                        <a:srgbClr val="FFCC99"/>
                                      </p:to>
                                    </p:animClr>
                                  </p:sub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203779">
                                            <p:txEl>
                                              <p:pRg st="2" end="2"/>
                                            </p:txEl>
                                          </p:spTgt>
                                        </p:tgtEl>
                                        <p:attrNameLst>
                                          <p:attrName>style.visibility</p:attrName>
                                        </p:attrNameLst>
                                      </p:cBhvr>
                                      <p:to>
                                        <p:strVal val="visible"/>
                                      </p:to>
                                    </p:set>
                                    <p:animEffect transition="in" filter="blinds(vertical)">
                                      <p:cBhvr>
                                        <p:cTn id="17" dur="500"/>
                                        <p:tgtEl>
                                          <p:spTgt spid="203779">
                                            <p:txEl>
                                              <p:pRg st="2" end="2"/>
                                            </p:txEl>
                                          </p:spTgt>
                                        </p:tgtEl>
                                      </p:cBhvr>
                                    </p:animEffect>
                                  </p:childTnLst>
                                  <p:subTnLst>
                                    <p:animClr clrSpc="rgb" dir="cw">
                                      <p:cBhvr override="childStyle">
                                        <p:cTn dur="1" fill="hold" display="0" masterRel="nextClick" afterEffect="1"/>
                                        <p:tgtEl>
                                          <p:spTgt spid="203779">
                                            <p:txEl>
                                              <p:pRg st="2" end="2"/>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descr="Purple mesh"/>
          <p:cNvSpPr>
            <a:spLocks noGrp="1" noChangeArrowheads="1"/>
          </p:cNvSpPr>
          <p:nvPr>
            <p:ph type="title"/>
          </p:nvPr>
        </p:nvSpPr>
        <p:spPr>
          <a:noFill/>
        </p:spPr>
        <p:txBody>
          <a:bodyPr/>
          <a:lstStyle/>
          <a:p>
            <a:pPr>
              <a:defRPr/>
            </a:pPr>
            <a:r>
              <a:rPr lang="en-US" smtClean="0">
                <a:solidFill>
                  <a:srgbClr val="CC0000"/>
                </a:solidFill>
              </a:rPr>
              <a:t>AN IDEAL CHARCOAL GRILL FOR EVERYDAY FAMILY USE</a:t>
            </a:r>
          </a:p>
        </p:txBody>
      </p:sp>
      <p:sp>
        <p:nvSpPr>
          <p:cNvPr id="8294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82948" name="Picture 4" descr="E:\Cooking\Cook46.tif"/>
          <p:cNvPicPr>
            <a:picLocks noChangeAspect="1" noChangeArrowheads="1"/>
          </p:cNvPicPr>
          <p:nvPr/>
        </p:nvPicPr>
        <p:blipFill>
          <a:blip r:embed="rId2" cstate="print"/>
          <a:srcRect/>
          <a:stretch>
            <a:fillRect/>
          </a:stretch>
        </p:blipFill>
        <p:spPr bwMode="auto">
          <a:xfrm>
            <a:off x="2133600" y="1190625"/>
            <a:ext cx="7010400" cy="5667375"/>
          </a:xfrm>
          <a:prstGeom prst="rect">
            <a:avLst/>
          </a:prstGeom>
          <a:noFill/>
          <a:ln w="9525">
            <a:noFill/>
            <a:miter lim="800000"/>
            <a:headEnd/>
            <a:tailEnd/>
          </a:ln>
        </p:spPr>
      </p:pic>
      <p:sp>
        <p:nvSpPr>
          <p:cNvPr id="82949" name="Text Box 5"/>
          <p:cNvSpPr txBox="1">
            <a:spLocks noChangeArrowheads="1"/>
          </p:cNvSpPr>
          <p:nvPr/>
        </p:nvSpPr>
        <p:spPr bwMode="auto">
          <a:xfrm>
            <a:off x="304800" y="1852613"/>
            <a:ext cx="3581400" cy="5005387"/>
          </a:xfrm>
          <a:prstGeom prst="rect">
            <a:avLst/>
          </a:prstGeom>
          <a:solidFill>
            <a:schemeClr val="tx1"/>
          </a:solidFill>
          <a:ln w="9525">
            <a:noFill/>
            <a:miter lim="800000"/>
            <a:headEnd/>
            <a:tailEnd/>
          </a:ln>
        </p:spPr>
        <p:txBody>
          <a:bodyPr>
            <a:spAutoFit/>
          </a:bodyPr>
          <a:lstStyle/>
          <a:p>
            <a:pPr>
              <a:spcBef>
                <a:spcPct val="50000"/>
              </a:spcBef>
            </a:pPr>
            <a:r>
              <a:rPr lang="en-US" sz="2800">
                <a:solidFill>
                  <a:srgbClr val="CC0000"/>
                </a:solidFill>
              </a:rPr>
              <a:t/>
            </a:r>
            <a:br>
              <a:rPr lang="en-US" sz="2800">
                <a:solidFill>
                  <a:srgbClr val="CC0000"/>
                </a:solidFill>
              </a:rPr>
            </a:br>
            <a:r>
              <a:rPr lang="en-US" sz="2800" b="0">
                <a:solidFill>
                  <a:srgbClr val="FFFFFF"/>
                </a:solidFill>
              </a:rPr>
              <a:t>Two dampers to control heat</a:t>
            </a:r>
          </a:p>
          <a:p>
            <a:pPr>
              <a:spcBef>
                <a:spcPct val="50000"/>
              </a:spcBef>
            </a:pPr>
            <a:r>
              <a:rPr lang="en-US" sz="2800" b="0">
                <a:solidFill>
                  <a:srgbClr val="FFFFFF"/>
                </a:solidFill>
              </a:rPr>
              <a:t>Milled edges on lid and bottom - air tight</a:t>
            </a:r>
          </a:p>
          <a:p>
            <a:pPr>
              <a:spcBef>
                <a:spcPct val="50000"/>
              </a:spcBef>
            </a:pPr>
            <a:r>
              <a:rPr lang="en-US" sz="2800" b="0">
                <a:solidFill>
                  <a:srgbClr val="FFFFFF"/>
                </a:solidFill>
              </a:rPr>
              <a:t>Is about 30 years old and still going strong</a:t>
            </a:r>
          </a:p>
          <a:p>
            <a:pPr>
              <a:spcBef>
                <a:spcPct val="50000"/>
              </a:spcBef>
            </a:pPr>
            <a:endParaRPr lang="en-US" sz="2800" b="0">
              <a:solidFill>
                <a:srgbClr val="CC0000"/>
              </a:solidFill>
            </a:endParaRPr>
          </a:p>
        </p:txBody>
      </p:sp>
      <p:sp>
        <p:nvSpPr>
          <p:cNvPr id="82950" name="Text Box 6"/>
          <p:cNvSpPr txBox="1">
            <a:spLocks noChangeArrowheads="1"/>
          </p:cNvSpPr>
          <p:nvPr/>
        </p:nvSpPr>
        <p:spPr bwMode="auto">
          <a:xfrm>
            <a:off x="304800" y="1219200"/>
            <a:ext cx="8839200" cy="519113"/>
          </a:xfrm>
          <a:prstGeom prst="rect">
            <a:avLst/>
          </a:prstGeom>
          <a:noFill/>
          <a:ln w="9525">
            <a:noFill/>
            <a:miter lim="800000"/>
            <a:headEnd/>
            <a:tailEnd/>
          </a:ln>
        </p:spPr>
        <p:txBody>
          <a:bodyPr>
            <a:spAutoFit/>
          </a:bodyPr>
          <a:lstStyle/>
          <a:p>
            <a:pPr>
              <a:spcBef>
                <a:spcPct val="50000"/>
              </a:spcBef>
            </a:pPr>
            <a:r>
              <a:rPr lang="en-US" sz="2800">
                <a:solidFill>
                  <a:srgbClr val="FFFFFF"/>
                </a:solidFill>
              </a:rPr>
              <a:t>CAST IRON BODY WITH STAINLESS STEEL GRILL</a:t>
            </a:r>
            <a:endParaRPr lang="en-US" sz="2800">
              <a:solidFill>
                <a:srgbClr val="FFCC00"/>
              </a:solidFill>
            </a:endParaRPr>
          </a:p>
        </p:txBody>
      </p:sp>
      <p:sp>
        <p:nvSpPr>
          <p:cNvPr id="82951" name="Line 8"/>
          <p:cNvSpPr>
            <a:spLocks noChangeShapeType="1"/>
          </p:cNvSpPr>
          <p:nvPr/>
        </p:nvSpPr>
        <p:spPr bwMode="auto">
          <a:xfrm>
            <a:off x="3429000" y="2743200"/>
            <a:ext cx="1752600" cy="0"/>
          </a:xfrm>
          <a:prstGeom prst="line">
            <a:avLst/>
          </a:prstGeom>
          <a:noFill/>
          <a:ln w="38100">
            <a:solidFill>
              <a:srgbClr val="CC0000"/>
            </a:solidFill>
            <a:round/>
            <a:headEnd/>
            <a:tailEnd type="triangle" w="med" len="med"/>
          </a:ln>
        </p:spPr>
        <p:txBody>
          <a:bodyPr wrap="none" anchor="ctr"/>
          <a:lstStyle/>
          <a:p>
            <a:endParaRPr lang="en-US"/>
          </a:p>
        </p:txBody>
      </p:sp>
      <p:sp>
        <p:nvSpPr>
          <p:cNvPr id="82952" name="Line 9"/>
          <p:cNvSpPr>
            <a:spLocks noChangeShapeType="1"/>
          </p:cNvSpPr>
          <p:nvPr/>
        </p:nvSpPr>
        <p:spPr bwMode="auto">
          <a:xfrm>
            <a:off x="3429000" y="2743200"/>
            <a:ext cx="2514600" cy="2743200"/>
          </a:xfrm>
          <a:prstGeom prst="line">
            <a:avLst/>
          </a:prstGeom>
          <a:noFill/>
          <a:ln w="38100">
            <a:solidFill>
              <a:srgbClr val="CC0000"/>
            </a:solidFill>
            <a:round/>
            <a:headEnd/>
            <a:tailEnd type="triangle" w="med" len="med"/>
          </a:ln>
        </p:spPr>
        <p:txBody>
          <a:bodyPr wrap="none" anchor="ctr"/>
          <a:lstStyle/>
          <a:p>
            <a:endParaRPr lang="en-US"/>
          </a:p>
        </p:txBody>
      </p:sp>
      <p:sp>
        <p:nvSpPr>
          <p:cNvPr id="82953" name="Line 10"/>
          <p:cNvSpPr>
            <a:spLocks noChangeShapeType="1"/>
          </p:cNvSpPr>
          <p:nvPr/>
        </p:nvSpPr>
        <p:spPr bwMode="auto">
          <a:xfrm>
            <a:off x="2514600" y="4267200"/>
            <a:ext cx="1981200" cy="0"/>
          </a:xfrm>
          <a:prstGeom prst="line">
            <a:avLst/>
          </a:prstGeom>
          <a:noFill/>
          <a:ln w="38100">
            <a:solidFill>
              <a:srgbClr val="CC0000"/>
            </a:solidFill>
            <a:round/>
            <a:headEnd/>
            <a:tailEnd type="triangle" w="med" len="med"/>
          </a:ln>
        </p:spPr>
        <p:txBody>
          <a:bodyPr wrap="none" anchor="ctr"/>
          <a:lstStyle/>
          <a:p>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descr="Purple mesh"/>
          <p:cNvSpPr>
            <a:spLocks noGrp="1" noChangeArrowheads="1"/>
          </p:cNvSpPr>
          <p:nvPr>
            <p:ph type="title"/>
          </p:nvPr>
        </p:nvSpPr>
        <p:spPr>
          <a:noFill/>
        </p:spPr>
        <p:txBody>
          <a:bodyPr/>
          <a:lstStyle/>
          <a:p>
            <a:pPr>
              <a:defRPr/>
            </a:pPr>
            <a:r>
              <a:rPr lang="en-US" smtClean="0">
                <a:solidFill>
                  <a:srgbClr val="CC0000"/>
                </a:solidFill>
              </a:rPr>
              <a:t>GRILL WITH CHARCOAL REMAINING FROM THE PREVIOUS COOKING</a:t>
            </a:r>
          </a:p>
        </p:txBody>
      </p:sp>
      <p:sp>
        <p:nvSpPr>
          <p:cNvPr id="8397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83972" name="Picture 4" descr="E:\Cooking\Cook45.tif"/>
          <p:cNvPicPr>
            <a:picLocks noChangeAspect="1" noChangeArrowheads="1"/>
          </p:cNvPicPr>
          <p:nvPr/>
        </p:nvPicPr>
        <p:blipFill>
          <a:blip r:embed="rId2" cstate="print"/>
          <a:srcRect/>
          <a:stretch>
            <a:fillRect/>
          </a:stretch>
        </p:blipFill>
        <p:spPr bwMode="auto">
          <a:xfrm>
            <a:off x="2209800" y="1219200"/>
            <a:ext cx="6934200" cy="5638800"/>
          </a:xfrm>
          <a:prstGeom prst="rect">
            <a:avLst/>
          </a:prstGeom>
          <a:noFill/>
          <a:ln w="9525">
            <a:noFill/>
            <a:miter lim="800000"/>
            <a:headEnd/>
            <a:tailEnd/>
          </a:ln>
        </p:spPr>
      </p:pic>
      <p:sp>
        <p:nvSpPr>
          <p:cNvPr id="83973" name="Text Box 5"/>
          <p:cNvSpPr txBox="1">
            <a:spLocks noChangeArrowheads="1"/>
          </p:cNvSpPr>
          <p:nvPr/>
        </p:nvSpPr>
        <p:spPr bwMode="auto">
          <a:xfrm>
            <a:off x="304800" y="5029200"/>
            <a:ext cx="3200400" cy="1066800"/>
          </a:xfrm>
          <a:prstGeom prst="rect">
            <a:avLst/>
          </a:prstGeom>
          <a:noFill/>
          <a:ln w="9525">
            <a:noFill/>
            <a:miter lim="800000"/>
            <a:headEnd/>
            <a:tailEnd/>
          </a:ln>
        </p:spPr>
        <p:txBody>
          <a:bodyPr>
            <a:spAutoFit/>
          </a:bodyPr>
          <a:lstStyle/>
          <a:p>
            <a:pPr>
              <a:spcBef>
                <a:spcPct val="50000"/>
              </a:spcBef>
            </a:pPr>
            <a:r>
              <a:rPr lang="en-US">
                <a:solidFill>
                  <a:srgbClr val="CC0000"/>
                </a:solidFill>
              </a:rPr>
              <a:t>STAINLESS STEEL GRILL</a:t>
            </a:r>
            <a:endParaRPr lang="en-US"/>
          </a:p>
        </p:txBody>
      </p:sp>
      <p:sp>
        <p:nvSpPr>
          <p:cNvPr id="83974" name="Line 6"/>
          <p:cNvSpPr>
            <a:spLocks noChangeShapeType="1"/>
          </p:cNvSpPr>
          <p:nvPr/>
        </p:nvSpPr>
        <p:spPr bwMode="auto">
          <a:xfrm>
            <a:off x="3198813" y="5794375"/>
            <a:ext cx="384175" cy="0"/>
          </a:xfrm>
          <a:prstGeom prst="line">
            <a:avLst/>
          </a:prstGeom>
          <a:noFill/>
          <a:ln w="38100">
            <a:solidFill>
              <a:srgbClr val="CC0000"/>
            </a:solidFill>
            <a:round/>
            <a:headEnd/>
            <a:tailEnd type="triangle" w="med" len="med"/>
          </a:ln>
        </p:spPr>
        <p:txBody>
          <a:bodyPr wrap="none" anchor="ctr"/>
          <a:lstStyle/>
          <a:p>
            <a:endParaRPr lang="en-US"/>
          </a:p>
        </p:txBody>
      </p:sp>
      <p:sp>
        <p:nvSpPr>
          <p:cNvPr id="83975" name="Line 7"/>
          <p:cNvSpPr>
            <a:spLocks noChangeShapeType="1"/>
          </p:cNvSpPr>
          <p:nvPr/>
        </p:nvSpPr>
        <p:spPr bwMode="auto">
          <a:xfrm>
            <a:off x="3429000" y="1066800"/>
            <a:ext cx="2514600" cy="3581400"/>
          </a:xfrm>
          <a:prstGeom prst="line">
            <a:avLst/>
          </a:prstGeom>
          <a:noFill/>
          <a:ln w="38100">
            <a:solidFill>
              <a:srgbClr val="CC0000"/>
            </a:solidFill>
            <a:round/>
            <a:headEnd/>
            <a:tailEnd type="triangle" w="med" len="med"/>
          </a:ln>
        </p:spPr>
        <p:txBody>
          <a:bodyPr wrap="none" anchor="ct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9219" name="Picture 2" descr="E:\Cooking\Methods.tif"/>
          <p:cNvPicPr>
            <a:picLocks noChangeAspect="1" noChangeArrowheads="1"/>
          </p:cNvPicPr>
          <p:nvPr/>
        </p:nvPicPr>
        <p:blipFill>
          <a:blip r:embed="rId2" cstate="print"/>
          <a:srcRect t="9056"/>
          <a:stretch>
            <a:fillRect/>
          </a:stretch>
        </p:blipFill>
        <p:spPr bwMode="auto">
          <a:xfrm>
            <a:off x="0" y="0"/>
            <a:ext cx="9144000" cy="6858000"/>
          </a:xfrm>
          <a:prstGeom prst="rect">
            <a:avLst/>
          </a:prstGeom>
          <a:noFill/>
          <a:ln w="9525">
            <a:noFill/>
            <a:miter lim="800000"/>
            <a:headEnd/>
            <a:tailEnd/>
          </a:ln>
        </p:spPr>
      </p:pic>
      <p:sp>
        <p:nvSpPr>
          <p:cNvPr id="9220" name="Text Box 3"/>
          <p:cNvSpPr txBox="1">
            <a:spLocks noChangeArrowheads="1"/>
          </p:cNvSpPr>
          <p:nvPr/>
        </p:nvSpPr>
        <p:spPr bwMode="auto">
          <a:xfrm>
            <a:off x="0" y="0"/>
            <a:ext cx="9144000" cy="1858963"/>
          </a:xfrm>
          <a:prstGeom prst="rect">
            <a:avLst/>
          </a:prstGeom>
          <a:solidFill>
            <a:schemeClr val="bg2"/>
          </a:solidFill>
          <a:ln w="9525">
            <a:noFill/>
            <a:miter lim="800000"/>
            <a:headEnd/>
            <a:tailEnd/>
          </a:ln>
        </p:spPr>
        <p:txBody>
          <a:bodyPr>
            <a:spAutoFit/>
          </a:bodyPr>
          <a:lstStyle/>
          <a:p>
            <a:pPr>
              <a:spcBef>
                <a:spcPct val="50000"/>
              </a:spcBef>
            </a:pPr>
            <a:r>
              <a:rPr lang="en-US" sz="4400">
                <a:solidFill>
                  <a:srgbClr val="CC0000"/>
                </a:solidFill>
              </a:rPr>
              <a:t/>
            </a:r>
            <a:br>
              <a:rPr lang="en-US" sz="4400">
                <a:solidFill>
                  <a:srgbClr val="CC0000"/>
                </a:solidFill>
              </a:rPr>
            </a:br>
            <a:r>
              <a:rPr lang="en-US" sz="4400">
                <a:solidFill>
                  <a:srgbClr val="CC0000"/>
                </a:solidFill>
              </a:rPr>
              <a:t>COOKING METHODS FOR MEAT</a:t>
            </a:r>
            <a:br>
              <a:rPr lang="en-US" sz="4400">
                <a:solidFill>
                  <a:srgbClr val="CC0000"/>
                </a:solidFill>
              </a:rPr>
            </a:br>
            <a:endParaRPr lang="en-US" sz="2800">
              <a:solidFill>
                <a:srgbClr val="CC0000"/>
              </a:solidFill>
            </a:endParaRPr>
          </a:p>
        </p:txBody>
      </p:sp>
      <p:sp>
        <p:nvSpPr>
          <p:cNvPr id="9221" name="Text Box 4"/>
          <p:cNvSpPr txBox="1">
            <a:spLocks noChangeArrowheads="1"/>
          </p:cNvSpPr>
          <p:nvPr/>
        </p:nvSpPr>
        <p:spPr bwMode="auto">
          <a:xfrm>
            <a:off x="457200" y="1447801"/>
            <a:ext cx="2667000" cy="646331"/>
          </a:xfrm>
          <a:prstGeom prst="rect">
            <a:avLst/>
          </a:prstGeom>
          <a:solidFill>
            <a:srgbClr val="666633"/>
          </a:solidFill>
          <a:ln w="38100">
            <a:noFill/>
            <a:miter lim="800000"/>
            <a:headEnd/>
            <a:tailEnd/>
          </a:ln>
        </p:spPr>
        <p:txBody>
          <a:bodyPr wrap="square">
            <a:spAutoFit/>
          </a:bodyPr>
          <a:lstStyle/>
          <a:p>
            <a:pPr>
              <a:spcBef>
                <a:spcPct val="50000"/>
              </a:spcBef>
            </a:pPr>
            <a:r>
              <a:rPr lang="en-US" sz="3600">
                <a:solidFill>
                  <a:srgbClr val="FFFFFF"/>
                </a:solidFill>
              </a:rPr>
              <a:t>DRY HEAT</a:t>
            </a:r>
            <a:endParaRPr lang="en-US">
              <a:solidFill>
                <a:srgbClr val="FFFFFF"/>
              </a:solidFill>
            </a:endParaRPr>
          </a:p>
        </p:txBody>
      </p:sp>
      <p:sp>
        <p:nvSpPr>
          <p:cNvPr id="9222" name="Rectangle 5"/>
          <p:cNvSpPr>
            <a:spLocks noChangeArrowheads="1"/>
          </p:cNvSpPr>
          <p:nvPr/>
        </p:nvSpPr>
        <p:spPr bwMode="auto">
          <a:xfrm>
            <a:off x="5029200" y="1447800"/>
            <a:ext cx="3352800" cy="533400"/>
          </a:xfrm>
          <a:prstGeom prst="rect">
            <a:avLst/>
          </a:prstGeom>
          <a:solidFill>
            <a:srgbClr val="666633"/>
          </a:solidFill>
          <a:ln w="38100">
            <a:noFill/>
            <a:miter lim="800000"/>
            <a:headEnd/>
            <a:tailEnd/>
          </a:ln>
        </p:spPr>
        <p:txBody>
          <a:bodyPr wrap="none" anchor="ctr"/>
          <a:lstStyle/>
          <a:p>
            <a:pPr algn="ctr"/>
            <a:r>
              <a:rPr lang="en-US" sz="4000" dirty="0">
                <a:solidFill>
                  <a:srgbClr val="FFFFFF"/>
                </a:solidFill>
              </a:rPr>
              <a:t>MOIST HEAT</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descr="Purple mesh"/>
          <p:cNvSpPr>
            <a:spLocks noGrp="1" noChangeArrowheads="1"/>
          </p:cNvSpPr>
          <p:nvPr>
            <p:ph type="title"/>
          </p:nvPr>
        </p:nvSpPr>
        <p:spPr>
          <a:noFill/>
        </p:spPr>
        <p:txBody>
          <a:bodyPr/>
          <a:lstStyle/>
          <a:p>
            <a:pPr>
              <a:defRPr/>
            </a:pPr>
            <a:r>
              <a:rPr lang="en-US" sz="4800" smtClean="0">
                <a:solidFill>
                  <a:srgbClr val="CC0000"/>
                </a:solidFill>
              </a:rPr>
              <a:t>CHARCOALING KEY POINT</a:t>
            </a:r>
            <a:endParaRPr lang="en-US" smtClean="0">
              <a:solidFill>
                <a:srgbClr val="CC0000"/>
              </a:solidFill>
            </a:endParaRPr>
          </a:p>
        </p:txBody>
      </p:sp>
      <p:sp>
        <p:nvSpPr>
          <p:cNvPr id="8499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84996" name="Picture 5" descr="E:\Cooking\480vs134Cal.tif"/>
          <p:cNvPicPr>
            <a:picLocks noChangeAspect="1" noChangeArrowheads="1"/>
          </p:cNvPicPr>
          <p:nvPr/>
        </p:nvPicPr>
        <p:blipFill>
          <a:blip r:embed="rId2" cstate="print"/>
          <a:srcRect l="52000" b="17308"/>
          <a:stretch>
            <a:fillRect/>
          </a:stretch>
        </p:blipFill>
        <p:spPr bwMode="auto">
          <a:xfrm>
            <a:off x="4114800" y="2209800"/>
            <a:ext cx="5029200" cy="4705350"/>
          </a:xfrm>
          <a:prstGeom prst="rect">
            <a:avLst/>
          </a:prstGeom>
          <a:noFill/>
          <a:ln w="9525">
            <a:noFill/>
            <a:miter lim="800000"/>
            <a:headEnd/>
            <a:tailEnd/>
          </a:ln>
        </p:spPr>
      </p:pic>
      <p:sp>
        <p:nvSpPr>
          <p:cNvPr id="84997" name="Rectangle 6"/>
          <p:cNvSpPr>
            <a:spLocks noChangeArrowheads="1"/>
          </p:cNvSpPr>
          <p:nvPr/>
        </p:nvSpPr>
        <p:spPr bwMode="auto">
          <a:xfrm>
            <a:off x="4114800" y="4572000"/>
            <a:ext cx="533400" cy="1752600"/>
          </a:xfrm>
          <a:prstGeom prst="rect">
            <a:avLst/>
          </a:prstGeom>
          <a:solidFill>
            <a:schemeClr val="bg2"/>
          </a:solidFill>
          <a:ln w="38100">
            <a:noFill/>
            <a:miter lim="800000"/>
            <a:headEnd/>
            <a:tailEnd/>
          </a:ln>
        </p:spPr>
        <p:txBody>
          <a:bodyPr wrap="none" anchor="ctr"/>
          <a:lstStyle/>
          <a:p>
            <a:endParaRPr lang="en-US"/>
          </a:p>
        </p:txBody>
      </p:sp>
      <p:sp>
        <p:nvSpPr>
          <p:cNvPr id="84998" name="Text Box 7"/>
          <p:cNvSpPr txBox="1">
            <a:spLocks noChangeArrowheads="1"/>
          </p:cNvSpPr>
          <p:nvPr/>
        </p:nvSpPr>
        <p:spPr bwMode="auto">
          <a:xfrm>
            <a:off x="381000" y="1447800"/>
            <a:ext cx="4876800" cy="4364038"/>
          </a:xfrm>
          <a:prstGeom prst="rect">
            <a:avLst/>
          </a:prstGeom>
          <a:noFill/>
          <a:ln w="38100">
            <a:noFill/>
            <a:miter lim="800000"/>
            <a:headEnd/>
            <a:tailEnd/>
          </a:ln>
        </p:spPr>
        <p:txBody>
          <a:bodyPr>
            <a:spAutoFit/>
          </a:bodyPr>
          <a:lstStyle/>
          <a:p>
            <a:pPr>
              <a:spcBef>
                <a:spcPct val="50000"/>
              </a:spcBef>
            </a:pPr>
            <a:r>
              <a:rPr lang="en-US" sz="2800" b="0">
                <a:solidFill>
                  <a:srgbClr val="FFFFFF"/>
                </a:solidFill>
              </a:rPr>
              <a:t>USE ONLY ENOUGH CHARCOAL TO COVER THE AREA UNDER THE MEAT TO BE COOKED</a:t>
            </a:r>
          </a:p>
          <a:p>
            <a:pPr>
              <a:spcBef>
                <a:spcPct val="50000"/>
              </a:spcBef>
            </a:pPr>
            <a:r>
              <a:rPr lang="en-US" sz="2800" b="0">
                <a:solidFill>
                  <a:srgbClr val="FFFFFF"/>
                </a:solidFill>
              </a:rPr>
              <a:t>THESE BRIQUETTES WOULD HEAT ONLY</a:t>
            </a:r>
            <a:br>
              <a:rPr lang="en-US" sz="2800" b="0">
                <a:solidFill>
                  <a:srgbClr val="FFFFFF"/>
                </a:solidFill>
              </a:rPr>
            </a:br>
            <a:r>
              <a:rPr lang="en-US" sz="2800" b="0">
                <a:solidFill>
                  <a:srgbClr val="FFFFFF"/>
                </a:solidFill>
              </a:rPr>
              <a:t>THE AIR</a:t>
            </a:r>
          </a:p>
          <a:p>
            <a:pPr>
              <a:spcBef>
                <a:spcPct val="50000"/>
              </a:spcBef>
            </a:pPr>
            <a:r>
              <a:rPr lang="en-US" sz="2800" b="0">
                <a:solidFill>
                  <a:srgbClr val="FFFFFF"/>
                </a:solidFill>
              </a:rPr>
              <a:t> WE DON’T NEED MORE “HOT AIR” IN TEXAS!</a:t>
            </a:r>
          </a:p>
        </p:txBody>
      </p:sp>
      <p:sp>
        <p:nvSpPr>
          <p:cNvPr id="84999" name="Line 11"/>
          <p:cNvSpPr>
            <a:spLocks noChangeShapeType="1"/>
          </p:cNvSpPr>
          <p:nvPr/>
        </p:nvSpPr>
        <p:spPr bwMode="auto">
          <a:xfrm>
            <a:off x="4419600" y="4038600"/>
            <a:ext cx="533400" cy="1600200"/>
          </a:xfrm>
          <a:prstGeom prst="line">
            <a:avLst/>
          </a:prstGeom>
          <a:noFill/>
          <a:ln w="38100">
            <a:solidFill>
              <a:schemeClr val="folHlink"/>
            </a:solidFill>
            <a:round/>
            <a:headEnd/>
            <a:tailEnd type="triangle" w="med" len="med"/>
          </a:ln>
        </p:spPr>
        <p:txBody>
          <a:bodyPr wrap="none" anchor="ctr"/>
          <a:lstStyle/>
          <a:p>
            <a:endParaRPr lang="en-US"/>
          </a:p>
        </p:txBody>
      </p:sp>
      <p:sp>
        <p:nvSpPr>
          <p:cNvPr id="85000" name="Line 12"/>
          <p:cNvSpPr>
            <a:spLocks noChangeShapeType="1"/>
          </p:cNvSpPr>
          <p:nvPr/>
        </p:nvSpPr>
        <p:spPr bwMode="auto">
          <a:xfrm flipV="1">
            <a:off x="4419600" y="3124200"/>
            <a:ext cx="3505200" cy="914400"/>
          </a:xfrm>
          <a:prstGeom prst="line">
            <a:avLst/>
          </a:prstGeom>
          <a:noFill/>
          <a:ln w="38100">
            <a:solidFill>
              <a:schemeClr val="folHlink"/>
            </a:solidFill>
            <a:round/>
            <a:headEnd/>
            <a:tailEnd type="triangle" w="med" len="med"/>
          </a:ln>
        </p:spPr>
        <p:txBody>
          <a:bodyPr wrap="none" anchor="ctr"/>
          <a:lstStyle/>
          <a:p>
            <a:endParaRPr lang="en-US"/>
          </a:p>
        </p:txBody>
      </p:sp>
      <p:sp>
        <p:nvSpPr>
          <p:cNvPr id="85001" name="Oval 21"/>
          <p:cNvSpPr>
            <a:spLocks noChangeArrowheads="1"/>
          </p:cNvSpPr>
          <p:nvPr/>
        </p:nvSpPr>
        <p:spPr bwMode="auto">
          <a:xfrm>
            <a:off x="0" y="3200400"/>
            <a:ext cx="4419600" cy="1676400"/>
          </a:xfrm>
          <a:prstGeom prst="ellipse">
            <a:avLst/>
          </a:prstGeom>
          <a:noFill/>
          <a:ln w="38100">
            <a:solidFill>
              <a:srgbClr val="CC0000"/>
            </a:solidFill>
            <a:round/>
            <a:headEnd/>
            <a:tailEnd/>
          </a:ln>
        </p:spPr>
        <p:txBody>
          <a:bodyPr wrap="none" anchor="ctr"/>
          <a:lstStyle/>
          <a:p>
            <a:endParaRPr lang="en-US"/>
          </a:p>
        </p:txBody>
      </p:sp>
      <p:sp>
        <p:nvSpPr>
          <p:cNvPr id="85002" name="AutoShape 22"/>
          <p:cNvSpPr>
            <a:spLocks noChangeArrowheads="1"/>
          </p:cNvSpPr>
          <p:nvPr/>
        </p:nvSpPr>
        <p:spPr bwMode="auto">
          <a:xfrm>
            <a:off x="4495800" y="5815013"/>
            <a:ext cx="1042988" cy="1042987"/>
          </a:xfrm>
          <a:prstGeom prst="bevel">
            <a:avLst>
              <a:gd name="adj" fmla="val 12500"/>
            </a:avLst>
          </a:prstGeom>
          <a:solidFill>
            <a:srgbClr val="D35649"/>
          </a:solidFill>
          <a:ln w="38100">
            <a:solidFill>
              <a:srgbClr val="CC0000"/>
            </a:solidFill>
            <a:miter lim="800000"/>
            <a:headEnd/>
            <a:tailEnd/>
          </a:ln>
        </p:spPr>
        <p:txBody>
          <a:bodyPr wrap="none" anchor="ctr"/>
          <a:lstStyle/>
          <a:p>
            <a:endParaRPr lang="en-US"/>
          </a:p>
        </p:txBody>
      </p:sp>
      <p:sp>
        <p:nvSpPr>
          <p:cNvPr id="85003" name="AutoShape 23"/>
          <p:cNvSpPr>
            <a:spLocks noChangeArrowheads="1"/>
          </p:cNvSpPr>
          <p:nvPr/>
        </p:nvSpPr>
        <p:spPr bwMode="auto">
          <a:xfrm>
            <a:off x="8101013" y="2590800"/>
            <a:ext cx="1042987" cy="1042988"/>
          </a:xfrm>
          <a:prstGeom prst="bevel">
            <a:avLst>
              <a:gd name="adj" fmla="val 12500"/>
            </a:avLst>
          </a:prstGeom>
          <a:solidFill>
            <a:srgbClr val="D35649"/>
          </a:solidFill>
          <a:ln w="38100">
            <a:solidFill>
              <a:srgbClr val="CC0000"/>
            </a:solidFill>
            <a:miter lim="800000"/>
            <a:headEnd/>
            <a:tailEnd/>
          </a:ln>
        </p:spPr>
        <p:txBody>
          <a:bodyPr wrap="none" anchor="ctr"/>
          <a:lstStyle/>
          <a:p>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descr="Purple mesh"/>
          <p:cNvSpPr>
            <a:spLocks noGrp="1" noChangeArrowheads="1"/>
          </p:cNvSpPr>
          <p:nvPr>
            <p:ph type="title"/>
          </p:nvPr>
        </p:nvSpPr>
        <p:spPr>
          <a:noFill/>
        </p:spPr>
        <p:txBody>
          <a:bodyPr/>
          <a:lstStyle/>
          <a:p>
            <a:pPr>
              <a:defRPr/>
            </a:pPr>
            <a:r>
              <a:rPr lang="en-US" sz="4800" smtClean="0">
                <a:solidFill>
                  <a:srgbClr val="CC0000"/>
                </a:solidFill>
              </a:rPr>
              <a:t>CHARCOALING KEY POINT</a:t>
            </a:r>
            <a:endParaRPr lang="en-US" smtClean="0">
              <a:solidFill>
                <a:srgbClr val="CC0000"/>
              </a:solidFill>
            </a:endParaRPr>
          </a:p>
        </p:txBody>
      </p:sp>
      <p:sp>
        <p:nvSpPr>
          <p:cNvPr id="8601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86020" name="Picture 4" descr="E:\Cooking\Cook48.tif"/>
          <p:cNvPicPr>
            <a:picLocks noChangeAspect="1" noChangeArrowheads="1"/>
          </p:cNvPicPr>
          <p:nvPr/>
        </p:nvPicPr>
        <p:blipFill>
          <a:blip r:embed="rId2" cstate="print"/>
          <a:srcRect/>
          <a:stretch>
            <a:fillRect/>
          </a:stretch>
        </p:blipFill>
        <p:spPr bwMode="auto">
          <a:xfrm>
            <a:off x="0" y="1295400"/>
            <a:ext cx="9144000" cy="2159000"/>
          </a:xfrm>
          <a:prstGeom prst="rect">
            <a:avLst/>
          </a:prstGeom>
          <a:noFill/>
          <a:ln w="9525">
            <a:noFill/>
            <a:miter lim="800000"/>
            <a:headEnd/>
            <a:tailEnd/>
          </a:ln>
        </p:spPr>
      </p:pic>
      <p:sp>
        <p:nvSpPr>
          <p:cNvPr id="86021" name="Text Box 5"/>
          <p:cNvSpPr txBox="1">
            <a:spLocks noChangeArrowheads="1"/>
          </p:cNvSpPr>
          <p:nvPr/>
        </p:nvSpPr>
        <p:spPr bwMode="auto">
          <a:xfrm>
            <a:off x="304800" y="3825875"/>
            <a:ext cx="4648200" cy="2041525"/>
          </a:xfrm>
          <a:prstGeom prst="rect">
            <a:avLst/>
          </a:prstGeom>
          <a:noFill/>
          <a:ln w="38100">
            <a:noFill/>
            <a:miter lim="800000"/>
            <a:headEnd/>
            <a:tailEnd/>
          </a:ln>
        </p:spPr>
        <p:txBody>
          <a:bodyPr>
            <a:spAutoFit/>
          </a:bodyPr>
          <a:lstStyle/>
          <a:p>
            <a:pPr>
              <a:spcBef>
                <a:spcPct val="50000"/>
              </a:spcBef>
            </a:pPr>
            <a:r>
              <a:rPr lang="en-US" b="0">
                <a:solidFill>
                  <a:srgbClr val="FFFFFF"/>
                </a:solidFill>
              </a:rPr>
              <a:t>Each briquette then helps light the one touching it and they light more quickly.</a:t>
            </a:r>
          </a:p>
        </p:txBody>
      </p:sp>
      <p:sp>
        <p:nvSpPr>
          <p:cNvPr id="86022" name="Oval 9"/>
          <p:cNvSpPr>
            <a:spLocks noChangeArrowheads="1"/>
          </p:cNvSpPr>
          <p:nvPr/>
        </p:nvSpPr>
        <p:spPr bwMode="auto">
          <a:xfrm>
            <a:off x="5486400" y="5562600"/>
            <a:ext cx="609600" cy="304800"/>
          </a:xfrm>
          <a:prstGeom prst="ellipse">
            <a:avLst/>
          </a:prstGeom>
          <a:solidFill>
            <a:schemeClr val="folHlink"/>
          </a:solidFill>
          <a:ln w="38100">
            <a:solidFill>
              <a:srgbClr val="5F5F5F"/>
            </a:solidFill>
            <a:round/>
            <a:headEnd/>
            <a:tailEnd/>
          </a:ln>
        </p:spPr>
        <p:txBody>
          <a:bodyPr wrap="none" anchor="ctr"/>
          <a:lstStyle/>
          <a:p>
            <a:endParaRPr lang="en-US"/>
          </a:p>
        </p:txBody>
      </p:sp>
      <p:sp>
        <p:nvSpPr>
          <p:cNvPr id="86023" name="Oval 10"/>
          <p:cNvSpPr>
            <a:spLocks noChangeArrowheads="1"/>
          </p:cNvSpPr>
          <p:nvPr/>
        </p:nvSpPr>
        <p:spPr bwMode="auto">
          <a:xfrm>
            <a:off x="6096000" y="5562600"/>
            <a:ext cx="609600" cy="304800"/>
          </a:xfrm>
          <a:prstGeom prst="ellipse">
            <a:avLst/>
          </a:prstGeom>
          <a:solidFill>
            <a:schemeClr val="folHlink"/>
          </a:solidFill>
          <a:ln w="38100">
            <a:solidFill>
              <a:srgbClr val="5F5F5F"/>
            </a:solidFill>
            <a:round/>
            <a:headEnd/>
            <a:tailEnd/>
          </a:ln>
        </p:spPr>
        <p:txBody>
          <a:bodyPr wrap="none" anchor="ctr"/>
          <a:lstStyle/>
          <a:p>
            <a:endParaRPr lang="en-US"/>
          </a:p>
        </p:txBody>
      </p:sp>
      <p:sp>
        <p:nvSpPr>
          <p:cNvPr id="86024" name="Oval 11"/>
          <p:cNvSpPr>
            <a:spLocks noChangeArrowheads="1"/>
          </p:cNvSpPr>
          <p:nvPr/>
        </p:nvSpPr>
        <p:spPr bwMode="auto">
          <a:xfrm>
            <a:off x="6705600" y="5562600"/>
            <a:ext cx="609600" cy="304800"/>
          </a:xfrm>
          <a:prstGeom prst="ellipse">
            <a:avLst/>
          </a:prstGeom>
          <a:solidFill>
            <a:schemeClr val="folHlink"/>
          </a:solidFill>
          <a:ln w="38100">
            <a:solidFill>
              <a:srgbClr val="5F5F5F"/>
            </a:solidFill>
            <a:round/>
            <a:headEnd/>
            <a:tailEnd/>
          </a:ln>
        </p:spPr>
        <p:txBody>
          <a:bodyPr wrap="none" anchor="ctr"/>
          <a:lstStyle/>
          <a:p>
            <a:endParaRPr lang="en-US"/>
          </a:p>
        </p:txBody>
      </p:sp>
      <p:sp>
        <p:nvSpPr>
          <p:cNvPr id="86025" name="Oval 12"/>
          <p:cNvSpPr>
            <a:spLocks noChangeArrowheads="1"/>
          </p:cNvSpPr>
          <p:nvPr/>
        </p:nvSpPr>
        <p:spPr bwMode="auto">
          <a:xfrm>
            <a:off x="7315200" y="5562600"/>
            <a:ext cx="609600" cy="304800"/>
          </a:xfrm>
          <a:prstGeom prst="ellipse">
            <a:avLst/>
          </a:prstGeom>
          <a:solidFill>
            <a:schemeClr val="folHlink"/>
          </a:solidFill>
          <a:ln w="38100">
            <a:solidFill>
              <a:srgbClr val="5F5F5F"/>
            </a:solidFill>
            <a:round/>
            <a:headEnd/>
            <a:tailEnd/>
          </a:ln>
        </p:spPr>
        <p:txBody>
          <a:bodyPr wrap="none" anchor="ctr"/>
          <a:lstStyle/>
          <a:p>
            <a:endParaRPr lang="en-US"/>
          </a:p>
        </p:txBody>
      </p:sp>
      <p:sp>
        <p:nvSpPr>
          <p:cNvPr id="86026" name="Oval 13"/>
          <p:cNvSpPr>
            <a:spLocks noChangeArrowheads="1"/>
          </p:cNvSpPr>
          <p:nvPr/>
        </p:nvSpPr>
        <p:spPr bwMode="auto">
          <a:xfrm>
            <a:off x="7924800" y="5562600"/>
            <a:ext cx="609600" cy="304800"/>
          </a:xfrm>
          <a:prstGeom prst="ellipse">
            <a:avLst/>
          </a:prstGeom>
          <a:solidFill>
            <a:schemeClr val="folHlink"/>
          </a:solidFill>
          <a:ln w="38100">
            <a:solidFill>
              <a:srgbClr val="5F5F5F"/>
            </a:solidFill>
            <a:round/>
            <a:headEnd/>
            <a:tailEnd/>
          </a:ln>
        </p:spPr>
        <p:txBody>
          <a:bodyPr wrap="none" anchor="ctr"/>
          <a:lstStyle/>
          <a:p>
            <a:endParaRPr lang="en-US"/>
          </a:p>
        </p:txBody>
      </p:sp>
      <p:sp>
        <p:nvSpPr>
          <p:cNvPr id="86027" name="Oval 14"/>
          <p:cNvSpPr>
            <a:spLocks noChangeArrowheads="1"/>
          </p:cNvSpPr>
          <p:nvPr/>
        </p:nvSpPr>
        <p:spPr bwMode="auto">
          <a:xfrm>
            <a:off x="5791200" y="5257800"/>
            <a:ext cx="609600" cy="304800"/>
          </a:xfrm>
          <a:prstGeom prst="ellipse">
            <a:avLst/>
          </a:prstGeom>
          <a:solidFill>
            <a:schemeClr val="folHlink"/>
          </a:solidFill>
          <a:ln w="38100">
            <a:solidFill>
              <a:srgbClr val="5F5F5F"/>
            </a:solidFill>
            <a:round/>
            <a:headEnd/>
            <a:tailEnd/>
          </a:ln>
        </p:spPr>
        <p:txBody>
          <a:bodyPr wrap="none" anchor="ctr"/>
          <a:lstStyle/>
          <a:p>
            <a:endParaRPr lang="en-US"/>
          </a:p>
        </p:txBody>
      </p:sp>
      <p:sp>
        <p:nvSpPr>
          <p:cNvPr id="86028" name="Oval 15"/>
          <p:cNvSpPr>
            <a:spLocks noChangeArrowheads="1"/>
          </p:cNvSpPr>
          <p:nvPr/>
        </p:nvSpPr>
        <p:spPr bwMode="auto">
          <a:xfrm>
            <a:off x="6400800" y="5257800"/>
            <a:ext cx="609600" cy="304800"/>
          </a:xfrm>
          <a:prstGeom prst="ellipse">
            <a:avLst/>
          </a:prstGeom>
          <a:solidFill>
            <a:schemeClr val="folHlink"/>
          </a:solidFill>
          <a:ln w="38100">
            <a:solidFill>
              <a:srgbClr val="5F5F5F"/>
            </a:solidFill>
            <a:round/>
            <a:headEnd/>
            <a:tailEnd/>
          </a:ln>
        </p:spPr>
        <p:txBody>
          <a:bodyPr wrap="none" anchor="ctr"/>
          <a:lstStyle/>
          <a:p>
            <a:endParaRPr lang="en-US"/>
          </a:p>
        </p:txBody>
      </p:sp>
      <p:sp>
        <p:nvSpPr>
          <p:cNvPr id="86029" name="Oval 16"/>
          <p:cNvSpPr>
            <a:spLocks noChangeArrowheads="1"/>
          </p:cNvSpPr>
          <p:nvPr/>
        </p:nvSpPr>
        <p:spPr bwMode="auto">
          <a:xfrm>
            <a:off x="7010400" y="5257800"/>
            <a:ext cx="609600" cy="304800"/>
          </a:xfrm>
          <a:prstGeom prst="ellipse">
            <a:avLst/>
          </a:prstGeom>
          <a:solidFill>
            <a:schemeClr val="folHlink"/>
          </a:solidFill>
          <a:ln w="38100">
            <a:solidFill>
              <a:srgbClr val="5F5F5F"/>
            </a:solidFill>
            <a:round/>
            <a:headEnd/>
            <a:tailEnd/>
          </a:ln>
        </p:spPr>
        <p:txBody>
          <a:bodyPr wrap="none" anchor="ctr"/>
          <a:lstStyle/>
          <a:p>
            <a:endParaRPr lang="en-US"/>
          </a:p>
        </p:txBody>
      </p:sp>
      <p:sp>
        <p:nvSpPr>
          <p:cNvPr id="86030" name="Oval 17"/>
          <p:cNvSpPr>
            <a:spLocks noChangeArrowheads="1"/>
          </p:cNvSpPr>
          <p:nvPr/>
        </p:nvSpPr>
        <p:spPr bwMode="auto">
          <a:xfrm>
            <a:off x="7620000" y="5257800"/>
            <a:ext cx="609600" cy="304800"/>
          </a:xfrm>
          <a:prstGeom prst="ellipse">
            <a:avLst/>
          </a:prstGeom>
          <a:solidFill>
            <a:schemeClr val="folHlink"/>
          </a:solidFill>
          <a:ln w="38100">
            <a:solidFill>
              <a:srgbClr val="5F5F5F"/>
            </a:solidFill>
            <a:round/>
            <a:headEnd/>
            <a:tailEnd/>
          </a:ln>
        </p:spPr>
        <p:txBody>
          <a:bodyPr wrap="none" anchor="ctr"/>
          <a:lstStyle/>
          <a:p>
            <a:endParaRPr lang="en-US"/>
          </a:p>
        </p:txBody>
      </p:sp>
      <p:sp>
        <p:nvSpPr>
          <p:cNvPr id="86031" name="Oval 18"/>
          <p:cNvSpPr>
            <a:spLocks noChangeArrowheads="1"/>
          </p:cNvSpPr>
          <p:nvPr/>
        </p:nvSpPr>
        <p:spPr bwMode="auto">
          <a:xfrm>
            <a:off x="6096000" y="4953000"/>
            <a:ext cx="609600" cy="304800"/>
          </a:xfrm>
          <a:prstGeom prst="ellipse">
            <a:avLst/>
          </a:prstGeom>
          <a:solidFill>
            <a:schemeClr val="folHlink"/>
          </a:solidFill>
          <a:ln w="38100">
            <a:solidFill>
              <a:srgbClr val="5F5F5F"/>
            </a:solidFill>
            <a:round/>
            <a:headEnd/>
            <a:tailEnd/>
          </a:ln>
        </p:spPr>
        <p:txBody>
          <a:bodyPr wrap="none" anchor="ctr"/>
          <a:lstStyle/>
          <a:p>
            <a:endParaRPr lang="en-US"/>
          </a:p>
        </p:txBody>
      </p:sp>
      <p:sp>
        <p:nvSpPr>
          <p:cNvPr id="86032" name="Oval 19"/>
          <p:cNvSpPr>
            <a:spLocks noChangeArrowheads="1"/>
          </p:cNvSpPr>
          <p:nvPr/>
        </p:nvSpPr>
        <p:spPr bwMode="auto">
          <a:xfrm>
            <a:off x="6705600" y="4953000"/>
            <a:ext cx="609600" cy="304800"/>
          </a:xfrm>
          <a:prstGeom prst="ellipse">
            <a:avLst/>
          </a:prstGeom>
          <a:solidFill>
            <a:schemeClr val="folHlink"/>
          </a:solidFill>
          <a:ln w="38100">
            <a:solidFill>
              <a:srgbClr val="5F5F5F"/>
            </a:solidFill>
            <a:round/>
            <a:headEnd/>
            <a:tailEnd/>
          </a:ln>
        </p:spPr>
        <p:txBody>
          <a:bodyPr wrap="none" anchor="ctr"/>
          <a:lstStyle/>
          <a:p>
            <a:endParaRPr lang="en-US"/>
          </a:p>
        </p:txBody>
      </p:sp>
      <p:sp>
        <p:nvSpPr>
          <p:cNvPr id="86033" name="Oval 20"/>
          <p:cNvSpPr>
            <a:spLocks noChangeArrowheads="1"/>
          </p:cNvSpPr>
          <p:nvPr/>
        </p:nvSpPr>
        <p:spPr bwMode="auto">
          <a:xfrm>
            <a:off x="7315200" y="4953000"/>
            <a:ext cx="609600" cy="304800"/>
          </a:xfrm>
          <a:prstGeom prst="ellipse">
            <a:avLst/>
          </a:prstGeom>
          <a:solidFill>
            <a:schemeClr val="folHlink"/>
          </a:solidFill>
          <a:ln w="38100">
            <a:solidFill>
              <a:srgbClr val="5F5F5F"/>
            </a:solidFill>
            <a:round/>
            <a:headEnd/>
            <a:tailEnd/>
          </a:ln>
        </p:spPr>
        <p:txBody>
          <a:bodyPr wrap="none" anchor="ctr"/>
          <a:lstStyle/>
          <a:p>
            <a:endParaRPr lang="en-US"/>
          </a:p>
        </p:txBody>
      </p:sp>
      <p:sp>
        <p:nvSpPr>
          <p:cNvPr id="86034" name="Oval 22"/>
          <p:cNvSpPr>
            <a:spLocks noChangeArrowheads="1"/>
          </p:cNvSpPr>
          <p:nvPr/>
        </p:nvSpPr>
        <p:spPr bwMode="auto">
          <a:xfrm>
            <a:off x="6400800" y="4648200"/>
            <a:ext cx="609600" cy="304800"/>
          </a:xfrm>
          <a:prstGeom prst="ellipse">
            <a:avLst/>
          </a:prstGeom>
          <a:solidFill>
            <a:schemeClr val="folHlink"/>
          </a:solidFill>
          <a:ln w="38100">
            <a:solidFill>
              <a:srgbClr val="5F5F5F"/>
            </a:solidFill>
            <a:round/>
            <a:headEnd/>
            <a:tailEnd/>
          </a:ln>
        </p:spPr>
        <p:txBody>
          <a:bodyPr wrap="none" anchor="ctr"/>
          <a:lstStyle/>
          <a:p>
            <a:endParaRPr lang="en-US"/>
          </a:p>
        </p:txBody>
      </p:sp>
      <p:sp>
        <p:nvSpPr>
          <p:cNvPr id="86035" name="Oval 23"/>
          <p:cNvSpPr>
            <a:spLocks noChangeArrowheads="1"/>
          </p:cNvSpPr>
          <p:nvPr/>
        </p:nvSpPr>
        <p:spPr bwMode="auto">
          <a:xfrm>
            <a:off x="7010400" y="4648200"/>
            <a:ext cx="609600" cy="304800"/>
          </a:xfrm>
          <a:prstGeom prst="ellipse">
            <a:avLst/>
          </a:prstGeom>
          <a:solidFill>
            <a:schemeClr val="folHlink"/>
          </a:solidFill>
          <a:ln w="38100">
            <a:solidFill>
              <a:srgbClr val="5F5F5F"/>
            </a:solidFill>
            <a:round/>
            <a:headEnd/>
            <a:tailEnd/>
          </a:ln>
        </p:spPr>
        <p:txBody>
          <a:bodyPr wrap="none" anchor="ctr"/>
          <a:lstStyle/>
          <a:p>
            <a:endParaRPr lang="en-US"/>
          </a:p>
        </p:txBody>
      </p:sp>
      <p:sp>
        <p:nvSpPr>
          <p:cNvPr id="86036" name="Oval 24"/>
          <p:cNvSpPr>
            <a:spLocks noChangeArrowheads="1"/>
          </p:cNvSpPr>
          <p:nvPr/>
        </p:nvSpPr>
        <p:spPr bwMode="auto">
          <a:xfrm>
            <a:off x="6705600" y="4343400"/>
            <a:ext cx="609600" cy="304800"/>
          </a:xfrm>
          <a:prstGeom prst="ellipse">
            <a:avLst/>
          </a:prstGeom>
          <a:solidFill>
            <a:schemeClr val="folHlink"/>
          </a:solidFill>
          <a:ln w="38100">
            <a:solidFill>
              <a:srgbClr val="5F5F5F"/>
            </a:solidFill>
            <a:round/>
            <a:headEnd/>
            <a:tailEnd/>
          </a:ln>
        </p:spPr>
        <p:txBody>
          <a:bodyPr wrap="none" anchor="ctr"/>
          <a:lstStyle/>
          <a:p>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descr="Purple mesh"/>
          <p:cNvSpPr>
            <a:spLocks noGrp="1" noChangeArrowheads="1"/>
          </p:cNvSpPr>
          <p:nvPr>
            <p:ph type="title"/>
          </p:nvPr>
        </p:nvSpPr>
        <p:spPr>
          <a:xfrm>
            <a:off x="0" y="0"/>
            <a:ext cx="4114800" cy="3733800"/>
          </a:xfrm>
          <a:noFill/>
        </p:spPr>
        <p:txBody>
          <a:bodyPr/>
          <a:lstStyle/>
          <a:p>
            <a:pPr>
              <a:defRPr/>
            </a:pPr>
            <a:r>
              <a:rPr lang="en-US" sz="4800" smtClean="0">
                <a:solidFill>
                  <a:srgbClr val="CC0000"/>
                </a:solidFill>
              </a:rPr>
              <a:t>CHARCOAL STACKED READY FOR LIGHTING</a:t>
            </a:r>
            <a:endParaRPr lang="en-US" smtClean="0">
              <a:solidFill>
                <a:srgbClr val="CC0000"/>
              </a:solidFill>
            </a:endParaRPr>
          </a:p>
        </p:txBody>
      </p:sp>
      <p:sp>
        <p:nvSpPr>
          <p:cNvPr id="8704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87044" name="Picture 4" descr="E:\Cooking\Cook49.tif"/>
          <p:cNvPicPr>
            <a:picLocks noChangeAspect="1" noChangeArrowheads="1"/>
          </p:cNvPicPr>
          <p:nvPr/>
        </p:nvPicPr>
        <p:blipFill>
          <a:blip r:embed="rId2" cstate="print">
            <a:lum bright="16000" contrast="10000"/>
          </a:blip>
          <a:srcRect/>
          <a:stretch>
            <a:fillRect/>
          </a:stretch>
        </p:blipFill>
        <p:spPr bwMode="auto">
          <a:xfrm>
            <a:off x="4114800" y="0"/>
            <a:ext cx="5029200" cy="6858000"/>
          </a:xfrm>
          <a:prstGeom prst="rect">
            <a:avLst/>
          </a:prstGeom>
          <a:noFill/>
          <a:ln w="9525">
            <a:noFill/>
            <a:miter lim="800000"/>
            <a:headEnd/>
            <a:tailEnd/>
          </a:ln>
        </p:spPr>
      </p:pic>
      <p:sp>
        <p:nvSpPr>
          <p:cNvPr id="87045" name="Text Box 6"/>
          <p:cNvSpPr txBox="1">
            <a:spLocks noChangeArrowheads="1"/>
          </p:cNvSpPr>
          <p:nvPr/>
        </p:nvSpPr>
        <p:spPr bwMode="auto">
          <a:xfrm>
            <a:off x="0" y="3886200"/>
            <a:ext cx="4038600" cy="1800225"/>
          </a:xfrm>
          <a:prstGeom prst="rect">
            <a:avLst/>
          </a:prstGeom>
          <a:noFill/>
          <a:ln w="38100">
            <a:noFill/>
            <a:miter lim="800000"/>
            <a:headEnd/>
            <a:tailEnd/>
          </a:ln>
        </p:spPr>
        <p:txBody>
          <a:bodyPr>
            <a:spAutoFit/>
          </a:bodyPr>
          <a:lstStyle/>
          <a:p>
            <a:pPr>
              <a:spcBef>
                <a:spcPct val="50000"/>
              </a:spcBef>
            </a:pPr>
            <a:r>
              <a:rPr lang="en-US" sz="2800" b="0">
                <a:solidFill>
                  <a:srgbClr val="FFFFFF"/>
                </a:solidFill>
              </a:rPr>
              <a:t>Partially-burned briquettes from the previous cooking are in the bottom layer.</a:t>
            </a:r>
            <a:endParaRPr lang="en-US" b="0">
              <a:solidFill>
                <a:srgbClr val="FFFFFF"/>
              </a:solidFill>
            </a:endParaRPr>
          </a:p>
        </p:txBody>
      </p:sp>
      <p:sp>
        <p:nvSpPr>
          <p:cNvPr id="87046" name="Line 7"/>
          <p:cNvSpPr>
            <a:spLocks noChangeShapeType="1"/>
          </p:cNvSpPr>
          <p:nvPr/>
        </p:nvSpPr>
        <p:spPr bwMode="auto">
          <a:xfrm flipV="1">
            <a:off x="4114800" y="4800600"/>
            <a:ext cx="2209800" cy="0"/>
          </a:xfrm>
          <a:prstGeom prst="line">
            <a:avLst/>
          </a:prstGeom>
          <a:noFill/>
          <a:ln w="38100">
            <a:solidFill>
              <a:srgbClr val="CC0000"/>
            </a:solidFill>
            <a:round/>
            <a:headEnd/>
            <a:tailEnd type="triangle" w="med" len="med"/>
          </a:ln>
        </p:spPr>
        <p:txBody>
          <a:bodyPr wrap="none" anchor="ctr"/>
          <a:lstStyle/>
          <a:p>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descr="Purple mesh"/>
          <p:cNvSpPr>
            <a:spLocks noGrp="1" noChangeArrowheads="1"/>
          </p:cNvSpPr>
          <p:nvPr>
            <p:ph type="title"/>
          </p:nvPr>
        </p:nvSpPr>
        <p:spPr>
          <a:noFill/>
        </p:spPr>
        <p:txBody>
          <a:bodyPr/>
          <a:lstStyle/>
          <a:p>
            <a:pPr>
              <a:defRPr/>
            </a:pPr>
            <a:r>
              <a:rPr lang="en-US" smtClean="0">
                <a:solidFill>
                  <a:srgbClr val="CC0000"/>
                </a:solidFill>
              </a:rPr>
              <a:t>APPLY LIGHTER FLUID GENEROUSLY</a:t>
            </a:r>
          </a:p>
        </p:txBody>
      </p:sp>
      <p:sp>
        <p:nvSpPr>
          <p:cNvPr id="8806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88068" name="Picture 4" descr="E:\Cooking\Cook50.tif"/>
          <p:cNvPicPr>
            <a:picLocks noChangeAspect="1" noChangeArrowheads="1"/>
          </p:cNvPicPr>
          <p:nvPr/>
        </p:nvPicPr>
        <p:blipFill>
          <a:blip r:embed="rId2" cstate="print"/>
          <a:srcRect/>
          <a:stretch>
            <a:fillRect/>
          </a:stretch>
        </p:blipFill>
        <p:spPr bwMode="auto">
          <a:xfrm>
            <a:off x="2971800" y="1123950"/>
            <a:ext cx="6172200" cy="5734050"/>
          </a:xfrm>
          <a:prstGeom prst="rect">
            <a:avLst/>
          </a:prstGeom>
          <a:noFill/>
          <a:ln w="9525">
            <a:noFill/>
            <a:miter lim="800000"/>
            <a:headEnd/>
            <a:tailEnd/>
          </a:ln>
        </p:spPr>
      </p:pic>
      <p:sp>
        <p:nvSpPr>
          <p:cNvPr id="88069" name="Text Box 5"/>
          <p:cNvSpPr txBox="1">
            <a:spLocks noChangeArrowheads="1"/>
          </p:cNvSpPr>
          <p:nvPr/>
        </p:nvSpPr>
        <p:spPr bwMode="auto">
          <a:xfrm>
            <a:off x="0" y="1219200"/>
            <a:ext cx="2971800" cy="4757738"/>
          </a:xfrm>
          <a:prstGeom prst="rect">
            <a:avLst/>
          </a:prstGeom>
          <a:noFill/>
          <a:ln w="38100">
            <a:noFill/>
            <a:miter lim="800000"/>
            <a:headEnd/>
            <a:tailEnd/>
          </a:ln>
        </p:spPr>
        <p:txBody>
          <a:bodyPr>
            <a:spAutoFit/>
          </a:bodyPr>
          <a:lstStyle/>
          <a:p>
            <a:pPr>
              <a:spcBef>
                <a:spcPct val="50000"/>
              </a:spcBef>
            </a:pPr>
            <a:r>
              <a:rPr lang="en-US" sz="2800" b="0">
                <a:solidFill>
                  <a:srgbClr val="FFFFFF"/>
                </a:solidFill>
              </a:rPr>
              <a:t>Do </a:t>
            </a:r>
            <a:r>
              <a:rPr lang="en-US" sz="3600" b="0" u="sng">
                <a:solidFill>
                  <a:srgbClr val="FFFFFF"/>
                </a:solidFill>
              </a:rPr>
              <a:t>NOT</a:t>
            </a:r>
            <a:r>
              <a:rPr lang="en-US" sz="2800" b="0">
                <a:solidFill>
                  <a:srgbClr val="FFFFFF"/>
                </a:solidFill>
              </a:rPr>
              <a:t> use gasoline unless you also want to be “lit”.</a:t>
            </a:r>
          </a:p>
          <a:p>
            <a:pPr>
              <a:spcBef>
                <a:spcPct val="50000"/>
              </a:spcBef>
            </a:pPr>
            <a:endParaRPr lang="en-US" sz="2800" b="0">
              <a:solidFill>
                <a:srgbClr val="FFFFFF"/>
              </a:solidFill>
            </a:endParaRPr>
          </a:p>
          <a:p>
            <a:pPr>
              <a:spcBef>
                <a:spcPct val="50000"/>
              </a:spcBef>
            </a:pPr>
            <a:r>
              <a:rPr lang="en-US" b="0">
                <a:solidFill>
                  <a:srgbClr val="FFFFFF"/>
                </a:solidFill>
              </a:rPr>
              <a:t>Kerosene and diesel fuel  are OK to use.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descr="Purple mesh"/>
          <p:cNvSpPr>
            <a:spLocks noGrp="1" noChangeArrowheads="1"/>
          </p:cNvSpPr>
          <p:nvPr>
            <p:ph type="title"/>
          </p:nvPr>
        </p:nvSpPr>
        <p:spPr>
          <a:noFill/>
        </p:spPr>
        <p:txBody>
          <a:bodyPr/>
          <a:lstStyle/>
          <a:p>
            <a:pPr>
              <a:defRPr/>
            </a:pPr>
            <a:r>
              <a:rPr lang="en-US" smtClean="0">
                <a:solidFill>
                  <a:srgbClr val="CC0000"/>
                </a:solidFill>
              </a:rPr>
              <a:t>LEAVE THE LID OPEN WHILE THE CHARCOAL IS LIGHTING</a:t>
            </a:r>
          </a:p>
        </p:txBody>
      </p:sp>
      <p:sp>
        <p:nvSpPr>
          <p:cNvPr id="8909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89092" name="Picture 4" descr="E:\Cooking\Cook51.tif"/>
          <p:cNvPicPr>
            <a:picLocks noChangeAspect="1" noChangeArrowheads="1"/>
          </p:cNvPicPr>
          <p:nvPr/>
        </p:nvPicPr>
        <p:blipFill>
          <a:blip r:embed="rId2" cstate="print"/>
          <a:srcRect/>
          <a:stretch>
            <a:fillRect/>
          </a:stretch>
        </p:blipFill>
        <p:spPr bwMode="auto">
          <a:xfrm>
            <a:off x="2971800" y="1219200"/>
            <a:ext cx="6172200" cy="5667375"/>
          </a:xfrm>
          <a:prstGeom prst="rect">
            <a:avLst/>
          </a:prstGeom>
          <a:noFill/>
          <a:ln w="9525">
            <a:noFill/>
            <a:miter lim="800000"/>
            <a:headEnd/>
            <a:tailEnd/>
          </a:ln>
        </p:spPr>
      </p:pic>
      <p:sp>
        <p:nvSpPr>
          <p:cNvPr id="89093" name="Text Box 5"/>
          <p:cNvSpPr txBox="1">
            <a:spLocks noChangeArrowheads="1"/>
          </p:cNvSpPr>
          <p:nvPr/>
        </p:nvSpPr>
        <p:spPr bwMode="auto">
          <a:xfrm>
            <a:off x="0" y="2743200"/>
            <a:ext cx="3048000" cy="1554163"/>
          </a:xfrm>
          <a:prstGeom prst="rect">
            <a:avLst/>
          </a:prstGeom>
          <a:noFill/>
          <a:ln w="38100">
            <a:noFill/>
            <a:miter lim="800000"/>
            <a:headEnd/>
            <a:tailEnd/>
          </a:ln>
        </p:spPr>
        <p:txBody>
          <a:bodyPr>
            <a:spAutoFit/>
          </a:bodyPr>
          <a:lstStyle/>
          <a:p>
            <a:pPr>
              <a:spcBef>
                <a:spcPct val="50000"/>
              </a:spcBef>
            </a:pPr>
            <a:r>
              <a:rPr lang="en-US">
                <a:solidFill>
                  <a:srgbClr val="FFFFFF"/>
                </a:solidFill>
              </a:rPr>
              <a:t>More O</a:t>
            </a:r>
            <a:r>
              <a:rPr lang="en-US" baseline="-25000">
                <a:solidFill>
                  <a:srgbClr val="FFFFFF"/>
                </a:solidFill>
              </a:rPr>
              <a:t>2</a:t>
            </a:r>
            <a:r>
              <a:rPr lang="en-US">
                <a:solidFill>
                  <a:srgbClr val="FFFFFF"/>
                </a:solidFill>
              </a:rPr>
              <a:t> causes faster combustion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descr="Purple mesh"/>
          <p:cNvSpPr>
            <a:spLocks noGrp="1" noChangeArrowheads="1"/>
          </p:cNvSpPr>
          <p:nvPr>
            <p:ph type="title"/>
          </p:nvPr>
        </p:nvSpPr>
        <p:spPr>
          <a:noFill/>
        </p:spPr>
        <p:txBody>
          <a:bodyPr/>
          <a:lstStyle/>
          <a:p>
            <a:pPr>
              <a:defRPr/>
            </a:pPr>
            <a:r>
              <a:rPr lang="en-US" sz="4800" smtClean="0">
                <a:solidFill>
                  <a:srgbClr val="CC0000"/>
                </a:solidFill>
              </a:rPr>
              <a:t>CHARCOALING KEY POINT</a:t>
            </a:r>
            <a:endParaRPr lang="en-US" smtClean="0">
              <a:solidFill>
                <a:srgbClr val="CC0000"/>
              </a:solidFill>
            </a:endParaRPr>
          </a:p>
        </p:txBody>
      </p:sp>
      <p:sp>
        <p:nvSpPr>
          <p:cNvPr id="9011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90116" name="Picture 4" descr="E:\Cooking\Cook52.tif"/>
          <p:cNvPicPr>
            <a:picLocks noChangeAspect="1" noChangeArrowheads="1"/>
          </p:cNvPicPr>
          <p:nvPr/>
        </p:nvPicPr>
        <p:blipFill>
          <a:blip r:embed="rId2" cstate="print"/>
          <a:srcRect/>
          <a:stretch>
            <a:fillRect/>
          </a:stretch>
        </p:blipFill>
        <p:spPr bwMode="auto">
          <a:xfrm>
            <a:off x="0" y="1524000"/>
            <a:ext cx="9144000" cy="1993900"/>
          </a:xfrm>
          <a:prstGeom prst="rect">
            <a:avLst/>
          </a:prstGeom>
          <a:noFill/>
          <a:ln w="9525">
            <a:noFill/>
            <a:miter lim="800000"/>
            <a:headEnd/>
            <a:tailEnd/>
          </a:ln>
        </p:spPr>
      </p:pic>
      <p:sp>
        <p:nvSpPr>
          <p:cNvPr id="60421" name="Text Box 5"/>
          <p:cNvSpPr txBox="1">
            <a:spLocks noChangeArrowheads="1"/>
          </p:cNvSpPr>
          <p:nvPr/>
        </p:nvSpPr>
        <p:spPr bwMode="auto">
          <a:xfrm>
            <a:off x="304800" y="3657600"/>
            <a:ext cx="8839200" cy="2441575"/>
          </a:xfrm>
          <a:prstGeom prst="rect">
            <a:avLst/>
          </a:prstGeom>
          <a:noFill/>
          <a:ln w="38100">
            <a:noFill/>
            <a:miter lim="800000"/>
            <a:headEnd/>
            <a:tailEnd/>
          </a:ln>
        </p:spPr>
        <p:txBody>
          <a:bodyPr>
            <a:spAutoFit/>
          </a:bodyPr>
          <a:lstStyle/>
          <a:p>
            <a:pPr marL="234950" indent="-234950">
              <a:spcBef>
                <a:spcPct val="50000"/>
              </a:spcBef>
              <a:buFontTx/>
              <a:buChar char="•"/>
            </a:pPr>
            <a:r>
              <a:rPr lang="en-US" sz="2800" b="0">
                <a:solidFill>
                  <a:srgbClr val="FFFFFF"/>
                </a:solidFill>
              </a:rPr>
              <a:t>This time allows all fumes from the lighting fuel to burn and prevents off-flavors in the meat from the fuel.</a:t>
            </a:r>
          </a:p>
          <a:p>
            <a:pPr marL="234950" indent="-234950">
              <a:spcBef>
                <a:spcPct val="50000"/>
              </a:spcBef>
              <a:buFontTx/>
              <a:buChar char="•"/>
            </a:pPr>
            <a:r>
              <a:rPr lang="en-US" sz="2800" b="0">
                <a:solidFill>
                  <a:srgbClr val="FFFFFF"/>
                </a:solidFill>
              </a:rPr>
              <a:t>Cooking is easier if the charcoal is hot before you begin.</a:t>
            </a:r>
            <a:endParaRPr lang="en-US" b="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0421">
                                            <p:txEl>
                                              <p:pRg st="0" end="0"/>
                                            </p:txEl>
                                          </p:spTgt>
                                        </p:tgtEl>
                                        <p:attrNameLst>
                                          <p:attrName>style.visibility</p:attrName>
                                        </p:attrNameLst>
                                      </p:cBhvr>
                                      <p:to>
                                        <p:strVal val="visible"/>
                                      </p:to>
                                    </p:set>
                                    <p:animEffect transition="in" filter="barn(outHorizontal)">
                                      <p:cBhvr>
                                        <p:cTn id="7" dur="500"/>
                                        <p:tgtEl>
                                          <p:spTgt spid="60421">
                                            <p:txEl>
                                              <p:pRg st="0" end="0"/>
                                            </p:txEl>
                                          </p:spTgt>
                                        </p:tgtEl>
                                      </p:cBhvr>
                                    </p:animEffect>
                                  </p:childTnLst>
                                  <p:subTnLst>
                                    <p:animClr clrSpc="rgb" dir="cw">
                                      <p:cBhvr override="childStyle">
                                        <p:cTn dur="1" fill="hold" display="0" masterRel="nextClick" afterEffect="1"/>
                                        <p:tgtEl>
                                          <p:spTgt spid="60421">
                                            <p:txEl>
                                              <p:pRg st="0" end="0"/>
                                            </p:txEl>
                                          </p:spTgt>
                                        </p:tgtEl>
                                        <p:attrNameLst>
                                          <p:attrName>ppt_c</p:attrName>
                                        </p:attrNameLst>
                                      </p:cBhvr>
                                      <p:to>
                                        <a:srgbClr val="FFCC99"/>
                                      </p:to>
                                    </p:animClr>
                                  </p:sub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60421">
                                            <p:txEl>
                                              <p:pRg st="1" end="1"/>
                                            </p:txEl>
                                          </p:spTgt>
                                        </p:tgtEl>
                                        <p:attrNameLst>
                                          <p:attrName>style.visibility</p:attrName>
                                        </p:attrNameLst>
                                      </p:cBhvr>
                                      <p:to>
                                        <p:strVal val="visible"/>
                                      </p:to>
                                    </p:set>
                                    <p:animEffect transition="in" filter="barn(outHorizontal)">
                                      <p:cBhvr>
                                        <p:cTn id="12" dur="500"/>
                                        <p:tgtEl>
                                          <p:spTgt spid="60421">
                                            <p:txEl>
                                              <p:pRg st="1" end="1"/>
                                            </p:txEl>
                                          </p:spTgt>
                                        </p:tgtEl>
                                      </p:cBhvr>
                                    </p:animEffect>
                                  </p:childTnLst>
                                  <p:subTnLst>
                                    <p:animClr clrSpc="rgb" dir="cw">
                                      <p:cBhvr override="childStyle">
                                        <p:cTn dur="1" fill="hold" display="0" masterRel="nextClick" afterEffect="1"/>
                                        <p:tgtEl>
                                          <p:spTgt spid="60421">
                                            <p:txEl>
                                              <p:pRg st="1" end="1"/>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descr="Purple mesh"/>
          <p:cNvSpPr>
            <a:spLocks noGrp="1" noChangeArrowheads="1"/>
          </p:cNvSpPr>
          <p:nvPr>
            <p:ph type="title"/>
          </p:nvPr>
        </p:nvSpPr>
        <p:spPr>
          <a:noFill/>
        </p:spPr>
        <p:txBody>
          <a:bodyPr/>
          <a:lstStyle/>
          <a:p>
            <a:pPr>
              <a:defRPr/>
            </a:pPr>
            <a:r>
              <a:rPr lang="en-US" smtClean="0">
                <a:solidFill>
                  <a:srgbClr val="CC0000"/>
                </a:solidFill>
              </a:rPr>
              <a:t>6 MINUTES AFTER LIGHTING CHARCOAL - GRAY ASH APPEARING</a:t>
            </a:r>
          </a:p>
        </p:txBody>
      </p:sp>
      <p:sp>
        <p:nvSpPr>
          <p:cNvPr id="9113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91140" name="Picture 4" descr="E:\Cooking\Cook53.tif"/>
          <p:cNvPicPr>
            <a:picLocks noChangeAspect="1" noChangeArrowheads="1"/>
          </p:cNvPicPr>
          <p:nvPr/>
        </p:nvPicPr>
        <p:blipFill>
          <a:blip r:embed="rId2" cstate="print"/>
          <a:srcRect/>
          <a:stretch>
            <a:fillRect/>
          </a:stretch>
        </p:blipFill>
        <p:spPr bwMode="auto">
          <a:xfrm>
            <a:off x="1981200" y="1166813"/>
            <a:ext cx="7162800" cy="5691187"/>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descr="Purple mesh"/>
          <p:cNvSpPr>
            <a:spLocks noGrp="1" noChangeArrowheads="1"/>
          </p:cNvSpPr>
          <p:nvPr>
            <p:ph type="title"/>
          </p:nvPr>
        </p:nvSpPr>
        <p:spPr>
          <a:noFill/>
        </p:spPr>
        <p:txBody>
          <a:bodyPr/>
          <a:lstStyle/>
          <a:p>
            <a:pPr>
              <a:defRPr/>
            </a:pPr>
            <a:r>
              <a:rPr lang="en-US" sz="4800" smtClean="0">
                <a:solidFill>
                  <a:srgbClr val="CC0000"/>
                </a:solidFill>
              </a:rPr>
              <a:t>15 MINUTES - NOT READY</a:t>
            </a:r>
            <a:endParaRPr lang="en-US" smtClean="0">
              <a:solidFill>
                <a:srgbClr val="CC0000"/>
              </a:solidFill>
            </a:endParaRPr>
          </a:p>
        </p:txBody>
      </p:sp>
      <p:sp>
        <p:nvSpPr>
          <p:cNvPr id="9216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92164" name="Picture 4" descr="E:\Cooking\Cook54.tif"/>
          <p:cNvPicPr>
            <a:picLocks noChangeAspect="1" noChangeArrowheads="1"/>
          </p:cNvPicPr>
          <p:nvPr/>
        </p:nvPicPr>
        <p:blipFill>
          <a:blip r:embed="rId2" cstate="print"/>
          <a:srcRect/>
          <a:stretch>
            <a:fillRect/>
          </a:stretch>
        </p:blipFill>
        <p:spPr bwMode="auto">
          <a:xfrm>
            <a:off x="685800" y="1227138"/>
            <a:ext cx="7391400" cy="5630862"/>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descr="Purple mesh"/>
          <p:cNvSpPr>
            <a:spLocks noGrp="1" noChangeArrowheads="1"/>
          </p:cNvSpPr>
          <p:nvPr>
            <p:ph type="title"/>
          </p:nvPr>
        </p:nvSpPr>
        <p:spPr>
          <a:noFill/>
        </p:spPr>
        <p:txBody>
          <a:bodyPr/>
          <a:lstStyle/>
          <a:p>
            <a:pPr>
              <a:defRPr/>
            </a:pPr>
            <a:r>
              <a:rPr lang="en-US" sz="4400" smtClean="0">
                <a:solidFill>
                  <a:srgbClr val="CC0000"/>
                </a:solidFill>
              </a:rPr>
              <a:t>26 MINUTES - READY TO COOK</a:t>
            </a:r>
            <a:endParaRPr lang="en-US" smtClean="0">
              <a:solidFill>
                <a:srgbClr val="CC0000"/>
              </a:solidFill>
            </a:endParaRPr>
          </a:p>
        </p:txBody>
      </p:sp>
      <p:sp>
        <p:nvSpPr>
          <p:cNvPr id="9318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93187" name="Picture 4" descr="E:\Cooking\Cook55.tif"/>
          <p:cNvPicPr>
            <a:picLocks noChangeAspect="1" noChangeArrowheads="1"/>
          </p:cNvPicPr>
          <p:nvPr/>
        </p:nvPicPr>
        <p:blipFill>
          <a:blip r:embed="rId2" cstate="print"/>
          <a:srcRect/>
          <a:stretch>
            <a:fillRect/>
          </a:stretch>
        </p:blipFill>
        <p:spPr bwMode="auto">
          <a:xfrm>
            <a:off x="609600" y="0"/>
            <a:ext cx="7543800" cy="685800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descr="Purple mesh"/>
          <p:cNvSpPr>
            <a:spLocks noGrp="1" noChangeArrowheads="1"/>
          </p:cNvSpPr>
          <p:nvPr>
            <p:ph type="title"/>
          </p:nvPr>
        </p:nvSpPr>
        <p:spPr>
          <a:noFill/>
        </p:spPr>
        <p:txBody>
          <a:bodyPr/>
          <a:lstStyle/>
          <a:p>
            <a:pPr>
              <a:defRPr/>
            </a:pPr>
            <a:r>
              <a:rPr lang="en-US" smtClean="0">
                <a:solidFill>
                  <a:srgbClr val="CC0000"/>
                </a:solidFill>
              </a:rPr>
              <a:t>THE EASIEST METHOD OF LIGHTING CHARCOAL IS BY BROILING IT</a:t>
            </a:r>
          </a:p>
        </p:txBody>
      </p:sp>
      <p:sp>
        <p:nvSpPr>
          <p:cNvPr id="9421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94211" name="Picture 4" descr="E:\Cooking\Cook56.tif"/>
          <p:cNvPicPr>
            <a:picLocks noChangeAspect="1" noChangeArrowheads="1"/>
          </p:cNvPicPr>
          <p:nvPr/>
        </p:nvPicPr>
        <p:blipFill>
          <a:blip r:embed="rId2" cstate="print"/>
          <a:srcRect/>
          <a:stretch>
            <a:fillRect/>
          </a:stretch>
        </p:blipFill>
        <p:spPr bwMode="auto">
          <a:xfrm>
            <a:off x="3048000" y="0"/>
            <a:ext cx="6096000" cy="6858000"/>
          </a:xfrm>
          <a:prstGeom prst="rect">
            <a:avLst/>
          </a:prstGeom>
          <a:noFill/>
          <a:ln w="9525">
            <a:noFill/>
            <a:miter lim="800000"/>
            <a:headEnd/>
            <a:tailEnd/>
          </a:ln>
        </p:spPr>
      </p:pic>
      <p:sp>
        <p:nvSpPr>
          <p:cNvPr id="94213" name="Text Box 5"/>
          <p:cNvSpPr txBox="1">
            <a:spLocks noChangeArrowheads="1"/>
          </p:cNvSpPr>
          <p:nvPr/>
        </p:nvSpPr>
        <p:spPr bwMode="auto">
          <a:xfrm>
            <a:off x="304800" y="1447800"/>
            <a:ext cx="2743200" cy="3560763"/>
          </a:xfrm>
          <a:prstGeom prst="rect">
            <a:avLst/>
          </a:prstGeom>
          <a:noFill/>
          <a:ln w="9525">
            <a:noFill/>
            <a:miter lim="800000"/>
            <a:headEnd/>
            <a:tailEnd/>
          </a:ln>
        </p:spPr>
        <p:txBody>
          <a:bodyPr>
            <a:spAutoFit/>
          </a:bodyPr>
          <a:lstStyle/>
          <a:p>
            <a:pPr>
              <a:spcBef>
                <a:spcPct val="50000"/>
              </a:spcBef>
            </a:pPr>
            <a:r>
              <a:rPr lang="en-US" sz="2400" b="0">
                <a:solidFill>
                  <a:srgbClr val="FFFFFF"/>
                </a:solidFill>
              </a:rPr>
              <a:t>You must have an exhaust hood above the oven because charcoal smokes while lighting.</a:t>
            </a:r>
          </a:p>
          <a:p>
            <a:pPr>
              <a:spcBef>
                <a:spcPct val="50000"/>
              </a:spcBef>
            </a:pPr>
            <a:r>
              <a:rPr lang="en-US" sz="2400" b="0">
                <a:solidFill>
                  <a:srgbClr val="FFFFFF"/>
                </a:solidFill>
              </a:rPr>
              <a:t>The pan’s finish will be ruined by the intense heat.</a:t>
            </a:r>
            <a:endParaRPr lang="en-US" sz="2800" b="0">
              <a:solidFill>
                <a:srgbClr val="FFFFFF"/>
              </a:solidFill>
            </a:endParaRPr>
          </a:p>
        </p:txBody>
      </p:sp>
      <p:sp>
        <p:nvSpPr>
          <p:cNvPr id="94214" name="Text Box 6"/>
          <p:cNvSpPr txBox="1">
            <a:spLocks noChangeArrowheads="1"/>
          </p:cNvSpPr>
          <p:nvPr/>
        </p:nvSpPr>
        <p:spPr bwMode="auto">
          <a:xfrm>
            <a:off x="3962400" y="5105400"/>
            <a:ext cx="5181600" cy="579438"/>
          </a:xfrm>
          <a:prstGeom prst="rect">
            <a:avLst/>
          </a:prstGeom>
          <a:noFill/>
          <a:ln w="38100">
            <a:noFill/>
            <a:miter lim="800000"/>
            <a:headEnd/>
            <a:tailEnd/>
          </a:ln>
        </p:spPr>
        <p:txBody>
          <a:bodyPr>
            <a:spAutoFit/>
          </a:bodyPr>
          <a:lstStyle/>
          <a:p>
            <a:pPr>
              <a:spcBef>
                <a:spcPct val="50000"/>
              </a:spcBef>
            </a:pPr>
            <a:r>
              <a:rPr lang="en-US">
                <a:solidFill>
                  <a:srgbClr val="CC0000"/>
                </a:solidFill>
              </a:rPr>
              <a:t>RACK IN TOP POSITION</a:t>
            </a:r>
          </a:p>
        </p:txBody>
      </p:sp>
      <p:sp>
        <p:nvSpPr>
          <p:cNvPr id="94215" name="Line 7"/>
          <p:cNvSpPr>
            <a:spLocks noChangeShapeType="1"/>
          </p:cNvSpPr>
          <p:nvPr/>
        </p:nvSpPr>
        <p:spPr bwMode="auto">
          <a:xfrm flipH="1" flipV="1">
            <a:off x="8001000" y="3429000"/>
            <a:ext cx="0" cy="1676400"/>
          </a:xfrm>
          <a:prstGeom prst="line">
            <a:avLst/>
          </a:prstGeom>
          <a:noFill/>
          <a:ln w="38100">
            <a:solidFill>
              <a:srgbClr val="CC0000"/>
            </a:solidFill>
            <a:round/>
            <a:headEnd/>
            <a:tailEnd type="triangle" w="med" len="med"/>
          </a:ln>
        </p:spPr>
        <p:txBody>
          <a:bodyPr wrap="none" anchor="ct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3" name="Picture 2" descr="E:\Cooking\Cook26.tif"/>
          <p:cNvPicPr>
            <a:picLocks noChangeAspect="1" noChangeArrowheads="1"/>
          </p:cNvPicPr>
          <p:nvPr/>
        </p:nvPicPr>
        <p:blipFill>
          <a:blip r:embed="rId2" cstate="print"/>
          <a:srcRect/>
          <a:stretch>
            <a:fillRect/>
          </a:stretch>
        </p:blipFill>
        <p:spPr bwMode="auto">
          <a:xfrm>
            <a:off x="762000" y="0"/>
            <a:ext cx="7848600" cy="6084888"/>
          </a:xfrm>
          <a:prstGeom prst="rect">
            <a:avLst/>
          </a:prstGeom>
          <a:noFill/>
          <a:ln w="9525">
            <a:noFill/>
            <a:miter lim="800000"/>
            <a:headEnd/>
            <a:tailEnd/>
          </a:ln>
        </p:spPr>
      </p:pic>
      <p:sp>
        <p:nvSpPr>
          <p:cNvPr id="10244" name="Rectangle 3"/>
          <p:cNvSpPr>
            <a:spLocks noChangeArrowheads="1"/>
          </p:cNvSpPr>
          <p:nvPr/>
        </p:nvSpPr>
        <p:spPr bwMode="auto">
          <a:xfrm>
            <a:off x="3124200" y="0"/>
            <a:ext cx="2667000" cy="1143000"/>
          </a:xfrm>
          <a:prstGeom prst="rect">
            <a:avLst/>
          </a:prstGeom>
          <a:noFill/>
          <a:ln w="38100">
            <a:solidFill>
              <a:srgbClr val="CC00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538" name="Rectangle 2" descr="Purple mesh"/>
          <p:cNvSpPr>
            <a:spLocks noGrp="1" noChangeArrowheads="1"/>
          </p:cNvSpPr>
          <p:nvPr>
            <p:ph type="title"/>
          </p:nvPr>
        </p:nvSpPr>
        <p:spPr>
          <a:xfrm>
            <a:off x="0" y="0"/>
            <a:ext cx="3581400" cy="5867400"/>
          </a:xfrm>
          <a:noFill/>
        </p:spPr>
        <p:txBody>
          <a:bodyPr/>
          <a:lstStyle/>
          <a:p>
            <a:pPr>
              <a:defRPr/>
            </a:pPr>
            <a:r>
              <a:rPr lang="en-US" smtClean="0">
                <a:solidFill>
                  <a:srgbClr val="CC0000"/>
                </a:solidFill>
              </a:rPr>
              <a:t>CHARCOAL READY TO COOK AFTER BEING BROILED 3 MINUTES</a:t>
            </a:r>
          </a:p>
        </p:txBody>
      </p:sp>
      <p:sp>
        <p:nvSpPr>
          <p:cNvPr id="9523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95236" name="Picture 3" descr="E:\Cooking\Scan57.tif"/>
          <p:cNvPicPr>
            <a:picLocks noChangeAspect="1" noChangeArrowheads="1"/>
          </p:cNvPicPr>
          <p:nvPr/>
        </p:nvPicPr>
        <p:blipFill>
          <a:blip r:embed="rId2" cstate="print"/>
          <a:srcRect/>
          <a:stretch>
            <a:fillRect/>
          </a:stretch>
        </p:blipFill>
        <p:spPr bwMode="auto">
          <a:xfrm>
            <a:off x="3881438" y="1219200"/>
            <a:ext cx="5262562" cy="563880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1490" name="Rectangle 2" descr="Purple mesh"/>
          <p:cNvSpPr>
            <a:spLocks noGrp="1" noChangeArrowheads="1"/>
          </p:cNvSpPr>
          <p:nvPr>
            <p:ph type="title"/>
          </p:nvPr>
        </p:nvSpPr>
        <p:spPr>
          <a:noFill/>
        </p:spPr>
        <p:txBody>
          <a:bodyPr/>
          <a:lstStyle/>
          <a:p>
            <a:pPr>
              <a:defRPr/>
            </a:pPr>
            <a:r>
              <a:rPr lang="en-US" sz="4800" smtClean="0">
                <a:solidFill>
                  <a:srgbClr val="CC0000"/>
                </a:solidFill>
              </a:rPr>
              <a:t>CHARCOALING KEY POINT</a:t>
            </a:r>
            <a:endParaRPr lang="en-US" smtClean="0">
              <a:solidFill>
                <a:srgbClr val="CC0000"/>
              </a:solidFill>
            </a:endParaRPr>
          </a:p>
        </p:txBody>
      </p:sp>
      <p:sp>
        <p:nvSpPr>
          <p:cNvPr id="9625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96260" name="Picture 3" descr="E:\Cooking\Cook58.tif"/>
          <p:cNvPicPr>
            <a:picLocks noChangeAspect="1" noChangeArrowheads="1"/>
          </p:cNvPicPr>
          <p:nvPr/>
        </p:nvPicPr>
        <p:blipFill>
          <a:blip r:embed="rId2" cstate="print"/>
          <a:srcRect/>
          <a:stretch>
            <a:fillRect/>
          </a:stretch>
        </p:blipFill>
        <p:spPr bwMode="auto">
          <a:xfrm>
            <a:off x="0" y="1219200"/>
            <a:ext cx="9144000" cy="3267075"/>
          </a:xfrm>
          <a:prstGeom prst="rect">
            <a:avLst/>
          </a:prstGeom>
          <a:noFill/>
          <a:ln w="9525">
            <a:noFill/>
            <a:miter lim="800000"/>
            <a:headEnd/>
            <a:tailEnd/>
          </a:ln>
        </p:spPr>
      </p:pic>
      <p:sp>
        <p:nvSpPr>
          <p:cNvPr id="191492" name="Text Box 4"/>
          <p:cNvSpPr txBox="1">
            <a:spLocks noChangeArrowheads="1"/>
          </p:cNvSpPr>
          <p:nvPr/>
        </p:nvSpPr>
        <p:spPr bwMode="auto">
          <a:xfrm>
            <a:off x="838200" y="4724400"/>
            <a:ext cx="7543800" cy="1373188"/>
          </a:xfrm>
          <a:prstGeom prst="rect">
            <a:avLst/>
          </a:prstGeom>
          <a:noFill/>
          <a:ln w="9525">
            <a:noFill/>
            <a:miter lim="800000"/>
            <a:headEnd/>
            <a:tailEnd/>
          </a:ln>
        </p:spPr>
        <p:txBody>
          <a:bodyPr>
            <a:spAutoFit/>
          </a:bodyPr>
          <a:lstStyle/>
          <a:p>
            <a:pPr algn="ctr">
              <a:spcBef>
                <a:spcPct val="50000"/>
              </a:spcBef>
            </a:pPr>
            <a:r>
              <a:rPr lang="en-US" sz="2800" b="0">
                <a:solidFill>
                  <a:srgbClr val="FFFFFF"/>
                </a:solidFill>
              </a:rPr>
              <a:t>Briquettes  that  touch  create  enough heat  to  cause  flames  from  heated grease; one  by  itself  does  not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1492"/>
                                        </p:tgtEl>
                                        <p:attrNameLst>
                                          <p:attrName>style.visibility</p:attrName>
                                        </p:attrNameLst>
                                      </p:cBhvr>
                                      <p:to>
                                        <p:strVal val="visible"/>
                                      </p:to>
                                    </p:set>
                                    <p:anim calcmode="lin" valueType="num">
                                      <p:cBhvr additive="base">
                                        <p:cTn id="7" dur="500" fill="hold"/>
                                        <p:tgtEl>
                                          <p:spTgt spid="191492"/>
                                        </p:tgtEl>
                                        <p:attrNameLst>
                                          <p:attrName>ppt_x</p:attrName>
                                        </p:attrNameLst>
                                      </p:cBhvr>
                                      <p:tavLst>
                                        <p:tav tm="0">
                                          <p:val>
                                            <p:strVal val="0-#ppt_w/2"/>
                                          </p:val>
                                        </p:tav>
                                        <p:tav tm="100000">
                                          <p:val>
                                            <p:strVal val="#ppt_x"/>
                                          </p:val>
                                        </p:tav>
                                      </p:tavLst>
                                    </p:anim>
                                    <p:anim calcmode="lin" valueType="num">
                                      <p:cBhvr additive="base">
                                        <p:cTn id="8" dur="500" fill="hold"/>
                                        <p:tgtEl>
                                          <p:spTgt spid="1914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2"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2514" name="Rectangle 2" descr="Purple mesh"/>
          <p:cNvSpPr>
            <a:spLocks noGrp="1" noChangeArrowheads="1"/>
          </p:cNvSpPr>
          <p:nvPr>
            <p:ph type="title"/>
          </p:nvPr>
        </p:nvSpPr>
        <p:spPr>
          <a:noFill/>
        </p:spPr>
        <p:txBody>
          <a:bodyPr/>
          <a:lstStyle/>
          <a:p>
            <a:pPr>
              <a:defRPr/>
            </a:pPr>
            <a:r>
              <a:rPr lang="en-US" sz="3200" smtClean="0">
                <a:solidFill>
                  <a:srgbClr val="CC0000"/>
                </a:solidFill>
              </a:rPr>
              <a:t>USING TONGS TO SPREAD THE CHARCOAL</a:t>
            </a:r>
            <a:endParaRPr lang="en-US" smtClean="0">
              <a:solidFill>
                <a:srgbClr val="CC0000"/>
              </a:solidFill>
            </a:endParaRPr>
          </a:p>
        </p:txBody>
      </p:sp>
      <p:sp>
        <p:nvSpPr>
          <p:cNvPr id="9728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97284" name="Picture 3" descr="E:\Cooking\Cook59.tif"/>
          <p:cNvPicPr>
            <a:picLocks noChangeAspect="1" noChangeArrowheads="1"/>
          </p:cNvPicPr>
          <p:nvPr/>
        </p:nvPicPr>
        <p:blipFill>
          <a:blip r:embed="rId2" cstate="print">
            <a:lum bright="-10000"/>
          </a:blip>
          <a:srcRect/>
          <a:stretch>
            <a:fillRect/>
          </a:stretch>
        </p:blipFill>
        <p:spPr bwMode="auto">
          <a:xfrm>
            <a:off x="2895600" y="1185863"/>
            <a:ext cx="6248400" cy="5672137"/>
          </a:xfrm>
          <a:prstGeom prst="rect">
            <a:avLst/>
          </a:prstGeom>
          <a:noFill/>
          <a:ln w="9525">
            <a:noFill/>
            <a:miter lim="800000"/>
            <a:headEnd/>
            <a:tailEnd/>
          </a:ln>
        </p:spPr>
      </p:pic>
      <p:sp>
        <p:nvSpPr>
          <p:cNvPr id="97285" name="Text Box 4"/>
          <p:cNvSpPr txBox="1">
            <a:spLocks noChangeArrowheads="1"/>
          </p:cNvSpPr>
          <p:nvPr/>
        </p:nvSpPr>
        <p:spPr bwMode="auto">
          <a:xfrm>
            <a:off x="381000" y="1905000"/>
            <a:ext cx="2514600" cy="2528888"/>
          </a:xfrm>
          <a:prstGeom prst="rect">
            <a:avLst/>
          </a:prstGeom>
          <a:noFill/>
          <a:ln w="38100">
            <a:noFill/>
            <a:miter lim="800000"/>
            <a:headEnd/>
            <a:tailEnd/>
          </a:ln>
        </p:spPr>
        <p:txBody>
          <a:bodyPr>
            <a:spAutoFit/>
          </a:bodyPr>
          <a:lstStyle/>
          <a:p>
            <a:pPr>
              <a:spcBef>
                <a:spcPct val="50000"/>
              </a:spcBef>
            </a:pPr>
            <a:r>
              <a:rPr lang="en-US" b="0">
                <a:solidFill>
                  <a:srgbClr val="FFFFFF"/>
                </a:solidFill>
              </a:rPr>
              <a:t>Don’t cook with flames that will char the meat.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descr="Purple mesh"/>
          <p:cNvSpPr>
            <a:spLocks noGrp="1" noChangeArrowheads="1"/>
          </p:cNvSpPr>
          <p:nvPr>
            <p:ph type="title"/>
          </p:nvPr>
        </p:nvSpPr>
        <p:spPr>
          <a:noFill/>
        </p:spPr>
        <p:txBody>
          <a:bodyPr/>
          <a:lstStyle/>
          <a:p>
            <a:pPr>
              <a:defRPr/>
            </a:pPr>
            <a:r>
              <a:rPr lang="en-US" sz="4000" smtClean="0">
                <a:solidFill>
                  <a:srgbClr val="CC0000"/>
                </a:solidFill>
              </a:rPr>
              <a:t>LETTING THE GRILL HEAT BEFORE MEAT IS PUT ON</a:t>
            </a:r>
            <a:endParaRPr lang="en-US" smtClean="0">
              <a:solidFill>
                <a:srgbClr val="CC0000"/>
              </a:solidFill>
            </a:endParaRPr>
          </a:p>
        </p:txBody>
      </p:sp>
      <p:sp>
        <p:nvSpPr>
          <p:cNvPr id="9830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98308" name="Picture 5" descr="E:\Cooking\Cook60.tif"/>
          <p:cNvPicPr>
            <a:picLocks noChangeAspect="1" noChangeArrowheads="1"/>
          </p:cNvPicPr>
          <p:nvPr/>
        </p:nvPicPr>
        <p:blipFill>
          <a:blip r:embed="rId2" cstate="print"/>
          <a:srcRect/>
          <a:stretch>
            <a:fillRect/>
          </a:stretch>
        </p:blipFill>
        <p:spPr bwMode="auto">
          <a:xfrm>
            <a:off x="3276600" y="1225550"/>
            <a:ext cx="5867400" cy="5632450"/>
          </a:xfrm>
          <a:prstGeom prst="rect">
            <a:avLst/>
          </a:prstGeom>
          <a:noFill/>
          <a:ln w="9525">
            <a:noFill/>
            <a:miter lim="800000"/>
            <a:headEnd/>
            <a:tailEnd/>
          </a:ln>
        </p:spPr>
      </p:pic>
      <p:sp>
        <p:nvSpPr>
          <p:cNvPr id="98309" name="Text Box 6"/>
          <p:cNvSpPr txBox="1">
            <a:spLocks noChangeArrowheads="1"/>
          </p:cNvSpPr>
          <p:nvPr/>
        </p:nvSpPr>
        <p:spPr bwMode="auto">
          <a:xfrm>
            <a:off x="0" y="2667000"/>
            <a:ext cx="3048000" cy="1373188"/>
          </a:xfrm>
          <a:prstGeom prst="rect">
            <a:avLst/>
          </a:prstGeom>
          <a:noFill/>
          <a:ln w="9525">
            <a:noFill/>
            <a:miter lim="800000"/>
            <a:headEnd/>
            <a:tailEnd/>
          </a:ln>
        </p:spPr>
        <p:txBody>
          <a:bodyPr>
            <a:spAutoFit/>
          </a:bodyPr>
          <a:lstStyle/>
          <a:p>
            <a:pPr>
              <a:spcBef>
                <a:spcPct val="50000"/>
              </a:spcBef>
            </a:pPr>
            <a:r>
              <a:rPr lang="en-US" sz="2800" b="0">
                <a:solidFill>
                  <a:srgbClr val="FFFFFF"/>
                </a:solidFill>
              </a:rPr>
              <a:t>The grill will be wiped after it gets hot.</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62" name="Rectangle 2" descr="Purple mesh"/>
          <p:cNvSpPr>
            <a:spLocks noGrp="1" noChangeArrowheads="1"/>
          </p:cNvSpPr>
          <p:nvPr>
            <p:ph type="title"/>
          </p:nvPr>
        </p:nvSpPr>
        <p:spPr>
          <a:noFill/>
        </p:spPr>
        <p:txBody>
          <a:bodyPr/>
          <a:lstStyle/>
          <a:p>
            <a:pPr>
              <a:defRPr/>
            </a:pPr>
            <a:r>
              <a:rPr lang="en-US" smtClean="0">
                <a:solidFill>
                  <a:srgbClr val="CC0000"/>
                </a:solidFill>
              </a:rPr>
              <a:t>WIPE THE GRILL AFTER IT IS HOT</a:t>
            </a:r>
          </a:p>
        </p:txBody>
      </p:sp>
      <p:sp>
        <p:nvSpPr>
          <p:cNvPr id="9933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99332" name="Picture 3" descr="E:\Cooking\Cook10.tif"/>
          <p:cNvPicPr>
            <a:picLocks noChangeAspect="1" noChangeArrowheads="1"/>
          </p:cNvPicPr>
          <p:nvPr/>
        </p:nvPicPr>
        <p:blipFill>
          <a:blip r:embed="rId2" cstate="print"/>
          <a:srcRect/>
          <a:stretch>
            <a:fillRect/>
          </a:stretch>
        </p:blipFill>
        <p:spPr bwMode="auto">
          <a:xfrm>
            <a:off x="2819400" y="1165225"/>
            <a:ext cx="6324600" cy="5692775"/>
          </a:xfrm>
          <a:prstGeom prst="rect">
            <a:avLst/>
          </a:prstGeom>
          <a:noFill/>
          <a:ln w="9525">
            <a:noFill/>
            <a:miter lim="800000"/>
            <a:headEnd/>
            <a:tailEnd/>
          </a:ln>
        </p:spPr>
      </p:pic>
      <p:sp>
        <p:nvSpPr>
          <p:cNvPr id="99333" name="Text Box 4"/>
          <p:cNvSpPr txBox="1">
            <a:spLocks noChangeArrowheads="1"/>
          </p:cNvSpPr>
          <p:nvPr/>
        </p:nvSpPr>
        <p:spPr bwMode="auto">
          <a:xfrm>
            <a:off x="228600" y="1295400"/>
            <a:ext cx="2743200" cy="4149725"/>
          </a:xfrm>
          <a:prstGeom prst="rect">
            <a:avLst/>
          </a:prstGeom>
          <a:noFill/>
          <a:ln w="9525">
            <a:noFill/>
            <a:miter lim="800000"/>
            <a:headEnd/>
            <a:tailEnd/>
          </a:ln>
        </p:spPr>
        <p:txBody>
          <a:bodyPr>
            <a:spAutoFit/>
          </a:bodyPr>
          <a:lstStyle/>
          <a:p>
            <a:pPr>
              <a:spcBef>
                <a:spcPct val="50000"/>
              </a:spcBef>
            </a:pPr>
            <a:r>
              <a:rPr lang="en-US" sz="2800" b="0">
                <a:solidFill>
                  <a:srgbClr val="FFFFFF"/>
                </a:solidFill>
              </a:rPr>
              <a:t>Heat from the charcoal will kill all microbes on the grill.</a:t>
            </a:r>
          </a:p>
          <a:p>
            <a:pPr>
              <a:spcBef>
                <a:spcPct val="50000"/>
              </a:spcBef>
            </a:pPr>
            <a:r>
              <a:rPr lang="en-US" sz="2800" b="0">
                <a:solidFill>
                  <a:srgbClr val="FFFFFF"/>
                </a:solidFill>
              </a:rPr>
              <a:t>Washed grills rust more than unwashed grills.</a:t>
            </a:r>
          </a:p>
        </p:txBody>
      </p:sp>
      <p:sp>
        <p:nvSpPr>
          <p:cNvPr id="99334" name="Text Box 5"/>
          <p:cNvSpPr txBox="1">
            <a:spLocks noChangeArrowheads="1"/>
          </p:cNvSpPr>
          <p:nvPr/>
        </p:nvSpPr>
        <p:spPr bwMode="auto">
          <a:xfrm>
            <a:off x="3200400" y="5911850"/>
            <a:ext cx="5943600" cy="946150"/>
          </a:xfrm>
          <a:prstGeom prst="rect">
            <a:avLst/>
          </a:prstGeom>
          <a:noFill/>
          <a:ln w="9525">
            <a:noFill/>
            <a:miter lim="800000"/>
            <a:headEnd/>
            <a:tailEnd/>
          </a:ln>
        </p:spPr>
        <p:txBody>
          <a:bodyPr>
            <a:spAutoFit/>
          </a:bodyPr>
          <a:lstStyle/>
          <a:p>
            <a:pPr>
              <a:spcBef>
                <a:spcPct val="50000"/>
              </a:spcBef>
            </a:pPr>
            <a:r>
              <a:rPr lang="en-US" sz="2800">
                <a:solidFill>
                  <a:srgbClr val="CC0000"/>
                </a:solidFill>
              </a:rPr>
              <a:t>THIS CAST STAINLESS STEEL GRILL DOES NOT RUST</a:t>
            </a:r>
            <a:endParaRPr lang="en-US">
              <a:solidFill>
                <a:srgbClr val="CC0000"/>
              </a:solidFill>
            </a:endParaRPr>
          </a:p>
        </p:txBody>
      </p:sp>
      <p:sp>
        <p:nvSpPr>
          <p:cNvPr id="99335" name="Line 6"/>
          <p:cNvSpPr>
            <a:spLocks noChangeShapeType="1"/>
          </p:cNvSpPr>
          <p:nvPr/>
        </p:nvSpPr>
        <p:spPr bwMode="auto">
          <a:xfrm flipV="1">
            <a:off x="3581400" y="4800600"/>
            <a:ext cx="1447800" cy="1066800"/>
          </a:xfrm>
          <a:prstGeom prst="line">
            <a:avLst/>
          </a:prstGeom>
          <a:noFill/>
          <a:ln w="38100">
            <a:solidFill>
              <a:srgbClr val="CC0000"/>
            </a:solidFill>
            <a:round/>
            <a:headEnd/>
            <a:tailEnd type="triangle" w="med" len="med"/>
          </a:ln>
        </p:spPr>
        <p:txBody>
          <a:bodyPr wrap="none" anchor="ctr"/>
          <a:lstStyle/>
          <a:p>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descr="Purple mesh"/>
          <p:cNvSpPr>
            <a:spLocks noGrp="1" noChangeArrowheads="1"/>
          </p:cNvSpPr>
          <p:nvPr>
            <p:ph type="title"/>
          </p:nvPr>
        </p:nvSpPr>
        <p:spPr>
          <a:noFill/>
        </p:spPr>
        <p:txBody>
          <a:bodyPr/>
          <a:lstStyle/>
          <a:p>
            <a:pPr>
              <a:defRPr/>
            </a:pPr>
            <a:r>
              <a:rPr lang="en-US" sz="2800" smtClean="0">
                <a:solidFill>
                  <a:srgbClr val="CC0000"/>
                </a:solidFill>
              </a:rPr>
              <a:t>KEY POINT: APPLY COOKING OIL TO PREVENT THE MEAT STICKING TO THE HOT METAL</a:t>
            </a:r>
            <a:endParaRPr lang="en-US" smtClean="0">
              <a:solidFill>
                <a:srgbClr val="CC0000"/>
              </a:solidFill>
            </a:endParaRPr>
          </a:p>
        </p:txBody>
      </p:sp>
      <p:sp>
        <p:nvSpPr>
          <p:cNvPr id="100354"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00356" name="Picture 4" descr="E:\Cooking\Cook62.tif"/>
          <p:cNvPicPr>
            <a:picLocks noChangeAspect="1" noChangeArrowheads="1"/>
          </p:cNvPicPr>
          <p:nvPr/>
        </p:nvPicPr>
        <p:blipFill>
          <a:blip r:embed="rId2" cstate="print"/>
          <a:srcRect/>
          <a:stretch>
            <a:fillRect/>
          </a:stretch>
        </p:blipFill>
        <p:spPr bwMode="auto">
          <a:xfrm>
            <a:off x="2133600" y="1169988"/>
            <a:ext cx="7010400" cy="5688012"/>
          </a:xfrm>
          <a:prstGeom prst="rect">
            <a:avLst/>
          </a:prstGeom>
          <a:noFill/>
          <a:ln w="9525">
            <a:noFill/>
            <a:miter lim="800000"/>
            <a:headEnd/>
            <a:tailEnd/>
          </a:ln>
        </p:spPr>
      </p:pic>
      <p:sp>
        <p:nvSpPr>
          <p:cNvPr id="100357" name="Text Box 5"/>
          <p:cNvSpPr txBox="1">
            <a:spLocks noChangeArrowheads="1"/>
          </p:cNvSpPr>
          <p:nvPr/>
        </p:nvSpPr>
        <p:spPr bwMode="auto">
          <a:xfrm>
            <a:off x="0" y="2590800"/>
            <a:ext cx="2362200" cy="2227263"/>
          </a:xfrm>
          <a:prstGeom prst="rect">
            <a:avLst/>
          </a:prstGeom>
          <a:noFill/>
          <a:ln w="9525">
            <a:noFill/>
            <a:miter lim="800000"/>
            <a:headEnd/>
            <a:tailEnd/>
          </a:ln>
        </p:spPr>
        <p:txBody>
          <a:bodyPr>
            <a:spAutoFit/>
          </a:bodyPr>
          <a:lstStyle/>
          <a:p>
            <a:pPr>
              <a:spcBef>
                <a:spcPct val="50000"/>
              </a:spcBef>
            </a:pPr>
            <a:r>
              <a:rPr lang="en-US" sz="2800" b="0">
                <a:solidFill>
                  <a:srgbClr val="FFFFFF"/>
                </a:solidFill>
              </a:rPr>
              <a:t>Any edible oil or fat can be used to coat the grill.</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Rectangle 2" descr="Purple mesh"/>
          <p:cNvSpPr>
            <a:spLocks noGrp="1" noChangeArrowheads="1"/>
          </p:cNvSpPr>
          <p:nvPr>
            <p:ph type="title"/>
          </p:nvPr>
        </p:nvSpPr>
        <p:spPr>
          <a:noFill/>
        </p:spPr>
        <p:txBody>
          <a:bodyPr/>
          <a:lstStyle/>
          <a:p>
            <a:pPr>
              <a:defRPr/>
            </a:pPr>
            <a:r>
              <a:rPr lang="en-US" sz="4000" smtClean="0">
                <a:solidFill>
                  <a:srgbClr val="CC0000"/>
                </a:solidFill>
              </a:rPr>
              <a:t>COOKING AND PRODUCING THE SMOKED FLAVOR</a:t>
            </a:r>
            <a:endParaRPr lang="en-US" smtClean="0">
              <a:solidFill>
                <a:srgbClr val="CC0000"/>
              </a:solidFill>
            </a:endParaRPr>
          </a:p>
        </p:txBody>
      </p:sp>
      <p:sp>
        <p:nvSpPr>
          <p:cNvPr id="101378"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01380" name="Picture 4" descr="E:\Cooking\Cook64.tif"/>
          <p:cNvPicPr>
            <a:picLocks noChangeAspect="1" noChangeArrowheads="1"/>
          </p:cNvPicPr>
          <p:nvPr/>
        </p:nvPicPr>
        <p:blipFill>
          <a:blip r:embed="rId2" cstate="print">
            <a:lum bright="-8000"/>
          </a:blip>
          <a:srcRect/>
          <a:stretch>
            <a:fillRect/>
          </a:stretch>
        </p:blipFill>
        <p:spPr bwMode="auto">
          <a:xfrm>
            <a:off x="4114800" y="1219200"/>
            <a:ext cx="4471988" cy="5638800"/>
          </a:xfrm>
          <a:prstGeom prst="rect">
            <a:avLst/>
          </a:prstGeom>
          <a:noFill/>
          <a:ln w="9525">
            <a:noFill/>
            <a:miter lim="800000"/>
            <a:headEnd/>
            <a:tailEnd/>
          </a:ln>
        </p:spPr>
      </p:pic>
      <p:sp>
        <p:nvSpPr>
          <p:cNvPr id="101381" name="Text Box 5"/>
          <p:cNvSpPr txBox="1">
            <a:spLocks noChangeArrowheads="1"/>
          </p:cNvSpPr>
          <p:nvPr/>
        </p:nvSpPr>
        <p:spPr bwMode="auto">
          <a:xfrm>
            <a:off x="381000" y="2514600"/>
            <a:ext cx="3657600" cy="2654300"/>
          </a:xfrm>
          <a:prstGeom prst="rect">
            <a:avLst/>
          </a:prstGeom>
          <a:noFill/>
          <a:ln w="9525">
            <a:noFill/>
            <a:miter lim="800000"/>
            <a:headEnd/>
            <a:tailEnd/>
          </a:ln>
        </p:spPr>
        <p:txBody>
          <a:bodyPr>
            <a:spAutoFit/>
          </a:bodyPr>
          <a:lstStyle/>
          <a:p>
            <a:pPr>
              <a:spcBef>
                <a:spcPct val="50000"/>
              </a:spcBef>
            </a:pPr>
            <a:r>
              <a:rPr lang="en-US" sz="2800" b="0">
                <a:solidFill>
                  <a:srgbClr val="FFFFFF"/>
                </a:solidFill>
              </a:rPr>
              <a:t>Regulate the heat by opening or closing the dampers  - more open produces more heat.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descr="Purple mesh"/>
          <p:cNvSpPr>
            <a:spLocks noGrp="1" noChangeArrowheads="1"/>
          </p:cNvSpPr>
          <p:nvPr>
            <p:ph type="title"/>
          </p:nvPr>
        </p:nvSpPr>
        <p:spPr>
          <a:xfrm>
            <a:off x="0" y="304800"/>
            <a:ext cx="2971800" cy="5638800"/>
          </a:xfrm>
          <a:noFill/>
        </p:spPr>
        <p:txBody>
          <a:bodyPr/>
          <a:lstStyle/>
          <a:p>
            <a:pPr algn="l">
              <a:defRPr/>
            </a:pPr>
            <a:r>
              <a:rPr lang="en-US" sz="2800" b="0" smtClean="0">
                <a:solidFill>
                  <a:srgbClr val="FFFFFF"/>
                </a:solidFill>
              </a:rPr>
              <a:t>Closing the lid and shutting the dampers deprives the charcoal of oxygen, saving the remaining charcoal for the next cooking.</a:t>
            </a:r>
          </a:p>
        </p:txBody>
      </p:sp>
      <p:sp>
        <p:nvSpPr>
          <p:cNvPr id="102402"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02403" name="Picture 4" descr="E:\Cooking\Cook65.tif"/>
          <p:cNvPicPr>
            <a:picLocks noChangeAspect="1" noChangeArrowheads="1"/>
          </p:cNvPicPr>
          <p:nvPr/>
        </p:nvPicPr>
        <p:blipFill>
          <a:blip r:embed="rId2" cstate="print"/>
          <a:srcRect/>
          <a:stretch>
            <a:fillRect/>
          </a:stretch>
        </p:blipFill>
        <p:spPr bwMode="auto">
          <a:xfrm>
            <a:off x="3062288" y="381000"/>
            <a:ext cx="6081712" cy="647700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02" name="Rectangle 2" descr="Purple mesh"/>
          <p:cNvSpPr>
            <a:spLocks noGrp="1" noChangeArrowheads="1"/>
          </p:cNvSpPr>
          <p:nvPr>
            <p:ph type="title"/>
          </p:nvPr>
        </p:nvSpPr>
        <p:spPr>
          <a:noFill/>
        </p:spPr>
        <p:txBody>
          <a:bodyPr/>
          <a:lstStyle/>
          <a:p>
            <a:pPr>
              <a:defRPr/>
            </a:pPr>
            <a:r>
              <a:rPr lang="en-US" sz="2800" smtClean="0">
                <a:solidFill>
                  <a:srgbClr val="CC0000"/>
                </a:solidFill>
              </a:rPr>
              <a:t>TURNING MEAT ONLY ONCE IS MOST DESIRABLE</a:t>
            </a:r>
            <a:endParaRPr lang="en-US" smtClean="0">
              <a:solidFill>
                <a:srgbClr val="CC0000"/>
              </a:solidFill>
            </a:endParaRPr>
          </a:p>
        </p:txBody>
      </p:sp>
      <p:sp>
        <p:nvSpPr>
          <p:cNvPr id="204803" name="Rectangle 3"/>
          <p:cNvSpPr>
            <a:spLocks noGrp="1" noChangeArrowheads="1"/>
          </p:cNvSpPr>
          <p:nvPr>
            <p:ph idx="1"/>
          </p:nvPr>
        </p:nvSpPr>
        <p:spPr/>
        <p:txBody>
          <a:bodyPr/>
          <a:lstStyle/>
          <a:p>
            <a:pPr>
              <a:buFontTx/>
              <a:buChar char="•"/>
            </a:pPr>
            <a:r>
              <a:rPr lang="en-US" sz="2800" b="0" smtClean="0">
                <a:solidFill>
                  <a:srgbClr val="FFFFFF"/>
                </a:solidFill>
              </a:rPr>
              <a:t>Best results in both palatability and cooking losses are obtained if meat is turned only one time during broiling and grilling.  Cook one side, season the </a:t>
            </a:r>
            <a:r>
              <a:rPr lang="en-US" sz="2800" b="0" u="sng" smtClean="0">
                <a:solidFill>
                  <a:srgbClr val="FFFFFF"/>
                </a:solidFill>
              </a:rPr>
              <a:t>cooked side</a:t>
            </a:r>
            <a:r>
              <a:rPr lang="en-US" sz="2800" b="0" smtClean="0">
                <a:solidFill>
                  <a:srgbClr val="FFFFFF"/>
                </a:solidFill>
              </a:rPr>
              <a:t>, and cook the second side until done.</a:t>
            </a:r>
          </a:p>
          <a:p>
            <a:pPr>
              <a:buFontTx/>
              <a:buChar char="•"/>
            </a:pPr>
            <a:r>
              <a:rPr lang="en-US" sz="2800" b="0" smtClean="0">
                <a:solidFill>
                  <a:srgbClr val="FFFFFF"/>
                </a:solidFill>
              </a:rPr>
              <a:t>Season the cooked side because salt draws moisture from raw meat.</a:t>
            </a:r>
          </a:p>
          <a:p>
            <a:pPr>
              <a:buFontTx/>
              <a:buChar char="•"/>
            </a:pPr>
            <a:r>
              <a:rPr lang="en-US" sz="2800" b="0" smtClean="0">
                <a:solidFill>
                  <a:srgbClr val="FFFFFF"/>
                </a:solidFill>
              </a:rPr>
              <a:t>To turn only once, you must have the heat at the correct level.  Experiment!</a:t>
            </a:r>
          </a:p>
        </p:txBody>
      </p:sp>
      <p:sp>
        <p:nvSpPr>
          <p:cNvPr id="103426"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04803">
                                            <p:txEl>
                                              <p:pRg st="0" end="0"/>
                                            </p:txEl>
                                          </p:spTgt>
                                        </p:tgtEl>
                                        <p:attrNameLst>
                                          <p:attrName>style.visibility</p:attrName>
                                        </p:attrNameLst>
                                      </p:cBhvr>
                                      <p:to>
                                        <p:strVal val="visible"/>
                                      </p:to>
                                    </p:set>
                                    <p:anim to="" calcmode="lin" valueType="num">
                                      <p:cBhvr>
                                        <p:cTn id="7" dur="1" fill="hold"/>
                                        <p:tgtEl>
                                          <p:spTgt spid="204803">
                                            <p:txEl>
                                              <p:pRg st="0" end="0"/>
                                            </p:txEl>
                                          </p:spTgt>
                                        </p:tgtEl>
                                        <p:attrNameLst>
                                          <p:attrName/>
                                        </p:attrNameLst>
                                      </p:cBhvr>
                                    </p:anim>
                                  </p:childTnLst>
                                  <p:subTnLst>
                                    <p:animClr clrSpc="rgb" dir="cw">
                                      <p:cBhvr override="childStyle">
                                        <p:cTn dur="1" fill="hold" display="0" masterRel="nextClick" afterEffect="1"/>
                                        <p:tgtEl>
                                          <p:spTgt spid="204803">
                                            <p:txEl>
                                              <p:pRg st="0" end="0"/>
                                            </p:txEl>
                                          </p:spTgt>
                                        </p:tgtEl>
                                        <p:attrNameLst>
                                          <p:attrName>ppt_c</p:attrName>
                                        </p:attrNameLst>
                                      </p:cBhvr>
                                      <p:to>
                                        <a:srgbClr val="FFCC99"/>
                                      </p:to>
                                    </p:animClr>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204803">
                                            <p:txEl>
                                              <p:pRg st="1" end="1"/>
                                            </p:txEl>
                                          </p:spTgt>
                                        </p:tgtEl>
                                        <p:attrNameLst>
                                          <p:attrName>style.visibility</p:attrName>
                                        </p:attrNameLst>
                                      </p:cBhvr>
                                      <p:to>
                                        <p:strVal val="visible"/>
                                      </p:to>
                                    </p:set>
                                    <p:anim to="" calcmode="lin" valueType="num">
                                      <p:cBhvr>
                                        <p:cTn id="12" dur="1" fill="hold"/>
                                        <p:tgtEl>
                                          <p:spTgt spid="204803">
                                            <p:txEl>
                                              <p:pRg st="1" end="1"/>
                                            </p:txEl>
                                          </p:spTgt>
                                        </p:tgtEl>
                                        <p:attrNameLst>
                                          <p:attrName/>
                                        </p:attrNameLst>
                                      </p:cBhvr>
                                    </p:anim>
                                  </p:childTnLst>
                                  <p:subTnLst>
                                    <p:animClr clrSpc="rgb" dir="cw">
                                      <p:cBhvr override="childStyle">
                                        <p:cTn dur="1" fill="hold" display="0" masterRel="nextClick" afterEffect="1"/>
                                        <p:tgtEl>
                                          <p:spTgt spid="204803">
                                            <p:txEl>
                                              <p:pRg st="1" end="1"/>
                                            </p:txEl>
                                          </p:spTgt>
                                        </p:tgtEl>
                                        <p:attrNameLst>
                                          <p:attrName>ppt_c</p:attrName>
                                        </p:attrNameLst>
                                      </p:cBhvr>
                                      <p:to>
                                        <a:srgbClr val="FFCC99"/>
                                      </p:to>
                                    </p:animClr>
                                  </p:sub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204803">
                                            <p:txEl>
                                              <p:pRg st="2" end="2"/>
                                            </p:txEl>
                                          </p:spTgt>
                                        </p:tgtEl>
                                        <p:attrNameLst>
                                          <p:attrName>style.visibility</p:attrName>
                                        </p:attrNameLst>
                                      </p:cBhvr>
                                      <p:to>
                                        <p:strVal val="visible"/>
                                      </p:to>
                                    </p:set>
                                    <p:anim to="" calcmode="lin" valueType="num">
                                      <p:cBhvr>
                                        <p:cTn id="17" dur="1" fill="hold"/>
                                        <p:tgtEl>
                                          <p:spTgt spid="204803">
                                            <p:txEl>
                                              <p:pRg st="2" end="2"/>
                                            </p:txEl>
                                          </p:spTgt>
                                        </p:tgtEl>
                                        <p:attrNameLst>
                                          <p:attrName/>
                                        </p:attrNameLst>
                                      </p:cBhvr>
                                    </p:anim>
                                  </p:childTnLst>
                                  <p:subTnLst>
                                    <p:animClr clrSpc="rgb" dir="cw">
                                      <p:cBhvr override="childStyle">
                                        <p:cTn dur="1" fill="hold" display="0" masterRel="nextClick" afterEffect="1"/>
                                        <p:tgtEl>
                                          <p:spTgt spid="204803">
                                            <p:txEl>
                                              <p:pRg st="2" end="2"/>
                                            </p:txEl>
                                          </p:spTgt>
                                        </p:tgtEl>
                                        <p:attrNameLst>
                                          <p:attrName>ppt_c</p:attrName>
                                        </p:attrNameLst>
                                      </p:cBhvr>
                                      <p:to>
                                        <a:srgbClr val="FFCC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descr="Purple mesh"/>
          <p:cNvSpPr>
            <a:spLocks noGrp="1" noChangeArrowheads="1"/>
          </p:cNvSpPr>
          <p:nvPr>
            <p:ph type="title"/>
          </p:nvPr>
        </p:nvSpPr>
        <p:spPr>
          <a:xfrm>
            <a:off x="0" y="0"/>
            <a:ext cx="9144000" cy="1524000"/>
          </a:xfrm>
          <a:noFill/>
        </p:spPr>
        <p:txBody>
          <a:bodyPr/>
          <a:lstStyle/>
          <a:p>
            <a:pPr>
              <a:defRPr/>
            </a:pPr>
            <a:r>
              <a:rPr lang="en-US" sz="3200" b="0" smtClean="0">
                <a:solidFill>
                  <a:srgbClr val="CC0000"/>
                </a:solidFill>
              </a:rPr>
              <a:t>For health purposes and ease of tending, a grill should never be made larger than this one: 1 x 2 x 3 ft.</a:t>
            </a:r>
            <a:endParaRPr lang="en-US" b="0" smtClean="0">
              <a:solidFill>
                <a:srgbClr val="CC0000"/>
              </a:solidFill>
            </a:endParaRPr>
          </a:p>
        </p:txBody>
      </p:sp>
      <p:sp>
        <p:nvSpPr>
          <p:cNvPr id="104450" name="Date Placeholder 3"/>
          <p:cNvSpPr>
            <a:spLocks noGrp="1"/>
          </p:cNvSpPr>
          <p:nvPr>
            <p:ph type="dt" sz="half" idx="10"/>
          </p:nvPr>
        </p:nvSpPr>
        <p:spPr/>
        <p:txBody>
          <a:bodyPr/>
          <a:lstStyle/>
          <a:p>
            <a:r>
              <a:rPr lang="en-US" smtClean="0"/>
              <a:t>TEXAS TECH</a:t>
            </a:r>
            <a:endParaRPr lang="en-US" sz="2800" smtClean="0">
              <a:solidFill>
                <a:schemeClr val="bg1"/>
              </a:solidFill>
              <a:latin typeface="Times New Roman" pitchFamily="18" charset="0"/>
            </a:endParaRPr>
          </a:p>
        </p:txBody>
      </p:sp>
      <p:pic>
        <p:nvPicPr>
          <p:cNvPr id="104451" name="Picture 4" descr="E:\Cooking\Cook66.tif"/>
          <p:cNvPicPr>
            <a:picLocks noChangeAspect="1" noChangeArrowheads="1"/>
          </p:cNvPicPr>
          <p:nvPr/>
        </p:nvPicPr>
        <p:blipFill>
          <a:blip r:embed="rId3" cstate="print"/>
          <a:srcRect/>
          <a:stretch>
            <a:fillRect/>
          </a:stretch>
        </p:blipFill>
        <p:spPr bwMode="auto">
          <a:xfrm>
            <a:off x="0" y="1209675"/>
            <a:ext cx="9144000" cy="5648325"/>
          </a:xfrm>
          <a:prstGeom prst="rect">
            <a:avLst/>
          </a:prstGeom>
          <a:noFill/>
          <a:ln w="9525">
            <a:noFill/>
            <a:miter lim="800000"/>
            <a:headEnd/>
            <a:tailEnd/>
          </a:ln>
        </p:spPr>
      </p:pic>
      <p:sp>
        <p:nvSpPr>
          <p:cNvPr id="104452" name="Line 5"/>
          <p:cNvSpPr>
            <a:spLocks noChangeShapeType="1"/>
          </p:cNvSpPr>
          <p:nvPr/>
        </p:nvSpPr>
        <p:spPr bwMode="auto">
          <a:xfrm>
            <a:off x="1676400" y="4953000"/>
            <a:ext cx="5638800" cy="0"/>
          </a:xfrm>
          <a:prstGeom prst="line">
            <a:avLst/>
          </a:prstGeom>
          <a:noFill/>
          <a:ln w="57150">
            <a:solidFill>
              <a:srgbClr val="CC0000"/>
            </a:solidFill>
            <a:round/>
            <a:headEnd type="triangle" w="med" len="med"/>
            <a:tailEnd type="triangle" w="med" len="med"/>
          </a:ln>
        </p:spPr>
        <p:txBody>
          <a:bodyPr wrap="none" anchor="ctr"/>
          <a:lstStyle/>
          <a:p>
            <a:endParaRPr lang="en-US"/>
          </a:p>
        </p:txBody>
      </p:sp>
      <p:sp>
        <p:nvSpPr>
          <p:cNvPr id="104453" name="Text Box 6"/>
          <p:cNvSpPr txBox="1">
            <a:spLocks noChangeArrowheads="1"/>
          </p:cNvSpPr>
          <p:nvPr/>
        </p:nvSpPr>
        <p:spPr bwMode="auto">
          <a:xfrm>
            <a:off x="3657600" y="4648200"/>
            <a:ext cx="1676400" cy="519113"/>
          </a:xfrm>
          <a:prstGeom prst="rect">
            <a:avLst/>
          </a:prstGeom>
          <a:solidFill>
            <a:schemeClr val="tx1"/>
          </a:solidFill>
          <a:ln w="9525">
            <a:noFill/>
            <a:miter lim="800000"/>
            <a:headEnd/>
            <a:tailEnd/>
          </a:ln>
        </p:spPr>
        <p:txBody>
          <a:bodyPr>
            <a:spAutoFit/>
          </a:bodyPr>
          <a:lstStyle/>
          <a:p>
            <a:pPr algn="ctr">
              <a:spcBef>
                <a:spcPct val="50000"/>
              </a:spcBef>
            </a:pPr>
            <a:r>
              <a:rPr lang="en-US" sz="2800">
                <a:solidFill>
                  <a:srgbClr val="FFFFFF"/>
                </a:solidFill>
              </a:rPr>
              <a:t>3 FEET</a:t>
            </a:r>
            <a:endParaRPr lang="en-US" sz="2800">
              <a:solidFill>
                <a:srgbClr val="FFCC00"/>
              </a:solidFill>
            </a:endParaRPr>
          </a:p>
        </p:txBody>
      </p:sp>
      <p:sp>
        <p:nvSpPr>
          <p:cNvPr id="104454" name="Line 7"/>
          <p:cNvSpPr>
            <a:spLocks noChangeShapeType="1"/>
          </p:cNvSpPr>
          <p:nvPr/>
        </p:nvSpPr>
        <p:spPr bwMode="auto">
          <a:xfrm>
            <a:off x="7315200" y="1905000"/>
            <a:ext cx="0" cy="914400"/>
          </a:xfrm>
          <a:prstGeom prst="line">
            <a:avLst/>
          </a:prstGeom>
          <a:noFill/>
          <a:ln w="57150">
            <a:solidFill>
              <a:srgbClr val="CC0000"/>
            </a:solidFill>
            <a:round/>
            <a:headEnd type="triangle" w="med" len="med"/>
            <a:tailEnd type="triangle" w="med" len="med"/>
          </a:ln>
        </p:spPr>
        <p:txBody>
          <a:bodyPr wrap="none" anchor="ctr"/>
          <a:lstStyle/>
          <a:p>
            <a:endParaRPr lang="en-US"/>
          </a:p>
        </p:txBody>
      </p:sp>
      <p:sp>
        <p:nvSpPr>
          <p:cNvPr id="104455" name="Text Box 8"/>
          <p:cNvSpPr txBox="1">
            <a:spLocks noChangeArrowheads="1"/>
          </p:cNvSpPr>
          <p:nvPr/>
        </p:nvSpPr>
        <p:spPr bwMode="auto">
          <a:xfrm>
            <a:off x="7391400" y="2133600"/>
            <a:ext cx="1524000" cy="519113"/>
          </a:xfrm>
          <a:prstGeom prst="rect">
            <a:avLst/>
          </a:prstGeom>
          <a:solidFill>
            <a:schemeClr val="tx1"/>
          </a:solidFill>
          <a:ln w="9525">
            <a:noFill/>
            <a:miter lim="800000"/>
            <a:headEnd/>
            <a:tailEnd/>
          </a:ln>
        </p:spPr>
        <p:txBody>
          <a:bodyPr>
            <a:spAutoFit/>
          </a:bodyPr>
          <a:lstStyle/>
          <a:p>
            <a:pPr algn="ctr">
              <a:spcBef>
                <a:spcPct val="50000"/>
              </a:spcBef>
            </a:pPr>
            <a:r>
              <a:rPr lang="en-US" sz="2800">
                <a:solidFill>
                  <a:srgbClr val="FFFFFF"/>
                </a:solidFill>
              </a:rPr>
              <a:t>2 FEET</a:t>
            </a:r>
            <a:endParaRPr lang="en-US" sz="2800">
              <a:solidFill>
                <a:srgbClr val="FFCC00"/>
              </a:solidFill>
            </a:endParaRPr>
          </a:p>
        </p:txBody>
      </p:sp>
      <p:sp>
        <p:nvSpPr>
          <p:cNvPr id="104456" name="Line 9"/>
          <p:cNvSpPr>
            <a:spLocks noChangeShapeType="1"/>
          </p:cNvSpPr>
          <p:nvPr/>
        </p:nvSpPr>
        <p:spPr bwMode="auto">
          <a:xfrm>
            <a:off x="7315200" y="2819400"/>
            <a:ext cx="0" cy="1828800"/>
          </a:xfrm>
          <a:prstGeom prst="line">
            <a:avLst/>
          </a:prstGeom>
          <a:noFill/>
          <a:ln w="53975">
            <a:solidFill>
              <a:srgbClr val="CC0000"/>
            </a:solidFill>
            <a:round/>
            <a:headEnd type="triangle" w="med" len="med"/>
            <a:tailEnd type="triangle" w="med" len="med"/>
          </a:ln>
        </p:spPr>
        <p:txBody>
          <a:bodyPr wrap="none" anchor="ctr"/>
          <a:lstStyle/>
          <a:p>
            <a:endParaRPr lang="en-US"/>
          </a:p>
        </p:txBody>
      </p:sp>
      <p:sp>
        <p:nvSpPr>
          <p:cNvPr id="104457" name="Text Box 10"/>
          <p:cNvSpPr txBox="1">
            <a:spLocks noChangeArrowheads="1"/>
          </p:cNvSpPr>
          <p:nvPr/>
        </p:nvSpPr>
        <p:spPr bwMode="auto">
          <a:xfrm>
            <a:off x="7391400" y="3581400"/>
            <a:ext cx="1524000" cy="519113"/>
          </a:xfrm>
          <a:prstGeom prst="rect">
            <a:avLst/>
          </a:prstGeom>
          <a:solidFill>
            <a:schemeClr val="tx1"/>
          </a:solidFill>
          <a:ln w="9525">
            <a:noFill/>
            <a:miter lim="800000"/>
            <a:headEnd/>
            <a:tailEnd/>
          </a:ln>
        </p:spPr>
        <p:txBody>
          <a:bodyPr>
            <a:spAutoFit/>
          </a:bodyPr>
          <a:lstStyle/>
          <a:p>
            <a:pPr>
              <a:spcBef>
                <a:spcPct val="50000"/>
              </a:spcBef>
            </a:pPr>
            <a:r>
              <a:rPr lang="en-US" sz="2800">
                <a:solidFill>
                  <a:srgbClr val="FFFFFF"/>
                </a:solidFill>
              </a:rPr>
              <a:t>1 FOOT</a:t>
            </a:r>
            <a:endParaRPr lang="en-US" sz="2800">
              <a:solidFill>
                <a:srgbClr val="FFCC00"/>
              </a:solidFill>
            </a:endParaRPr>
          </a:p>
        </p:txBody>
      </p:sp>
      <p:sp>
        <p:nvSpPr>
          <p:cNvPr id="71691" name="Text Box 11"/>
          <p:cNvSpPr txBox="1">
            <a:spLocks noChangeArrowheads="1"/>
          </p:cNvSpPr>
          <p:nvPr/>
        </p:nvSpPr>
        <p:spPr bwMode="auto">
          <a:xfrm>
            <a:off x="152400" y="5334000"/>
            <a:ext cx="8839200" cy="1309688"/>
          </a:xfrm>
          <a:prstGeom prst="rect">
            <a:avLst/>
          </a:prstGeom>
          <a:solidFill>
            <a:schemeClr val="tx1"/>
          </a:solidFill>
          <a:ln w="38100">
            <a:noFill/>
            <a:miter lim="800000"/>
            <a:headEnd/>
            <a:tailEnd/>
          </a:ln>
        </p:spPr>
        <p:txBody>
          <a:bodyPr>
            <a:spAutoFit/>
          </a:bodyPr>
          <a:lstStyle/>
          <a:p>
            <a:pPr>
              <a:spcBef>
                <a:spcPct val="50000"/>
              </a:spcBef>
            </a:pPr>
            <a:r>
              <a:rPr lang="en-US" sz="2400" b="0">
                <a:solidFill>
                  <a:srgbClr val="FFFFFF"/>
                </a:solidFill>
              </a:rPr>
              <a:t>Let someone else build the “monster” that is a “killer” because of the cook having to breathe smoke and grease from the huge grill!</a:t>
            </a:r>
            <a:r>
              <a:rPr lang="en-US" b="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1691"/>
                                        </p:tgtEl>
                                        <p:attrNameLst>
                                          <p:attrName>style.visibility</p:attrName>
                                        </p:attrNameLst>
                                      </p:cBhvr>
                                      <p:to>
                                        <p:strVal val="visible"/>
                                      </p:to>
                                    </p:set>
                                    <p:anim calcmode="lin" valueType="num">
                                      <p:cBhvr>
                                        <p:cTn id="7" dur="500" fill="hold"/>
                                        <p:tgtEl>
                                          <p:spTgt spid="71691"/>
                                        </p:tgtEl>
                                        <p:attrNameLst>
                                          <p:attrName>ppt_w</p:attrName>
                                        </p:attrNameLst>
                                      </p:cBhvr>
                                      <p:tavLst>
                                        <p:tav tm="0">
                                          <p:val>
                                            <p:fltVal val="0"/>
                                          </p:val>
                                        </p:tav>
                                        <p:tav tm="100000">
                                          <p:val>
                                            <p:strVal val="#ppt_w"/>
                                          </p:val>
                                        </p:tav>
                                      </p:tavLst>
                                    </p:anim>
                                    <p:anim calcmode="lin" valueType="num">
                                      <p:cBhvr>
                                        <p:cTn id="8" dur="500" fill="hold"/>
                                        <p:tgtEl>
                                          <p:spTgt spid="716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animBg="1" autoUpdateAnimBg="0"/>
    </p:bldLst>
  </p:timing>
</p:sld>
</file>

<file path=ppt/theme/theme1.xml><?xml version="1.0" encoding="utf-8"?>
<a:theme xmlns:a="http://schemas.openxmlformats.org/drawingml/2006/main" name="Blank Presentation">
  <a:themeElements>
    <a:clrScheme name="">
      <a:dk1>
        <a:srgbClr val="000000"/>
      </a:dk1>
      <a:lt1>
        <a:srgbClr val="000066"/>
      </a:lt1>
      <a:dk2>
        <a:srgbClr val="FFFF00"/>
      </a:dk2>
      <a:lt2>
        <a:srgbClr val="000000"/>
      </a:lt2>
      <a:accent1>
        <a:srgbClr val="FF9900"/>
      </a:accent1>
      <a:accent2>
        <a:srgbClr val="00FFFF"/>
      </a:accent2>
      <a:accent3>
        <a:srgbClr val="AAAAB8"/>
      </a:accent3>
      <a:accent4>
        <a:srgbClr val="000000"/>
      </a:accent4>
      <a:accent5>
        <a:srgbClr val="FFCAAA"/>
      </a:accent5>
      <a:accent6>
        <a:srgbClr val="00E7E7"/>
      </a:accent6>
      <a:hlink>
        <a:srgbClr val="FF0000"/>
      </a:hlink>
      <a:folHlink>
        <a:srgbClr val="969696"/>
      </a:folHlink>
    </a:clrScheme>
    <a:fontScheme name="Blank Presentatio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CC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2"/>
            </a:solidFill>
            <a:effectLst/>
            <a:latin typeface="Arial Rounded MT Bold"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CC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2"/>
            </a:solidFill>
            <a:effectLst/>
            <a:latin typeface="Arial Rounded MT Bold"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5914</TotalTime>
  <Words>3557</Words>
  <Application>Microsoft Office PowerPoint</Application>
  <PresentationFormat>On-screen Show (4:3)</PresentationFormat>
  <Paragraphs>473</Paragraphs>
  <Slides>128</Slides>
  <Notes>0</Notes>
  <HiddenSlides>0</HiddenSlides>
  <MMClips>0</MMClips>
  <ScaleCrop>false</ScaleCrop>
  <HeadingPairs>
    <vt:vector size="4" baseType="variant">
      <vt:variant>
        <vt:lpstr>Theme</vt:lpstr>
      </vt:variant>
      <vt:variant>
        <vt:i4>1</vt:i4>
      </vt:variant>
      <vt:variant>
        <vt:lpstr>Slide Titles</vt:lpstr>
      </vt:variant>
      <vt:variant>
        <vt:i4>128</vt:i4>
      </vt:variant>
    </vt:vector>
  </HeadingPairs>
  <TitlesOfParts>
    <vt:vector size="129" baseType="lpstr">
      <vt:lpstr>Blank Presentation</vt:lpstr>
      <vt:lpstr>Slide 1</vt:lpstr>
      <vt:lpstr>OBJECTIVES</vt:lpstr>
      <vt:lpstr>WHAT WE WILL COVER IN THIS UNIT</vt:lpstr>
      <vt:lpstr>THE MEAT WE EAT</vt:lpstr>
      <vt:lpstr>Slide 5</vt:lpstr>
      <vt:lpstr>Slide 6</vt:lpstr>
      <vt:lpstr>IN ADDITION TO FOOD SAFETY --</vt:lpstr>
      <vt:lpstr>Slide 8</vt:lpstr>
      <vt:lpstr>Slide 9</vt:lpstr>
      <vt:lpstr>DRY HEAT DOES NOT TENDERIZE</vt:lpstr>
      <vt:lpstr>ROASTING - FOR THICK, TENDER CUTS</vt:lpstr>
      <vt:lpstr>Slide 12</vt:lpstr>
      <vt:lpstr>LONG TIME, LOW TEMPERATURE COOKERY OF LARGE MEAT CUTS</vt:lpstr>
      <vt:lpstr>BEEF ROASTS SLOWLY COOKED COMMERCIALLY IN A WATER BATH</vt:lpstr>
      <vt:lpstr>COOKING METHOD</vt:lpstr>
      <vt:lpstr>Slide 16</vt:lpstr>
      <vt:lpstr>TRY BROILING BACON IF YOU HAVEN’T TRIED IT</vt:lpstr>
      <vt:lpstr>DRY HEAT COOKERY MEAT FOR THIN, TENDER CUTS</vt:lpstr>
      <vt:lpstr>ON TOP OF THE STOVE,  DRY HEAT COOKERY  METHOD FOR THIN, TENDER CUTS</vt:lpstr>
      <vt:lpstr>Slide 20</vt:lpstr>
      <vt:lpstr>Cubed steaks should be fried to prevent dryness resulting from their open structure.</vt:lpstr>
      <vt:lpstr>FOR SMALL, THIN PIECES OF MEAT</vt:lpstr>
      <vt:lpstr>MAIN COOKING METHOD CATEGORY</vt:lpstr>
      <vt:lpstr>WHEN TO USE MOIST HEAT METHODS</vt:lpstr>
      <vt:lpstr>COOKING METHODS</vt:lpstr>
      <vt:lpstr>Slide 26</vt:lpstr>
      <vt:lpstr>SAME AS BRAISING EXCEPT FOR THE AMOUNT OF LIQUID USED </vt:lpstr>
      <vt:lpstr>COOKING IN LIQUID (STEWING)</vt:lpstr>
      <vt:lpstr>Slide 29</vt:lpstr>
      <vt:lpstr>CROCK POT OR SLOW COOKER</vt:lpstr>
      <vt:lpstr>CROCK POT</vt:lpstr>
      <vt:lpstr>A MICROWAVE OVEN NEEDS A TURNTABLE TO PROMOTE UNIFORM COOKING</vt:lpstr>
      <vt:lpstr>HOW DO MICROWAVE OVENS WORK?</vt:lpstr>
      <vt:lpstr>EGG WHITE PARTIALLY COOKED IN TWO MICROWAVE OVENS (1 &amp; 2)</vt:lpstr>
      <vt:lpstr>COOKING A STEAK ON A BROWNING DISH IN A MICROWAVE OVEN</vt:lpstr>
      <vt:lpstr>WHAT CAUSES DIFFERENT MUSCLE APPEARANCE AT VARYING TEMPERATURES?</vt:lpstr>
      <vt:lpstr>CHANGE IN COLOR FROM   MEDIUM RARE   TO  MEDIUM  TO  WELL DONE</vt:lpstr>
      <vt:lpstr>WE CAN TAKE ADVANTAGE OF THIS KNOWLEDGE</vt:lpstr>
      <vt:lpstr>RECOMMENDED  DEGREES  OF DONENESS</vt:lpstr>
      <vt:lpstr>DON’T OVERCOOK MEAT</vt:lpstr>
      <vt:lpstr>COOKING LOSSES INCREASE WITH COOKING TIME AND TEMPERATURE</vt:lpstr>
      <vt:lpstr>VARIABLE EFFECTS OF HEAT</vt:lpstr>
      <vt:lpstr>LESS DONE, MORE JUICINESS &amp; TENDERNESS</vt:lpstr>
      <vt:lpstr>DIAL AND STEM THERMOMETERS</vt:lpstr>
      <vt:lpstr>THERMOMETER FOR MICROWAVE OVENS - THEY DON’T WORK WELL</vt:lpstr>
      <vt:lpstr>ELECTRONIC TEMPERATURE PROBE USED  IN TTU MEAT SCIENCE RESEARCH</vt:lpstr>
      <vt:lpstr>USING A METAL SKEWER TO MAKE A HOLE FOR THE MEAT THERMOMETER</vt:lpstr>
      <vt:lpstr>MEASURE SO THAT YOU CAN PLACE THE TIP OF THE THERMOMETER HALF WAY THROUGH THE ROAST</vt:lpstr>
      <vt:lpstr>A  THERMOMETER  PROPERLY  PLACED IN  A  ROAST</vt:lpstr>
      <vt:lpstr>PORTERHOUSE STEAKS WITH A THERMOMETER IN PLACE READY TO BE BROILED IN AN OVEN</vt:lpstr>
      <vt:lpstr>INSERT THE THERMOMETER FROM THE EDGE OF STEAKS, CHOPS OR HAMBURGERS</vt:lpstr>
      <vt:lpstr>TEMPERATURE AT THE MEAT ON A FARBERWARE GRILL IS ABOUT 3000  -  NEAR IDEAL</vt:lpstr>
      <vt:lpstr>INTERNAL TEMPERATURE DEVICE IN A TURKEY BREAST TO BE ROASTED</vt:lpstr>
      <vt:lpstr>RESTAURANT CHEFS CLAIM THEY CAN DETERMINE DONENESS BY DEPRESSING THE COOKING MEAT WITH A SPATULA</vt:lpstr>
      <vt:lpstr>FOR HEALTH’S SAKE,DON’T CHAR MEAT!!!</vt:lpstr>
      <vt:lpstr>NOT EATING TRIMMABLE FAT REDUCES CALORIES BY 346 &amp; CHOLESTEROL BY 60 mg IN JUST ONE STEAK</vt:lpstr>
      <vt:lpstr>THE MEAT IS DONE BUT WE’RE NOT READY TO EAT - WHAT DO I DO?!?!?!?!?!?!?!?</vt:lpstr>
      <vt:lpstr>WITH PROPER PROCESSING &amp; COOKING, HOT PROCESSED PORK IS MORE PALATABLE THAN COLD PROCESSED</vt:lpstr>
      <vt:lpstr>EFFECTS OF CONVENTIONAL AND MICROWAVE OVEN REHEATING OF PRECOOKED PORK PRODUCTS</vt:lpstr>
      <vt:lpstr>PROCEDURE IN TTU PORK CHOP RESEARCH BY KERSH AND RAMSEY</vt:lpstr>
      <vt:lpstr>COMPARING COOKING METHODS</vt:lpstr>
      <vt:lpstr>IF YOU DON’T HAVE A MEAT THERMOMETER, GET ONE!!!!</vt:lpstr>
      <vt:lpstr>YOU CANNOT TELL WHEN MEAT IS DONE BY LOOKING AT ITS SURFACE</vt:lpstr>
      <vt:lpstr>WHEN MEAT IS WRAPPED IN ALUMINUM FOIL, MOIST HEAT IS USED - FLAVOR </vt:lpstr>
      <vt:lpstr>COOKING DATA FOR 12-LB. HAMS</vt:lpstr>
      <vt:lpstr>WHAT ABOUT COOKING BAGS FOR ROASTING?</vt:lpstr>
      <vt:lpstr>EFFECTS OF COOKING SPEED &amp; DONENESS - DATA COLLECTED IN ANSC 3201 LABS</vt:lpstr>
      <vt:lpstr>Slide 68</vt:lpstr>
      <vt:lpstr>MEAT TENDERIZERS</vt:lpstr>
      <vt:lpstr>INGREDIENTS OF A MARINADE</vt:lpstr>
      <vt:lpstr>HOW TO USE A MARINADE</vt:lpstr>
      <vt:lpstr>ADVANTAGES OF MARINATING</vt:lpstr>
      <vt:lpstr>INGREDIENTS FOR A GOOD CHICKEN BBQ SAUCE - IMPARTS A GOLDEN COLOR</vt:lpstr>
      <vt:lpstr>OUTDOOR COOKERY MADE EASY</vt:lpstr>
      <vt:lpstr>HOW IS SMOKED FLAVOR PRODUCED?</vt:lpstr>
      <vt:lpstr>CHARCOAL VS. GAS AND WOOD CHIPS</vt:lpstr>
      <vt:lpstr>TEXAS GRILLS NEED “HATS”</vt:lpstr>
      <vt:lpstr>AN IDEAL CHARCOAL GRILL FOR EVERYDAY FAMILY USE</vt:lpstr>
      <vt:lpstr>GRILL WITH CHARCOAL REMAINING FROM THE PREVIOUS COOKING</vt:lpstr>
      <vt:lpstr>CHARCOALING KEY POINT</vt:lpstr>
      <vt:lpstr>CHARCOALING KEY POINT</vt:lpstr>
      <vt:lpstr>CHARCOAL STACKED READY FOR LIGHTING</vt:lpstr>
      <vt:lpstr>APPLY LIGHTER FLUID GENEROUSLY</vt:lpstr>
      <vt:lpstr>LEAVE THE LID OPEN WHILE THE CHARCOAL IS LIGHTING</vt:lpstr>
      <vt:lpstr>CHARCOALING KEY POINT</vt:lpstr>
      <vt:lpstr>6 MINUTES AFTER LIGHTING CHARCOAL - GRAY ASH APPEARING</vt:lpstr>
      <vt:lpstr>15 MINUTES - NOT READY</vt:lpstr>
      <vt:lpstr>26 MINUTES - READY TO COOK</vt:lpstr>
      <vt:lpstr>THE EASIEST METHOD OF LIGHTING CHARCOAL IS BY BROILING IT</vt:lpstr>
      <vt:lpstr>CHARCOAL READY TO COOK AFTER BEING BROILED 3 MINUTES</vt:lpstr>
      <vt:lpstr>CHARCOALING KEY POINT</vt:lpstr>
      <vt:lpstr>USING TONGS TO SPREAD THE CHARCOAL</vt:lpstr>
      <vt:lpstr>LETTING THE GRILL HEAT BEFORE MEAT IS PUT ON</vt:lpstr>
      <vt:lpstr>WIPE THE GRILL AFTER IT IS HOT</vt:lpstr>
      <vt:lpstr>KEY POINT: APPLY COOKING OIL TO PREVENT THE MEAT STICKING TO THE HOT METAL</vt:lpstr>
      <vt:lpstr>COOKING AND PRODUCING THE SMOKED FLAVOR</vt:lpstr>
      <vt:lpstr>Closing the lid and shutting the dampers deprives the charcoal of oxygen, saving the remaining charcoal for the next cooking.</vt:lpstr>
      <vt:lpstr>TURNING MEAT ONLY ONCE IS MOST DESIRABLE</vt:lpstr>
      <vt:lpstr>For health purposes and ease of tending, a grill should never be made larger than this one: 1 x 2 x 3 ft.</vt:lpstr>
      <vt:lpstr>CORNERS ARE ANGLE IRON WITH A LIP ON THE OUTSIDE TO KEEP THE GRILL IN PLACE</vt:lpstr>
      <vt:lpstr>INSIDE GRATE FOR HOLDING CHARCOAL RESTS ON A FLAT IRON FRAME AND HAS TURNED-UP EDGES</vt:lpstr>
      <vt:lpstr>WHEN USING A 1 X 2 X 3 FT. GRILL, A 10-LB. BAG OF CHARCOAL IS NEEDED</vt:lpstr>
      <vt:lpstr>GRILL TO HOLD THE MEAT IS MADE OF SMOOTH EXPANDED METAL</vt:lpstr>
      <vt:lpstr>CHECK YOUR TEXT </vt:lpstr>
      <vt:lpstr>WHAT ABOUT GAS GRILLS?</vt:lpstr>
      <vt:lpstr>MORE ABOUT GAS GRILLS</vt:lpstr>
      <vt:lpstr>PIT BARBECUING IS FOR LARGE CUTS OF MEAT</vt:lpstr>
      <vt:lpstr>WHAT ARE THE KEYS TO MATCHING RETAIL CUTS WITH THE PREFERRED COOKING METHODS?</vt:lpstr>
      <vt:lpstr>BEEF PRESENTS MORE TENDERNESS PROBLEMS THAN VEAL, PORK OR LAMB   WHY?</vt:lpstr>
      <vt:lpstr>FOR BEEF, CENTER OF THE BACK IS MOST TENDER</vt:lpstr>
      <vt:lpstr>ALL LAMB AND PORK CUTS ARE TENDER EXCEPT THE SHANKS AND NECK.  WHY? </vt:lpstr>
      <vt:lpstr>WHY NO DRY HEAT COOKERY CHOICE?</vt:lpstr>
      <vt:lpstr>DRY HEAT COOKERY METHODS ARE OPTIONS FOR A LAMB CUT FROM THE SAME LOCATION AS THE BEEF CUT</vt:lpstr>
      <vt:lpstr>DITTO FOR PORK</vt:lpstr>
      <vt:lpstr>MOIST HEAT NOT NEEDED FOR THIS TENDER MIDDLE MEAT CUT OF BEEF</vt:lpstr>
      <vt:lpstr>DITTO FOR LAMB</vt:lpstr>
      <vt:lpstr>AND PORK</vt:lpstr>
      <vt:lpstr>THE BLADE REGION OF BEEF NEEDS EITHER DRY OR MOIST HEAT COOKERY DEPENDING ON THE MEAT QUALITY</vt:lpstr>
      <vt:lpstr>THIS BEEF CUT IS FROM A TRANSITION AREA (NOT TOUGH OR TENDER) ON THE CARCASS</vt:lpstr>
      <vt:lpstr>THE SAME INFORMATION APPLIES TO RUMP ROASTS</vt:lpstr>
      <vt:lpstr>WHICH BEEF CUTS ARE MOST LEAN?</vt:lpstr>
      <vt:lpstr>HOW SHOULD VARIETY MEATS BE COOKED?</vt:lpstr>
      <vt:lpstr>WHAT COLLEGE PROFESSORS HAVE TOO MUCH OF!</vt:lpstr>
      <vt:lpstr>HAVE A HEART!</vt:lpstr>
      <vt:lpstr>HOW WOULD YOU COOK KIDNEYS?</vt:lpstr>
      <vt:lpstr>LIVERS - LAMB LIVER OFTEN IS SOLD AS CALF LIVER.  WHY?</vt:lpstr>
      <vt:lpstr>WHAT COLLEGE STUDENTS NEED TO USE MORE!</vt:lpstr>
      <vt:lpstr>THE END</vt:lpstr>
    </vt:vector>
  </TitlesOfParts>
  <Company>TTU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 Boyd Ramsey</dc:creator>
  <cp:lastModifiedBy>Jerrad Legako</cp:lastModifiedBy>
  <cp:revision>199</cp:revision>
  <dcterms:created xsi:type="dcterms:W3CDTF">1998-09-08T14:33:35Z</dcterms:created>
  <dcterms:modified xsi:type="dcterms:W3CDTF">2011-03-31T15:27:22Z</dcterms:modified>
</cp:coreProperties>
</file>