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58"/>
  </p:handoutMasterIdLst>
  <p:sldIdLst>
    <p:sldId id="478" r:id="rId2"/>
    <p:sldId id="385" r:id="rId3"/>
    <p:sldId id="392" r:id="rId4"/>
    <p:sldId id="379" r:id="rId5"/>
    <p:sldId id="258" r:id="rId6"/>
    <p:sldId id="384" r:id="rId7"/>
    <p:sldId id="400" r:id="rId8"/>
    <p:sldId id="387" r:id="rId9"/>
    <p:sldId id="386" r:id="rId10"/>
    <p:sldId id="390" r:id="rId11"/>
    <p:sldId id="259" r:id="rId12"/>
    <p:sldId id="403" r:id="rId13"/>
    <p:sldId id="432" r:id="rId14"/>
    <p:sldId id="396" r:id="rId15"/>
    <p:sldId id="264" r:id="rId16"/>
    <p:sldId id="448" r:id="rId17"/>
    <p:sldId id="378" r:id="rId18"/>
    <p:sldId id="263" r:id="rId19"/>
    <p:sldId id="261" r:id="rId20"/>
    <p:sldId id="381" r:id="rId21"/>
    <p:sldId id="377" r:id="rId22"/>
    <p:sldId id="393" r:id="rId23"/>
    <p:sldId id="395" r:id="rId24"/>
    <p:sldId id="268" r:id="rId25"/>
    <p:sldId id="262" r:id="rId26"/>
    <p:sldId id="391" r:id="rId27"/>
    <p:sldId id="394" r:id="rId28"/>
    <p:sldId id="260" r:id="rId29"/>
    <p:sldId id="397" r:id="rId30"/>
    <p:sldId id="398" r:id="rId31"/>
    <p:sldId id="425" r:id="rId32"/>
    <p:sldId id="476" r:id="rId33"/>
    <p:sldId id="401" r:id="rId34"/>
    <p:sldId id="360" r:id="rId35"/>
    <p:sldId id="402" r:id="rId36"/>
    <p:sldId id="361" r:id="rId37"/>
    <p:sldId id="421" r:id="rId38"/>
    <p:sldId id="435" r:id="rId39"/>
    <p:sldId id="436" r:id="rId40"/>
    <p:sldId id="437" r:id="rId41"/>
    <p:sldId id="438" r:id="rId42"/>
    <p:sldId id="422" r:id="rId43"/>
    <p:sldId id="423" r:id="rId44"/>
    <p:sldId id="417" r:id="rId45"/>
    <p:sldId id="410" r:id="rId46"/>
    <p:sldId id="411" r:id="rId47"/>
    <p:sldId id="412" r:id="rId48"/>
    <p:sldId id="418" r:id="rId49"/>
    <p:sldId id="413" r:id="rId50"/>
    <p:sldId id="419" r:id="rId51"/>
    <p:sldId id="404" r:id="rId52"/>
    <p:sldId id="433" r:id="rId53"/>
    <p:sldId id="447" r:id="rId54"/>
    <p:sldId id="450" r:id="rId55"/>
    <p:sldId id="470" r:id="rId56"/>
    <p:sldId id="445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CC"/>
    <a:srgbClr val="FFCC99"/>
    <a:srgbClr val="000000"/>
    <a:srgbClr val="666633"/>
    <a:srgbClr val="B46D26"/>
    <a:srgbClr val="FFFF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ADBF79-33C9-43EF-9F8E-B917FF0F6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3"/>
          <p:cNvSpPr txBox="1"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Purple mesh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48000" y="6324600"/>
            <a:ext cx="609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0" y="6477000"/>
            <a:ext cx="609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0" y="6629400"/>
            <a:ext cx="609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048000" y="6781800"/>
            <a:ext cx="609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038600" y="6324600"/>
            <a:ext cx="426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FFFF"/>
                </a:solidFill>
                <a:latin typeface="Book Antiqua" pitchFamily="18" charset="0"/>
              </a:rPr>
              <a:t>ASFT DEPT. - MEAT SCIENCE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37" name="Text Box 13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057400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vert="horz" wrap="square" lIns="91440" tIns="137160" rIns="91440" bIns="137160" numCol="1" anchor="ctr" anchorCtr="1" compatLnSpc="1">
            <a:prstTxWarp prst="textNoShape">
              <a:avLst/>
            </a:prstTxWarp>
            <a:flatTx/>
          </a:bodyPr>
          <a:lstStyle>
            <a:lvl1pPr>
              <a:spcBef>
                <a:spcPct val="50000"/>
              </a:spcBef>
              <a:defRPr sz="2200">
                <a:solidFill>
                  <a:srgbClr val="FFFFFF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TEXAS TECH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outdoorgrilling.com/wp-content/uploads/2009/04/grilled-ribeye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000">
                <a:solidFill>
                  <a:srgbClr val="CC0000"/>
                </a:solidFill>
                <a:latin typeface="Braggadocio" pitchFamily="82" charset="0"/>
              </a:rPr>
              <a:t>MEAT COOKERY</a:t>
            </a:r>
          </a:p>
        </p:txBody>
      </p:sp>
      <p:pic>
        <p:nvPicPr>
          <p:cNvPr id="2052" name="Picture 3" descr="E:\Cooking\CookingMethods 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09600" y="1295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800600" y="4419600"/>
            <a:ext cx="4343400" cy="1828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Prepared by: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Dr. C. Boyd Ramsey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Professor Emeritus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4724400"/>
          </a:xfrm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ROASTING - FOR </a:t>
            </a:r>
            <a:r>
              <a:rPr lang="en-US" u="sng" smtClean="0">
                <a:solidFill>
                  <a:srgbClr val="CC0000"/>
                </a:solidFill>
              </a:rPr>
              <a:t>THICK</a:t>
            </a:r>
            <a:r>
              <a:rPr lang="en-US" smtClean="0">
                <a:solidFill>
                  <a:srgbClr val="CC0000"/>
                </a:solidFill>
              </a:rPr>
              <a:t>, </a:t>
            </a:r>
            <a:r>
              <a:rPr lang="en-US" u="sng" smtClean="0">
                <a:solidFill>
                  <a:srgbClr val="CC0000"/>
                </a:solidFill>
              </a:rPr>
              <a:t>TENDER</a:t>
            </a:r>
            <a:r>
              <a:rPr lang="en-US" smtClean="0">
                <a:solidFill>
                  <a:srgbClr val="CC0000"/>
                </a:solidFill>
              </a:rPr>
              <a:t> CUTS</a:t>
            </a:r>
          </a:p>
        </p:txBody>
      </p:sp>
      <p:pic>
        <p:nvPicPr>
          <p:cNvPr id="12292" name="Picture 3" descr="E:\Cooking\Cook37.tif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5853" r="60001"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DRY HEAT COOKERY  METHOD FOR THICK CUTS</a:t>
            </a:r>
          </a:p>
        </p:txBody>
      </p:sp>
      <p:pic>
        <p:nvPicPr>
          <p:cNvPr id="13316" name="Picture 8" descr="c:\windows\TEMP\auto0.bmp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LONG TIME, LOW TEMPERATURE COOKERY OF LARGE MEAT CUTS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534400" cy="4800600"/>
          </a:xfrm>
          <a:noFill/>
        </p:spPr>
        <p:txBody>
          <a:bodyPr/>
          <a:lstStyle/>
          <a:p>
            <a:pPr marL="0" indent="0">
              <a:buFontTx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 </a:t>
            </a:r>
            <a:r>
              <a:rPr lang="en-US" b="0" u="sng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If a large meat cut, such as a prime rib or steamship round, is cooked for a long  time  at a  low oven temperature (200</a:t>
            </a:r>
            <a:r>
              <a:rPr lang="en-US" b="0" u="sng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0</a:t>
            </a:r>
            <a:r>
              <a:rPr lang="en-US" b="0" u="sng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or lower), muscle tenderization may occur.</a:t>
            </a:r>
          </a:p>
          <a:p>
            <a:pPr marL="0" indent="0"/>
            <a:endParaRPr lang="en-US" b="0" dirty="0" smtClean="0">
              <a:solidFill>
                <a:srgbClr val="FFFFFF"/>
              </a:solidFill>
            </a:endParaRPr>
          </a:p>
          <a:p>
            <a:pPr marL="0" indent="0">
              <a:buFontTx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 </a:t>
            </a:r>
            <a:r>
              <a:rPr lang="en-US" b="0" u="sng" dirty="0" smtClean="0">
                <a:solidFill>
                  <a:srgbClr val="FFFFFF"/>
                </a:solidFill>
              </a:rPr>
              <a:t>Meat tenderizers cannot be used under such conditions because they have too much time to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BEEF ROASTS SLOWLY COOKED COMMERCIALLY IN A WATER BATH</a:t>
            </a:r>
          </a:p>
        </p:txBody>
      </p:sp>
      <p:pic>
        <p:nvPicPr>
          <p:cNvPr id="15364" name="Picture 3" descr="E:\Cooking\H2OCkdBee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NOTE THE UNIFORMITY OF MUSCLE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rgbClr val="CC0000"/>
                </a:solidFill>
              </a:rPr>
              <a:t>COOKING METHOD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16388" name="Picture 3" descr="E:\Cooking\Cook2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4438"/>
            <a:ext cx="87630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DRY HEAT COOKERY METHOD FOR </a:t>
            </a:r>
            <a:r>
              <a:rPr lang="en-US" sz="2400" u="sng">
                <a:solidFill>
                  <a:srgbClr val="CC0000"/>
                </a:solidFill>
              </a:rPr>
              <a:t>THIN, TENDER </a:t>
            </a:r>
            <a:r>
              <a:rPr lang="en-US" sz="2400">
                <a:solidFill>
                  <a:srgbClr val="CC0000"/>
                </a:solidFill>
              </a:rPr>
              <a:t> CUTS</a:t>
            </a:r>
            <a:endParaRPr lang="en-US" sz="2800">
              <a:solidFill>
                <a:srgbClr val="CC0000"/>
              </a:solidFill>
            </a:endParaRPr>
          </a:p>
        </p:txBody>
      </p:sp>
      <p:pic>
        <p:nvPicPr>
          <p:cNvPr id="17412" name="Picture 6" descr="C:\AS3201\AS3210PPTs\Broiling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</a:rPr>
              <a:t>TRY BROILING BACON IF YOU HAVEN’T TRIED IT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18436" name="Picture 3" descr="C:\AS3201\AS3210PPTs\BAcon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3922" r="5714" b="3922"/>
          <a:stretch>
            <a:fillRect/>
          </a:stretch>
        </p:blipFill>
        <p:spPr bwMode="auto">
          <a:xfrm>
            <a:off x="304800" y="12192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81000" y="4495800"/>
            <a:ext cx="46482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99"/>
                </a:solidFill>
              </a:rPr>
              <a:t>BROILING AND ROASTING ON A RACK CONSIDERABLY REDUCE FAT CONTENT COMPARED TO FRYING</a:t>
            </a:r>
            <a:endParaRPr lang="en-US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>
              <a:defRPr/>
            </a:pPr>
            <a:r>
              <a:rPr lang="en-US" b="0" baseline="30000" smtClean="0">
                <a:solidFill>
                  <a:srgbClr val="CC0000"/>
                </a:solidFill>
              </a:rPr>
              <a:t>DRY HEAT COOKERY MEAT FOR </a:t>
            </a:r>
            <a:r>
              <a:rPr lang="en-US" b="0" u="sng" baseline="30000" smtClean="0">
                <a:solidFill>
                  <a:srgbClr val="CC0000"/>
                </a:solidFill>
              </a:rPr>
              <a:t>THIN</a:t>
            </a:r>
            <a:r>
              <a:rPr lang="en-US" b="0" baseline="30000" smtClean="0">
                <a:solidFill>
                  <a:srgbClr val="CC0000"/>
                </a:solidFill>
              </a:rPr>
              <a:t>, </a:t>
            </a:r>
            <a:r>
              <a:rPr lang="en-US" b="0" u="sng" baseline="30000" smtClean="0">
                <a:solidFill>
                  <a:srgbClr val="CC0000"/>
                </a:solidFill>
              </a:rPr>
              <a:t>TENDER</a:t>
            </a:r>
            <a:r>
              <a:rPr lang="en-US" b="0" baseline="30000" smtClean="0">
                <a:solidFill>
                  <a:srgbClr val="CC0000"/>
                </a:solidFill>
              </a:rPr>
              <a:t> CUTS</a:t>
            </a:r>
            <a:endParaRPr lang="en-US" sz="4000" b="0" baseline="30000" smtClean="0">
              <a:solidFill>
                <a:srgbClr val="CC0000"/>
              </a:solidFill>
            </a:endParaRPr>
          </a:p>
        </p:txBody>
      </p:sp>
      <p:pic>
        <p:nvPicPr>
          <p:cNvPr id="19460" name="Picture 3" descr="C:\AS3201\AS3210PPTs\Grilling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6172"/>
          <a:stretch>
            <a:fillRect/>
          </a:stretch>
        </p:blipFill>
        <p:spPr bwMode="auto">
          <a:xfrm>
            <a:off x="0" y="1371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 descr="Purple mesh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2700" b="0" smtClean="0">
                <a:solidFill>
                  <a:srgbClr val="CC0000"/>
                </a:solidFill>
              </a:rPr>
              <a:t>ON TOP OF THE STOVE,  DRY HEAT COOKERY</a:t>
            </a:r>
            <a:br>
              <a:rPr lang="en-US" sz="2700" b="0" smtClean="0">
                <a:solidFill>
                  <a:srgbClr val="CC0000"/>
                </a:solidFill>
              </a:rPr>
            </a:br>
            <a:r>
              <a:rPr lang="en-US" sz="2700" b="0" smtClean="0">
                <a:solidFill>
                  <a:srgbClr val="CC0000"/>
                </a:solidFill>
              </a:rPr>
              <a:t> METHOD FOR </a:t>
            </a:r>
            <a:r>
              <a:rPr lang="en-US" sz="2700" b="0" u="sng" smtClean="0">
                <a:solidFill>
                  <a:srgbClr val="CC0000"/>
                </a:solidFill>
              </a:rPr>
              <a:t>THIN, TENDER</a:t>
            </a:r>
            <a:r>
              <a:rPr lang="en-US" sz="2700" b="0" smtClean="0">
                <a:solidFill>
                  <a:srgbClr val="CC0000"/>
                </a:solidFill>
              </a:rPr>
              <a:t> CUTS</a:t>
            </a:r>
            <a:endParaRPr lang="en-US" sz="4300" b="0" smtClean="0">
              <a:solidFill>
                <a:srgbClr val="CC0000"/>
              </a:solidFill>
            </a:endParaRPr>
          </a:p>
        </p:txBody>
      </p:sp>
      <p:pic>
        <p:nvPicPr>
          <p:cNvPr id="20483" name="Picture 11" descr="C:\AS3201\AS3210PPTs\Frying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066800"/>
            <a:ext cx="9144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038600" y="6035675"/>
            <a:ext cx="5105400" cy="8223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ALLOWS BROILING WHEN YOU DON’T HAVE AN OVEN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507" name="Picture 8" descr="C:\AS3201\AS3210PPTs\Panfrying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1143000"/>
            <a:ext cx="9144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USE ONLY WHEN MEAT IS TOO DRY WITHOUT ADDED FAT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575300"/>
            <a:ext cx="9144000" cy="1282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FFFFFF"/>
                </a:solidFill>
              </a:rPr>
              <a:t>FRYING SIGNIFICANTLY INCREASES THE CALORIC VALUE OF FOODS OF ANY KIND AND INCREASES HUMAN WEIGHT PROBLEMS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3429000" y="1828800"/>
            <a:ext cx="1905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OBJECTIVES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To show the importance of cooking procedures on meat palatability</a:t>
            </a:r>
          </a:p>
          <a:p>
            <a:pPr>
              <a:buFontTx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To match each meat cut with the best cooking method</a:t>
            </a:r>
          </a:p>
          <a:p>
            <a:pPr>
              <a:buFontTx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To present the key procedures needed for successful indoor and outdoor meat cookery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6019800"/>
          </a:xfrm>
          <a:noFill/>
        </p:spPr>
        <p:txBody>
          <a:bodyPr/>
          <a:lstStyle/>
          <a:p>
            <a:pPr algn="l">
              <a:defRPr/>
            </a:pPr>
            <a:r>
              <a:rPr lang="en-US" b="0" smtClean="0">
                <a:solidFill>
                  <a:srgbClr val="CC0000"/>
                </a:solidFill>
              </a:rPr>
              <a:t>Cubed steaks </a:t>
            </a:r>
            <a:r>
              <a:rPr lang="en-US" b="0" u="sng" smtClean="0">
                <a:solidFill>
                  <a:srgbClr val="CC0000"/>
                </a:solidFill>
              </a:rPr>
              <a:t>should be</a:t>
            </a:r>
            <a:r>
              <a:rPr lang="en-US" b="0" smtClean="0">
                <a:solidFill>
                  <a:srgbClr val="CC0000"/>
                </a:solidFill>
              </a:rPr>
              <a:t> fried to prevent dryness resulting from their open structure.</a:t>
            </a:r>
          </a:p>
        </p:txBody>
      </p:sp>
      <p:pic>
        <p:nvPicPr>
          <p:cNvPr id="23556" name="Picture 3" descr="E:\Cooking\Cook35.tif"/>
          <p:cNvPicPr>
            <a:picLocks noChangeAspect="1" noChangeArrowheads="1"/>
          </p:cNvPicPr>
          <p:nvPr/>
        </p:nvPicPr>
        <p:blipFill>
          <a:blip r:embed="rId2" cstate="print"/>
          <a:srcRect l="62338" t="5582" b="5582"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FOR SMALL, THIN PIECES OF MEAT</a:t>
            </a:r>
          </a:p>
        </p:txBody>
      </p:sp>
      <p:pic>
        <p:nvPicPr>
          <p:cNvPr id="24580" name="Picture 3" descr="C:\AS3201\AS3210PPTs\StirFRY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1223963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MAIN COOKING METHOD CATEGORY</a:t>
            </a:r>
          </a:p>
        </p:txBody>
      </p:sp>
      <p:pic>
        <p:nvPicPr>
          <p:cNvPr id="25604" name="Picture 3" descr="E:\Cooking\Cook4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7613"/>
            <a:ext cx="77724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895600" y="1371600"/>
            <a:ext cx="3124200" cy="762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WHEN TO USE MOIST HEAT METHODS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6628" name="Picture 3" descr="E:\Cooking\Cook44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7950"/>
            <a:ext cx="91440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CC0000"/>
                </a:solidFill>
              </a:rPr>
              <a:t>COOKING METHODS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27652" name="Picture 4" descr="E:\Cooking\CoIII2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105400" y="0"/>
            <a:ext cx="403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MOIST HEAT COOKERY METHOD FOR THIN CUTS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2286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Note spelling - “brazing”</a:t>
            </a:r>
            <a:br>
              <a:rPr lang="en-US" sz="2400">
                <a:solidFill>
                  <a:srgbClr val="CC0000"/>
                </a:solidFill>
              </a:rPr>
            </a:br>
            <a:r>
              <a:rPr lang="en-US" sz="2400">
                <a:solidFill>
                  <a:srgbClr val="CC0000"/>
                </a:solidFill>
              </a:rPr>
              <a:t> is  a kind of  welding.</a:t>
            </a:r>
          </a:p>
        </p:txBody>
      </p:sp>
      <p:pic>
        <p:nvPicPr>
          <p:cNvPr id="28677" name="Picture 7" descr="C:\AS3201\AS3210PPTs\Braising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SAME AS BRAISING EXCEPT FOR THE AMOUNT OF LIQUID USED </a:t>
            </a:r>
          </a:p>
        </p:txBody>
      </p:sp>
      <p:pic>
        <p:nvPicPr>
          <p:cNvPr id="29700" name="Picture 3" descr="E:\Cooking\Cook4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5550"/>
            <a:ext cx="91440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6781800" y="1905000"/>
            <a:ext cx="1371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762000" y="3200400"/>
            <a:ext cx="3048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4267200" cy="5029200"/>
          </a:xfrm>
          <a:noFill/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CC0000"/>
                </a:solidFill>
              </a:rPr>
              <a:t>COOKING IN LIQUID (STEWING)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30724" name="Picture 3" descr="E:\Cooking\Cook43.tif"/>
          <p:cNvPicPr>
            <a:picLocks noChangeAspect="1" noChangeArrowheads="1"/>
          </p:cNvPicPr>
          <p:nvPr/>
        </p:nvPicPr>
        <p:blipFill>
          <a:blip r:embed="rId2" cstate="print"/>
          <a:srcRect l="60800"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334000" y="0"/>
            <a:ext cx="381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MOIST HEAT COOKERY METHOD FOR THICK CUTS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0" y="304800"/>
            <a:ext cx="5334000" cy="9556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ALSO CALLED STEWING</a:t>
            </a:r>
            <a:br>
              <a:rPr lang="en-US" sz="2800">
                <a:solidFill>
                  <a:srgbClr val="CC0000"/>
                </a:solidFill>
              </a:rPr>
            </a:br>
            <a:r>
              <a:rPr lang="en-US" sz="2800">
                <a:solidFill>
                  <a:srgbClr val="CC0000"/>
                </a:solidFill>
              </a:rPr>
              <a:t>IF MEAT PIECES ARE SMALL</a:t>
            </a:r>
          </a:p>
        </p:txBody>
      </p:sp>
      <p:pic>
        <p:nvPicPr>
          <p:cNvPr id="31749" name="Picture 7" descr="C:\AS3201\AS3210PPTs\InLiquid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t="606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CC0000"/>
                </a:solidFill>
              </a:rPr>
              <a:t>CROCK POT OR SLOW COOKER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2772" name="Picture 3" descr="E:\Cooking\Cook44.tif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>
            <a:off x="0" y="1174750"/>
            <a:ext cx="9144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266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99"/>
                </a:solidFill>
              </a:rPr>
              <a:t>MARJORAM - A SPICE</a:t>
            </a:r>
            <a:endParaRPr lang="en-US" sz="2800">
              <a:solidFill>
                <a:srgbClr val="FFCC00"/>
              </a:solidFill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99"/>
                </a:solidFill>
              </a:rPr>
              <a:t>TOMATO SAUCE</a:t>
            </a:r>
            <a:endParaRPr lang="en-US" sz="2800">
              <a:solidFill>
                <a:srgbClr val="FFCC00"/>
              </a:solidFill>
            </a:endParaRPr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 flipV="1">
            <a:off x="533400" y="5638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1752600" y="3352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6858000" y="2133600"/>
            <a:ext cx="228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99"/>
                </a:solidFill>
              </a:rPr>
              <a:t>SALT &amp; PEPPER</a:t>
            </a:r>
            <a:endParaRPr lang="en-US" sz="2800">
              <a:solidFill>
                <a:srgbClr val="FFCC00"/>
              </a:solidFill>
            </a:endParaRP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3505200" y="5181600"/>
            <a:ext cx="205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99"/>
                </a:solidFill>
              </a:rPr>
              <a:t>BEEF ROAST</a:t>
            </a:r>
            <a:endParaRPr lang="en-US" sz="28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WHAT WE WILL COVER IN THIS UNIT</a:t>
            </a:r>
          </a:p>
        </p:txBody>
      </p:sp>
      <p:pic>
        <p:nvPicPr>
          <p:cNvPr id="4100" name="Picture 3" descr="E:\Cooking\Cook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77925"/>
            <a:ext cx="75438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CROCK POT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3688" indent="-293688">
              <a:buFontTx/>
              <a:buChar char="•"/>
            </a:pPr>
            <a:r>
              <a:rPr lang="en-US" sz="2600" b="0" smtClean="0">
                <a:solidFill>
                  <a:srgbClr val="FFFFFF"/>
                </a:solidFill>
              </a:rPr>
              <a:t>Because moist heat cookery is used, you must add flavoring agents to the food to make it taste better.</a:t>
            </a:r>
          </a:p>
          <a:p>
            <a:pPr marL="293688" indent="-293688">
              <a:buFontTx/>
              <a:buChar char="•"/>
            </a:pPr>
            <a:r>
              <a:rPr lang="en-US" sz="2600" b="0" smtClean="0">
                <a:solidFill>
                  <a:srgbClr val="FFFFFF"/>
                </a:solidFill>
              </a:rPr>
              <a:t>An excellent cooking method when the cook works outside the home.</a:t>
            </a:r>
          </a:p>
          <a:p>
            <a:pPr marL="293688" indent="-293688">
              <a:buFontTx/>
              <a:buChar char="•"/>
            </a:pPr>
            <a:r>
              <a:rPr lang="en-US" sz="2600" b="0" smtClean="0">
                <a:solidFill>
                  <a:srgbClr val="FFFFFF"/>
                </a:solidFill>
              </a:rPr>
              <a:t>Start the cooking before you leave for work and have a delicious meal ready when you return.</a:t>
            </a:r>
          </a:p>
          <a:p>
            <a:pPr marL="293688" indent="-293688">
              <a:buFontTx/>
              <a:buChar char="•"/>
            </a:pPr>
            <a:r>
              <a:rPr lang="en-US" sz="2600" b="0" smtClean="0">
                <a:solidFill>
                  <a:srgbClr val="FFFFFF"/>
                </a:solidFill>
              </a:rPr>
              <a:t>For food safety purposes, the cooker should be set on “high” until the food gets hot and then turned to”low”.</a:t>
            </a:r>
            <a:endParaRPr lang="en-US" b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0000"/>
                </a:solidFill>
              </a:rPr>
              <a:t>A MICROWAVE OVEN NEEDS A TURNTABLE TO PROMOTE UNIFORM COOKING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34820" name="Picture 3" descr="E:\Cooking\MWOpe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500"/>
            <a:ext cx="91440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HOW DO MICROWAVE OVENS WORK?</a:t>
            </a:r>
          </a:p>
        </p:txBody>
      </p:sp>
      <p:pic>
        <p:nvPicPr>
          <p:cNvPr id="35844" name="Picture 4" descr="E:\Cooking\MWOpe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500"/>
            <a:ext cx="91440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0" y="1608138"/>
            <a:ext cx="8839200" cy="4579937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600" b="0" dirty="0">
                <a:solidFill>
                  <a:schemeClr val="hlink"/>
                </a:solidFill>
              </a:rPr>
              <a:t> </a:t>
            </a:r>
            <a:r>
              <a:rPr lang="en-US" sz="2800" b="0" dirty="0">
                <a:solidFill>
                  <a:schemeClr val="hlink"/>
                </a:solidFill>
              </a:rPr>
              <a:t>A magnetron generates radar waves.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solidFill>
                  <a:schemeClr val="hlink"/>
                </a:solidFill>
              </a:rPr>
              <a:t> They are stirred as they enter the oven.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solidFill>
                  <a:schemeClr val="hlink"/>
                </a:solidFill>
              </a:rPr>
              <a:t> They bounce from wall to wall until dissipated or they enter food.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solidFill>
                  <a:schemeClr val="hlink"/>
                </a:solidFill>
              </a:rPr>
              <a:t> They heat by exciting water molecules and creating friction.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solidFill>
                  <a:schemeClr val="hlink"/>
                </a:solidFill>
              </a:rPr>
              <a:t> A dry substance will not heat.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solidFill>
                  <a:schemeClr val="hlink"/>
                </a:solidFill>
              </a:rPr>
              <a:t> Surfaces do not get hot enough to brown.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COOKING A STEAK ON A BROWNING DISH IN A MICROWAVE OVEN</a:t>
            </a:r>
          </a:p>
        </p:txBody>
      </p:sp>
      <p:sp>
        <p:nvSpPr>
          <p:cNvPr id="378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7892" name="Picture 3" descr="E:\Cooking\StkNMW.tif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0" y="1189038"/>
            <a:ext cx="9144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371600" y="5408613"/>
            <a:ext cx="7772400" cy="1373187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Meat cooked in a microwave oven scores about 0.5 point lower than when cooked by broiling or roasting, but it’s 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</a:rPr>
              <a:t>WHAT CAUSES DIFFERENT MUSCLE APPEARANCE AT VARYING TEMPERATURES?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648200"/>
          </a:xfrm>
          <a:noFill/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z="2800" b="0" smtClean="0">
                <a:solidFill>
                  <a:srgbClr val="FFFFFF"/>
                </a:solidFill>
              </a:rPr>
              <a:t> Myoglobin changes from a reddish to brownish color at 149</a:t>
            </a:r>
            <a:r>
              <a:rPr lang="en-US" sz="2800" b="0" baseline="30000" smtClean="0">
                <a:solidFill>
                  <a:srgbClr val="FFFFFF"/>
                </a:solidFill>
              </a:rPr>
              <a:t>o</a:t>
            </a:r>
            <a:r>
              <a:rPr lang="en-US" sz="2800" b="0" smtClean="0">
                <a:solidFill>
                  <a:srgbClr val="FFFFFF"/>
                </a:solidFill>
              </a:rPr>
              <a:t>F.</a:t>
            </a:r>
          </a:p>
          <a:p>
            <a:pPr marL="0" indent="0">
              <a:buFontTx/>
              <a:buChar char="•"/>
            </a:pPr>
            <a:r>
              <a:rPr lang="en-US" sz="2800" b="0" smtClean="0">
                <a:solidFill>
                  <a:srgbClr val="FFFFFF"/>
                </a:solidFill>
              </a:rPr>
              <a:t> Thus, in cooking meat the surface regions will be hotter and change color before internal regions.</a:t>
            </a:r>
            <a:endParaRPr lang="en-US" b="0" smtClean="0">
              <a:solidFill>
                <a:srgbClr val="FFFFFF"/>
              </a:solidFill>
            </a:endParaRPr>
          </a:p>
          <a:p>
            <a:pPr marL="0" inden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1143000" y="4572000"/>
            <a:ext cx="7086600" cy="1371600"/>
          </a:xfrm>
          <a:prstGeom prst="flowChartAlternateProcess">
            <a:avLst/>
          </a:prstGeom>
          <a:gradFill rotWithShape="0">
            <a:gsLst>
              <a:gs pos="0">
                <a:srgbClr val="A50021"/>
              </a:gs>
              <a:gs pos="50000">
                <a:srgbClr val="CC0000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91000" y="4572000"/>
            <a:ext cx="129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150</a:t>
            </a:r>
            <a:r>
              <a:rPr lang="en-US" sz="2800" baseline="30000">
                <a:solidFill>
                  <a:srgbClr val="FFFFFF"/>
                </a:solidFill>
              </a:rPr>
              <a:t>0</a:t>
            </a:r>
            <a:r>
              <a:rPr lang="en-US" sz="2800">
                <a:solidFill>
                  <a:srgbClr val="FFFFFF"/>
                </a:solidFill>
              </a:rPr>
              <a:t/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135</a:t>
            </a:r>
            <a:r>
              <a:rPr lang="en-US" sz="2800" baseline="30000">
                <a:solidFill>
                  <a:srgbClr val="FFFFFF"/>
                </a:solidFill>
              </a:rPr>
              <a:t>0</a:t>
            </a:r>
            <a:r>
              <a:rPr lang="en-US" sz="2800">
                <a:solidFill>
                  <a:srgbClr val="FFFFFF"/>
                </a:solidFill>
              </a:rPr>
              <a:t/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150</a:t>
            </a:r>
            <a:r>
              <a:rPr lang="en-US" sz="2800" baseline="30000">
                <a:solidFill>
                  <a:srgbClr val="FFFFFF"/>
                </a:solidFill>
              </a:rPr>
              <a:t>0</a:t>
            </a:r>
            <a:endParaRPr 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6019800"/>
          </a:xfrm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CHANGE IN COLOR FROM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  MEDIUM RARE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 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TO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/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MEDIUM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/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TO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/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WELL DONE</a:t>
            </a:r>
          </a:p>
        </p:txBody>
      </p:sp>
      <p:pic>
        <p:nvPicPr>
          <p:cNvPr id="39940" name="Picture 3" descr="C:\AS3201\AS3210PPTs\3Doneness.JPG"/>
          <p:cNvPicPr>
            <a:picLocks noChangeAspect="1" noChangeArrowheads="1"/>
          </p:cNvPicPr>
          <p:nvPr/>
        </p:nvPicPr>
        <p:blipFill>
          <a:blip r:embed="rId2" cstate="print"/>
          <a:srcRect l="2545" t="1933" r="2545" b="1933"/>
          <a:stretch>
            <a:fillRect/>
          </a:stretch>
        </p:blipFill>
        <p:spPr bwMode="auto">
          <a:xfrm>
            <a:off x="4067175" y="133350"/>
            <a:ext cx="5043488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3810000" y="1371600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3048000" y="3505200"/>
            <a:ext cx="1295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3505200" y="57150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6172200" y="990600"/>
            <a:ext cx="12192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145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096000" y="3352800"/>
            <a:ext cx="1524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160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6019800" y="5638800"/>
            <a:ext cx="1524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170</a:t>
            </a:r>
            <a:r>
              <a:rPr lang="en-US" baseline="30000"/>
              <a:t>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</a:rPr>
              <a:t>WE CAN TAKE ADVANTAGE OF THIS KNOWLEDGE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48768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 If we cook large roasts slowly, more time will be available for pigment change at or near 149</a:t>
            </a:r>
            <a:r>
              <a:rPr lang="en-US" b="0" baseline="30000" smtClean="0">
                <a:solidFill>
                  <a:srgbClr val="FFFFFF"/>
                </a:solidFill>
              </a:rPr>
              <a:t>0</a:t>
            </a:r>
            <a:endParaRPr lang="en-US" b="0" smtClean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 Thus, we can have a well done appearance (that some people require) but have the increased juiciness and tenderness that a lesser state of doneness allows.</a:t>
            </a:r>
          </a:p>
          <a:p>
            <a:pPr marL="0" indent="0">
              <a:lnSpc>
                <a:spcPct val="90000"/>
              </a:lnSpc>
            </a:pPr>
            <a:r>
              <a:rPr lang="en-US" b="0" smtClean="0">
                <a:solidFill>
                  <a:srgbClr val="FFFFFF"/>
                </a:solidFill>
              </a:rPr>
              <a:t>(i.e., we can have a well done appearance at a less than well done temperature)</a:t>
            </a:r>
            <a:endParaRPr lang="en-US" sz="36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0000"/>
                </a:solidFill>
              </a:rPr>
              <a:t>RECOMMENDED  DEGREES  OF DONENESS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41988" name="Picture 3" descr="C:\AS3201\AS3210PPTs\DonenessTable.tif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295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5181600" y="4572000"/>
            <a:ext cx="13716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CC0000"/>
                </a:solidFill>
              </a:rPr>
              <a:t>DON’T OVERCOOK MEAT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43012" name="Picture 3" descr="E:\Cooking\Cook1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5075"/>
            <a:ext cx="91440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COOKING LOSSES INCREASE WITH COOKING TIME AND TEMPERATURE</a:t>
            </a:r>
          </a:p>
        </p:txBody>
      </p:sp>
      <p:pic>
        <p:nvPicPr>
          <p:cNvPr id="44036" name="Picture 3" descr="E:\Cooking\Cook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9154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THE MEAT WE EAT</a:t>
            </a:r>
            <a:endParaRPr lang="en-US" dirty="0" smtClean="0">
              <a:solidFill>
                <a:srgbClr val="CC0000"/>
              </a:solidFill>
            </a:endParaRPr>
          </a:p>
        </p:txBody>
      </p:sp>
      <p:pic>
        <p:nvPicPr>
          <p:cNvPr id="5124" name="Picture 5" descr="c:\windows\TEMP\auto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21675" cy="457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CC0000"/>
                </a:solidFill>
              </a:rPr>
              <a:t>VARIABLE EFFECTS OF HEAT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45060" name="Picture 3" descr="E:\Cooking\Cook1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839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000" smtClean="0">
                <a:solidFill>
                  <a:srgbClr val="CC0000"/>
                </a:solidFill>
              </a:rPr>
              <a:t>LESS DONE, MORE JUICINESS &amp; TENDERNESS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46084" name="Picture 3" descr="E:\Cooking\Cook1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4938"/>
            <a:ext cx="9144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DIAL AND STEM THERMOMETERS</a:t>
            </a:r>
          </a:p>
        </p:txBody>
      </p:sp>
      <p:pic>
        <p:nvPicPr>
          <p:cNvPr id="48132" name="Picture 3" descr="E:\Cooking\Cook2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304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E:\Cooking\Cook22.t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1219200"/>
            <a:ext cx="32686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276600" y="1447800"/>
            <a:ext cx="2819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MORE ACCURATE, BUT FRAGILE</a:t>
            </a:r>
          </a:p>
          <a:p>
            <a:pPr>
              <a:spcBef>
                <a:spcPct val="50000"/>
              </a:spcBef>
            </a:pPr>
            <a:endParaRPr lang="en-US" sz="2800" b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MORE DURABLE BUT MOST HAVE PLASTIC DIAL COVERS THAT MELT  IN HEAT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5867400" y="2590800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H="1">
            <a:off x="2819400" y="3810000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1600200" y="1524000"/>
            <a:ext cx="228600" cy="18288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7764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77647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8" name="AutoShape 9"/>
          <p:cNvSpPr>
            <a:spLocks noChangeArrowheads="1"/>
          </p:cNvSpPr>
          <p:nvPr/>
        </p:nvSpPr>
        <p:spPr bwMode="auto">
          <a:xfrm>
            <a:off x="1600200" y="129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1295400" y="914400"/>
            <a:ext cx="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3962400" y="914400"/>
            <a:ext cx="22860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THERMOMETER FOR MICROWAVE OVENS - THEY DON’T WORK WELL</a:t>
            </a:r>
          </a:p>
        </p:txBody>
      </p:sp>
      <p:pic>
        <p:nvPicPr>
          <p:cNvPr id="49156" name="Picture 3" descr="E:\Cooking\Cook23.tif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0" y="1143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8001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FFFF"/>
                </a:solidFill>
              </a:rPr>
              <a:t>They contain an alcohol that is  non-toxic. However, this alcohol column tends to separate into segments with use.</a:t>
            </a:r>
            <a:br>
              <a:rPr lang="en-US" sz="2600" b="0">
                <a:solidFill>
                  <a:srgbClr val="FFFFFF"/>
                </a:solidFill>
              </a:rPr>
            </a:br>
            <a:r>
              <a:rPr lang="en-US" sz="2600" b="0">
                <a:solidFill>
                  <a:srgbClr val="FFFFFF"/>
                </a:solidFill>
              </a:rPr>
              <a:t/>
            </a:r>
            <a:br>
              <a:rPr lang="en-US" sz="2600" b="0">
                <a:solidFill>
                  <a:srgbClr val="FFFFFF"/>
                </a:solidFill>
              </a:rPr>
            </a:br>
            <a:r>
              <a:rPr lang="en-US" sz="2600" b="0">
                <a:solidFill>
                  <a:srgbClr val="FFFFFF"/>
                </a:solidFill>
              </a:rPr>
              <a:t>Many microwave ovens have a built-in temperature probe.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100" b="0" smtClean="0">
                <a:solidFill>
                  <a:srgbClr val="CC0000"/>
                </a:solidFill>
              </a:rPr>
              <a:t>ELECTRONIC TEMPERATURE PROBE USED  IN TTU MEAT SCIENCE RESEARCH</a:t>
            </a:r>
            <a:endParaRPr lang="en-US" sz="4700" b="0" smtClean="0">
              <a:solidFill>
                <a:srgbClr val="CC0000"/>
              </a:solidFill>
            </a:endParaRPr>
          </a:p>
        </p:txBody>
      </p:sp>
      <p:sp>
        <p:nvSpPr>
          <p:cNvPr id="501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0180" name="Picture 3" descr="c:\windows\TEMP\auto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815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LESS EXPENSIVE MODELS ARE AVAILABLE FOR HOME USE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USING A METAL SKEWER TO MAKE A HOLE FOR THE MEAT THERMOMETER</a:t>
            </a:r>
          </a:p>
        </p:txBody>
      </p:sp>
      <p:pic>
        <p:nvPicPr>
          <p:cNvPr id="51204" name="Picture 3" descr="E:\Cooking\Cook1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57150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0" y="1524000"/>
            <a:ext cx="2971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Insert the    thermometer’s tip in the geometric center of the roast or steak but not against bone or in fat.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600" smtClean="0">
                <a:solidFill>
                  <a:srgbClr val="CC0000"/>
                </a:solidFill>
              </a:rPr>
              <a:t>MEASURE SO THAT YOU CAN PLACE THE TIP OF THE THERMOMETER HALF WAY THROUGH THE ROAST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52228" name="Picture 3" descr="E:\Cooking\Cook1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6324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600" smtClean="0">
                <a:solidFill>
                  <a:srgbClr val="CC0000"/>
                </a:solidFill>
              </a:rPr>
              <a:t>A  THERMOMETER  PROPERLY  PLACED IN  A  ROAST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532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3252" name="Picture 3" descr="E:\Cooking\Cook2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68400"/>
            <a:ext cx="7467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81000" y="5334000"/>
            <a:ext cx="87630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A METAL-CLAD STEM ON A THERMOMETER OF THIS TYPE MAKES IT MUCH MORE DURABLE</a:t>
            </a:r>
            <a:endParaRPr lang="en-US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</a:rPr>
              <a:t>PORTERHOUSE STEAKS WITH A THERMOMETER IN PLACE READY TO BE BROILED IN AN OVEN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542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4276" name="Picture 3" descr="E:\Cooking\Cook2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6663"/>
            <a:ext cx="91440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0" y="4648200"/>
            <a:ext cx="9144000" cy="1373188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The internal temperature of steaks and roasts will increase 5 to 10</a:t>
            </a:r>
            <a:r>
              <a:rPr lang="en-US" sz="2800" b="0" baseline="30000">
                <a:solidFill>
                  <a:srgbClr val="FFFFFF"/>
                </a:solidFill>
              </a:rPr>
              <a:t>0</a:t>
            </a:r>
            <a:r>
              <a:rPr lang="en-US" sz="2800" b="0">
                <a:solidFill>
                  <a:srgbClr val="FFFFFF"/>
                </a:solidFill>
              </a:rPr>
              <a:t>  after the meat is taken from the heat.  Allow for this increased doneness.</a:t>
            </a:r>
            <a:endParaRPr lang="en-US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</a:rPr>
              <a:t>INSERT THE THERMOMETER FROM THE EDGE OF STEAKS, CHOPS OR HAMBURGERS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552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5300" name="Picture 3" descr="E:\Cooking\Cook30.tif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1217613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Line 4"/>
          <p:cNvSpPr>
            <a:spLocks noChangeShapeType="1"/>
          </p:cNvSpPr>
          <p:nvPr/>
        </p:nvSpPr>
        <p:spPr bwMode="auto">
          <a:xfrm flipH="1">
            <a:off x="6781800" y="762000"/>
            <a:ext cx="1295400" cy="2971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 flipH="1">
            <a:off x="7848600" y="762000"/>
            <a:ext cx="22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0" y="5715000"/>
            <a:ext cx="9144000" cy="82232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</a:rPr>
              <a:t>This farberware grill is excellent for home use - an exhaust hood above it is </a:t>
            </a:r>
            <a:r>
              <a:rPr lang="en-US" sz="2400" b="0" u="sng">
                <a:solidFill>
                  <a:srgbClr val="FFFFFF"/>
                </a:solidFill>
              </a:rPr>
              <a:t>not</a:t>
            </a:r>
            <a:r>
              <a:rPr lang="en-US" sz="2400" b="0">
                <a:solidFill>
                  <a:srgbClr val="FFFFFF"/>
                </a:solidFill>
              </a:rPr>
              <a:t> necessary</a:t>
            </a:r>
            <a:endParaRPr lang="en-US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171" name="Picture 4" descr="E:\Cooking\DonenessGuide 1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9144000" y="0"/>
            <a:ext cx="762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04800" y="6858000"/>
            <a:ext cx="2895600" cy="74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88392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KNOW THE INTERNAL TEMPERATURE CORRESPONDING TO EACH DONENESS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</a:rPr>
              <a:t>TEMPERATURE AT THE MEAT ON A FARBERWARE GRILL IS ABOUT 300</a:t>
            </a:r>
            <a:r>
              <a:rPr lang="en-US" sz="2800" baseline="30000" smtClean="0">
                <a:solidFill>
                  <a:srgbClr val="CC0000"/>
                </a:solidFill>
              </a:rPr>
              <a:t>0  </a:t>
            </a:r>
            <a:r>
              <a:rPr lang="en-US" sz="2800" smtClean="0">
                <a:solidFill>
                  <a:srgbClr val="CC0000"/>
                </a:solidFill>
              </a:rPr>
              <a:t>-  NEAR IDEAL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563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6324" name="Picture 3" descr="E:\Cooking\Cook3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6025"/>
            <a:ext cx="91440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295400" y="5638800"/>
            <a:ext cx="76200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An opening in the bottom allows air circulation  and  prevents  overheating</a:t>
            </a:r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 flipV="1">
            <a:off x="1600200" y="3962400"/>
            <a:ext cx="1447800" cy="1524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3048000" y="3962400"/>
            <a:ext cx="182880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INTERNAL TEMPERATURE DEVICE IN A TURKEY BREAST TO BE ROASTED</a:t>
            </a:r>
          </a:p>
        </p:txBody>
      </p:sp>
      <p:sp>
        <p:nvSpPr>
          <p:cNvPr id="57347" name="AutoShape 2"/>
          <p:cNvSpPr>
            <a:spLocks noChangeArrowheads="1"/>
          </p:cNvSpPr>
          <p:nvPr/>
        </p:nvSpPr>
        <p:spPr bwMode="auto">
          <a:xfrm>
            <a:off x="609600" y="5029200"/>
            <a:ext cx="304800" cy="685800"/>
          </a:xfrm>
          <a:prstGeom prst="can">
            <a:avLst>
              <a:gd name="adj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9" name="Picture 4" descr="E:\Cooking\CoII2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61722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7086600" y="1143000"/>
            <a:ext cx="0" cy="1600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5181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FF"/>
                </a:solidFill>
              </a:rPr>
              <a:t>The spring-loaded plunger pops up when the temperature is sufficient to melt the wax around the plunger.</a:t>
            </a:r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>
            <a:off x="533400" y="2895600"/>
            <a:ext cx="0" cy="2819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990600" y="2895600"/>
            <a:ext cx="0" cy="2819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533400" y="5715000"/>
            <a:ext cx="228600" cy="457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 flipH="1">
            <a:off x="762000" y="5715000"/>
            <a:ext cx="228600" cy="457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AutoShape 11"/>
          <p:cNvSpPr>
            <a:spLocks noChangeArrowheads="1"/>
          </p:cNvSpPr>
          <p:nvPr/>
        </p:nvSpPr>
        <p:spPr bwMode="auto">
          <a:xfrm>
            <a:off x="304800" y="2819400"/>
            <a:ext cx="914400" cy="2286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AutoShape 12"/>
          <p:cNvSpPr>
            <a:spLocks noChangeArrowheads="1"/>
          </p:cNvSpPr>
          <p:nvPr/>
        </p:nvSpPr>
        <p:spPr bwMode="auto">
          <a:xfrm>
            <a:off x="533400" y="2743200"/>
            <a:ext cx="4572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685800" y="3048000"/>
            <a:ext cx="152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533400" y="5715000"/>
            <a:ext cx="457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533400" y="5105400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533400" y="3048000"/>
            <a:ext cx="152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17"/>
          <p:cNvSpPr>
            <a:spLocks noChangeArrowheads="1"/>
          </p:cNvSpPr>
          <p:nvPr/>
        </p:nvSpPr>
        <p:spPr bwMode="auto">
          <a:xfrm>
            <a:off x="838200" y="3048000"/>
            <a:ext cx="152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Text Box 18"/>
          <p:cNvSpPr txBox="1">
            <a:spLocks noChangeArrowheads="1"/>
          </p:cNvSpPr>
          <p:nvPr/>
        </p:nvSpPr>
        <p:spPr bwMode="auto">
          <a:xfrm>
            <a:off x="1295400" y="4572000"/>
            <a:ext cx="2438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PLUNGER</a:t>
            </a:r>
            <a:br>
              <a:rPr lang="en-US" sz="2800">
                <a:solidFill>
                  <a:srgbClr val="CC0000"/>
                </a:solidFill>
              </a:rPr>
            </a:br>
            <a:r>
              <a:rPr lang="en-US" sz="2800">
                <a:solidFill>
                  <a:srgbClr val="CC0000"/>
                </a:solidFill>
              </a:rPr>
              <a:t>WAX</a:t>
            </a:r>
            <a:br>
              <a:rPr lang="en-US" sz="2800">
                <a:solidFill>
                  <a:srgbClr val="CC0000"/>
                </a:solidFill>
              </a:rPr>
            </a:br>
            <a:r>
              <a:rPr lang="en-US" sz="2800">
                <a:solidFill>
                  <a:srgbClr val="CC0000"/>
                </a:solidFill>
              </a:rPr>
              <a:t>SPRING</a:t>
            </a:r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 flipH="1" flipV="1">
            <a:off x="762000" y="3962400"/>
            <a:ext cx="609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 flipH="1" flipV="1">
            <a:off x="914400" y="4648200"/>
            <a:ext cx="3810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Line 21"/>
          <p:cNvSpPr>
            <a:spLocks noChangeShapeType="1"/>
          </p:cNvSpPr>
          <p:nvPr/>
        </p:nvSpPr>
        <p:spPr bwMode="auto">
          <a:xfrm flipH="1" flipV="1">
            <a:off x="762000" y="5486400"/>
            <a:ext cx="5334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2"/>
          <p:cNvSpPr>
            <a:spLocks noChangeShapeType="1"/>
          </p:cNvSpPr>
          <p:nvPr/>
        </p:nvSpPr>
        <p:spPr bwMode="auto">
          <a:xfrm flipH="1" flipV="1">
            <a:off x="533400" y="4648200"/>
            <a:ext cx="7620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3"/>
          <p:cNvSpPr>
            <a:spLocks noChangeShapeType="1"/>
          </p:cNvSpPr>
          <p:nvPr/>
        </p:nvSpPr>
        <p:spPr bwMode="auto">
          <a:xfrm flipV="1">
            <a:off x="762000" y="1981200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3429000" y="4953000"/>
            <a:ext cx="571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CC0000"/>
                </a:solidFill>
              </a:rPr>
              <a:t>Is not very useful - you would have to look at it frequently to see if it had emerged.</a:t>
            </a:r>
            <a:endParaRPr lang="en-US" sz="2800" b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utoUpdateAnimBg="0"/>
      <p:bldP spid="15362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noFill/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0000"/>
                </a:solidFill>
              </a:rPr>
              <a:t>RESTAURANT CHEFS CLAIM THEY CAN DETERMINE DONENESS BY DEPRESSING THE COOKING MEAT WITH A SPATULA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343400"/>
          </a:xfrm>
          <a:noFill/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3400" b="0" smtClean="0">
                <a:solidFill>
                  <a:srgbClr val="FFFFFF"/>
                </a:solidFill>
              </a:rPr>
              <a:t>The amount a cut of meat depresses depends on its doneness (more done, less depression), but the problem is that meat varies greatly in firmness.</a:t>
            </a:r>
            <a:endParaRPr lang="en-US" sz="3600" b="0" smtClean="0">
              <a:solidFill>
                <a:srgbClr val="FFFFFF"/>
              </a:solidFill>
            </a:endParaRPr>
          </a:p>
          <a:p>
            <a:pPr marL="122238" indent="-122238">
              <a:buFontTx/>
              <a:buChar char="•"/>
            </a:pPr>
            <a:r>
              <a:rPr lang="en-US" sz="3400" b="0" smtClean="0">
                <a:solidFill>
                  <a:srgbClr val="FFFFFF"/>
                </a:solidFill>
              </a:rPr>
              <a:t>If this pressure method of determining doneness always “worked,” we would receive meat with the doneness we order in restaurants.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0000"/>
                </a:solidFill>
              </a:rPr>
              <a:t>FOR HEALTH’S SAKE,DON’T CHAR MEAT!!!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48006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 Some Japanese research shows that charring meat may produce carcinogens.</a:t>
            </a:r>
          </a:p>
          <a:p>
            <a:pPr marL="0" indent="0">
              <a:lnSpc>
                <a:spcPct val="90000"/>
              </a:lnSpc>
            </a:pPr>
            <a:endParaRPr lang="en-US" b="0" smtClean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 So, don’t overcook meat or cook with too much heat that produces charred areas.</a:t>
            </a:r>
          </a:p>
          <a:p>
            <a:pPr marL="0" indent="0">
              <a:lnSpc>
                <a:spcPct val="90000"/>
              </a:lnSpc>
            </a:pPr>
            <a:endParaRPr lang="en-US" b="0" smtClean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 Don’t cook with flames when charcoaling.  If a fire erupts, have water handy to douse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NOT EATING TRIMMABLE FAT REDUCES CALORIES BY 346 &amp; CHOLESTEROL BY 60 mg IN JUST ONE STEAK</a:t>
            </a:r>
            <a:endParaRPr lang="en-US" sz="3200" smtClean="0">
              <a:solidFill>
                <a:srgbClr val="CC0000"/>
              </a:solidFill>
            </a:endParaRPr>
          </a:p>
        </p:txBody>
      </p:sp>
      <p:pic>
        <p:nvPicPr>
          <p:cNvPr id="60419" name="Picture 2" descr="E:\Cooking\480vs134Ca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276600" y="1447800"/>
            <a:ext cx="3124200" cy="35036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FFFFFF"/>
                </a:solidFill>
              </a:rPr>
              <a:t>Trim the fat before you cook because the fat migrates to muscle during cooking.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CC0000"/>
                </a:solidFill>
              </a:rPr>
              <a:t>THE MEAT IS DONE BUT WE’RE NOT READY TO EAT - WHAT DO I DO?!?!?!?!?!?!?!?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480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0" smtClean="0">
                <a:solidFill>
                  <a:srgbClr val="FFFFFF"/>
                </a:solidFill>
              </a:rPr>
              <a:t>When cooking large cuts such as roasts, hams, turkeys, etc., if the meat gets done too soon, wrap it in foil and a towel and put it in a cooler.  If you don’t have a cooler, wrap it in foil and layers of cloth. It will stay warm for hours. </a:t>
            </a:r>
          </a:p>
          <a:p>
            <a:pPr>
              <a:buFontTx/>
              <a:buChar char="•"/>
            </a:pPr>
            <a:r>
              <a:rPr lang="en-US" sz="2800" b="0" smtClean="0">
                <a:solidFill>
                  <a:srgbClr val="FFFFFF"/>
                </a:solidFill>
              </a:rPr>
              <a:t>Do smaller cuts the same way but for shorter times.</a:t>
            </a:r>
          </a:p>
          <a:p>
            <a:pPr>
              <a:buFontTx/>
              <a:buChar char="•"/>
            </a:pPr>
            <a:r>
              <a:rPr lang="en-US" sz="2800" b="0" smtClean="0">
                <a:solidFill>
                  <a:srgbClr val="FFFFFF"/>
                </a:solidFill>
              </a:rPr>
              <a:t>It is better to have roasts done early because they need to “set up” at least a few minutes before being carved.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EFFECTS OF CONVENTIONAL AND MICROWAVE OVEN REHEATING OF PRECOOKED PORK PRODUCTS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634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3492" name="Picture 3" descr="E:\Cooking\Rehea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219200" y="3581400"/>
            <a:ext cx="762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5257800" y="3124200"/>
            <a:ext cx="8382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981200" y="3200400"/>
            <a:ext cx="838200" cy="2667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6096000" y="3810000"/>
            <a:ext cx="7620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2743200" y="2590800"/>
            <a:ext cx="838200" cy="3276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6858000" y="2971800"/>
            <a:ext cx="838200" cy="2895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581400" y="2743200"/>
            <a:ext cx="762000" cy="3124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7696200" y="3581400"/>
            <a:ext cx="762000" cy="2286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838200" y="914400"/>
            <a:ext cx="8001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>
            <a:off x="381000" y="914400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990600" y="990600"/>
            <a:ext cx="3595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JUICINESS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>
            <a:off x="1600200" y="1524000"/>
            <a:ext cx="0" cy="1905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Text Box 16"/>
          <p:cNvSpPr txBox="1">
            <a:spLocks noChangeArrowheads="1"/>
          </p:cNvSpPr>
          <p:nvPr/>
        </p:nvSpPr>
        <p:spPr bwMode="auto">
          <a:xfrm>
            <a:off x="1905000" y="1371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TENDERNESS</a:t>
            </a:r>
          </a:p>
        </p:txBody>
      </p:sp>
      <p:sp>
        <p:nvSpPr>
          <p:cNvPr id="63506" name="Line 17"/>
          <p:cNvSpPr>
            <a:spLocks noChangeShapeType="1"/>
          </p:cNvSpPr>
          <p:nvPr/>
        </p:nvSpPr>
        <p:spPr bwMode="auto">
          <a:xfrm>
            <a:off x="2362200" y="1905000"/>
            <a:ext cx="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Text Box 18"/>
          <p:cNvSpPr txBox="1">
            <a:spLocks noChangeArrowheads="1"/>
          </p:cNvSpPr>
          <p:nvPr/>
        </p:nvSpPr>
        <p:spPr bwMode="auto">
          <a:xfrm>
            <a:off x="2667000" y="17526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FLAVOR</a:t>
            </a:r>
          </a:p>
        </p:txBody>
      </p:sp>
      <p:sp>
        <p:nvSpPr>
          <p:cNvPr id="63508" name="Line 19"/>
          <p:cNvSpPr>
            <a:spLocks noChangeShapeType="1"/>
          </p:cNvSpPr>
          <p:nvPr/>
        </p:nvSpPr>
        <p:spPr bwMode="auto">
          <a:xfrm>
            <a:off x="3124200" y="2286000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Text Box 20"/>
          <p:cNvSpPr txBox="1">
            <a:spLocks noChangeArrowheads="1"/>
          </p:cNvSpPr>
          <p:nvPr/>
        </p:nvSpPr>
        <p:spPr bwMode="auto">
          <a:xfrm>
            <a:off x="3581400" y="2133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OVERALL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3510" name="Text Box 21"/>
          <p:cNvSpPr txBox="1">
            <a:spLocks noChangeArrowheads="1"/>
          </p:cNvSpPr>
          <p:nvPr/>
        </p:nvSpPr>
        <p:spPr bwMode="auto">
          <a:xfrm>
            <a:off x="1143000" y="5867400"/>
            <a:ext cx="3124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CONVENTIONAL</a:t>
            </a:r>
          </a:p>
        </p:txBody>
      </p:sp>
      <p:sp>
        <p:nvSpPr>
          <p:cNvPr id="63511" name="Text Box 22"/>
          <p:cNvSpPr txBox="1">
            <a:spLocks noChangeArrowheads="1"/>
          </p:cNvSpPr>
          <p:nvPr/>
        </p:nvSpPr>
        <p:spPr bwMode="auto">
          <a:xfrm>
            <a:off x="5638800" y="5867400"/>
            <a:ext cx="28194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MICROWAVE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3512" name="Text Box 23"/>
          <p:cNvSpPr txBox="1">
            <a:spLocks noChangeArrowheads="1"/>
          </p:cNvSpPr>
          <p:nvPr/>
        </p:nvSpPr>
        <p:spPr bwMode="auto">
          <a:xfrm>
            <a:off x="2743200" y="6338888"/>
            <a:ext cx="4114800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REHEATING METHOD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3513" name="Text Box 24"/>
          <p:cNvSpPr txBox="1">
            <a:spLocks noChangeArrowheads="1"/>
          </p:cNvSpPr>
          <p:nvPr/>
        </p:nvSpPr>
        <p:spPr bwMode="auto">
          <a:xfrm>
            <a:off x="5638800" y="1219200"/>
            <a:ext cx="32004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MICROWAVE LOSES</a:t>
            </a:r>
          </a:p>
        </p:txBody>
      </p:sp>
      <p:sp>
        <p:nvSpPr>
          <p:cNvPr id="63514" name="Line 25"/>
          <p:cNvSpPr>
            <a:spLocks noChangeShapeType="1"/>
          </p:cNvSpPr>
          <p:nvPr/>
        </p:nvSpPr>
        <p:spPr bwMode="auto">
          <a:xfrm>
            <a:off x="7391400" y="2286000"/>
            <a:ext cx="533400" cy="914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CC0000"/>
                </a:solidFill>
              </a:rPr>
              <a:t>IN ADDITION TO FOOD SAFETY --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8196" name="Picture 3" descr="E:\Cooking\Coo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9513"/>
            <a:ext cx="9144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TEXAS TECH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19" name="Picture 2" descr="E:\Cooking\Methods.tif"/>
          <p:cNvPicPr>
            <a:picLocks noChangeAspect="1" noChangeArrowheads="1"/>
          </p:cNvPicPr>
          <p:nvPr/>
        </p:nvPicPr>
        <p:blipFill>
          <a:blip r:embed="rId2" cstate="print"/>
          <a:srcRect t="90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858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CC0000"/>
                </a:solidFill>
              </a:rPr>
              <a:t/>
            </a:r>
            <a:br>
              <a:rPr lang="en-US" sz="4400">
                <a:solidFill>
                  <a:srgbClr val="CC0000"/>
                </a:solidFill>
              </a:rPr>
            </a:br>
            <a:r>
              <a:rPr lang="en-US" sz="4400">
                <a:solidFill>
                  <a:srgbClr val="CC0000"/>
                </a:solidFill>
              </a:rPr>
              <a:t>COOKING METHODS FOR MEAT</a:t>
            </a:r>
            <a:br>
              <a:rPr lang="en-US" sz="4400">
                <a:solidFill>
                  <a:srgbClr val="CC0000"/>
                </a:solidFill>
              </a:rPr>
            </a:br>
            <a:endParaRPr lang="en-US" sz="2800">
              <a:solidFill>
                <a:srgbClr val="CC000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57200" y="1447801"/>
            <a:ext cx="2667000" cy="646331"/>
          </a:xfrm>
          <a:prstGeom prst="rect">
            <a:avLst/>
          </a:prstGeom>
          <a:solidFill>
            <a:srgbClr val="666633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</a:rPr>
              <a:t>DRY HEAT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029200" y="1447800"/>
            <a:ext cx="3352800" cy="533400"/>
          </a:xfrm>
          <a:prstGeom prst="rect">
            <a:avLst/>
          </a:prstGeom>
          <a:solidFill>
            <a:srgbClr val="666633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MOIST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E:\Cooking\Cook2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8486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0"/>
            <a:ext cx="2667000" cy="1143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 descr="Purple mesh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CC0000"/>
                </a:solidFill>
              </a:rPr>
              <a:t>DRY HEAT DOES NOT TENDERIZE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11268" name="Picture 3" descr="E:\Cooking\Cook2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724400"/>
            <a:ext cx="23241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66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B8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5961</TotalTime>
  <Words>1286</Words>
  <Application>Microsoft Office PowerPoint</Application>
  <PresentationFormat>On-screen Show (4:3)</PresentationFormat>
  <Paragraphs>144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 Presentation</vt:lpstr>
      <vt:lpstr>Slide 1</vt:lpstr>
      <vt:lpstr>OBJECTIVES</vt:lpstr>
      <vt:lpstr>WHAT WE WILL COVER IN THIS UNIT</vt:lpstr>
      <vt:lpstr>THE MEAT WE EAT</vt:lpstr>
      <vt:lpstr>Slide 5</vt:lpstr>
      <vt:lpstr>IN ADDITION TO FOOD SAFETY --</vt:lpstr>
      <vt:lpstr>Slide 7</vt:lpstr>
      <vt:lpstr>Slide 8</vt:lpstr>
      <vt:lpstr>DRY HEAT DOES NOT TENDERIZE</vt:lpstr>
      <vt:lpstr>ROASTING - FOR THICK, TENDER CUTS</vt:lpstr>
      <vt:lpstr>Slide 11</vt:lpstr>
      <vt:lpstr>LONG TIME, LOW TEMPERATURE COOKERY OF LARGE MEAT CUTS</vt:lpstr>
      <vt:lpstr>BEEF ROASTS SLOWLY COOKED COMMERCIALLY IN A WATER BATH</vt:lpstr>
      <vt:lpstr>COOKING METHOD</vt:lpstr>
      <vt:lpstr>Slide 15</vt:lpstr>
      <vt:lpstr>TRY BROILING BACON IF YOU HAVEN’T TRIED IT</vt:lpstr>
      <vt:lpstr>DRY HEAT COOKERY MEAT FOR THIN, TENDER CUTS</vt:lpstr>
      <vt:lpstr>ON TOP OF THE STOVE,  DRY HEAT COOKERY  METHOD FOR THIN, TENDER CUTS</vt:lpstr>
      <vt:lpstr>Slide 19</vt:lpstr>
      <vt:lpstr>Cubed steaks should be fried to prevent dryness resulting from their open structure.</vt:lpstr>
      <vt:lpstr>FOR SMALL, THIN PIECES OF MEAT</vt:lpstr>
      <vt:lpstr>MAIN COOKING METHOD CATEGORY</vt:lpstr>
      <vt:lpstr>WHEN TO USE MOIST HEAT METHODS</vt:lpstr>
      <vt:lpstr>COOKING METHODS</vt:lpstr>
      <vt:lpstr>Slide 25</vt:lpstr>
      <vt:lpstr>SAME AS BRAISING EXCEPT FOR THE AMOUNT OF LIQUID USED </vt:lpstr>
      <vt:lpstr>COOKING IN LIQUID (STEWING)</vt:lpstr>
      <vt:lpstr>Slide 28</vt:lpstr>
      <vt:lpstr>CROCK POT OR SLOW COOKER</vt:lpstr>
      <vt:lpstr>CROCK POT</vt:lpstr>
      <vt:lpstr>A MICROWAVE OVEN NEEDS A TURNTABLE TO PROMOTE UNIFORM COOKING</vt:lpstr>
      <vt:lpstr>HOW DO MICROWAVE OVENS WORK?</vt:lpstr>
      <vt:lpstr>COOKING A STEAK ON A BROWNING DISH IN A MICROWAVE OVEN</vt:lpstr>
      <vt:lpstr>WHAT CAUSES DIFFERENT MUSCLE APPEARANCE AT VARYING TEMPERATURES?</vt:lpstr>
      <vt:lpstr>CHANGE IN COLOR FROM   MEDIUM RARE   TO  MEDIUM  TO  WELL DONE</vt:lpstr>
      <vt:lpstr>WE CAN TAKE ADVANTAGE OF THIS KNOWLEDGE</vt:lpstr>
      <vt:lpstr>RECOMMENDED  DEGREES  OF DONENESS</vt:lpstr>
      <vt:lpstr>DON’T OVERCOOK MEAT</vt:lpstr>
      <vt:lpstr>COOKING LOSSES INCREASE WITH COOKING TIME AND TEMPERATURE</vt:lpstr>
      <vt:lpstr>VARIABLE EFFECTS OF HEAT</vt:lpstr>
      <vt:lpstr>LESS DONE, MORE JUICINESS &amp; TENDERNESS</vt:lpstr>
      <vt:lpstr>DIAL AND STEM THERMOMETERS</vt:lpstr>
      <vt:lpstr>THERMOMETER FOR MICROWAVE OVENS - THEY DON’T WORK WELL</vt:lpstr>
      <vt:lpstr>ELECTRONIC TEMPERATURE PROBE USED  IN TTU MEAT SCIENCE RESEARCH</vt:lpstr>
      <vt:lpstr>USING A METAL SKEWER TO MAKE A HOLE FOR THE MEAT THERMOMETER</vt:lpstr>
      <vt:lpstr>MEASURE SO THAT YOU CAN PLACE THE TIP OF THE THERMOMETER HALF WAY THROUGH THE ROAST</vt:lpstr>
      <vt:lpstr>A  THERMOMETER  PROPERLY  PLACED IN  A  ROAST</vt:lpstr>
      <vt:lpstr>PORTERHOUSE STEAKS WITH A THERMOMETER IN PLACE READY TO BE BROILED IN AN OVEN</vt:lpstr>
      <vt:lpstr>INSERT THE THERMOMETER FROM THE EDGE OF STEAKS, CHOPS OR HAMBURGERS</vt:lpstr>
      <vt:lpstr>TEMPERATURE AT THE MEAT ON A FARBERWARE GRILL IS ABOUT 3000  -  NEAR IDEAL</vt:lpstr>
      <vt:lpstr>INTERNAL TEMPERATURE DEVICE IN A TURKEY BREAST TO BE ROASTED</vt:lpstr>
      <vt:lpstr>RESTAURANT CHEFS CLAIM THEY CAN DETERMINE DONENESS BY DEPRESSING THE COOKING MEAT WITH A SPATULA</vt:lpstr>
      <vt:lpstr>FOR HEALTH’S SAKE,DON’T CHAR MEAT!!!</vt:lpstr>
      <vt:lpstr>NOT EATING TRIMMABLE FAT REDUCES CALORIES BY 346 &amp; CHOLESTEROL BY 60 mg IN JUST ONE STEAK</vt:lpstr>
      <vt:lpstr>THE MEAT IS DONE BUT WE’RE NOT READY TO EAT - WHAT DO I DO?!?!?!?!?!?!?!?</vt:lpstr>
      <vt:lpstr>EFFECTS OF CONVENTIONAL AND MICROWAVE OVEN REHEATING OF PRECOOKED PORK PRODUCTS</vt:lpstr>
    </vt:vector>
  </TitlesOfParts>
  <Company>TTU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C. Boyd Ramsey</dc:creator>
  <cp:lastModifiedBy>Jerrad Legako</cp:lastModifiedBy>
  <cp:revision>202</cp:revision>
  <dcterms:created xsi:type="dcterms:W3CDTF">1998-09-08T14:33:35Z</dcterms:created>
  <dcterms:modified xsi:type="dcterms:W3CDTF">2011-04-01T15:46:27Z</dcterms:modified>
</cp:coreProperties>
</file>