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handoutMasterIdLst>
    <p:handoutMasterId r:id="rId41"/>
  </p:handoutMasterIdLst>
  <p:sldIdLst>
    <p:sldId id="476" r:id="rId2"/>
    <p:sldId id="267" r:id="rId3"/>
    <p:sldId id="272" r:id="rId4"/>
    <p:sldId id="271" r:id="rId5"/>
    <p:sldId id="273" r:id="rId6"/>
    <p:sldId id="483" r:id="rId7"/>
    <p:sldId id="484" r:id="rId8"/>
    <p:sldId id="485" r:id="rId9"/>
    <p:sldId id="451" r:id="rId10"/>
    <p:sldId id="472" r:id="rId11"/>
    <p:sldId id="473" r:id="rId12"/>
    <p:sldId id="452" r:id="rId13"/>
    <p:sldId id="477" r:id="rId14"/>
    <p:sldId id="454" r:id="rId15"/>
    <p:sldId id="482" r:id="rId16"/>
    <p:sldId id="474" r:id="rId17"/>
    <p:sldId id="475" r:id="rId18"/>
    <p:sldId id="453" r:id="rId19"/>
    <p:sldId id="455" r:id="rId20"/>
    <p:sldId id="478" r:id="rId21"/>
    <p:sldId id="479" r:id="rId22"/>
    <p:sldId id="480" r:id="rId23"/>
    <p:sldId id="481" r:id="rId24"/>
    <p:sldId id="486" r:id="rId25"/>
    <p:sldId id="487" r:id="rId26"/>
    <p:sldId id="338" r:id="rId27"/>
    <p:sldId id="365" r:id="rId28"/>
    <p:sldId id="343" r:id="rId29"/>
    <p:sldId id="334" r:id="rId30"/>
    <p:sldId id="463" r:id="rId31"/>
    <p:sldId id="464" r:id="rId32"/>
    <p:sldId id="465" r:id="rId33"/>
    <p:sldId id="466" r:id="rId34"/>
    <p:sldId id="467" r:id="rId35"/>
    <p:sldId id="468" r:id="rId36"/>
    <p:sldId id="335" r:id="rId37"/>
    <p:sldId id="366" r:id="rId38"/>
    <p:sldId id="370" r:id="rId39"/>
    <p:sldId id="373" r:id="rId40"/>
  </p:sldIdLst>
  <p:sldSz cx="9144000" cy="6858000" type="screen4x3"/>
  <p:notesSz cx="7010400" cy="9296400"/>
  <p:defaultTextStyle>
    <a:defPPr>
      <a:defRPr lang="en-US"/>
    </a:defPPr>
    <a:lvl1pPr algn="l" rtl="0" eaLnBrk="0" fontAlgn="base" hangingPunct="0">
      <a:spcBef>
        <a:spcPct val="0"/>
      </a:spcBef>
      <a:spcAft>
        <a:spcPct val="0"/>
      </a:spcAft>
      <a:defRPr sz="3200" b="1" kern="1200">
        <a:solidFill>
          <a:schemeClr val="tx2"/>
        </a:solidFill>
        <a:latin typeface="Arial Rounded MT Bold" pitchFamily="34" charset="0"/>
        <a:ea typeface="+mn-ea"/>
        <a:cs typeface="+mn-cs"/>
      </a:defRPr>
    </a:lvl1pPr>
    <a:lvl2pPr marL="457200" algn="l" rtl="0" eaLnBrk="0" fontAlgn="base" hangingPunct="0">
      <a:spcBef>
        <a:spcPct val="0"/>
      </a:spcBef>
      <a:spcAft>
        <a:spcPct val="0"/>
      </a:spcAft>
      <a:defRPr sz="3200" b="1" kern="1200">
        <a:solidFill>
          <a:schemeClr val="tx2"/>
        </a:solidFill>
        <a:latin typeface="Arial Rounded MT Bold" pitchFamily="34" charset="0"/>
        <a:ea typeface="+mn-ea"/>
        <a:cs typeface="+mn-cs"/>
      </a:defRPr>
    </a:lvl2pPr>
    <a:lvl3pPr marL="914400" algn="l" rtl="0" eaLnBrk="0" fontAlgn="base" hangingPunct="0">
      <a:spcBef>
        <a:spcPct val="0"/>
      </a:spcBef>
      <a:spcAft>
        <a:spcPct val="0"/>
      </a:spcAft>
      <a:defRPr sz="3200" b="1" kern="1200">
        <a:solidFill>
          <a:schemeClr val="tx2"/>
        </a:solidFill>
        <a:latin typeface="Arial Rounded MT Bold" pitchFamily="34" charset="0"/>
        <a:ea typeface="+mn-ea"/>
        <a:cs typeface="+mn-cs"/>
      </a:defRPr>
    </a:lvl3pPr>
    <a:lvl4pPr marL="1371600" algn="l" rtl="0" eaLnBrk="0" fontAlgn="base" hangingPunct="0">
      <a:spcBef>
        <a:spcPct val="0"/>
      </a:spcBef>
      <a:spcAft>
        <a:spcPct val="0"/>
      </a:spcAft>
      <a:defRPr sz="3200" b="1" kern="1200">
        <a:solidFill>
          <a:schemeClr val="tx2"/>
        </a:solidFill>
        <a:latin typeface="Arial Rounded MT Bold" pitchFamily="34" charset="0"/>
        <a:ea typeface="+mn-ea"/>
        <a:cs typeface="+mn-cs"/>
      </a:defRPr>
    </a:lvl4pPr>
    <a:lvl5pPr marL="1828800" algn="l" rtl="0" eaLnBrk="0" fontAlgn="base" hangingPunct="0">
      <a:spcBef>
        <a:spcPct val="0"/>
      </a:spcBef>
      <a:spcAft>
        <a:spcPct val="0"/>
      </a:spcAft>
      <a:defRPr sz="3200" b="1" kern="1200">
        <a:solidFill>
          <a:schemeClr val="tx2"/>
        </a:solidFill>
        <a:latin typeface="Arial Rounded MT Bold" pitchFamily="34" charset="0"/>
        <a:ea typeface="+mn-ea"/>
        <a:cs typeface="+mn-cs"/>
      </a:defRPr>
    </a:lvl5pPr>
    <a:lvl6pPr marL="2286000" algn="l" defTabSz="914400" rtl="0" eaLnBrk="1" latinLnBrk="0" hangingPunct="1">
      <a:defRPr sz="3200" b="1" kern="1200">
        <a:solidFill>
          <a:schemeClr val="tx2"/>
        </a:solidFill>
        <a:latin typeface="Arial Rounded MT Bold" pitchFamily="34" charset="0"/>
        <a:ea typeface="+mn-ea"/>
        <a:cs typeface="+mn-cs"/>
      </a:defRPr>
    </a:lvl6pPr>
    <a:lvl7pPr marL="2743200" algn="l" defTabSz="914400" rtl="0" eaLnBrk="1" latinLnBrk="0" hangingPunct="1">
      <a:defRPr sz="3200" b="1" kern="1200">
        <a:solidFill>
          <a:schemeClr val="tx2"/>
        </a:solidFill>
        <a:latin typeface="Arial Rounded MT Bold" pitchFamily="34" charset="0"/>
        <a:ea typeface="+mn-ea"/>
        <a:cs typeface="+mn-cs"/>
      </a:defRPr>
    </a:lvl7pPr>
    <a:lvl8pPr marL="3200400" algn="l" defTabSz="914400" rtl="0" eaLnBrk="1" latinLnBrk="0" hangingPunct="1">
      <a:defRPr sz="3200" b="1" kern="1200">
        <a:solidFill>
          <a:schemeClr val="tx2"/>
        </a:solidFill>
        <a:latin typeface="Arial Rounded MT Bold" pitchFamily="34" charset="0"/>
        <a:ea typeface="+mn-ea"/>
        <a:cs typeface="+mn-cs"/>
      </a:defRPr>
    </a:lvl8pPr>
    <a:lvl9pPr marL="3657600" algn="l" defTabSz="914400" rtl="0" eaLnBrk="1" latinLnBrk="0" hangingPunct="1">
      <a:defRPr sz="3200" b="1" kern="1200">
        <a:solidFill>
          <a:schemeClr val="tx2"/>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66CC"/>
    <a:srgbClr val="FFCC99"/>
    <a:srgbClr val="000000"/>
    <a:srgbClr val="666633"/>
    <a:srgbClr val="B46D26"/>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5" autoAdjust="0"/>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24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24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24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ADBF79-33C9-43EF-9F8E-B917FF0F6D0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69287-12EB-412F-BC67-C68E68A91D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TEXAS TECH</a:t>
            </a:r>
            <a:endParaRPr lang="en-US" sz="2800">
              <a:solidFill>
                <a:schemeClr val="bg1"/>
              </a:solidFill>
              <a:latin typeface="Times New Roman"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69287-12EB-412F-BC67-C68E68A91D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adgetking.com/wp-content/uploads/2008/07/image001.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ds.yahoo.com/_ylt=A0PDoS03.5hNQ34A5AijzbkF/SIG=14g5851dm/EXP=1301900215/**http:/www.crazywebsite.com/Website-Clipart-Pictures-Videos/American-Patriotic/How_To_Start_A_Barbecue_Fire-Cartoon-1XLG.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MEAT COOKERY PART II</a:t>
            </a:r>
            <a:endParaRPr lang="en-US" dirty="0"/>
          </a:p>
        </p:txBody>
      </p:sp>
      <p:sp>
        <p:nvSpPr>
          <p:cNvPr id="3" name="Subtitle 2"/>
          <p:cNvSpPr>
            <a:spLocks noGrp="1"/>
          </p:cNvSpPr>
          <p:nvPr>
            <p:ph type="subTitle" idx="1"/>
          </p:nvPr>
        </p:nvSpPr>
        <p:spPr/>
        <p:txBody>
          <a:bodyPr/>
          <a:lstStyle/>
          <a:p>
            <a:r>
              <a:rPr lang="en-US" dirty="0" smtClean="0"/>
              <a:t>ANSC 3404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Rectangle 2" descr="Purple mesh"/>
          <p:cNvSpPr>
            <a:spLocks noGrp="1" noChangeArrowheads="1"/>
          </p:cNvSpPr>
          <p:nvPr>
            <p:ph type="title"/>
          </p:nvPr>
        </p:nvSpPr>
        <p:spPr>
          <a:noFill/>
        </p:spPr>
        <p:txBody>
          <a:bodyPr>
            <a:normAutofit fontScale="90000"/>
          </a:bodyPr>
          <a:lstStyle/>
          <a:p>
            <a:pPr>
              <a:defRPr/>
            </a:pPr>
            <a:r>
              <a:rPr lang="en-US" smtClean="0">
                <a:solidFill>
                  <a:srgbClr val="CC0000"/>
                </a:solidFill>
              </a:rPr>
              <a:t>HOW IS SMOKED FLAVOR PRODUCED?</a:t>
            </a:r>
          </a:p>
        </p:txBody>
      </p:sp>
      <p:sp>
        <p:nvSpPr>
          <p:cNvPr id="225283" name="Rectangle 3"/>
          <p:cNvSpPr>
            <a:spLocks noGrp="1" noChangeArrowheads="1"/>
          </p:cNvSpPr>
          <p:nvPr>
            <p:ph idx="1"/>
          </p:nvPr>
        </p:nvSpPr>
        <p:spPr>
          <a:xfrm>
            <a:off x="381000" y="1219200"/>
            <a:ext cx="8458200" cy="4876800"/>
          </a:xfrm>
        </p:spPr>
        <p:txBody>
          <a:bodyPr/>
          <a:lstStyle/>
          <a:p>
            <a:pPr>
              <a:buFontTx/>
              <a:buChar char="•"/>
            </a:pPr>
            <a:r>
              <a:rPr lang="en-US" b="0" dirty="0" smtClean="0"/>
              <a:t>Charcoal or gas grills produce smoked flavor on meat because the meat grease cooks out and drips on something hot, creating smoke.</a:t>
            </a:r>
          </a:p>
          <a:p>
            <a:pPr>
              <a:buFontTx/>
              <a:buChar char="•"/>
            </a:pPr>
            <a:endParaRPr lang="en-US" b="0" dirty="0" smtClean="0"/>
          </a:p>
          <a:p>
            <a:pPr>
              <a:buFontTx/>
              <a:buChar char="•"/>
            </a:pPr>
            <a:r>
              <a:rPr lang="en-US" b="0" dirty="0" smtClean="0"/>
              <a:t>Grease dripping on hot metal would produce essentially the same flavor as charcoal or gas grills.</a:t>
            </a:r>
          </a:p>
          <a:p>
            <a:pPr>
              <a:buFontTx/>
              <a:buChar char="•"/>
            </a:pPr>
            <a:endParaRPr lang="en-US" dirty="0"/>
          </a:p>
          <a:p>
            <a:pPr>
              <a:buNone/>
            </a:pPr>
            <a:endParaRPr lang="en-US" b="0" dirty="0" smtClean="0"/>
          </a:p>
          <a:p>
            <a:pPr>
              <a:buNone/>
            </a:pPr>
            <a:endParaRPr lang="en-US" b="0" dirty="0" smtClean="0"/>
          </a:p>
          <a:p>
            <a:pPr>
              <a:buFontTx/>
              <a:buChar char="•"/>
            </a:pPr>
            <a:endParaRPr lang="en-US"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p:cTn id="7" dur="500" fill="hold"/>
                                        <p:tgtEl>
                                          <p:spTgt spid="225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2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2528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2528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25283">
                                            <p:txEl>
                                              <p:pRg st="0" end="0"/>
                                            </p:txEl>
                                          </p:spTgt>
                                        </p:tgtEl>
                                        <p:attrNameLst>
                                          <p:attrName>ppt_c</p:attrName>
                                        </p:attrNameLst>
                                      </p:cBhvr>
                                      <p:to>
                                        <a:srgbClr val="FFCC99"/>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 calcmode="lin" valueType="num">
                                      <p:cBhvr>
                                        <p:cTn id="15" dur="500" fill="hold"/>
                                        <p:tgtEl>
                                          <p:spTgt spid="22528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2528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2528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25283">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25283">
                                            <p:txEl>
                                              <p:pRg st="2" end="2"/>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Rectangle 2" descr="Purple mesh"/>
          <p:cNvSpPr>
            <a:spLocks noGrp="1" noChangeArrowheads="1"/>
          </p:cNvSpPr>
          <p:nvPr>
            <p:ph type="title"/>
          </p:nvPr>
        </p:nvSpPr>
        <p:spPr>
          <a:noFill/>
        </p:spPr>
        <p:txBody>
          <a:bodyPr>
            <a:normAutofit fontScale="90000"/>
          </a:bodyPr>
          <a:lstStyle/>
          <a:p>
            <a:pPr>
              <a:defRPr/>
            </a:pPr>
            <a:r>
              <a:rPr lang="en-US" smtClean="0">
                <a:solidFill>
                  <a:srgbClr val="CC0000"/>
                </a:solidFill>
              </a:rPr>
              <a:t>CHARCOAL VS. GAS AND WOOD CHIPS</a:t>
            </a:r>
          </a:p>
        </p:txBody>
      </p:sp>
      <p:sp>
        <p:nvSpPr>
          <p:cNvPr id="226307" name="Rectangle 3"/>
          <p:cNvSpPr>
            <a:spLocks noGrp="1" noChangeArrowheads="1"/>
          </p:cNvSpPr>
          <p:nvPr>
            <p:ph idx="1"/>
          </p:nvPr>
        </p:nvSpPr>
        <p:spPr/>
        <p:txBody>
          <a:bodyPr/>
          <a:lstStyle/>
          <a:p>
            <a:pPr>
              <a:lnSpc>
                <a:spcPct val="90000"/>
              </a:lnSpc>
              <a:buFontTx/>
              <a:buChar char="•"/>
            </a:pPr>
            <a:r>
              <a:rPr lang="en-US" b="0" dirty="0" smtClean="0"/>
              <a:t>In previous years of this class, we determined that students could not tell the difference in flavor of pork chops cooked over charcoal and on gas grills.</a:t>
            </a:r>
          </a:p>
          <a:p>
            <a:pPr>
              <a:lnSpc>
                <a:spcPct val="90000"/>
              </a:lnSpc>
              <a:buFontTx/>
              <a:buChar char="•"/>
            </a:pPr>
            <a:r>
              <a:rPr lang="en-US" b="0" dirty="0" smtClean="0"/>
              <a:t>If you want a stronger smoked flavor, soak hardwood chips in water (so they will smolder and not flame) and place them on top of the charcoal or on top of the layer of rock-like material in a gas grill.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500" fill="hold"/>
                                        <p:tgtEl>
                                          <p:spTgt spid="226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6307">
                                            <p:txEl>
                                              <p:pRg st="0" end="0"/>
                                            </p:txEl>
                                          </p:spTgt>
                                        </p:tgtEl>
                                        <p:attrNameLst>
                                          <p:attrName>ppt_c</p:attrName>
                                        </p:attrNameLst>
                                      </p:cBhvr>
                                      <p:to>
                                        <a:srgbClr val="FFCC99"/>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26307">
                                            <p:txEl>
                                              <p:pRg st="1" end="1"/>
                                            </p:txEl>
                                          </p:spTgt>
                                        </p:tgtEl>
                                        <p:attrNameLst>
                                          <p:attrName>style.visibility</p:attrName>
                                        </p:attrNameLst>
                                      </p:cBhvr>
                                      <p:to>
                                        <p:strVal val="visible"/>
                                      </p:to>
                                    </p:set>
                                    <p:anim calcmode="lin" valueType="num">
                                      <p:cBhvr additive="base">
                                        <p:cTn id="13" dur="500" fill="hold"/>
                                        <p:tgtEl>
                                          <p:spTgt spid="226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630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6307">
                                            <p:txEl>
                                              <p:pRg st="1" end="1"/>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Rectangle 2" descr="Purple mesh"/>
          <p:cNvSpPr>
            <a:spLocks noGrp="1" noChangeArrowheads="1"/>
          </p:cNvSpPr>
          <p:nvPr>
            <p:ph type="title"/>
          </p:nvPr>
        </p:nvSpPr>
        <p:spPr>
          <a:noFill/>
        </p:spPr>
        <p:txBody>
          <a:bodyPr/>
          <a:lstStyle/>
          <a:p>
            <a:pPr>
              <a:defRPr/>
            </a:pPr>
            <a:r>
              <a:rPr lang="en-US" sz="4000" dirty="0" smtClean="0">
                <a:solidFill>
                  <a:srgbClr val="CC0000"/>
                </a:solidFill>
              </a:rPr>
              <a:t>CHARCOAL GRILLING</a:t>
            </a:r>
            <a:endParaRPr lang="en-US" dirty="0" smtClean="0">
              <a:solidFill>
                <a:srgbClr val="CC0000"/>
              </a:solidFill>
            </a:endParaRPr>
          </a:p>
        </p:txBody>
      </p:sp>
      <p:sp>
        <p:nvSpPr>
          <p:cNvPr id="203779" name="Rectangle 3"/>
          <p:cNvSpPr>
            <a:spLocks noGrp="1" noChangeArrowheads="1"/>
          </p:cNvSpPr>
          <p:nvPr>
            <p:ph idx="1"/>
          </p:nvPr>
        </p:nvSpPr>
        <p:spPr>
          <a:xfrm>
            <a:off x="381000" y="1295400"/>
            <a:ext cx="4495800" cy="4800600"/>
          </a:xfrm>
        </p:spPr>
        <p:txBody>
          <a:bodyPr/>
          <a:lstStyle/>
          <a:p>
            <a:pPr>
              <a:lnSpc>
                <a:spcPct val="90000"/>
              </a:lnSpc>
              <a:buFontTx/>
              <a:buChar char="•"/>
            </a:pPr>
            <a:r>
              <a:rPr lang="en-US" sz="3600" dirty="0" smtClean="0"/>
              <a:t>Typically 2 dampers to control heat</a:t>
            </a:r>
          </a:p>
          <a:p>
            <a:pPr>
              <a:lnSpc>
                <a:spcPct val="90000"/>
              </a:lnSpc>
              <a:buFontTx/>
              <a:buChar char="•"/>
            </a:pPr>
            <a:r>
              <a:rPr lang="en-US" sz="3600" dirty="0" smtClean="0"/>
              <a:t>More O</a:t>
            </a:r>
            <a:r>
              <a:rPr lang="en-US" sz="2000" dirty="0" smtClean="0"/>
              <a:t>2 </a:t>
            </a:r>
            <a:r>
              <a:rPr lang="en-US" sz="3600" dirty="0" smtClean="0"/>
              <a:t>causes faster combustion</a:t>
            </a:r>
          </a:p>
          <a:p>
            <a:pPr>
              <a:lnSpc>
                <a:spcPct val="90000"/>
              </a:lnSpc>
              <a:buFontTx/>
              <a:buChar char="•"/>
            </a:pPr>
            <a:r>
              <a:rPr lang="en-US" sz="3600" dirty="0" smtClean="0"/>
              <a:t>Pyramid shape allows charcoal to light more quickly</a:t>
            </a:r>
          </a:p>
          <a:p>
            <a:pPr>
              <a:lnSpc>
                <a:spcPct val="90000"/>
              </a:lnSpc>
              <a:buFontTx/>
              <a:buChar char="•"/>
            </a:pPr>
            <a:endParaRPr lang="en-US" sz="3600" b="0" dirty="0" smtClean="0"/>
          </a:p>
        </p:txBody>
      </p:sp>
      <p:pic>
        <p:nvPicPr>
          <p:cNvPr id="40962" name="Picture 2" descr="http://rds.yahoo.com/_ylt=A0PDoX7B3JhNnRIAQX.jzbkF/SIG=13hb67nvo/EXP=1301892417/**http%3a/cdn.cloudfiles.mosso.com/c128031/sc-image/4/f/6/c/4f6cd4133e957d1a0b052a2dcd8ec8d3.jpg"/>
          <p:cNvPicPr>
            <a:picLocks noChangeAspect="1" noChangeArrowheads="1"/>
          </p:cNvPicPr>
          <p:nvPr/>
        </p:nvPicPr>
        <p:blipFill>
          <a:blip r:embed="rId2" cstate="print"/>
          <a:srcRect/>
          <a:stretch>
            <a:fillRect/>
          </a:stretch>
        </p:blipFill>
        <p:spPr bwMode="auto">
          <a:xfrm>
            <a:off x="4391025" y="2105025"/>
            <a:ext cx="4752975" cy="4752975"/>
          </a:xfrm>
          <a:prstGeom prst="rect">
            <a:avLst/>
          </a:prstGeom>
          <a:noFill/>
        </p:spPr>
      </p:pic>
      <p:sp>
        <p:nvSpPr>
          <p:cNvPr id="7" name="Line 8"/>
          <p:cNvSpPr>
            <a:spLocks noChangeShapeType="1"/>
          </p:cNvSpPr>
          <p:nvPr/>
        </p:nvSpPr>
        <p:spPr bwMode="auto">
          <a:xfrm>
            <a:off x="4572000" y="1676400"/>
            <a:ext cx="2667000" cy="685800"/>
          </a:xfrm>
          <a:prstGeom prst="line">
            <a:avLst/>
          </a:prstGeom>
          <a:noFill/>
          <a:ln w="38100">
            <a:solidFill>
              <a:srgbClr val="CC0000"/>
            </a:solidFill>
            <a:round/>
            <a:headEnd/>
            <a:tailEnd type="triangle" w="med" len="med"/>
          </a:ln>
        </p:spPr>
        <p:txBody>
          <a:bodyPr wrap="none" anchor="ctr"/>
          <a:lstStyle/>
          <a:p>
            <a:endParaRPr lang="en-US"/>
          </a:p>
        </p:txBody>
      </p:sp>
      <p:sp>
        <p:nvSpPr>
          <p:cNvPr id="8" name="Line 9"/>
          <p:cNvSpPr>
            <a:spLocks noChangeShapeType="1"/>
          </p:cNvSpPr>
          <p:nvPr/>
        </p:nvSpPr>
        <p:spPr bwMode="auto">
          <a:xfrm>
            <a:off x="4572000" y="1676400"/>
            <a:ext cx="1752600" cy="2819400"/>
          </a:xfrm>
          <a:prstGeom prst="line">
            <a:avLst/>
          </a:prstGeom>
          <a:noFill/>
          <a:ln w="38100">
            <a:solidFill>
              <a:srgbClr val="CC0000"/>
            </a:solidFill>
            <a:round/>
            <a:headEnd/>
            <a:tailEnd type="triangle" w="med" len="med"/>
          </a:ln>
        </p:spPr>
        <p:txBody>
          <a:bodyPr wrap="none" anchor="ctr"/>
          <a:lstStyle/>
          <a:p>
            <a:endParaRPr lang="en-US"/>
          </a:p>
        </p:txBody>
      </p:sp>
      <p:sp>
        <p:nvSpPr>
          <p:cNvPr id="22" name="Oval 9"/>
          <p:cNvSpPr>
            <a:spLocks noChangeArrowheads="1"/>
          </p:cNvSpPr>
          <p:nvPr/>
        </p:nvSpPr>
        <p:spPr bwMode="auto">
          <a:xfrm>
            <a:off x="304800" y="63246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3" name="Oval 10"/>
          <p:cNvSpPr>
            <a:spLocks noChangeArrowheads="1"/>
          </p:cNvSpPr>
          <p:nvPr/>
        </p:nvSpPr>
        <p:spPr bwMode="auto">
          <a:xfrm>
            <a:off x="914400" y="63246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4" name="Oval 11"/>
          <p:cNvSpPr>
            <a:spLocks noChangeArrowheads="1"/>
          </p:cNvSpPr>
          <p:nvPr/>
        </p:nvSpPr>
        <p:spPr bwMode="auto">
          <a:xfrm>
            <a:off x="1524000" y="63246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5" name="Oval 12"/>
          <p:cNvSpPr>
            <a:spLocks noChangeArrowheads="1"/>
          </p:cNvSpPr>
          <p:nvPr/>
        </p:nvSpPr>
        <p:spPr bwMode="auto">
          <a:xfrm>
            <a:off x="2133600" y="63246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6" name="Oval 13"/>
          <p:cNvSpPr>
            <a:spLocks noChangeArrowheads="1"/>
          </p:cNvSpPr>
          <p:nvPr/>
        </p:nvSpPr>
        <p:spPr bwMode="auto">
          <a:xfrm>
            <a:off x="2743200" y="63246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7" name="Oval 14"/>
          <p:cNvSpPr>
            <a:spLocks noChangeArrowheads="1"/>
          </p:cNvSpPr>
          <p:nvPr/>
        </p:nvSpPr>
        <p:spPr bwMode="auto">
          <a:xfrm>
            <a:off x="609600" y="60198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8" name="Oval 15"/>
          <p:cNvSpPr>
            <a:spLocks noChangeArrowheads="1"/>
          </p:cNvSpPr>
          <p:nvPr/>
        </p:nvSpPr>
        <p:spPr bwMode="auto">
          <a:xfrm>
            <a:off x="1219200" y="60198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29" name="Oval 16"/>
          <p:cNvSpPr>
            <a:spLocks noChangeArrowheads="1"/>
          </p:cNvSpPr>
          <p:nvPr/>
        </p:nvSpPr>
        <p:spPr bwMode="auto">
          <a:xfrm>
            <a:off x="1828800" y="60198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0" name="Oval 17"/>
          <p:cNvSpPr>
            <a:spLocks noChangeArrowheads="1"/>
          </p:cNvSpPr>
          <p:nvPr/>
        </p:nvSpPr>
        <p:spPr bwMode="auto">
          <a:xfrm>
            <a:off x="2438400" y="60198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1" name="Oval 18"/>
          <p:cNvSpPr>
            <a:spLocks noChangeArrowheads="1"/>
          </p:cNvSpPr>
          <p:nvPr/>
        </p:nvSpPr>
        <p:spPr bwMode="auto">
          <a:xfrm>
            <a:off x="914400" y="57150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2" name="Oval 19"/>
          <p:cNvSpPr>
            <a:spLocks noChangeArrowheads="1"/>
          </p:cNvSpPr>
          <p:nvPr/>
        </p:nvSpPr>
        <p:spPr bwMode="auto">
          <a:xfrm>
            <a:off x="1524000" y="57150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3" name="Oval 20"/>
          <p:cNvSpPr>
            <a:spLocks noChangeArrowheads="1"/>
          </p:cNvSpPr>
          <p:nvPr/>
        </p:nvSpPr>
        <p:spPr bwMode="auto">
          <a:xfrm>
            <a:off x="2133600" y="57150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4" name="Oval 22"/>
          <p:cNvSpPr>
            <a:spLocks noChangeArrowheads="1"/>
          </p:cNvSpPr>
          <p:nvPr/>
        </p:nvSpPr>
        <p:spPr bwMode="auto">
          <a:xfrm>
            <a:off x="1219200" y="54102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5" name="Oval 23"/>
          <p:cNvSpPr>
            <a:spLocks noChangeArrowheads="1"/>
          </p:cNvSpPr>
          <p:nvPr/>
        </p:nvSpPr>
        <p:spPr bwMode="auto">
          <a:xfrm>
            <a:off x="1828800" y="54102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
        <p:nvSpPr>
          <p:cNvPr id="36" name="Oval 24"/>
          <p:cNvSpPr>
            <a:spLocks noChangeArrowheads="1"/>
          </p:cNvSpPr>
          <p:nvPr/>
        </p:nvSpPr>
        <p:spPr bwMode="auto">
          <a:xfrm>
            <a:off x="1524000" y="5105400"/>
            <a:ext cx="609600" cy="304800"/>
          </a:xfrm>
          <a:prstGeom prst="ellipse">
            <a:avLst/>
          </a:prstGeom>
          <a:solidFill>
            <a:schemeClr val="tx1">
              <a:lumMod val="50000"/>
              <a:lumOff val="50000"/>
            </a:schemeClr>
          </a:solidFill>
          <a:ln w="38100">
            <a:solidFill>
              <a:srgbClr val="5F5F5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Effect transition="in" filter="blinds(vertical)">
                                      <p:cBhvr>
                                        <p:cTn id="7" dur="500"/>
                                        <p:tgtEl>
                                          <p:spTgt spid="203779">
                                            <p:txEl>
                                              <p:pRg st="1" end="1"/>
                                            </p:txEl>
                                          </p:spTgt>
                                        </p:tgtEl>
                                      </p:cBhvr>
                                    </p:animEffect>
                                  </p:childTnLst>
                                  <p:subTnLst>
                                    <p:animClr>
                                      <p:cBhvr override="childStyle">
                                        <p:cTn dur="1" fill="hold" display="0" masterRel="nextClick" afterEffect="1"/>
                                        <p:tgtEl>
                                          <p:spTgt spid="203779">
                                            <p:txEl>
                                              <p:pRg st="1" end="1"/>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Effect transition="in" filter="blinds(vertical)">
                                      <p:cBhvr>
                                        <p:cTn id="12" dur="500"/>
                                        <p:tgtEl>
                                          <p:spTgt spid="203779">
                                            <p:txEl>
                                              <p:pRg st="2" end="2"/>
                                            </p:txEl>
                                          </p:spTgt>
                                        </p:tgtEl>
                                      </p:cBhvr>
                                    </p:animEffect>
                                  </p:childTnLst>
                                  <p:subTnLst>
                                    <p:animClr>
                                      <p:cBhvr override="childStyle">
                                        <p:cTn dur="1" fill="hold" display="0" masterRel="nextClick" afterEffect="1"/>
                                        <p:tgtEl>
                                          <p:spTgt spid="203779">
                                            <p:txEl>
                                              <p:pRg st="2" end="2"/>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http://rds.yahoo.com/_ylt=A0PDoS_u.5hNJjoAIomjzbkF/SIG=12pip1ims/EXP=1301900398/**http%3a/www.grillirious.com/wp-content/uploads/2009/10/Hot-Coals-2.jpg"/>
          <p:cNvPicPr>
            <a:picLocks noChangeAspect="1" noChangeArrowheads="1"/>
          </p:cNvPicPr>
          <p:nvPr/>
        </p:nvPicPr>
        <p:blipFill>
          <a:blip r:embed="rId2" cstate="print"/>
          <a:srcRect/>
          <a:stretch>
            <a:fillRect/>
          </a:stretch>
        </p:blipFill>
        <p:spPr bwMode="auto">
          <a:xfrm>
            <a:off x="-762762" y="-176363"/>
            <a:ext cx="10569131" cy="7034363"/>
          </a:xfrm>
          <a:prstGeom prst="rect">
            <a:avLst/>
          </a:prstGeom>
          <a:noFill/>
        </p:spPr>
      </p:pic>
      <p:sp>
        <p:nvSpPr>
          <p:cNvPr id="203779" name="Rectangle 3"/>
          <p:cNvSpPr>
            <a:spLocks noGrp="1" noChangeArrowheads="1"/>
          </p:cNvSpPr>
          <p:nvPr>
            <p:ph idx="1"/>
          </p:nvPr>
        </p:nvSpPr>
        <p:spPr>
          <a:xfrm>
            <a:off x="381000" y="1295400"/>
            <a:ext cx="8382000" cy="4800600"/>
          </a:xfrm>
        </p:spPr>
        <p:txBody>
          <a:bodyPr>
            <a:normAutofit fontScale="92500" lnSpcReduction="10000"/>
          </a:bodyPr>
          <a:lstStyle/>
          <a:p>
            <a:pPr>
              <a:lnSpc>
                <a:spcPct val="90000"/>
              </a:lnSpc>
              <a:buFontTx/>
              <a:buChar char="•"/>
            </a:pPr>
            <a:r>
              <a:rPr lang="en-US" sz="3600" dirty="0" smtClean="0">
                <a:solidFill>
                  <a:schemeClr val="bg1"/>
                </a:solidFill>
              </a:rPr>
              <a:t>Use lighter fluid, kerosene or diesel</a:t>
            </a:r>
          </a:p>
          <a:p>
            <a:pPr>
              <a:lnSpc>
                <a:spcPct val="90000"/>
              </a:lnSpc>
              <a:buFontTx/>
              <a:buChar char="•"/>
            </a:pPr>
            <a:r>
              <a:rPr lang="en-US" sz="3600" b="0" dirty="0" smtClean="0">
                <a:solidFill>
                  <a:schemeClr val="bg1"/>
                </a:solidFill>
              </a:rPr>
              <a:t>DO NOT use gasoline</a:t>
            </a:r>
          </a:p>
          <a:p>
            <a:pPr>
              <a:lnSpc>
                <a:spcPct val="90000"/>
              </a:lnSpc>
              <a:buFontTx/>
              <a:buChar char="•"/>
            </a:pPr>
            <a:r>
              <a:rPr lang="en-US" sz="3600" dirty="0" smtClean="0">
                <a:solidFill>
                  <a:schemeClr val="bg1"/>
                </a:solidFill>
              </a:rPr>
              <a:t>Allow around 20 minutes after lighting before meat is put on</a:t>
            </a:r>
          </a:p>
          <a:p>
            <a:pPr marL="234950" indent="-234950">
              <a:spcBef>
                <a:spcPct val="50000"/>
              </a:spcBef>
              <a:buFontTx/>
              <a:buChar char="•"/>
            </a:pPr>
            <a:r>
              <a:rPr lang="en-US" sz="3600" b="0" dirty="0" smtClean="0">
                <a:solidFill>
                  <a:schemeClr val="bg1"/>
                </a:solidFill>
              </a:rPr>
              <a:t>This time allows all fumes from the lighting fuel to burn and prevents off-flavors in the meat from the fuel.</a:t>
            </a:r>
          </a:p>
          <a:p>
            <a:pPr marL="234950" indent="-234950">
              <a:spcBef>
                <a:spcPct val="50000"/>
              </a:spcBef>
              <a:buFontTx/>
              <a:buChar char="•"/>
            </a:pPr>
            <a:r>
              <a:rPr lang="en-US" sz="3600" b="0" dirty="0" smtClean="0">
                <a:solidFill>
                  <a:schemeClr val="bg1"/>
                </a:solidFill>
              </a:rPr>
              <a:t>Cooking is easier if the charcoal is hot before you begin.</a:t>
            </a:r>
          </a:p>
          <a:p>
            <a:pPr>
              <a:lnSpc>
                <a:spcPct val="90000"/>
              </a:lnSpc>
              <a:buFontTx/>
              <a:buChar char="•"/>
            </a:pPr>
            <a:endParaRPr lang="en-US" sz="3600" b="0" dirty="0" smtClean="0"/>
          </a:p>
        </p:txBody>
      </p:sp>
      <p:sp>
        <p:nvSpPr>
          <p:cNvPr id="203778" name="Rectangle 2" descr="Purple mesh"/>
          <p:cNvSpPr>
            <a:spLocks noGrp="1" noChangeArrowheads="1"/>
          </p:cNvSpPr>
          <p:nvPr>
            <p:ph type="title"/>
          </p:nvPr>
        </p:nvSpPr>
        <p:spPr>
          <a:xfrm>
            <a:off x="457200" y="0"/>
            <a:ext cx="8229600" cy="914400"/>
          </a:xfrm>
          <a:noFill/>
        </p:spPr>
        <p:txBody>
          <a:bodyPr/>
          <a:lstStyle/>
          <a:p>
            <a:pPr>
              <a:defRPr/>
            </a:pPr>
            <a:r>
              <a:rPr lang="en-US" sz="4000" dirty="0" smtClean="0">
                <a:solidFill>
                  <a:schemeClr val="bg1"/>
                </a:solidFill>
              </a:rPr>
              <a:t>CHARCOAL GRILLING</a:t>
            </a:r>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blinds(vertical)">
                                      <p:cBhvr>
                                        <p:cTn id="7" dur="500"/>
                                        <p:tgtEl>
                                          <p:spTgt spid="203779">
                                            <p:txEl>
                                              <p:pRg st="0" end="0"/>
                                            </p:txEl>
                                          </p:spTgt>
                                        </p:tgtEl>
                                      </p:cBhvr>
                                    </p:animEffect>
                                  </p:childTnLst>
                                  <p:subTnLst>
                                    <p:animClr>
                                      <p:cBhvr override="childStyle">
                                        <p:cTn dur="1" fill="hold" display="0" masterRel="nextClick" afterEffect="1"/>
                                        <p:tgtEl>
                                          <p:spTgt spid="203779">
                                            <p:txEl>
                                              <p:pRg st="0" end="0"/>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blinds(vertical)">
                                      <p:cBhvr>
                                        <p:cTn id="12" dur="500"/>
                                        <p:tgtEl>
                                          <p:spTgt spid="203779">
                                            <p:txEl>
                                              <p:pRg st="1" end="1"/>
                                            </p:txEl>
                                          </p:spTgt>
                                        </p:tgtEl>
                                      </p:cBhvr>
                                    </p:animEffect>
                                  </p:childTnLst>
                                  <p:subTnLst>
                                    <p:animClr>
                                      <p:cBhvr override="childStyle">
                                        <p:cTn dur="1" fill="hold" display="0" masterRel="nextClick" afterEffect="1"/>
                                        <p:tgtEl>
                                          <p:spTgt spid="203779">
                                            <p:txEl>
                                              <p:pRg st="1" end="1"/>
                                            </p:txEl>
                                          </p:spTgt>
                                        </p:tgtEl>
                                        <p:attrNameLst>
                                          <p:attrName>ppt_c</p:attrName>
                                        </p:attrNameLst>
                                      </p:cBhvr>
                                      <p:to>
                                        <a:srgbClr val="FFCC99"/>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Effect transition="in" filter="blinds(vertical)">
                                      <p:cBhvr>
                                        <p:cTn id="17" dur="500"/>
                                        <p:tgtEl>
                                          <p:spTgt spid="203779">
                                            <p:txEl>
                                              <p:pRg st="2" end="2"/>
                                            </p:txEl>
                                          </p:spTgt>
                                        </p:tgtEl>
                                      </p:cBhvr>
                                    </p:animEffect>
                                  </p:childTnLst>
                                  <p:subTnLst>
                                    <p:animClr>
                                      <p:cBhvr override="childStyle">
                                        <p:cTn dur="1" fill="hold" display="0" masterRel="nextClick" afterEffect="1"/>
                                        <p:tgtEl>
                                          <p:spTgt spid="203779">
                                            <p:txEl>
                                              <p:pRg st="2" end="2"/>
                                            </p:txEl>
                                          </p:spTgt>
                                        </p:tgtEl>
                                        <p:attrNameLst>
                                          <p:attrName>ppt_c</p:attrName>
                                        </p:attrNameLst>
                                      </p:cBhvr>
                                      <p:to>
                                        <a:srgbClr val="FFCC99"/>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03779">
                                            <p:txEl>
                                              <p:pRg st="3" end="3"/>
                                            </p:txEl>
                                          </p:spTgt>
                                        </p:tgtEl>
                                        <p:attrNameLst>
                                          <p:attrName>style.visibility</p:attrName>
                                        </p:attrNameLst>
                                      </p:cBhvr>
                                      <p:to>
                                        <p:strVal val="visible"/>
                                      </p:to>
                                    </p:set>
                                    <p:animEffect transition="in" filter="blinds(vertical)">
                                      <p:cBhvr>
                                        <p:cTn id="22" dur="500"/>
                                        <p:tgtEl>
                                          <p:spTgt spid="203779">
                                            <p:txEl>
                                              <p:pRg st="3" end="3"/>
                                            </p:txEl>
                                          </p:spTgt>
                                        </p:tgtEl>
                                      </p:cBhvr>
                                    </p:animEffect>
                                  </p:childTnLst>
                                  <p:subTnLst>
                                    <p:animClr>
                                      <p:cBhvr override="childStyle">
                                        <p:cTn dur="1" fill="hold" display="0" masterRel="nextClick" afterEffect="1"/>
                                        <p:tgtEl>
                                          <p:spTgt spid="203779">
                                            <p:txEl>
                                              <p:pRg st="3" end="3"/>
                                            </p:txEl>
                                          </p:spTgt>
                                        </p:tgtEl>
                                        <p:attrNameLst>
                                          <p:attrName>ppt_c</p:attrName>
                                        </p:attrNameLst>
                                      </p:cBhvr>
                                      <p:to>
                                        <a:srgbClr val="FFCC99"/>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03779">
                                            <p:txEl>
                                              <p:pRg st="4" end="4"/>
                                            </p:txEl>
                                          </p:spTgt>
                                        </p:tgtEl>
                                        <p:attrNameLst>
                                          <p:attrName>style.visibility</p:attrName>
                                        </p:attrNameLst>
                                      </p:cBhvr>
                                      <p:to>
                                        <p:strVal val="visible"/>
                                      </p:to>
                                    </p:set>
                                    <p:animEffect transition="in" filter="blinds(vertical)">
                                      <p:cBhvr>
                                        <p:cTn id="27" dur="500"/>
                                        <p:tgtEl>
                                          <p:spTgt spid="203779">
                                            <p:txEl>
                                              <p:pRg st="4" end="4"/>
                                            </p:txEl>
                                          </p:spTgt>
                                        </p:tgtEl>
                                      </p:cBhvr>
                                    </p:animEffect>
                                  </p:childTnLst>
                                  <p:subTnLst>
                                    <p:animClr>
                                      <p:cBhvr override="childStyle">
                                        <p:cTn dur="1" fill="hold" display="0" masterRel="nextClick" afterEffect="1"/>
                                        <p:tgtEl>
                                          <p:spTgt spid="203779">
                                            <p:txEl>
                                              <p:pRg st="4" end="4"/>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Rectangle 2" descr="Purple mesh"/>
          <p:cNvSpPr>
            <a:spLocks noGrp="1" noChangeArrowheads="1"/>
          </p:cNvSpPr>
          <p:nvPr>
            <p:ph type="title"/>
          </p:nvPr>
        </p:nvSpPr>
        <p:spPr>
          <a:noFill/>
        </p:spPr>
        <p:txBody>
          <a:bodyPr/>
          <a:lstStyle/>
          <a:p>
            <a:pPr>
              <a:defRPr/>
            </a:pPr>
            <a:r>
              <a:rPr lang="en-US" smtClean="0">
                <a:solidFill>
                  <a:srgbClr val="CC0000"/>
                </a:solidFill>
              </a:rPr>
              <a:t>CHECK YOUR TEXT	</a:t>
            </a:r>
          </a:p>
        </p:txBody>
      </p:sp>
      <p:sp>
        <p:nvSpPr>
          <p:cNvPr id="205827" name="Rectangle 3"/>
          <p:cNvSpPr>
            <a:spLocks noGrp="1" noChangeArrowheads="1"/>
          </p:cNvSpPr>
          <p:nvPr>
            <p:ph idx="1"/>
          </p:nvPr>
        </p:nvSpPr>
        <p:spPr>
          <a:xfrm>
            <a:off x="0" y="1447800"/>
            <a:ext cx="8839200" cy="4648200"/>
          </a:xfrm>
        </p:spPr>
        <p:txBody>
          <a:bodyPr/>
          <a:lstStyle/>
          <a:p>
            <a:pPr>
              <a:buFontTx/>
              <a:buChar char="•"/>
            </a:pPr>
            <a:r>
              <a:rPr lang="en-US" sz="2800" b="0" dirty="0" smtClean="0"/>
              <a:t>See MWE</a:t>
            </a:r>
            <a:r>
              <a:rPr lang="en-US" sz="2800" b="0" i="1" dirty="0" smtClean="0"/>
              <a:t>  </a:t>
            </a:r>
            <a:r>
              <a:rPr lang="en-US" sz="2800" b="0" dirty="0" smtClean="0"/>
              <a:t>for information about making concrete block grills</a:t>
            </a:r>
          </a:p>
          <a:p>
            <a:pPr>
              <a:buFontTx/>
              <a:buChar char="•"/>
            </a:pPr>
            <a:r>
              <a:rPr lang="en-US" sz="2800" b="0" dirty="0" smtClean="0"/>
              <a:t>See figure</a:t>
            </a:r>
            <a:br>
              <a:rPr lang="en-US" sz="2800" b="0" dirty="0" smtClean="0"/>
            </a:br>
            <a:r>
              <a:rPr lang="en-US" sz="2800" b="0" dirty="0" smtClean="0"/>
              <a:t>24-12 about</a:t>
            </a:r>
            <a:br>
              <a:rPr lang="en-US" sz="2800" b="0" dirty="0" smtClean="0"/>
            </a:br>
            <a:r>
              <a:rPr lang="en-US" sz="2800" b="0" dirty="0" smtClean="0"/>
              <a:t>turning </a:t>
            </a:r>
            <a:br>
              <a:rPr lang="en-US" sz="2800" b="0" dirty="0" smtClean="0"/>
            </a:br>
            <a:r>
              <a:rPr lang="en-US" sz="2800" b="0" dirty="0" smtClean="0"/>
              <a:t>large </a:t>
            </a:r>
            <a:br>
              <a:rPr lang="en-US" sz="2800" b="0" dirty="0" smtClean="0"/>
            </a:br>
            <a:r>
              <a:rPr lang="en-US" sz="2800" b="0" dirty="0" smtClean="0"/>
              <a:t>quantities </a:t>
            </a:r>
            <a:br>
              <a:rPr lang="en-US" sz="2800" b="0" dirty="0" smtClean="0"/>
            </a:br>
            <a:r>
              <a:rPr lang="en-US" sz="2800" b="0" dirty="0" smtClean="0"/>
              <a:t>of cooking </a:t>
            </a:r>
            <a:br>
              <a:rPr lang="en-US" sz="2800" b="0" dirty="0" smtClean="0"/>
            </a:br>
            <a:r>
              <a:rPr lang="en-US" sz="2800" b="0" dirty="0" smtClean="0"/>
              <a:t>meat</a:t>
            </a:r>
            <a:endParaRPr lang="en-US" b="0" dirty="0" smtClean="0"/>
          </a:p>
        </p:txBody>
      </p:sp>
      <p:pic>
        <p:nvPicPr>
          <p:cNvPr id="109572" name="Picture 4" descr="c:\windows\TEMP\auto0.bmp"/>
          <p:cNvPicPr>
            <a:picLocks noChangeAspect="1" noChangeArrowheads="1"/>
          </p:cNvPicPr>
          <p:nvPr/>
        </p:nvPicPr>
        <p:blipFill>
          <a:blip r:embed="rId2" cstate="print"/>
          <a:srcRect/>
          <a:stretch>
            <a:fillRect/>
          </a:stretch>
        </p:blipFill>
        <p:spPr bwMode="auto">
          <a:xfrm>
            <a:off x="2895600" y="2505075"/>
            <a:ext cx="6248400" cy="4352925"/>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additive="base">
                                        <p:cTn id="7" dur="500" fill="hold"/>
                                        <p:tgtEl>
                                          <p:spTgt spid="205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827">
                                            <p:txEl>
                                              <p:pRg st="1" end="1"/>
                                            </p:txEl>
                                          </p:spTgt>
                                        </p:tgtEl>
                                        <p:attrNameLst>
                                          <p:attrName>style.visibility</p:attrName>
                                        </p:attrNameLst>
                                      </p:cBhvr>
                                      <p:to>
                                        <p:strVal val="visible"/>
                                      </p:to>
                                    </p:set>
                                    <p:anim calcmode="lin" valueType="num">
                                      <p:cBhvr additive="base">
                                        <p:cTn id="13" dur="500" fill="hold"/>
                                        <p:tgtEl>
                                          <p:spTgt spid="205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8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5" name="Picture 4" descr="gasgril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rPr>
              <a:t>WHAT ABOUT GAS GRILLS?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Rectangle 2" descr="Purple mesh"/>
          <p:cNvSpPr>
            <a:spLocks noGrp="1" noChangeArrowheads="1"/>
          </p:cNvSpPr>
          <p:nvPr>
            <p:ph type="title"/>
          </p:nvPr>
        </p:nvSpPr>
        <p:spPr>
          <a:noFill/>
        </p:spPr>
        <p:txBody>
          <a:bodyPr/>
          <a:lstStyle/>
          <a:p>
            <a:pPr>
              <a:defRPr/>
            </a:pPr>
            <a:r>
              <a:rPr lang="en-US" dirty="0" smtClean="0">
                <a:solidFill>
                  <a:srgbClr val="CC0000"/>
                </a:solidFill>
              </a:rPr>
              <a:t>GAS GRILLS</a:t>
            </a:r>
          </a:p>
        </p:txBody>
      </p:sp>
      <p:sp>
        <p:nvSpPr>
          <p:cNvPr id="227331" name="Rectangle 3"/>
          <p:cNvSpPr>
            <a:spLocks noGrp="1" noChangeArrowheads="1"/>
          </p:cNvSpPr>
          <p:nvPr>
            <p:ph idx="1"/>
          </p:nvPr>
        </p:nvSpPr>
        <p:spPr>
          <a:xfrm>
            <a:off x="304800" y="1143000"/>
            <a:ext cx="8839200" cy="5004447"/>
          </a:xfrm>
        </p:spPr>
        <p:txBody>
          <a:bodyPr>
            <a:normAutofit/>
          </a:bodyPr>
          <a:lstStyle/>
          <a:p>
            <a:pPr>
              <a:buFontTx/>
              <a:buChar char="•"/>
            </a:pPr>
            <a:r>
              <a:rPr lang="en-US" b="0" dirty="0" smtClean="0"/>
              <a:t>Gas grills are handy - you don’t have to wait for charcoal to light and the heat can be regulated just by turning a dial.</a:t>
            </a:r>
          </a:p>
          <a:p>
            <a:pPr>
              <a:buFontTx/>
              <a:buChar char="•"/>
            </a:pPr>
            <a:r>
              <a:rPr lang="en-US" b="0" dirty="0" smtClean="0"/>
              <a:t>Downsides:</a:t>
            </a:r>
          </a:p>
          <a:p>
            <a:pPr lvl="1"/>
            <a:r>
              <a:rPr lang="en-US" dirty="0" smtClean="0">
                <a:latin typeface="Arial Rounded MT Bold" pitchFamily="34" charset="0"/>
              </a:rPr>
              <a:t>they are notorious for grease fires - accumulated meat grease burns &amp; scorches the meat before you notice</a:t>
            </a:r>
          </a:p>
          <a:p>
            <a:pPr lvl="1"/>
            <a:r>
              <a:rPr lang="en-US" dirty="0" smtClean="0">
                <a:latin typeface="Arial Rounded MT Bold" pitchFamily="34" charset="0"/>
              </a:rPr>
              <a:t>most grills have hot and cold spots, depending on the burner design</a:t>
            </a:r>
            <a:endParaRPr lang="en-US" dirty="0" smtClean="0">
              <a:latin typeface="Times New Roman" pitchFamily="18" charset="0"/>
            </a:endParaRPr>
          </a:p>
          <a:p>
            <a:pPr lvl="1"/>
            <a:endParaRPr lang="en-US"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7331">
                                            <p:txEl>
                                              <p:pRg st="0" end="0"/>
                                            </p:txEl>
                                          </p:spTgt>
                                        </p:tgtEl>
                                        <p:attrNameLst>
                                          <p:attrName>style.visibility</p:attrName>
                                        </p:attrNameLst>
                                      </p:cBhvr>
                                      <p:to>
                                        <p:strVal val="visible"/>
                                      </p:to>
                                    </p:set>
                                    <p:anim to="" calcmode="lin" valueType="num">
                                      <p:cBhvr>
                                        <p:cTn id="7" dur="1" fill="hold"/>
                                        <p:tgtEl>
                                          <p:spTgt spid="227331">
                                            <p:txEl>
                                              <p:pRg st="0" end="0"/>
                                            </p:txEl>
                                          </p:spTgt>
                                        </p:tgtEl>
                                        <p:attrNameLst>
                                          <p:attrName/>
                                        </p:attrNameLst>
                                      </p:cBhvr>
                                    </p:anim>
                                  </p:childTnLst>
                                  <p:subTnLst>
                                    <p:animClr clrSpc="rgb" dir="cw">
                                      <p:cBhvr override="childStyle">
                                        <p:cTn dur="1" fill="hold" display="0" masterRel="nextClick" afterEffect="1"/>
                                        <p:tgtEl>
                                          <p:spTgt spid="227331">
                                            <p:txEl>
                                              <p:pRg st="0" end="0"/>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7331">
                                            <p:txEl>
                                              <p:pRg st="1" end="1"/>
                                            </p:txEl>
                                          </p:spTgt>
                                        </p:tgtEl>
                                        <p:attrNameLst>
                                          <p:attrName>style.visibility</p:attrName>
                                        </p:attrNameLst>
                                      </p:cBhvr>
                                      <p:to>
                                        <p:strVal val="visible"/>
                                      </p:to>
                                    </p:set>
                                    <p:anim to="" calcmode="lin" valueType="num">
                                      <p:cBhvr>
                                        <p:cTn id="12" dur="1" fill="hold"/>
                                        <p:tgtEl>
                                          <p:spTgt spid="227331">
                                            <p:txEl>
                                              <p:pRg st="1" end="1"/>
                                            </p:txEl>
                                          </p:spTgt>
                                        </p:tgtEl>
                                        <p:attrNameLst>
                                          <p:attrName/>
                                        </p:attrNameLst>
                                      </p:cBhvr>
                                    </p:anim>
                                  </p:childTnLst>
                                  <p:subTnLst>
                                    <p:animClr clrSpc="rgb" dir="cw">
                                      <p:cBhvr override="childStyle">
                                        <p:cTn dur="1" fill="hold" display="0" masterRel="nextClick" afterEffect="1"/>
                                        <p:tgtEl>
                                          <p:spTgt spid="227331">
                                            <p:txEl>
                                              <p:pRg st="1" end="1"/>
                                            </p:txEl>
                                          </p:spTgt>
                                        </p:tgtEl>
                                        <p:attrNameLst>
                                          <p:attrName>ppt_c</p:attrName>
                                        </p:attrNameLst>
                                      </p:cBhvr>
                                      <p:to>
                                        <a:srgbClr val="FFCC99"/>
                                      </p:to>
                                    </p:animClr>
                                  </p:subTnLst>
                                </p:cTn>
                              </p:par>
                              <p:par>
                                <p:cTn id="13" presetID="24" presetClass="entr" presetSubtype="0" fill="hold" grpId="0" nodeType="withEffect">
                                  <p:stCondLst>
                                    <p:cond delay="0"/>
                                  </p:stCondLst>
                                  <p:childTnLst>
                                    <p:set>
                                      <p:cBhvr>
                                        <p:cTn id="14" dur="1" fill="hold">
                                          <p:stCondLst>
                                            <p:cond delay="499"/>
                                          </p:stCondLst>
                                        </p:cTn>
                                        <p:tgtEl>
                                          <p:spTgt spid="227331">
                                            <p:txEl>
                                              <p:pRg st="2" end="2"/>
                                            </p:txEl>
                                          </p:spTgt>
                                        </p:tgtEl>
                                        <p:attrNameLst>
                                          <p:attrName>style.visibility</p:attrName>
                                        </p:attrNameLst>
                                      </p:cBhvr>
                                      <p:to>
                                        <p:strVal val="visible"/>
                                      </p:to>
                                    </p:set>
                                    <p:anim to="" calcmode="lin" valueType="num">
                                      <p:cBhvr>
                                        <p:cTn id="15" dur="1" fill="hold"/>
                                        <p:tgtEl>
                                          <p:spTgt spid="227331">
                                            <p:txEl>
                                              <p:pRg st="2" end="2"/>
                                            </p:txEl>
                                          </p:spTgt>
                                        </p:tgtEl>
                                        <p:attrNameLst>
                                          <p:attrName/>
                                        </p:attrNameLst>
                                      </p:cBhvr>
                                    </p:anim>
                                  </p:childTnLst>
                                  <p:subTnLst>
                                    <p:animClr clrSpc="rgb" dir="cw">
                                      <p:cBhvr override="childStyle">
                                        <p:cTn dur="1" fill="hold" display="0" masterRel="nextClick" afterEffect="1"/>
                                        <p:tgtEl>
                                          <p:spTgt spid="227331">
                                            <p:txEl>
                                              <p:pRg st="2" end="2"/>
                                            </p:txEl>
                                          </p:spTgt>
                                        </p:tgtEl>
                                        <p:attrNameLst>
                                          <p:attrName>ppt_c</p:attrName>
                                        </p:attrNameLst>
                                      </p:cBhvr>
                                      <p:to>
                                        <a:srgbClr val="FFCC99"/>
                                      </p:to>
                                    </p:animClr>
                                  </p:subTnLst>
                                </p:cTn>
                              </p:par>
                              <p:par>
                                <p:cTn id="16" presetID="24" presetClass="entr" presetSubtype="0" fill="hold" grpId="0" nodeType="withEffect">
                                  <p:stCondLst>
                                    <p:cond delay="0"/>
                                  </p:stCondLst>
                                  <p:childTnLst>
                                    <p:set>
                                      <p:cBhvr>
                                        <p:cTn id="17" dur="1" fill="hold">
                                          <p:stCondLst>
                                            <p:cond delay="499"/>
                                          </p:stCondLst>
                                        </p:cTn>
                                        <p:tgtEl>
                                          <p:spTgt spid="227331">
                                            <p:txEl>
                                              <p:pRg st="3" end="3"/>
                                            </p:txEl>
                                          </p:spTgt>
                                        </p:tgtEl>
                                        <p:attrNameLst>
                                          <p:attrName>style.visibility</p:attrName>
                                        </p:attrNameLst>
                                      </p:cBhvr>
                                      <p:to>
                                        <p:strVal val="visible"/>
                                      </p:to>
                                    </p:set>
                                    <p:anim to="" calcmode="lin" valueType="num">
                                      <p:cBhvr>
                                        <p:cTn id="18" dur="1" fill="hold"/>
                                        <p:tgtEl>
                                          <p:spTgt spid="227331">
                                            <p:txEl>
                                              <p:pRg st="3" end="3"/>
                                            </p:txEl>
                                          </p:spTgt>
                                        </p:tgtEl>
                                        <p:attrNameLst>
                                          <p:attrName/>
                                        </p:attrNameLst>
                                      </p:cBhvr>
                                    </p:anim>
                                  </p:childTnLst>
                                  <p:subTnLst>
                                    <p:animClr clrSpc="rgb" dir="cw">
                                      <p:cBhvr override="childStyle">
                                        <p:cTn dur="1" fill="hold" display="0" masterRel="nextClick" afterEffect="1"/>
                                        <p:tgtEl>
                                          <p:spTgt spid="227331">
                                            <p:txEl>
                                              <p:pRg st="3" end="3"/>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Rectangle 2" descr="Purple mesh"/>
          <p:cNvSpPr>
            <a:spLocks noGrp="1" noChangeArrowheads="1"/>
          </p:cNvSpPr>
          <p:nvPr>
            <p:ph type="title"/>
          </p:nvPr>
        </p:nvSpPr>
        <p:spPr>
          <a:noFill/>
        </p:spPr>
        <p:txBody>
          <a:bodyPr/>
          <a:lstStyle/>
          <a:p>
            <a:pPr>
              <a:defRPr/>
            </a:pPr>
            <a:r>
              <a:rPr lang="en-US" smtClean="0">
                <a:solidFill>
                  <a:srgbClr val="CC0000"/>
                </a:solidFill>
              </a:rPr>
              <a:t>MORE ABOUT GAS GRILLS</a:t>
            </a:r>
          </a:p>
        </p:txBody>
      </p:sp>
      <p:sp>
        <p:nvSpPr>
          <p:cNvPr id="228355" name="Rectangle 3"/>
          <p:cNvSpPr>
            <a:spLocks noGrp="1" noChangeArrowheads="1"/>
          </p:cNvSpPr>
          <p:nvPr>
            <p:ph idx="1"/>
          </p:nvPr>
        </p:nvSpPr>
        <p:spPr/>
        <p:txBody>
          <a:bodyPr/>
          <a:lstStyle/>
          <a:p>
            <a:pPr>
              <a:buFontTx/>
              <a:buChar char="•"/>
            </a:pPr>
            <a:r>
              <a:rPr lang="en-US" sz="2400" b="0" dirty="0" smtClean="0"/>
              <a:t>You must have some material in place to protect the burner from dripping meat grease and more evenly distribute the heat from the burner.</a:t>
            </a:r>
          </a:p>
          <a:p>
            <a:pPr>
              <a:buFontTx/>
              <a:buChar char="•"/>
            </a:pPr>
            <a:r>
              <a:rPr lang="en-US" sz="2400" b="0" smtClean="0"/>
              <a:t>Charcoal </a:t>
            </a:r>
            <a:r>
              <a:rPr lang="en-US" sz="2400" b="0" dirty="0" smtClean="0"/>
              <a:t>may give more flavor, depending on how much smoke is generated.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0" end="0"/>
                                            </p:txEl>
                                          </p:spTgt>
                                        </p:tgtEl>
                                        <p:attrNameLst>
                                          <p:attrName>ppt_c</p:attrName>
                                        </p:attrNameLst>
                                      </p:cBhvr>
                                      <p:to>
                                        <a:srgbClr val="FFCC99"/>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8355">
                                            <p:txEl>
                                              <p:pRg st="1" end="1"/>
                                            </p:txEl>
                                          </p:spTgt>
                                        </p:tgtEl>
                                        <p:attrNameLst>
                                          <p:attrName>style.visibility</p:attrName>
                                        </p:attrNameLst>
                                      </p:cBhvr>
                                      <p:to>
                                        <p:strVal val="visible"/>
                                      </p:to>
                                    </p:set>
                                    <p:anim calcmode="lin" valueType="num">
                                      <p:cBhvr additive="base">
                                        <p:cTn id="13" dur="500" fill="hold"/>
                                        <p:tgtEl>
                                          <p:spTgt spid="228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83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1" end="1"/>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Rectangle 2" descr="Purple mesh"/>
          <p:cNvSpPr>
            <a:spLocks noGrp="1" noChangeArrowheads="1"/>
          </p:cNvSpPr>
          <p:nvPr>
            <p:ph type="title"/>
          </p:nvPr>
        </p:nvSpPr>
        <p:spPr>
          <a:noFill/>
        </p:spPr>
        <p:txBody>
          <a:bodyPr/>
          <a:lstStyle/>
          <a:p>
            <a:pPr>
              <a:defRPr/>
            </a:pPr>
            <a:r>
              <a:rPr lang="en-US" sz="2800" smtClean="0">
                <a:solidFill>
                  <a:srgbClr val="CC0000"/>
                </a:solidFill>
              </a:rPr>
              <a:t>TURNING MEAT ONLY ONCE IS MOST DESIRABLE</a:t>
            </a:r>
            <a:endParaRPr lang="en-US" smtClean="0">
              <a:solidFill>
                <a:srgbClr val="CC0000"/>
              </a:solidFill>
            </a:endParaRPr>
          </a:p>
        </p:txBody>
      </p:sp>
      <p:sp>
        <p:nvSpPr>
          <p:cNvPr id="204803" name="Rectangle 3"/>
          <p:cNvSpPr>
            <a:spLocks noGrp="1" noChangeArrowheads="1"/>
          </p:cNvSpPr>
          <p:nvPr>
            <p:ph idx="1"/>
          </p:nvPr>
        </p:nvSpPr>
        <p:spPr/>
        <p:txBody>
          <a:bodyPr/>
          <a:lstStyle/>
          <a:p>
            <a:pPr>
              <a:buFontTx/>
              <a:buChar char="•"/>
            </a:pPr>
            <a:r>
              <a:rPr lang="en-US" sz="2800" b="0" dirty="0" smtClean="0"/>
              <a:t>Best results in both palatability and cooking losses are obtained if meat is turned only one time during broiling and grilling.  Cook one side, season the </a:t>
            </a:r>
            <a:r>
              <a:rPr lang="en-US" sz="2800" b="0" u="sng" dirty="0" smtClean="0"/>
              <a:t>cooked side</a:t>
            </a:r>
            <a:r>
              <a:rPr lang="en-US" sz="2800" b="0" dirty="0" smtClean="0"/>
              <a:t>, and cook the second side until done.</a:t>
            </a:r>
          </a:p>
          <a:p>
            <a:pPr>
              <a:buFontTx/>
              <a:buChar char="•"/>
            </a:pPr>
            <a:r>
              <a:rPr lang="en-US" sz="2800" b="0" dirty="0" smtClean="0"/>
              <a:t>Season the cooked side because salt draws moisture from raw meat.</a:t>
            </a:r>
          </a:p>
          <a:p>
            <a:pPr>
              <a:buFontTx/>
              <a:buChar char="•"/>
            </a:pPr>
            <a:r>
              <a:rPr lang="en-US" sz="2800" b="0" dirty="0" smtClean="0"/>
              <a:t>To turn only once, you must have the heat at the correct level.  Experiment!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anim to="" calcmode="lin" valueType="num">
                                      <p:cBhvr>
                                        <p:cTn id="7" dur="1" fill="hold"/>
                                        <p:tgtEl>
                                          <p:spTgt spid="204803">
                                            <p:txEl>
                                              <p:pRg st="0" end="0"/>
                                            </p:txEl>
                                          </p:spTgt>
                                        </p:tgtEl>
                                        <p:attrNameLst>
                                          <p:attrName/>
                                        </p:attrNameLst>
                                      </p:cBhvr>
                                    </p:anim>
                                  </p:childTnLst>
                                  <p:subTnLst>
                                    <p:animClr clrSpc="rgb" dir="cw">
                                      <p:cBhvr override="childStyle">
                                        <p:cTn dur="1" fill="hold" display="0" masterRel="nextClick" afterEffect="1"/>
                                        <p:tgtEl>
                                          <p:spTgt spid="204803">
                                            <p:txEl>
                                              <p:pRg st="0" end="0"/>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4803">
                                            <p:txEl>
                                              <p:pRg st="1" end="1"/>
                                            </p:txEl>
                                          </p:spTgt>
                                        </p:tgtEl>
                                        <p:attrNameLst>
                                          <p:attrName>style.visibility</p:attrName>
                                        </p:attrNameLst>
                                      </p:cBhvr>
                                      <p:to>
                                        <p:strVal val="visible"/>
                                      </p:to>
                                    </p:set>
                                    <p:anim to="" calcmode="lin" valueType="num">
                                      <p:cBhvr>
                                        <p:cTn id="12" dur="1" fill="hold"/>
                                        <p:tgtEl>
                                          <p:spTgt spid="204803">
                                            <p:txEl>
                                              <p:pRg st="1" end="1"/>
                                            </p:txEl>
                                          </p:spTgt>
                                        </p:tgtEl>
                                        <p:attrNameLst>
                                          <p:attrName/>
                                        </p:attrNameLst>
                                      </p:cBhvr>
                                    </p:anim>
                                  </p:childTnLst>
                                  <p:subTnLst>
                                    <p:animClr clrSpc="rgb" dir="cw">
                                      <p:cBhvr override="childStyle">
                                        <p:cTn dur="1" fill="hold" display="0" masterRel="nextClick" afterEffect="1"/>
                                        <p:tgtEl>
                                          <p:spTgt spid="204803">
                                            <p:txEl>
                                              <p:pRg st="1" end="1"/>
                                            </p:txEl>
                                          </p:spTgt>
                                        </p:tgtEl>
                                        <p:attrNameLst>
                                          <p:attrName>ppt_c</p:attrName>
                                        </p:attrNameLst>
                                      </p:cBhvr>
                                      <p:to>
                                        <a:srgbClr val="FFCC99"/>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04803">
                                            <p:txEl>
                                              <p:pRg st="2" end="2"/>
                                            </p:txEl>
                                          </p:spTgt>
                                        </p:tgtEl>
                                        <p:attrNameLst>
                                          <p:attrName>style.visibility</p:attrName>
                                        </p:attrNameLst>
                                      </p:cBhvr>
                                      <p:to>
                                        <p:strVal val="visible"/>
                                      </p:to>
                                    </p:set>
                                    <p:anim to="" calcmode="lin" valueType="num">
                                      <p:cBhvr>
                                        <p:cTn id="17" dur="1" fill="hold"/>
                                        <p:tgtEl>
                                          <p:spTgt spid="204803">
                                            <p:txEl>
                                              <p:pRg st="2" end="2"/>
                                            </p:txEl>
                                          </p:spTgt>
                                        </p:tgtEl>
                                        <p:attrNameLst>
                                          <p:attrName/>
                                        </p:attrNameLst>
                                      </p:cBhvr>
                                    </p:anim>
                                  </p:childTnLst>
                                  <p:subTnLst>
                                    <p:animClr clrSpc="rgb" dir="cw">
                                      <p:cBhvr override="childStyle">
                                        <p:cTn dur="1" fill="hold" display="0" masterRel="nextClick" afterEffect="1"/>
                                        <p:tgtEl>
                                          <p:spTgt spid="204803">
                                            <p:txEl>
                                              <p:pRg st="2" end="2"/>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Rectangle 2" descr="Purple mesh"/>
          <p:cNvSpPr>
            <a:spLocks noGrp="1" noChangeArrowheads="1"/>
          </p:cNvSpPr>
          <p:nvPr>
            <p:ph type="title"/>
          </p:nvPr>
        </p:nvSpPr>
        <p:spPr>
          <a:noFill/>
        </p:spPr>
        <p:txBody>
          <a:bodyPr/>
          <a:lstStyle/>
          <a:p>
            <a:pPr>
              <a:defRPr/>
            </a:pPr>
            <a:r>
              <a:rPr lang="en-US" sz="2800" dirty="0" smtClean="0">
                <a:solidFill>
                  <a:srgbClr val="CC0000"/>
                </a:solidFill>
              </a:rPr>
              <a:t>SMOKING OR PIT BARBECUING IS FOR LARGE CUTS OF MEAT</a:t>
            </a:r>
            <a:endParaRPr lang="en-US" dirty="0" smtClean="0">
              <a:solidFill>
                <a:srgbClr val="CC0000"/>
              </a:solidFill>
            </a:endParaRPr>
          </a:p>
        </p:txBody>
      </p:sp>
      <p:sp>
        <p:nvSpPr>
          <p:cNvPr id="206851" name="Rectangle 3"/>
          <p:cNvSpPr>
            <a:spLocks noGrp="1" noChangeArrowheads="1"/>
          </p:cNvSpPr>
          <p:nvPr>
            <p:ph idx="1"/>
          </p:nvPr>
        </p:nvSpPr>
        <p:spPr>
          <a:xfrm>
            <a:off x="304800" y="1295400"/>
            <a:ext cx="8839200" cy="4800600"/>
          </a:xfrm>
        </p:spPr>
        <p:txBody>
          <a:bodyPr/>
          <a:lstStyle/>
          <a:p>
            <a:pPr marL="171450" indent="-171450">
              <a:lnSpc>
                <a:spcPct val="90000"/>
              </a:lnSpc>
            </a:pPr>
            <a:r>
              <a:rPr lang="en-US" b="0" dirty="0" smtClean="0"/>
              <a:t>See the information on </a:t>
            </a:r>
            <a:r>
              <a:rPr lang="en-US" b="0" smtClean="0"/>
              <a:t>pages </a:t>
            </a:r>
            <a:r>
              <a:rPr lang="en-US" smtClean="0"/>
              <a:t>981 and 982</a:t>
            </a:r>
            <a:r>
              <a:rPr lang="en-US" b="0" smtClean="0"/>
              <a:t> </a:t>
            </a:r>
            <a:r>
              <a:rPr lang="en-US" b="0" dirty="0" smtClean="0"/>
              <a:t>in MWE if you have an interest in doing pit barbecuing.</a:t>
            </a:r>
          </a:p>
          <a:p>
            <a:pPr marL="171450" indent="-171450">
              <a:lnSpc>
                <a:spcPct val="90000"/>
              </a:lnSpc>
            </a:pPr>
            <a:endParaRPr lang="en-US" b="0" dirty="0" smtClean="0"/>
          </a:p>
          <a:p>
            <a:pPr marL="171450" indent="-171450">
              <a:lnSpc>
                <a:spcPct val="90000"/>
              </a:lnSpc>
            </a:pPr>
            <a:r>
              <a:rPr lang="en-US" b="0" dirty="0" smtClean="0"/>
              <a:t>Two most common pit </a:t>
            </a:r>
            <a:r>
              <a:rPr lang="en-US" b="0" dirty="0" err="1" smtClean="0"/>
              <a:t>BBQing</a:t>
            </a:r>
            <a:r>
              <a:rPr lang="en-US" b="0" dirty="0" smtClean="0"/>
              <a:t> mistakes:</a:t>
            </a:r>
          </a:p>
          <a:p>
            <a:pPr marL="171450" indent="-171450">
              <a:lnSpc>
                <a:spcPct val="90000"/>
              </a:lnSpc>
              <a:buFontTx/>
              <a:buChar char="•"/>
            </a:pPr>
            <a:r>
              <a:rPr lang="en-US" b="0" dirty="0" smtClean="0"/>
              <a:t>Not having the pit sealed well enough so that heat and steam escape</a:t>
            </a:r>
          </a:p>
          <a:p>
            <a:pPr marL="171450" indent="-171450">
              <a:lnSpc>
                <a:spcPct val="90000"/>
              </a:lnSpc>
              <a:buFontTx/>
              <a:buChar char="•"/>
            </a:pPr>
            <a:r>
              <a:rPr lang="en-US" b="0" dirty="0" smtClean="0"/>
              <a:t>Not allowing enough time for the meat to get done</a:t>
            </a:r>
            <a:endParaRPr lang="en-US" sz="36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p:cTn id="7" dur="500" fill="hold"/>
                                        <p:tgtEl>
                                          <p:spTgt spid="206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68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0685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0685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6851">
                                            <p:txEl>
                                              <p:pRg st="0" end="0"/>
                                            </p:txEl>
                                          </p:spTgt>
                                        </p:tgtEl>
                                        <p:attrNameLst>
                                          <p:attrName>ppt_c</p:attrName>
                                        </p:attrNameLst>
                                      </p:cBhvr>
                                      <p:to>
                                        <a:srgbClr val="FFCC99"/>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06851">
                                            <p:txEl>
                                              <p:pRg st="2" end="2"/>
                                            </p:txEl>
                                          </p:spTgt>
                                        </p:tgtEl>
                                        <p:attrNameLst>
                                          <p:attrName>style.visibility</p:attrName>
                                        </p:attrNameLst>
                                      </p:cBhvr>
                                      <p:to>
                                        <p:strVal val="visible"/>
                                      </p:to>
                                    </p:set>
                                    <p:anim calcmode="lin" valueType="num">
                                      <p:cBhvr>
                                        <p:cTn id="15" dur="500" fill="hold"/>
                                        <p:tgtEl>
                                          <p:spTgt spid="20685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06851">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06851">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20685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6851">
                                            <p:txEl>
                                              <p:pRg st="2" end="2"/>
                                            </p:txEl>
                                          </p:spTgt>
                                        </p:tgtEl>
                                        <p:attrNameLst>
                                          <p:attrName>ppt_c</p:attrName>
                                        </p:attrNameLst>
                                      </p:cBhvr>
                                      <p:to>
                                        <a:srgbClr val="FFCC99"/>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06851">
                                            <p:txEl>
                                              <p:pRg st="3" end="3"/>
                                            </p:txEl>
                                          </p:spTgt>
                                        </p:tgtEl>
                                        <p:attrNameLst>
                                          <p:attrName>style.visibility</p:attrName>
                                        </p:attrNameLst>
                                      </p:cBhvr>
                                      <p:to>
                                        <p:strVal val="visible"/>
                                      </p:to>
                                    </p:set>
                                    <p:anim calcmode="lin" valueType="num">
                                      <p:cBhvr>
                                        <p:cTn id="23" dur="500" fill="hold"/>
                                        <p:tgtEl>
                                          <p:spTgt spid="20685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6851">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206851">
                                            <p:txEl>
                                              <p:pRg st="3" end="3"/>
                                            </p:txEl>
                                          </p:spTgt>
                                        </p:tgtEl>
                                        <p:attrNameLst>
                                          <p:attrName>ppt_x</p:attrName>
                                        </p:attrNameLst>
                                      </p:cBhvr>
                                      <p:tavLst>
                                        <p:tav tm="0">
                                          <p:val>
                                            <p:fltVal val="0.5"/>
                                          </p:val>
                                        </p:tav>
                                        <p:tav tm="100000">
                                          <p:val>
                                            <p:strVal val="#ppt_x"/>
                                          </p:val>
                                        </p:tav>
                                      </p:tavLst>
                                    </p:anim>
                                    <p:anim calcmode="lin" valueType="num">
                                      <p:cBhvr>
                                        <p:cTn id="26" dur="500" fill="hold"/>
                                        <p:tgtEl>
                                          <p:spTgt spid="206851">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6851">
                                            <p:txEl>
                                              <p:pRg st="3" end="3"/>
                                            </p:txEl>
                                          </p:spTgt>
                                        </p:tgtEl>
                                        <p:attrNameLst>
                                          <p:attrName>ppt_c</p:attrName>
                                        </p:attrNameLst>
                                      </p:cBhvr>
                                      <p:to>
                                        <a:srgbClr val="FFCC99"/>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06851">
                                            <p:txEl>
                                              <p:pRg st="4" end="4"/>
                                            </p:txEl>
                                          </p:spTgt>
                                        </p:tgtEl>
                                        <p:attrNameLst>
                                          <p:attrName>style.visibility</p:attrName>
                                        </p:attrNameLst>
                                      </p:cBhvr>
                                      <p:to>
                                        <p:strVal val="visible"/>
                                      </p:to>
                                    </p:set>
                                    <p:anim calcmode="lin" valueType="num">
                                      <p:cBhvr>
                                        <p:cTn id="31" dur="500" fill="hold"/>
                                        <p:tgtEl>
                                          <p:spTgt spid="2068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06851">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206851">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206851">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6851">
                                            <p:txEl>
                                              <p:pRg st="4" end="4"/>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descr="Purple mesh"/>
          <p:cNvSpPr>
            <a:spLocks noGrp="1" noChangeArrowheads="1"/>
          </p:cNvSpPr>
          <p:nvPr>
            <p:ph type="title"/>
          </p:nvPr>
        </p:nvSpPr>
        <p:spPr>
          <a:noFill/>
        </p:spPr>
        <p:txBody>
          <a:bodyPr/>
          <a:lstStyle/>
          <a:p>
            <a:pPr>
              <a:defRPr/>
            </a:pPr>
            <a:r>
              <a:rPr lang="en-US" smtClean="0">
                <a:solidFill>
                  <a:srgbClr val="CC0000"/>
                </a:solidFill>
              </a:rPr>
              <a:t>MEAT TENDERIZERS</a:t>
            </a:r>
          </a:p>
        </p:txBody>
      </p:sp>
      <p:sp>
        <p:nvSpPr>
          <p:cNvPr id="13318" name="Text Box 6"/>
          <p:cNvSpPr txBox="1">
            <a:spLocks noChangeArrowheads="1"/>
          </p:cNvSpPr>
          <p:nvPr/>
        </p:nvSpPr>
        <p:spPr bwMode="auto">
          <a:xfrm>
            <a:off x="304800" y="1371600"/>
            <a:ext cx="8839200" cy="4185761"/>
          </a:xfrm>
          <a:prstGeom prst="rect">
            <a:avLst/>
          </a:prstGeom>
          <a:noFill/>
          <a:ln w="9525">
            <a:noFill/>
            <a:miter lim="800000"/>
            <a:headEnd/>
            <a:tailEnd/>
          </a:ln>
        </p:spPr>
        <p:txBody>
          <a:bodyPr>
            <a:spAutoFit/>
          </a:bodyPr>
          <a:lstStyle/>
          <a:p>
            <a:pPr>
              <a:spcBef>
                <a:spcPct val="50000"/>
              </a:spcBef>
              <a:buFontTx/>
              <a:buChar char="•"/>
            </a:pPr>
            <a:r>
              <a:rPr lang="en-US" sz="2800" b="0" dirty="0">
                <a:solidFill>
                  <a:schemeClr val="tx1"/>
                </a:solidFill>
              </a:rPr>
              <a:t> Enzymes that degrade proteins and tenderize meat.</a:t>
            </a:r>
          </a:p>
          <a:p>
            <a:pPr>
              <a:spcBef>
                <a:spcPct val="50000"/>
              </a:spcBef>
              <a:buFontTx/>
              <a:buChar char="•"/>
            </a:pPr>
            <a:r>
              <a:rPr lang="en-US" sz="2800" b="0" dirty="0" err="1" smtClean="0">
                <a:solidFill>
                  <a:schemeClr val="tx1"/>
                </a:solidFill>
              </a:rPr>
              <a:t>Papain</a:t>
            </a:r>
            <a:r>
              <a:rPr lang="en-US" sz="2800" b="0" dirty="0" smtClean="0">
                <a:solidFill>
                  <a:schemeClr val="tx1"/>
                </a:solidFill>
              </a:rPr>
              <a:t> </a:t>
            </a:r>
            <a:r>
              <a:rPr lang="en-US" sz="2800" b="0" dirty="0">
                <a:solidFill>
                  <a:schemeClr val="tx1"/>
                </a:solidFill>
              </a:rPr>
              <a:t>is most widely used</a:t>
            </a:r>
          </a:p>
          <a:p>
            <a:pPr>
              <a:spcBef>
                <a:spcPct val="50000"/>
              </a:spcBef>
              <a:buFontTx/>
              <a:buChar char="•"/>
            </a:pPr>
            <a:r>
              <a:rPr lang="en-US" sz="2800" b="0" dirty="0">
                <a:solidFill>
                  <a:schemeClr val="tx1"/>
                </a:solidFill>
              </a:rPr>
              <a:t> In home situations, any tenderizer is difficult to incorporate into the meat beyond about  a  1/4-inch depth.</a:t>
            </a:r>
          </a:p>
          <a:p>
            <a:pPr>
              <a:spcBef>
                <a:spcPct val="50000"/>
              </a:spcBef>
              <a:buFontTx/>
              <a:buChar char="•"/>
            </a:pPr>
            <a:r>
              <a:rPr lang="en-US" sz="2800" b="0" dirty="0">
                <a:solidFill>
                  <a:schemeClr val="tx1"/>
                </a:solidFill>
              </a:rPr>
              <a:t> Commercially, enzyme solutions can be pumped into meat cuts.</a:t>
            </a:r>
            <a:endParaRPr 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318">
                                            <p:txEl>
                                              <p:pRg st="0" end="0"/>
                                            </p:txEl>
                                          </p:spTgt>
                                        </p:tgtEl>
                                        <p:attrNameLst>
                                          <p:attrName>style.visibility</p:attrName>
                                        </p:attrNameLst>
                                      </p:cBhvr>
                                      <p:to>
                                        <p:strVal val="visible"/>
                                      </p:to>
                                    </p:set>
                                    <p:anim to="" calcmode="lin" valueType="num">
                                      <p:cBhvr>
                                        <p:cTn id="7" dur="1" fill="hold"/>
                                        <p:tgtEl>
                                          <p:spTgt spid="13318">
                                            <p:txEl>
                                              <p:pRg st="0" end="0"/>
                                            </p:txEl>
                                          </p:spTgt>
                                        </p:tgtEl>
                                        <p:attrNameLst>
                                          <p:attrName/>
                                        </p:attrNameLst>
                                      </p:cBhvr>
                                    </p:anim>
                                  </p:childTnLst>
                                  <p:subTnLst>
                                    <p:animClr clrSpc="rgb" dir="cw">
                                      <p:cBhvr override="childStyle">
                                        <p:cTn dur="1" fill="hold" display="0" masterRel="nextClick" afterEffect="1"/>
                                        <p:tgtEl>
                                          <p:spTgt spid="13318">
                                            <p:txEl>
                                              <p:pRg st="0" end="0"/>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318">
                                            <p:txEl>
                                              <p:pRg st="1" end="1"/>
                                            </p:txEl>
                                          </p:spTgt>
                                        </p:tgtEl>
                                        <p:attrNameLst>
                                          <p:attrName>style.visibility</p:attrName>
                                        </p:attrNameLst>
                                      </p:cBhvr>
                                      <p:to>
                                        <p:strVal val="visible"/>
                                      </p:to>
                                    </p:set>
                                    <p:anim to="" calcmode="lin" valueType="num">
                                      <p:cBhvr>
                                        <p:cTn id="12" dur="1" fill="hold"/>
                                        <p:tgtEl>
                                          <p:spTgt spid="13318">
                                            <p:txEl>
                                              <p:pRg st="1" end="1"/>
                                            </p:txEl>
                                          </p:spTgt>
                                        </p:tgtEl>
                                        <p:attrNameLst>
                                          <p:attrName/>
                                        </p:attrNameLst>
                                      </p:cBhvr>
                                    </p:anim>
                                  </p:childTnLst>
                                  <p:subTnLst>
                                    <p:animClr clrSpc="rgb" dir="cw">
                                      <p:cBhvr override="childStyle">
                                        <p:cTn dur="1" fill="hold" display="0" masterRel="nextClick" afterEffect="1"/>
                                        <p:tgtEl>
                                          <p:spTgt spid="13318">
                                            <p:txEl>
                                              <p:pRg st="1" end="1"/>
                                            </p:txEl>
                                          </p:spTgt>
                                        </p:tgtEl>
                                        <p:attrNameLst>
                                          <p:attrName>ppt_c</p:attrName>
                                        </p:attrNameLst>
                                      </p:cBhvr>
                                      <p:to>
                                        <a:srgbClr val="FFCC99"/>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3318">
                                            <p:txEl>
                                              <p:pRg st="2" end="2"/>
                                            </p:txEl>
                                          </p:spTgt>
                                        </p:tgtEl>
                                        <p:attrNameLst>
                                          <p:attrName>style.visibility</p:attrName>
                                        </p:attrNameLst>
                                      </p:cBhvr>
                                      <p:to>
                                        <p:strVal val="visible"/>
                                      </p:to>
                                    </p:set>
                                    <p:anim to="" calcmode="lin" valueType="num">
                                      <p:cBhvr>
                                        <p:cTn id="17" dur="1" fill="hold"/>
                                        <p:tgtEl>
                                          <p:spTgt spid="13318">
                                            <p:txEl>
                                              <p:pRg st="2" end="2"/>
                                            </p:txEl>
                                          </p:spTgt>
                                        </p:tgtEl>
                                        <p:attrNameLst>
                                          <p:attrName/>
                                        </p:attrNameLst>
                                      </p:cBhvr>
                                    </p:anim>
                                  </p:childTnLst>
                                  <p:subTnLst>
                                    <p:animClr clrSpc="rgb" dir="cw">
                                      <p:cBhvr override="childStyle">
                                        <p:cTn dur="1" fill="hold" display="0" masterRel="nextClick" afterEffect="1"/>
                                        <p:tgtEl>
                                          <p:spTgt spid="13318">
                                            <p:txEl>
                                              <p:pRg st="2" end="2"/>
                                            </p:txEl>
                                          </p:spTgt>
                                        </p:tgtEl>
                                        <p:attrNameLst>
                                          <p:attrName>ppt_c</p:attrName>
                                        </p:attrNameLst>
                                      </p:cBhvr>
                                      <p:to>
                                        <a:srgbClr val="FFCC99"/>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3318">
                                            <p:txEl>
                                              <p:pRg st="3" end="3"/>
                                            </p:txEl>
                                          </p:spTgt>
                                        </p:tgtEl>
                                        <p:attrNameLst>
                                          <p:attrName>style.visibility</p:attrName>
                                        </p:attrNameLst>
                                      </p:cBhvr>
                                      <p:to>
                                        <p:strVal val="visible"/>
                                      </p:to>
                                    </p:set>
                                    <p:anim to="" calcmode="lin" valueType="num">
                                      <p:cBhvr>
                                        <p:cTn id="22" dur="1" fill="hold"/>
                                        <p:tgtEl>
                                          <p:spTgt spid="13318">
                                            <p:txEl>
                                              <p:pRg st="3" end="3"/>
                                            </p:txEl>
                                          </p:spTgt>
                                        </p:tgtEl>
                                        <p:attrNameLst>
                                          <p:attrName/>
                                        </p:attrNameLst>
                                      </p:cBhvr>
                                    </p:anim>
                                  </p:childTnLst>
                                  <p:subTnLst>
                                    <p:animClr clrSpc="rgb" dir="cw">
                                      <p:cBhvr override="childStyle">
                                        <p:cTn dur="1" fill="hold" display="0" masterRel="nextClick" afterEffect="1"/>
                                        <p:tgtEl>
                                          <p:spTgt spid="13318">
                                            <p:txEl>
                                              <p:pRg st="3" end="3"/>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rds.yahoo.com/_ylt=A2KJkK5h5phNczwAz5mjzbkF/SIG=13bjqde6o/EXP=1301894881/**http%3a/assets.smokingmeatforums.com/e/e3/e3ca15d8_Oklahoma%2bsmoker%2b16721%2b-%2b2.jpg"/>
          <p:cNvPicPr>
            <a:picLocks noChangeAspect="1" noChangeArrowheads="1"/>
          </p:cNvPicPr>
          <p:nvPr/>
        </p:nvPicPr>
        <p:blipFill>
          <a:blip r:embed="rId2" cstate="print"/>
          <a:srcRect/>
          <a:stretch>
            <a:fillRect/>
          </a:stretch>
        </p:blipFill>
        <p:spPr bwMode="auto">
          <a:xfrm>
            <a:off x="0" y="0"/>
            <a:ext cx="9144000" cy="6855125"/>
          </a:xfrm>
          <a:prstGeom prst="rect">
            <a:avLst/>
          </a:prstGeom>
          <a:noFill/>
        </p:spPr>
      </p:pic>
      <p:sp>
        <p:nvSpPr>
          <p:cNvPr id="2" name="Title 1"/>
          <p:cNvSpPr>
            <a:spLocks noGrp="1"/>
          </p:cNvSpPr>
          <p:nvPr>
            <p:ph type="title"/>
          </p:nvPr>
        </p:nvSpPr>
        <p:spPr/>
        <p:txBody>
          <a:bodyPr/>
          <a:lstStyle/>
          <a:p>
            <a:pPr algn="r"/>
            <a:r>
              <a:rPr lang="en-US" dirty="0" smtClean="0">
                <a:solidFill>
                  <a:schemeClr val="bg1"/>
                </a:solidFill>
              </a:rPr>
              <a:t>SMOKERS</a:t>
            </a:r>
            <a:endParaRPr lang="en-US" dirty="0">
              <a:solidFill>
                <a:schemeClr val="bg1"/>
              </a:solidFill>
            </a:endParaRPr>
          </a:p>
        </p:txBody>
      </p:sp>
      <p:sp>
        <p:nvSpPr>
          <p:cNvPr id="3" name="Content Placeholder 2"/>
          <p:cNvSpPr>
            <a:spLocks noGrp="1"/>
          </p:cNvSpPr>
          <p:nvPr>
            <p:ph idx="1"/>
          </p:nvPr>
        </p:nvSpPr>
        <p:spPr>
          <a:xfrm>
            <a:off x="5943600" y="1600201"/>
            <a:ext cx="3200400" cy="1371600"/>
          </a:xfrm>
        </p:spPr>
        <p:txBody>
          <a:bodyPr/>
          <a:lstStyle/>
          <a:p>
            <a:r>
              <a:rPr lang="en-US" dirty="0" smtClean="0">
                <a:solidFill>
                  <a:schemeClr val="bg1"/>
                </a:solidFill>
              </a:rPr>
              <a:t>Many designs</a:t>
            </a:r>
          </a:p>
          <a:p>
            <a:pPr>
              <a:buNone/>
            </a:pPr>
            <a:endParaRPr lang="en-US" dirty="0" smtClean="0">
              <a:solidFill>
                <a:schemeClr val="bg1"/>
              </a:solidFill>
            </a:endParaRPr>
          </a:p>
          <a:p>
            <a:pPr>
              <a:buNone/>
            </a:pPr>
            <a:endParaRPr lang="en-US" dirty="0">
              <a:solidFill>
                <a:schemeClr val="bg1"/>
              </a:solidFill>
            </a:endParaRPr>
          </a:p>
        </p:txBody>
      </p:sp>
      <p:sp>
        <p:nvSpPr>
          <p:cNvPr id="7" name="TextBox 6"/>
          <p:cNvSpPr txBox="1"/>
          <p:nvPr/>
        </p:nvSpPr>
        <p:spPr>
          <a:xfrm>
            <a:off x="3733800" y="2514600"/>
            <a:ext cx="716863" cy="584775"/>
          </a:xfrm>
          <a:prstGeom prst="rect">
            <a:avLst/>
          </a:prstGeom>
          <a:noFill/>
        </p:spPr>
        <p:txBody>
          <a:bodyPr wrap="none" rtlCol="0">
            <a:spAutoFit/>
          </a:bodyPr>
          <a:lstStyle/>
          <a:p>
            <a:r>
              <a:rPr lang="en-US" dirty="0" smtClean="0">
                <a:solidFill>
                  <a:schemeClr val="bg1"/>
                </a:solidFill>
              </a:rPr>
              <a:t>Pit</a:t>
            </a:r>
            <a:endParaRPr lang="en-US" dirty="0">
              <a:solidFill>
                <a:schemeClr val="bg1"/>
              </a:solidFill>
            </a:endParaRPr>
          </a:p>
        </p:txBody>
      </p:sp>
      <p:sp>
        <p:nvSpPr>
          <p:cNvPr id="8" name="TextBox 7"/>
          <p:cNvSpPr txBox="1"/>
          <p:nvPr/>
        </p:nvSpPr>
        <p:spPr>
          <a:xfrm>
            <a:off x="5334000" y="3657600"/>
            <a:ext cx="1803571" cy="584775"/>
          </a:xfrm>
          <a:prstGeom prst="rect">
            <a:avLst/>
          </a:prstGeom>
          <a:noFill/>
        </p:spPr>
        <p:txBody>
          <a:bodyPr wrap="none" rtlCol="0">
            <a:spAutoFit/>
          </a:bodyPr>
          <a:lstStyle/>
          <a:p>
            <a:r>
              <a:rPr lang="en-US" dirty="0" smtClean="0">
                <a:solidFill>
                  <a:schemeClr val="bg1"/>
                </a:solidFill>
              </a:rPr>
              <a:t>Fire Box</a:t>
            </a:r>
            <a:endParaRPr lang="en-US" dirty="0">
              <a:solidFill>
                <a:schemeClr val="bg1"/>
              </a:solidFill>
            </a:endParaRPr>
          </a:p>
        </p:txBody>
      </p:sp>
      <p:sp>
        <p:nvSpPr>
          <p:cNvPr id="9" name="TextBox 8"/>
          <p:cNvSpPr txBox="1"/>
          <p:nvPr/>
        </p:nvSpPr>
        <p:spPr>
          <a:xfrm>
            <a:off x="6019800" y="4648200"/>
            <a:ext cx="3124200" cy="2062103"/>
          </a:xfrm>
          <a:prstGeom prst="rect">
            <a:avLst/>
          </a:prstGeom>
          <a:noFill/>
        </p:spPr>
        <p:txBody>
          <a:bodyPr wrap="square" rtlCol="0">
            <a:spAutoFit/>
          </a:bodyPr>
          <a:lstStyle/>
          <a:p>
            <a:r>
              <a:rPr lang="en-US" b="0" dirty="0" smtClean="0">
                <a:solidFill>
                  <a:schemeClr val="bg1"/>
                </a:solidFill>
              </a:rPr>
              <a:t>Multiple dampers to control heat and smoke</a:t>
            </a:r>
            <a:endParaRPr lang="en-US" b="0" dirty="0">
              <a:solidFill>
                <a:schemeClr val="bg1"/>
              </a:solidFill>
            </a:endParaRPr>
          </a:p>
        </p:txBody>
      </p:sp>
      <p:sp>
        <p:nvSpPr>
          <p:cNvPr id="10" name="Line 8"/>
          <p:cNvSpPr>
            <a:spLocks noChangeShapeType="1"/>
          </p:cNvSpPr>
          <p:nvPr/>
        </p:nvSpPr>
        <p:spPr bwMode="auto">
          <a:xfrm flipV="1">
            <a:off x="6858000" y="3733800"/>
            <a:ext cx="381000" cy="1066800"/>
          </a:xfrm>
          <a:prstGeom prst="line">
            <a:avLst/>
          </a:prstGeom>
          <a:noFill/>
          <a:ln w="38100">
            <a:solidFill>
              <a:srgbClr val="CC0000"/>
            </a:solidFill>
            <a:round/>
            <a:headEnd/>
            <a:tailEnd type="triangle" w="med" len="med"/>
          </a:ln>
        </p:spPr>
        <p:txBody>
          <a:bodyPr wrap="none" anchor="ctr"/>
          <a:lstStyle/>
          <a:p>
            <a:endParaRPr lang="en-US"/>
          </a:p>
        </p:txBody>
      </p:sp>
      <p:sp>
        <p:nvSpPr>
          <p:cNvPr id="11" name="Line 8"/>
          <p:cNvSpPr>
            <a:spLocks noChangeShapeType="1"/>
          </p:cNvSpPr>
          <p:nvPr/>
        </p:nvSpPr>
        <p:spPr bwMode="auto">
          <a:xfrm flipH="1" flipV="1">
            <a:off x="1524000" y="228600"/>
            <a:ext cx="5334000" cy="4572000"/>
          </a:xfrm>
          <a:prstGeom prst="line">
            <a:avLst/>
          </a:prstGeom>
          <a:noFill/>
          <a:ln w="38100">
            <a:solidFill>
              <a:srgbClr val="CC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3252" name="Picture 4" descr="http://www.easttexassmokercompany.com/image/33920437_scaled_384x229.jpg"/>
          <p:cNvPicPr>
            <a:picLocks noChangeAspect="1" noChangeArrowheads="1"/>
          </p:cNvPicPr>
          <p:nvPr/>
        </p:nvPicPr>
        <p:blipFill>
          <a:blip r:embed="rId2" cstate="print"/>
          <a:srcRect/>
          <a:stretch>
            <a:fillRect/>
          </a:stretch>
        </p:blipFill>
        <p:spPr bwMode="auto">
          <a:xfrm>
            <a:off x="0" y="3995141"/>
            <a:ext cx="4800600" cy="2862859"/>
          </a:xfrm>
          <a:prstGeom prst="rect">
            <a:avLst/>
          </a:prstGeom>
          <a:noFill/>
        </p:spPr>
      </p:pic>
      <p:pic>
        <p:nvPicPr>
          <p:cNvPr id="53254" name="Picture 6" descr="http://www.easttexassmokercompany.com/image/33920423_scaled_384x288.jpg"/>
          <p:cNvPicPr>
            <a:picLocks noChangeAspect="1" noChangeArrowheads="1"/>
          </p:cNvPicPr>
          <p:nvPr/>
        </p:nvPicPr>
        <p:blipFill>
          <a:blip r:embed="rId3" cstate="print"/>
          <a:srcRect/>
          <a:stretch>
            <a:fillRect/>
          </a:stretch>
        </p:blipFill>
        <p:spPr bwMode="auto">
          <a:xfrm>
            <a:off x="4800600" y="3600449"/>
            <a:ext cx="4343400" cy="3257551"/>
          </a:xfrm>
          <a:prstGeom prst="rect">
            <a:avLst/>
          </a:prstGeom>
          <a:noFill/>
        </p:spPr>
      </p:pic>
      <p:pic>
        <p:nvPicPr>
          <p:cNvPr id="53250" name="Picture 2" descr="http://www.easttexassmokercompany.com/image/33920808_scaled_576x247.jpg"/>
          <p:cNvPicPr>
            <a:picLocks noChangeAspect="1" noChangeArrowheads="1"/>
          </p:cNvPicPr>
          <p:nvPr/>
        </p:nvPicPr>
        <p:blipFill>
          <a:blip r:embed="rId4" cstate="print"/>
          <a:srcRect/>
          <a:stretch>
            <a:fillRect/>
          </a:stretch>
        </p:blipFill>
        <p:spPr bwMode="auto">
          <a:xfrm>
            <a:off x="0" y="0"/>
            <a:ext cx="9372600" cy="4019154"/>
          </a:xfrm>
          <a:prstGeom prst="rect">
            <a:avLst/>
          </a:prstGeom>
          <a:noFill/>
        </p:spPr>
      </p:pic>
      <p:sp>
        <p:nvSpPr>
          <p:cNvPr id="2" name="Title 1"/>
          <p:cNvSpPr>
            <a:spLocks noGrp="1"/>
          </p:cNvSpPr>
          <p:nvPr>
            <p:ph type="title"/>
          </p:nvPr>
        </p:nvSpPr>
        <p:spPr>
          <a:xfrm>
            <a:off x="457200" y="274638"/>
            <a:ext cx="8229600" cy="1173162"/>
          </a:xfrm>
        </p:spPr>
        <p:txBody>
          <a:bodyPr>
            <a:normAutofit fontScale="90000"/>
          </a:bodyPr>
          <a:lstStyle/>
          <a:p>
            <a:r>
              <a:rPr lang="en-US" dirty="0" smtClean="0">
                <a:solidFill>
                  <a:schemeClr val="bg1"/>
                </a:solidFill>
              </a:rPr>
              <a:t>TTU Meat Science Association Smoker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54286" name="Picture 14" descr="http://www.easttexassmokercompany.com/image/33920412_scaled_256x192.jpg"/>
          <p:cNvPicPr>
            <a:picLocks noChangeAspect="1" noChangeArrowheads="1"/>
          </p:cNvPicPr>
          <p:nvPr/>
        </p:nvPicPr>
        <p:blipFill>
          <a:blip r:embed="rId2" cstate="print"/>
          <a:srcRect/>
          <a:stretch>
            <a:fillRect/>
          </a:stretch>
        </p:blipFill>
        <p:spPr bwMode="auto">
          <a:xfrm>
            <a:off x="0" y="0"/>
            <a:ext cx="4775200" cy="3581400"/>
          </a:xfrm>
          <a:prstGeom prst="rect">
            <a:avLst/>
          </a:prstGeom>
          <a:noFill/>
        </p:spPr>
      </p:pic>
      <p:pic>
        <p:nvPicPr>
          <p:cNvPr id="54280" name="Picture 8" descr="http://www.easttexassmokercompany.com/image/33920432_scaled_256x192.jpg"/>
          <p:cNvPicPr>
            <a:picLocks noChangeAspect="1" noChangeArrowheads="1"/>
          </p:cNvPicPr>
          <p:nvPr/>
        </p:nvPicPr>
        <p:blipFill>
          <a:blip r:embed="rId3" cstate="print"/>
          <a:srcRect/>
          <a:stretch>
            <a:fillRect/>
          </a:stretch>
        </p:blipFill>
        <p:spPr bwMode="auto">
          <a:xfrm>
            <a:off x="3657600" y="0"/>
            <a:ext cx="5486400" cy="4114800"/>
          </a:xfrm>
          <a:prstGeom prst="rect">
            <a:avLst/>
          </a:prstGeom>
          <a:noFill/>
        </p:spPr>
      </p:pic>
      <p:pic>
        <p:nvPicPr>
          <p:cNvPr id="54276" name="Picture 4" descr="http://www.easttexassmokercompany.com/image/33920416_scaled_384x288.jpg"/>
          <p:cNvPicPr>
            <a:picLocks noChangeAspect="1" noChangeArrowheads="1"/>
          </p:cNvPicPr>
          <p:nvPr/>
        </p:nvPicPr>
        <p:blipFill>
          <a:blip r:embed="rId4" cstate="print"/>
          <a:srcRect/>
          <a:stretch>
            <a:fillRect/>
          </a:stretch>
        </p:blipFill>
        <p:spPr bwMode="auto">
          <a:xfrm>
            <a:off x="0" y="3371848"/>
            <a:ext cx="4648200" cy="3486152"/>
          </a:xfrm>
          <a:prstGeom prst="rect">
            <a:avLst/>
          </a:prstGeom>
          <a:noFill/>
        </p:spPr>
      </p:pic>
      <p:pic>
        <p:nvPicPr>
          <p:cNvPr id="54290" name="Picture 18" descr="http://www.easttexassmokercompany.com/image/33920430_scaled_384x288.jpg"/>
          <p:cNvPicPr>
            <a:picLocks noChangeAspect="1" noChangeArrowheads="1"/>
          </p:cNvPicPr>
          <p:nvPr/>
        </p:nvPicPr>
        <p:blipFill>
          <a:blip r:embed="rId5" cstate="print"/>
          <a:srcRect/>
          <a:stretch>
            <a:fillRect/>
          </a:stretch>
        </p:blipFill>
        <p:spPr bwMode="auto">
          <a:xfrm>
            <a:off x="4495800" y="3371849"/>
            <a:ext cx="4648200" cy="34861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5" name="Picture 10" descr="http://www.easttexassmokercompany.com/image/33920428_scaled_256x192.jpg"/>
          <p:cNvPicPr>
            <a:picLocks noChangeAspect="1" noChangeArrowheads="1"/>
          </p:cNvPicPr>
          <p:nvPr/>
        </p:nvPicPr>
        <p:blipFill>
          <a:blip r:embed="rId2" cstate="print"/>
          <a:srcRect/>
          <a:stretch>
            <a:fillRect/>
          </a:stretch>
        </p:blipFill>
        <p:spPr bwMode="auto">
          <a:xfrm>
            <a:off x="6019800" y="0"/>
            <a:ext cx="3124200" cy="2343150"/>
          </a:xfrm>
          <a:prstGeom prst="rect">
            <a:avLst/>
          </a:prstGeom>
          <a:noFill/>
        </p:spPr>
      </p:pic>
      <p:pic>
        <p:nvPicPr>
          <p:cNvPr id="6" name="Picture 12" descr="http://www.easttexassmokercompany.com/image/33920436_scaled_256x192.jpg"/>
          <p:cNvPicPr>
            <a:picLocks noChangeAspect="1" noChangeArrowheads="1"/>
          </p:cNvPicPr>
          <p:nvPr/>
        </p:nvPicPr>
        <p:blipFill>
          <a:blip r:embed="rId3" cstate="print"/>
          <a:srcRect/>
          <a:stretch>
            <a:fillRect/>
          </a:stretch>
        </p:blipFill>
        <p:spPr bwMode="auto">
          <a:xfrm>
            <a:off x="2895600" y="2209800"/>
            <a:ext cx="3124200" cy="2343150"/>
          </a:xfrm>
          <a:prstGeom prst="rect">
            <a:avLst/>
          </a:prstGeom>
          <a:noFill/>
        </p:spPr>
      </p:pic>
      <p:pic>
        <p:nvPicPr>
          <p:cNvPr id="7" name="Picture 16" descr="http://www.easttexassmokercompany.com/image/33920408_scaled_256x192.jpg"/>
          <p:cNvPicPr>
            <a:picLocks noChangeAspect="1" noChangeArrowheads="1"/>
          </p:cNvPicPr>
          <p:nvPr/>
        </p:nvPicPr>
        <p:blipFill>
          <a:blip r:embed="rId4" cstate="print"/>
          <a:srcRect/>
          <a:stretch>
            <a:fillRect/>
          </a:stretch>
        </p:blipFill>
        <p:spPr bwMode="auto">
          <a:xfrm>
            <a:off x="0" y="4495800"/>
            <a:ext cx="3149600" cy="2362200"/>
          </a:xfrm>
          <a:prstGeom prst="rect">
            <a:avLst/>
          </a:prstGeom>
          <a:noFill/>
        </p:spPr>
      </p:pic>
      <p:pic>
        <p:nvPicPr>
          <p:cNvPr id="8" name="Picture 6" descr="http://www.easttexassmokercompany.com/image/33920407_scaled_384x288.jpg"/>
          <p:cNvPicPr>
            <a:picLocks noGrp="1" noChangeAspect="1" noChangeArrowheads="1"/>
          </p:cNvPicPr>
          <p:nvPr>
            <p:ph idx="1"/>
          </p:nvPr>
        </p:nvPicPr>
        <p:blipFill>
          <a:blip r:embed="rId5" cstate="print"/>
          <a:srcRect/>
          <a:stretch>
            <a:fillRect/>
          </a:stretch>
        </p:blipFill>
        <p:spPr bwMode="auto">
          <a:xfrm>
            <a:off x="0" y="0"/>
            <a:ext cx="3048000" cy="2286000"/>
          </a:xfrm>
          <a:prstGeom prst="rect">
            <a:avLst/>
          </a:prstGeom>
          <a:noFill/>
        </p:spPr>
      </p:pic>
      <p:pic>
        <p:nvPicPr>
          <p:cNvPr id="55298" name="Picture 2" descr="http://www.easttexassmokercompany.com/image/33920406_scaled_256x192.jpg"/>
          <p:cNvPicPr>
            <a:picLocks noChangeAspect="1" noChangeArrowheads="1"/>
          </p:cNvPicPr>
          <p:nvPr/>
        </p:nvPicPr>
        <p:blipFill>
          <a:blip r:embed="rId6" cstate="print"/>
          <a:srcRect/>
          <a:stretch>
            <a:fillRect/>
          </a:stretch>
        </p:blipFill>
        <p:spPr bwMode="auto">
          <a:xfrm>
            <a:off x="5867400" y="4400550"/>
            <a:ext cx="3276600" cy="24574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60418" name="Picture 2" descr="http://mgilbert.net/deeppit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BARBECUING IN THE GROUND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5" name="Picture 4" descr="http://rds.yahoo.com/_ylt=A0PDoX2b_JhNuS0AKX6jzbkF/SIG=13m4cn8t7/EXP=1301900571/**http%3a/i255.photobucket.com/albums/hh128/jestridge/Picturefirepitingroundpit095.jpg%3ft=1291421737"/>
          <p:cNvPicPr>
            <a:picLocks noChangeAspect="1" noChangeArrowheads="1"/>
          </p:cNvPicPr>
          <p:nvPr/>
        </p:nvPicPr>
        <p:blipFill>
          <a:blip r:embed="rId2" cstate="print"/>
          <a:srcRect/>
          <a:stretch>
            <a:fillRect/>
          </a:stretch>
        </p:blipFill>
        <p:spPr bwMode="auto">
          <a:xfrm>
            <a:off x="0" y="0"/>
            <a:ext cx="11379200" cy="8534400"/>
          </a:xfrm>
          <a:prstGeom prst="rect">
            <a:avLst/>
          </a:prstGeom>
          <a:noFill/>
        </p:spPr>
      </p:pic>
      <p:sp>
        <p:nvSpPr>
          <p:cNvPr id="3" name="Content Placeholder 2"/>
          <p:cNvSpPr>
            <a:spLocks noGrp="1"/>
          </p:cNvSpPr>
          <p:nvPr>
            <p:ph idx="1"/>
          </p:nvPr>
        </p:nvSpPr>
        <p:spPr>
          <a:xfrm>
            <a:off x="457200" y="381000"/>
            <a:ext cx="8229600" cy="5745163"/>
          </a:xfrm>
        </p:spPr>
        <p:txBody>
          <a:bodyPr/>
          <a:lstStyle/>
          <a:p>
            <a:r>
              <a:rPr lang="en-US" dirty="0" smtClean="0">
                <a:solidFill>
                  <a:schemeClr val="bg1"/>
                </a:solidFill>
              </a:rPr>
              <a:t>Fire built in ground</a:t>
            </a:r>
          </a:p>
          <a:p>
            <a:r>
              <a:rPr lang="en-US" dirty="0" smtClean="0">
                <a:solidFill>
                  <a:schemeClr val="bg1"/>
                </a:solidFill>
              </a:rPr>
              <a:t>Burned until large bed of coals</a:t>
            </a:r>
          </a:p>
          <a:p>
            <a:r>
              <a:rPr lang="en-US" dirty="0" smtClean="0">
                <a:solidFill>
                  <a:schemeClr val="bg1"/>
                </a:solidFill>
              </a:rPr>
              <a:t>Meat wrapped in burlap</a:t>
            </a:r>
          </a:p>
          <a:p>
            <a:r>
              <a:rPr lang="en-US" dirty="0" smtClean="0">
                <a:solidFill>
                  <a:schemeClr val="bg1"/>
                </a:solidFill>
              </a:rPr>
              <a:t>Cover placed on top</a:t>
            </a:r>
          </a:p>
          <a:p>
            <a:r>
              <a:rPr lang="en-US" dirty="0" smtClean="0">
                <a:solidFill>
                  <a:schemeClr val="bg1"/>
                </a:solidFill>
              </a:rPr>
              <a:t>Buried</a:t>
            </a:r>
          </a:p>
          <a:p>
            <a:r>
              <a:rPr lang="en-US" dirty="0" smtClean="0">
                <a:solidFill>
                  <a:schemeClr val="bg1"/>
                </a:solidFill>
              </a:rPr>
              <a:t>24-48 hrs</a:t>
            </a: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descr="Purple mesh"/>
          <p:cNvSpPr>
            <a:spLocks noGrp="1" noChangeArrowheads="1"/>
          </p:cNvSpPr>
          <p:nvPr>
            <p:ph type="title"/>
          </p:nvPr>
        </p:nvSpPr>
        <p:spPr>
          <a:noFill/>
        </p:spPr>
        <p:txBody>
          <a:bodyPr/>
          <a:lstStyle/>
          <a:p>
            <a:pPr>
              <a:defRPr/>
            </a:pPr>
            <a:r>
              <a:rPr lang="en-US" sz="2800" smtClean="0">
                <a:solidFill>
                  <a:srgbClr val="CC0000"/>
                </a:solidFill>
              </a:rPr>
              <a:t>WHAT ARE THE KEYS TO MATCHING RETAIL CUTS WITH THE PREFERRED COOKING METHODS?</a:t>
            </a:r>
            <a:endParaRPr lang="en-US" smtClean="0">
              <a:solidFill>
                <a:srgbClr val="CC0000"/>
              </a:solidFill>
            </a:endParaRPr>
          </a:p>
        </p:txBody>
      </p:sp>
      <p:sp>
        <p:nvSpPr>
          <p:cNvPr id="86021" name="Text Box 5"/>
          <p:cNvSpPr txBox="1">
            <a:spLocks noChangeArrowheads="1"/>
          </p:cNvSpPr>
          <p:nvPr/>
        </p:nvSpPr>
        <p:spPr bwMode="auto">
          <a:xfrm>
            <a:off x="381000" y="1295400"/>
            <a:ext cx="8763000" cy="4457700"/>
          </a:xfrm>
          <a:prstGeom prst="rect">
            <a:avLst/>
          </a:prstGeom>
          <a:noFill/>
          <a:ln w="38100">
            <a:noFill/>
            <a:miter lim="800000"/>
            <a:headEnd/>
            <a:tailEnd/>
          </a:ln>
        </p:spPr>
        <p:txBody>
          <a:bodyPr>
            <a:spAutoFit/>
          </a:bodyPr>
          <a:lstStyle/>
          <a:p>
            <a:pPr>
              <a:spcBef>
                <a:spcPct val="50000"/>
              </a:spcBef>
              <a:buFontTx/>
              <a:buChar char="•"/>
            </a:pPr>
            <a:r>
              <a:rPr lang="en-US" sz="2600" b="0" dirty="0">
                <a:solidFill>
                  <a:schemeClr val="tx1"/>
                </a:solidFill>
              </a:rPr>
              <a:t> You must know where on the carcass the cut originated.  If you learn lab materials, you will know the origins of cuts.</a:t>
            </a:r>
          </a:p>
          <a:p>
            <a:pPr>
              <a:spcBef>
                <a:spcPct val="50000"/>
              </a:spcBef>
              <a:buFontTx/>
              <a:buChar char="•"/>
            </a:pPr>
            <a:r>
              <a:rPr lang="en-US" sz="2600" b="0" dirty="0">
                <a:solidFill>
                  <a:schemeClr val="tx1"/>
                </a:solidFill>
              </a:rPr>
              <a:t> Then learn what parts of the carcass are tender and  tough  (or intermediate)</a:t>
            </a:r>
          </a:p>
          <a:p>
            <a:pPr>
              <a:spcBef>
                <a:spcPct val="50000"/>
              </a:spcBef>
              <a:buFontTx/>
              <a:buChar char="•"/>
            </a:pPr>
            <a:r>
              <a:rPr lang="en-US" sz="2600" b="0" dirty="0">
                <a:solidFill>
                  <a:schemeClr val="tx1"/>
                </a:solidFill>
              </a:rPr>
              <a:t> Tender ones need dry heat methods</a:t>
            </a:r>
          </a:p>
          <a:p>
            <a:pPr>
              <a:spcBef>
                <a:spcPct val="50000"/>
              </a:spcBef>
              <a:buFontTx/>
              <a:buChar char="•"/>
            </a:pPr>
            <a:r>
              <a:rPr lang="en-US" sz="2600" b="0" dirty="0">
                <a:solidFill>
                  <a:schemeClr val="tx1"/>
                </a:solidFill>
              </a:rPr>
              <a:t> Tough ones need  moist heat methods</a:t>
            </a:r>
          </a:p>
          <a:p>
            <a:pPr>
              <a:spcBef>
                <a:spcPct val="50000"/>
              </a:spcBef>
              <a:buFontTx/>
              <a:buChar char="•"/>
            </a:pPr>
            <a:r>
              <a:rPr lang="en-US" sz="2600" b="0" dirty="0">
                <a:solidFill>
                  <a:schemeClr val="tx1"/>
                </a:solidFill>
              </a:rPr>
              <a:t> Lastly, learn cooking methods for thick and thin cuts and you have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 calcmode="lin" valueType="num">
                                      <p:cBhvr>
                                        <p:cTn id="7" dur="500" fill="hold"/>
                                        <p:tgtEl>
                                          <p:spTgt spid="8602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86021">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86021">
                                            <p:txEl>
                                              <p:pRg st="0" end="0"/>
                                            </p:txEl>
                                          </p:spTgt>
                                        </p:tgtEl>
                                        <p:attrNameLst>
                                          <p:attrName>ppt_c</p:attrName>
                                        </p:attrNameLst>
                                      </p:cBhvr>
                                      <p:to>
                                        <a:srgbClr val="FFCC99"/>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86021">
                                            <p:txEl>
                                              <p:pRg st="1" end="1"/>
                                            </p:txEl>
                                          </p:spTgt>
                                        </p:tgtEl>
                                        <p:attrNameLst>
                                          <p:attrName>style.visibility</p:attrName>
                                        </p:attrNameLst>
                                      </p:cBhvr>
                                      <p:to>
                                        <p:strVal val="visible"/>
                                      </p:to>
                                    </p:set>
                                    <p:anim calcmode="lin" valueType="num">
                                      <p:cBhvr>
                                        <p:cTn id="13" dur="500" fill="hold"/>
                                        <p:tgtEl>
                                          <p:spTgt spid="86021">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86021">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86021">
                                            <p:txEl>
                                              <p:pRg st="1" end="1"/>
                                            </p:txEl>
                                          </p:spTgt>
                                        </p:tgtEl>
                                        <p:attrNameLst>
                                          <p:attrName>ppt_c</p:attrName>
                                        </p:attrNameLst>
                                      </p:cBhvr>
                                      <p:to>
                                        <a:srgbClr val="FFCC99"/>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86021">
                                            <p:txEl>
                                              <p:pRg st="2" end="2"/>
                                            </p:txEl>
                                          </p:spTgt>
                                        </p:tgtEl>
                                        <p:attrNameLst>
                                          <p:attrName>style.visibility</p:attrName>
                                        </p:attrNameLst>
                                      </p:cBhvr>
                                      <p:to>
                                        <p:strVal val="visible"/>
                                      </p:to>
                                    </p:set>
                                    <p:anim calcmode="lin" valueType="num">
                                      <p:cBhvr>
                                        <p:cTn id="19" dur="500" fill="hold"/>
                                        <p:tgtEl>
                                          <p:spTgt spid="86021">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86021">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86021">
                                            <p:txEl>
                                              <p:pRg st="2" end="2"/>
                                            </p:txEl>
                                          </p:spTgt>
                                        </p:tgtEl>
                                        <p:attrNameLst>
                                          <p:attrName>ppt_c</p:attrName>
                                        </p:attrNameLst>
                                      </p:cBhvr>
                                      <p:to>
                                        <a:srgbClr val="FFCC99"/>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86021">
                                            <p:txEl>
                                              <p:pRg st="3" end="3"/>
                                            </p:txEl>
                                          </p:spTgt>
                                        </p:tgtEl>
                                        <p:attrNameLst>
                                          <p:attrName>style.visibility</p:attrName>
                                        </p:attrNameLst>
                                      </p:cBhvr>
                                      <p:to>
                                        <p:strVal val="visible"/>
                                      </p:to>
                                    </p:set>
                                    <p:anim calcmode="lin" valueType="num">
                                      <p:cBhvr>
                                        <p:cTn id="25" dur="500" fill="hold"/>
                                        <p:tgtEl>
                                          <p:spTgt spid="86021">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86021">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86021">
                                            <p:txEl>
                                              <p:pRg st="3" end="3"/>
                                            </p:txEl>
                                          </p:spTgt>
                                        </p:tgtEl>
                                        <p:attrNameLst>
                                          <p:attrName>ppt_c</p:attrName>
                                        </p:attrNameLst>
                                      </p:cBhvr>
                                      <p:to>
                                        <a:srgbClr val="FFCC99"/>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86021">
                                            <p:txEl>
                                              <p:pRg st="4" end="4"/>
                                            </p:txEl>
                                          </p:spTgt>
                                        </p:tgtEl>
                                        <p:attrNameLst>
                                          <p:attrName>style.visibility</p:attrName>
                                        </p:attrNameLst>
                                      </p:cBhvr>
                                      <p:to>
                                        <p:strVal val="visible"/>
                                      </p:to>
                                    </p:set>
                                    <p:anim calcmode="lin" valueType="num">
                                      <p:cBhvr>
                                        <p:cTn id="31" dur="500" fill="hold"/>
                                        <p:tgtEl>
                                          <p:spTgt spid="86021">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86021">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86021">
                                            <p:txEl>
                                              <p:pRg st="4" end="4"/>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descr="Purple mesh"/>
          <p:cNvSpPr>
            <a:spLocks noGrp="1" noChangeArrowheads="1"/>
          </p:cNvSpPr>
          <p:nvPr>
            <p:ph type="title"/>
          </p:nvPr>
        </p:nvSpPr>
        <p:spPr>
          <a:xfrm>
            <a:off x="0" y="0"/>
            <a:ext cx="5410200" cy="3352800"/>
          </a:xfrm>
          <a:noFill/>
        </p:spPr>
        <p:txBody>
          <a:bodyPr>
            <a:normAutofit fontScale="90000"/>
          </a:bodyPr>
          <a:lstStyle/>
          <a:p>
            <a:pPr algn="l">
              <a:defRPr/>
            </a:pPr>
            <a:r>
              <a:rPr lang="en-US" dirty="0" smtClean="0">
                <a:solidFill>
                  <a:srgbClr val="CC0000"/>
                </a:solidFill>
              </a:rPr>
              <a:t>BEEF PRESENTS MORE TENDERNESS PROBLEMS THAN VEAL, PORK OR LAMB</a:t>
            </a:r>
            <a:br>
              <a:rPr lang="en-US" dirty="0" smtClean="0">
                <a:solidFill>
                  <a:srgbClr val="CC0000"/>
                </a:solidFill>
              </a:rPr>
            </a:br>
            <a:r>
              <a:rPr lang="en-US" dirty="0" smtClean="0">
                <a:solidFill>
                  <a:srgbClr val="CC0000"/>
                </a:solidFill>
              </a:rPr>
              <a:t>  </a:t>
            </a:r>
            <a:r>
              <a:rPr lang="en-US" dirty="0" smtClean="0">
                <a:solidFill>
                  <a:srgbClr val="FFFFFF"/>
                </a:solidFill>
              </a:rPr>
              <a:t>WHY?</a:t>
            </a:r>
          </a:p>
        </p:txBody>
      </p:sp>
      <p:pic>
        <p:nvPicPr>
          <p:cNvPr id="114692" name="Picture 4" descr="C:\AS3201\AS3210PPTs\CarcOutlines.jpg"/>
          <p:cNvPicPr>
            <a:picLocks noChangeAspect="1" noChangeArrowheads="1"/>
          </p:cNvPicPr>
          <p:nvPr/>
        </p:nvPicPr>
        <p:blipFill>
          <a:blip r:embed="rId2" cstate="print"/>
          <a:srcRect/>
          <a:stretch>
            <a:fillRect/>
          </a:stretch>
        </p:blipFill>
        <p:spPr bwMode="auto">
          <a:xfrm>
            <a:off x="5440363" y="68263"/>
            <a:ext cx="3703637" cy="6789737"/>
          </a:xfrm>
          <a:prstGeom prst="rect">
            <a:avLst/>
          </a:prstGeom>
          <a:noFill/>
          <a:ln w="9525">
            <a:noFill/>
            <a:miter lim="800000"/>
            <a:headEnd/>
            <a:tailEnd/>
          </a:ln>
        </p:spPr>
      </p:pic>
      <p:sp>
        <p:nvSpPr>
          <p:cNvPr id="114693" name="Text Box 6"/>
          <p:cNvSpPr txBox="1">
            <a:spLocks noChangeArrowheads="1"/>
          </p:cNvSpPr>
          <p:nvPr/>
        </p:nvSpPr>
        <p:spPr bwMode="auto">
          <a:xfrm>
            <a:off x="6705600" y="0"/>
            <a:ext cx="2438400" cy="5649913"/>
          </a:xfrm>
          <a:prstGeom prst="rect">
            <a:avLst/>
          </a:prstGeom>
          <a:noFill/>
          <a:ln w="38100">
            <a:noFill/>
            <a:miter lim="800000"/>
            <a:headEnd/>
            <a:tailEnd/>
          </a:ln>
        </p:spPr>
        <p:txBody>
          <a:bodyPr>
            <a:spAutoFit/>
          </a:bodyPr>
          <a:lstStyle/>
          <a:p>
            <a:pPr>
              <a:spcBef>
                <a:spcPct val="50000"/>
              </a:spcBef>
            </a:pPr>
            <a:r>
              <a:rPr lang="en-US" sz="2800">
                <a:solidFill>
                  <a:schemeClr val="tx1"/>
                </a:solidFill>
              </a:rPr>
              <a:t>BEEF</a:t>
            </a:r>
          </a:p>
          <a:p>
            <a:pPr>
              <a:spcBef>
                <a:spcPct val="50000"/>
              </a:spcBef>
            </a:pPr>
            <a:endParaRPr lang="en-US" sz="2800">
              <a:solidFill>
                <a:schemeClr val="tx1"/>
              </a:solidFill>
            </a:endParaRPr>
          </a:p>
          <a:p>
            <a:pPr>
              <a:spcBef>
                <a:spcPct val="50000"/>
              </a:spcBef>
            </a:pPr>
            <a:endParaRPr lang="en-US" sz="2800">
              <a:solidFill>
                <a:schemeClr val="tx1"/>
              </a:solidFill>
            </a:endParaRPr>
          </a:p>
          <a:p>
            <a:pPr>
              <a:spcBef>
                <a:spcPct val="50000"/>
              </a:spcBef>
            </a:pPr>
            <a:r>
              <a:rPr lang="en-US" sz="2800">
                <a:solidFill>
                  <a:schemeClr val="tx1"/>
                </a:solidFill>
              </a:rPr>
              <a:t>VEAL</a:t>
            </a:r>
          </a:p>
          <a:p>
            <a:pPr>
              <a:spcBef>
                <a:spcPct val="50000"/>
              </a:spcBef>
            </a:pPr>
            <a:endParaRPr lang="en-US" sz="2800">
              <a:solidFill>
                <a:schemeClr val="tx1"/>
              </a:solidFill>
            </a:endParaRPr>
          </a:p>
          <a:p>
            <a:pPr>
              <a:spcBef>
                <a:spcPct val="50000"/>
              </a:spcBef>
            </a:pPr>
            <a:r>
              <a:rPr lang="en-US" sz="2800">
                <a:solidFill>
                  <a:schemeClr val="tx1"/>
                </a:solidFill>
              </a:rPr>
              <a:t>PORK</a:t>
            </a:r>
          </a:p>
          <a:p>
            <a:pPr>
              <a:spcBef>
                <a:spcPct val="50000"/>
              </a:spcBef>
            </a:pPr>
            <a:endParaRPr lang="en-US" sz="2800">
              <a:solidFill>
                <a:schemeClr val="tx1"/>
              </a:solidFill>
            </a:endParaRPr>
          </a:p>
          <a:p>
            <a:pPr>
              <a:spcBef>
                <a:spcPct val="50000"/>
              </a:spcBef>
            </a:pPr>
            <a:endParaRPr lang="en-US" sz="2800">
              <a:solidFill>
                <a:schemeClr val="tx1"/>
              </a:solidFill>
            </a:endParaRPr>
          </a:p>
          <a:p>
            <a:pPr>
              <a:spcBef>
                <a:spcPct val="50000"/>
              </a:spcBef>
            </a:pPr>
            <a:r>
              <a:rPr lang="en-US" sz="2800">
                <a:solidFill>
                  <a:schemeClr val="tx1"/>
                </a:solidFill>
              </a:rPr>
              <a:t>LAMB</a:t>
            </a:r>
            <a:endParaRPr lang="en-US">
              <a:solidFill>
                <a:schemeClr val="tx1"/>
              </a:solidFill>
            </a:endParaRPr>
          </a:p>
        </p:txBody>
      </p:sp>
      <p:sp>
        <p:nvSpPr>
          <p:cNvPr id="113671" name="Text Box 7"/>
          <p:cNvSpPr txBox="1">
            <a:spLocks noChangeArrowheads="1"/>
          </p:cNvSpPr>
          <p:nvPr/>
        </p:nvSpPr>
        <p:spPr bwMode="auto">
          <a:xfrm>
            <a:off x="457200" y="3733800"/>
            <a:ext cx="4267200" cy="1800225"/>
          </a:xfrm>
          <a:prstGeom prst="rect">
            <a:avLst/>
          </a:prstGeom>
          <a:noFill/>
          <a:ln w="38100">
            <a:noFill/>
            <a:miter lim="800000"/>
            <a:headEnd/>
            <a:tailEnd/>
          </a:ln>
        </p:spPr>
        <p:txBody>
          <a:bodyPr>
            <a:spAutoFit/>
          </a:bodyPr>
          <a:lstStyle/>
          <a:p>
            <a:pPr>
              <a:spcBef>
                <a:spcPct val="50000"/>
              </a:spcBef>
            </a:pPr>
            <a:r>
              <a:rPr lang="en-US" sz="2800" b="0" dirty="0">
                <a:solidFill>
                  <a:schemeClr val="tx1"/>
                </a:solidFill>
              </a:rPr>
              <a:t>All cuts except shanks and necks of pork and lamb can be cooked with dry heat.</a:t>
            </a:r>
            <a:endParaRPr lang="en-US" sz="24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additive="base">
                                        <p:cTn id="7" dur="500" fill="hold"/>
                                        <p:tgtEl>
                                          <p:spTgt spid="113671"/>
                                        </p:tgtEl>
                                        <p:attrNameLst>
                                          <p:attrName>ppt_x</p:attrName>
                                        </p:attrNameLst>
                                      </p:cBhvr>
                                      <p:tavLst>
                                        <p:tav tm="0">
                                          <p:val>
                                            <p:strVal val="0-#ppt_w/2"/>
                                          </p:val>
                                        </p:tav>
                                        <p:tav tm="100000">
                                          <p:val>
                                            <p:strVal val="#ppt_x"/>
                                          </p:val>
                                        </p:tav>
                                      </p:tavLst>
                                    </p:anim>
                                    <p:anim calcmode="lin" valueType="num">
                                      <p:cBhvr additive="base">
                                        <p:cTn id="8"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1138" name="Rectangle 2" descr="Purple mesh"/>
          <p:cNvSpPr>
            <a:spLocks noGrp="1" noChangeArrowheads="1"/>
          </p:cNvSpPr>
          <p:nvPr>
            <p:ph type="title"/>
          </p:nvPr>
        </p:nvSpPr>
        <p:spPr>
          <a:noFill/>
        </p:spPr>
        <p:txBody>
          <a:bodyPr/>
          <a:lstStyle/>
          <a:p>
            <a:pPr>
              <a:defRPr/>
            </a:pPr>
            <a:r>
              <a:rPr lang="en-US" sz="2600" smtClean="0">
                <a:solidFill>
                  <a:srgbClr val="CC0000"/>
                </a:solidFill>
              </a:rPr>
              <a:t>FOR BEEF, CENTER OF THE BACK IS MOST TENDER</a:t>
            </a:r>
            <a:endParaRPr lang="en-US" smtClean="0">
              <a:solidFill>
                <a:srgbClr val="CC0000"/>
              </a:solidFill>
            </a:endParaRPr>
          </a:p>
        </p:txBody>
      </p:sp>
      <p:pic>
        <p:nvPicPr>
          <p:cNvPr id="115716" name="Picture 4" descr="E:\Cooking\PrimalsOfBeef.tif"/>
          <p:cNvPicPr>
            <a:picLocks noChangeAspect="1" noChangeArrowheads="1"/>
          </p:cNvPicPr>
          <p:nvPr/>
        </p:nvPicPr>
        <p:blipFill>
          <a:blip r:embed="rId2" cstate="print"/>
          <a:srcRect/>
          <a:stretch>
            <a:fillRect/>
          </a:stretch>
        </p:blipFill>
        <p:spPr bwMode="auto">
          <a:xfrm>
            <a:off x="0" y="1905000"/>
            <a:ext cx="9144000" cy="4953000"/>
          </a:xfrm>
          <a:prstGeom prst="rect">
            <a:avLst/>
          </a:prstGeom>
          <a:noFill/>
          <a:ln w="9525">
            <a:noFill/>
            <a:miter lim="800000"/>
            <a:headEnd/>
            <a:tailEnd/>
          </a:ln>
        </p:spPr>
      </p:pic>
      <p:sp>
        <p:nvSpPr>
          <p:cNvPr id="115717" name="Text Box 5"/>
          <p:cNvSpPr txBox="1">
            <a:spLocks noChangeArrowheads="1"/>
          </p:cNvSpPr>
          <p:nvPr/>
        </p:nvSpPr>
        <p:spPr bwMode="auto">
          <a:xfrm>
            <a:off x="3505200" y="2362200"/>
            <a:ext cx="1981200" cy="954107"/>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0000"/>
                </a:solidFill>
              </a:rPr>
              <a:t>MOST TENDER</a:t>
            </a:r>
            <a:endParaRPr lang="en-US" dirty="0">
              <a:solidFill>
                <a:srgbClr val="FF0000"/>
              </a:solidFill>
            </a:endParaRPr>
          </a:p>
        </p:txBody>
      </p:sp>
      <p:sp>
        <p:nvSpPr>
          <p:cNvPr id="115718" name="Text Box 6"/>
          <p:cNvSpPr txBox="1">
            <a:spLocks noChangeArrowheads="1"/>
          </p:cNvSpPr>
          <p:nvPr/>
        </p:nvSpPr>
        <p:spPr bwMode="auto">
          <a:xfrm>
            <a:off x="0" y="5105400"/>
            <a:ext cx="1752600" cy="822325"/>
          </a:xfrm>
          <a:prstGeom prst="rect">
            <a:avLst/>
          </a:prstGeom>
          <a:noFill/>
          <a:ln w="9525">
            <a:noFill/>
            <a:miter lim="800000"/>
            <a:headEnd/>
            <a:tailEnd/>
          </a:ln>
        </p:spPr>
        <p:txBody>
          <a:bodyPr>
            <a:spAutoFit/>
          </a:bodyPr>
          <a:lstStyle/>
          <a:p>
            <a:pPr algn="ctr">
              <a:spcBef>
                <a:spcPct val="50000"/>
              </a:spcBef>
            </a:pPr>
            <a:r>
              <a:rPr lang="en-US" sz="2400">
                <a:solidFill>
                  <a:srgbClr val="CC0000"/>
                </a:solidFill>
              </a:rPr>
              <a:t>LEAST TENDER</a:t>
            </a:r>
            <a:endParaRPr lang="en-US" sz="2800">
              <a:solidFill>
                <a:srgbClr val="CC0000"/>
              </a:solidFill>
            </a:endParaRPr>
          </a:p>
        </p:txBody>
      </p:sp>
      <p:sp>
        <p:nvSpPr>
          <p:cNvPr id="115719" name="Text Box 7"/>
          <p:cNvSpPr txBox="1">
            <a:spLocks noChangeArrowheads="1"/>
          </p:cNvSpPr>
          <p:nvPr/>
        </p:nvSpPr>
        <p:spPr bwMode="auto">
          <a:xfrm>
            <a:off x="7467600" y="4953000"/>
            <a:ext cx="1676400" cy="822325"/>
          </a:xfrm>
          <a:prstGeom prst="rect">
            <a:avLst/>
          </a:prstGeom>
          <a:noFill/>
          <a:ln w="9525">
            <a:noFill/>
            <a:miter lim="800000"/>
            <a:headEnd/>
            <a:tailEnd/>
          </a:ln>
        </p:spPr>
        <p:txBody>
          <a:bodyPr>
            <a:spAutoFit/>
          </a:bodyPr>
          <a:lstStyle/>
          <a:p>
            <a:pPr algn="ctr">
              <a:spcBef>
                <a:spcPct val="50000"/>
              </a:spcBef>
            </a:pPr>
            <a:r>
              <a:rPr lang="en-US" sz="2400">
                <a:solidFill>
                  <a:srgbClr val="CC0000"/>
                </a:solidFill>
              </a:rPr>
              <a:t>LEAST TENDER</a:t>
            </a:r>
            <a:endParaRPr lang="en-US" sz="2800">
              <a:solidFill>
                <a:srgbClr val="CC0000"/>
              </a:solidFill>
            </a:endParaRPr>
          </a:p>
        </p:txBody>
      </p:sp>
      <p:sp>
        <p:nvSpPr>
          <p:cNvPr id="115720" name="Line 8"/>
          <p:cNvSpPr>
            <a:spLocks noChangeShapeType="1"/>
          </p:cNvSpPr>
          <p:nvPr/>
        </p:nvSpPr>
        <p:spPr bwMode="auto">
          <a:xfrm flipH="1">
            <a:off x="1143000" y="3276600"/>
            <a:ext cx="2819400" cy="1828800"/>
          </a:xfrm>
          <a:prstGeom prst="line">
            <a:avLst/>
          </a:prstGeom>
          <a:noFill/>
          <a:ln w="38100">
            <a:solidFill>
              <a:srgbClr val="FFFFFF"/>
            </a:solidFill>
            <a:prstDash val="sysDot"/>
            <a:round/>
            <a:headEnd/>
            <a:tailEnd type="triangle" w="med" len="med"/>
          </a:ln>
        </p:spPr>
        <p:txBody>
          <a:bodyPr wrap="none" anchor="ctr"/>
          <a:lstStyle/>
          <a:p>
            <a:endParaRPr lang="en-US"/>
          </a:p>
        </p:txBody>
      </p:sp>
      <p:sp>
        <p:nvSpPr>
          <p:cNvPr id="115721" name="Line 9"/>
          <p:cNvSpPr>
            <a:spLocks noChangeShapeType="1"/>
          </p:cNvSpPr>
          <p:nvPr/>
        </p:nvSpPr>
        <p:spPr bwMode="auto">
          <a:xfrm>
            <a:off x="5105400" y="3276600"/>
            <a:ext cx="2743200" cy="1828800"/>
          </a:xfrm>
          <a:prstGeom prst="line">
            <a:avLst/>
          </a:prstGeom>
          <a:noFill/>
          <a:ln w="38100">
            <a:solidFill>
              <a:srgbClr val="FFFFFF"/>
            </a:solidFill>
            <a:prstDash val="sysDot"/>
            <a:round/>
            <a:headEnd/>
            <a:tailEnd type="triangle" w="med" len="med"/>
          </a:ln>
        </p:spPr>
        <p:txBody>
          <a:bodyPr wrap="none" anchor="ctr"/>
          <a:lstStyle/>
          <a:p>
            <a:endParaRPr lang="en-US"/>
          </a:p>
        </p:txBody>
      </p:sp>
      <p:sp>
        <p:nvSpPr>
          <p:cNvPr id="115722" name="Oval 10"/>
          <p:cNvSpPr>
            <a:spLocks noChangeArrowheads="1"/>
          </p:cNvSpPr>
          <p:nvPr/>
        </p:nvSpPr>
        <p:spPr bwMode="auto">
          <a:xfrm>
            <a:off x="6324600" y="2971800"/>
            <a:ext cx="914400" cy="990600"/>
          </a:xfrm>
          <a:prstGeom prst="ellipse">
            <a:avLst/>
          </a:prstGeom>
          <a:noFill/>
          <a:ln w="9525">
            <a:solidFill>
              <a:srgbClr val="FFFFFF"/>
            </a:solidFill>
            <a:round/>
            <a:headEnd/>
            <a:tailEnd/>
          </a:ln>
        </p:spPr>
        <p:txBody>
          <a:bodyPr wrap="none" anchor="ctr"/>
          <a:lstStyle/>
          <a:p>
            <a:endParaRPr lang="en-US"/>
          </a:p>
        </p:txBody>
      </p:sp>
      <p:sp>
        <p:nvSpPr>
          <p:cNvPr id="115723" name="Oval 11"/>
          <p:cNvSpPr>
            <a:spLocks noChangeArrowheads="1"/>
          </p:cNvSpPr>
          <p:nvPr/>
        </p:nvSpPr>
        <p:spPr bwMode="auto">
          <a:xfrm>
            <a:off x="1905000" y="3657600"/>
            <a:ext cx="685800" cy="838200"/>
          </a:xfrm>
          <a:prstGeom prst="ellipse">
            <a:avLst/>
          </a:prstGeom>
          <a:noFill/>
          <a:ln w="9525">
            <a:solidFill>
              <a:srgbClr val="FFFFFF"/>
            </a:solidFill>
            <a:round/>
            <a:headEnd/>
            <a:tailEnd/>
          </a:ln>
        </p:spPr>
        <p:txBody>
          <a:bodyPr wrap="none" anchor="ctr"/>
          <a:lstStyle/>
          <a:p>
            <a:endParaRPr lang="en-US"/>
          </a:p>
        </p:txBody>
      </p:sp>
      <p:sp>
        <p:nvSpPr>
          <p:cNvPr id="115724" name="Text Box 12"/>
          <p:cNvSpPr txBox="1">
            <a:spLocks noChangeArrowheads="1"/>
          </p:cNvSpPr>
          <p:nvPr/>
        </p:nvSpPr>
        <p:spPr bwMode="auto">
          <a:xfrm>
            <a:off x="2286000" y="1143000"/>
            <a:ext cx="4191000" cy="519113"/>
          </a:xfrm>
          <a:prstGeom prst="rect">
            <a:avLst/>
          </a:prstGeom>
          <a:noFill/>
          <a:ln w="9525">
            <a:noFill/>
            <a:miter lim="800000"/>
            <a:headEnd/>
            <a:tailEnd/>
          </a:ln>
        </p:spPr>
        <p:txBody>
          <a:bodyPr>
            <a:spAutoFit/>
          </a:bodyPr>
          <a:lstStyle/>
          <a:p>
            <a:pPr>
              <a:spcBef>
                <a:spcPct val="50000"/>
              </a:spcBef>
            </a:pPr>
            <a:r>
              <a:rPr lang="en-US" sz="2800" dirty="0">
                <a:solidFill>
                  <a:srgbClr val="CC0000"/>
                </a:solidFill>
              </a:rPr>
              <a:t>TRANSITION AREAS</a:t>
            </a:r>
          </a:p>
        </p:txBody>
      </p:sp>
      <p:sp>
        <p:nvSpPr>
          <p:cNvPr id="115725" name="Line 13"/>
          <p:cNvSpPr>
            <a:spLocks noChangeShapeType="1"/>
          </p:cNvSpPr>
          <p:nvPr/>
        </p:nvSpPr>
        <p:spPr bwMode="auto">
          <a:xfrm flipH="1">
            <a:off x="2286000" y="1676400"/>
            <a:ext cx="381000" cy="2209800"/>
          </a:xfrm>
          <a:prstGeom prst="line">
            <a:avLst/>
          </a:prstGeom>
          <a:noFill/>
          <a:ln w="9525">
            <a:solidFill>
              <a:srgbClr val="FFFFFF"/>
            </a:solidFill>
            <a:round/>
            <a:headEnd/>
            <a:tailEnd type="triangle" w="med" len="med"/>
          </a:ln>
        </p:spPr>
        <p:txBody>
          <a:bodyPr wrap="none" anchor="ctr"/>
          <a:lstStyle/>
          <a:p>
            <a:endParaRPr lang="en-US"/>
          </a:p>
        </p:txBody>
      </p:sp>
      <p:sp>
        <p:nvSpPr>
          <p:cNvPr id="115726" name="Line 14"/>
          <p:cNvSpPr>
            <a:spLocks noChangeShapeType="1"/>
          </p:cNvSpPr>
          <p:nvPr/>
        </p:nvSpPr>
        <p:spPr bwMode="auto">
          <a:xfrm>
            <a:off x="5943600" y="1600200"/>
            <a:ext cx="838200" cy="1676400"/>
          </a:xfrm>
          <a:prstGeom prst="line">
            <a:avLst/>
          </a:prstGeom>
          <a:noFill/>
          <a:ln w="9525">
            <a:solidFill>
              <a:srgbClr val="FFFFFF"/>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descr="Purple mesh"/>
          <p:cNvSpPr>
            <a:spLocks noGrp="1" noChangeArrowheads="1"/>
          </p:cNvSpPr>
          <p:nvPr>
            <p:ph type="title"/>
          </p:nvPr>
        </p:nvSpPr>
        <p:spPr>
          <a:noFill/>
        </p:spPr>
        <p:txBody>
          <a:bodyPr>
            <a:normAutofit fontScale="90000"/>
          </a:bodyPr>
          <a:lstStyle/>
          <a:p>
            <a:pPr>
              <a:defRPr/>
            </a:pPr>
            <a:r>
              <a:rPr lang="en-US" sz="3200" smtClean="0">
                <a:solidFill>
                  <a:srgbClr val="CC0000"/>
                </a:solidFill>
              </a:rPr>
              <a:t>ALL LAMB AND PORK CUTS ARE TENDER EXCEPT THE SHANKS AND NECK.  WHY?</a:t>
            </a:r>
            <a:r>
              <a:rPr lang="en-US" smtClean="0">
                <a:solidFill>
                  <a:srgbClr val="CC0000"/>
                </a:solidFill>
              </a:rPr>
              <a:t> </a:t>
            </a:r>
          </a:p>
        </p:txBody>
      </p:sp>
      <p:pic>
        <p:nvPicPr>
          <p:cNvPr id="116740" name="Picture 5" descr="E:\Cooking\Cook78.tif"/>
          <p:cNvPicPr>
            <a:picLocks noChangeAspect="1" noChangeArrowheads="1"/>
          </p:cNvPicPr>
          <p:nvPr/>
        </p:nvPicPr>
        <p:blipFill>
          <a:blip r:embed="rId2" cstate="print"/>
          <a:srcRect/>
          <a:stretch>
            <a:fillRect/>
          </a:stretch>
        </p:blipFill>
        <p:spPr bwMode="auto">
          <a:xfrm>
            <a:off x="0" y="1219200"/>
            <a:ext cx="9144000" cy="4876800"/>
          </a:xfrm>
          <a:prstGeom prst="rect">
            <a:avLst/>
          </a:prstGeom>
          <a:noFill/>
          <a:ln w="9525">
            <a:noFill/>
            <a:miter lim="800000"/>
            <a:headEnd/>
            <a:tailEnd/>
          </a:ln>
        </p:spPr>
      </p:pic>
      <p:sp>
        <p:nvSpPr>
          <p:cNvPr id="116741" name="Rectangle 6"/>
          <p:cNvSpPr>
            <a:spLocks noChangeArrowheads="1"/>
          </p:cNvSpPr>
          <p:nvPr/>
        </p:nvSpPr>
        <p:spPr bwMode="auto">
          <a:xfrm>
            <a:off x="5791200" y="5486400"/>
            <a:ext cx="3352800" cy="533400"/>
          </a:xfrm>
          <a:prstGeom prst="rect">
            <a:avLst/>
          </a:prstGeom>
          <a:noFill/>
          <a:ln w="9525">
            <a:solidFill>
              <a:srgbClr val="CC0000"/>
            </a:solidFill>
            <a:miter lim="800000"/>
            <a:headEnd/>
            <a:tailEnd/>
          </a:ln>
        </p:spPr>
        <p:txBody>
          <a:bodyPr wrap="none" anchor="ctr"/>
          <a:lstStyle/>
          <a:p>
            <a:endParaRPr lang="en-US"/>
          </a:p>
        </p:txBody>
      </p:sp>
      <p:sp>
        <p:nvSpPr>
          <p:cNvPr id="116742" name="Rectangle 7"/>
          <p:cNvSpPr>
            <a:spLocks noChangeArrowheads="1"/>
          </p:cNvSpPr>
          <p:nvPr/>
        </p:nvSpPr>
        <p:spPr bwMode="auto">
          <a:xfrm>
            <a:off x="1828800" y="5410200"/>
            <a:ext cx="3810000" cy="685800"/>
          </a:xfrm>
          <a:prstGeom prst="rect">
            <a:avLst/>
          </a:prstGeom>
          <a:noFill/>
          <a:ln w="9525">
            <a:noFill/>
            <a:miter lim="800000"/>
            <a:headEnd/>
            <a:tailEnd/>
          </a:ln>
        </p:spPr>
        <p:txBody>
          <a:bodyPr wrap="none" anchor="ctr"/>
          <a:lstStyle/>
          <a:p>
            <a:pPr algn="ctr"/>
            <a:r>
              <a:rPr lang="en-US" sz="2000">
                <a:solidFill>
                  <a:srgbClr val="CC0000"/>
                </a:solidFill>
              </a:rPr>
              <a:t>DRY HEAT COOKERY METHODS</a:t>
            </a:r>
            <a:endParaRPr lang="en-US" sz="2800">
              <a:solidFill>
                <a:srgbClr val="CC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descr="Purple mesh"/>
          <p:cNvSpPr>
            <a:spLocks noGrp="1" noChangeArrowheads="1"/>
          </p:cNvSpPr>
          <p:nvPr>
            <p:ph type="title"/>
          </p:nvPr>
        </p:nvSpPr>
        <p:spPr>
          <a:noFill/>
        </p:spPr>
        <p:txBody>
          <a:bodyPr/>
          <a:lstStyle/>
          <a:p>
            <a:pPr>
              <a:defRPr/>
            </a:pPr>
            <a:r>
              <a:rPr lang="en-US" sz="4000" dirty="0" smtClean="0">
                <a:solidFill>
                  <a:srgbClr val="CC0000"/>
                </a:solidFill>
              </a:rPr>
              <a:t>INGREDIENTS OF A MARINADE</a:t>
            </a:r>
            <a:endParaRPr lang="en-US" dirty="0" smtClean="0">
              <a:solidFill>
                <a:srgbClr val="CC0000"/>
              </a:solidFill>
            </a:endParaRPr>
          </a:p>
        </p:txBody>
      </p:sp>
      <p:sp>
        <p:nvSpPr>
          <p:cNvPr id="8" name="Content Placeholder 7"/>
          <p:cNvSpPr>
            <a:spLocks noGrp="1"/>
          </p:cNvSpPr>
          <p:nvPr>
            <p:ph idx="1"/>
          </p:nvPr>
        </p:nvSpPr>
        <p:spPr/>
        <p:txBody>
          <a:bodyPr>
            <a:normAutofit lnSpcReduction="10000"/>
          </a:bodyPr>
          <a:lstStyle/>
          <a:p>
            <a:r>
              <a:rPr lang="en-US" dirty="0" smtClean="0"/>
              <a:t>Used to marinate meat cuts, amount sufficient to marinate 4 beef steaks, 6 pork chips or 10 lamb chops:</a:t>
            </a:r>
          </a:p>
          <a:p>
            <a:pPr lvl="1"/>
            <a:r>
              <a:rPr lang="en-US" dirty="0" smtClean="0"/>
              <a:t>Cooking oil – ½ cup</a:t>
            </a:r>
          </a:p>
          <a:p>
            <a:pPr lvl="1"/>
            <a:r>
              <a:rPr lang="en-US" dirty="0" smtClean="0"/>
              <a:t>Lemon juice, cooking sherry, wine or vinegar – 2 TSP</a:t>
            </a:r>
          </a:p>
          <a:p>
            <a:pPr lvl="1"/>
            <a:r>
              <a:rPr lang="en-US" dirty="0" smtClean="0"/>
              <a:t>Black pepper – 1 TSP.</a:t>
            </a:r>
          </a:p>
          <a:p>
            <a:pPr lvl="1"/>
            <a:r>
              <a:rPr lang="en-US" dirty="0" smtClean="0"/>
              <a:t>Ginger – ¼ TSP</a:t>
            </a:r>
          </a:p>
          <a:p>
            <a:pPr lvl="1"/>
            <a:r>
              <a:rPr lang="en-US" dirty="0" smtClean="0"/>
              <a:t>Marjoram – 1 TSP</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descr="Purple mesh"/>
          <p:cNvSpPr>
            <a:spLocks noGrp="1" noChangeArrowheads="1"/>
          </p:cNvSpPr>
          <p:nvPr>
            <p:ph type="title"/>
          </p:nvPr>
        </p:nvSpPr>
        <p:spPr>
          <a:noFill/>
        </p:spPr>
        <p:txBody>
          <a:bodyPr/>
          <a:lstStyle/>
          <a:p>
            <a:pPr>
              <a:defRPr/>
            </a:pPr>
            <a:r>
              <a:rPr lang="en-US" sz="3500" smtClean="0">
                <a:solidFill>
                  <a:srgbClr val="CC0000"/>
                </a:solidFill>
              </a:rPr>
              <a:t>WHY NO DRY HEAT COOKERY CHOICE?</a:t>
            </a:r>
            <a:endParaRPr lang="en-US" smtClean="0">
              <a:solidFill>
                <a:srgbClr val="CC0000"/>
              </a:solidFill>
            </a:endParaRPr>
          </a:p>
        </p:txBody>
      </p:sp>
      <p:pic>
        <p:nvPicPr>
          <p:cNvPr id="117764" name="Picture 3" descr="C:\AS3201\AS3210PPTs\CookBeefArmStk.TIF"/>
          <p:cNvPicPr>
            <a:picLocks noChangeAspect="1" noChangeArrowheads="1"/>
          </p:cNvPicPr>
          <p:nvPr/>
        </p:nvPicPr>
        <p:blipFill>
          <a:blip r:embed="rId2" cstate="print"/>
          <a:srcRect/>
          <a:stretch>
            <a:fillRect/>
          </a:stretch>
        </p:blipFill>
        <p:spPr bwMode="auto">
          <a:xfrm>
            <a:off x="0" y="1295400"/>
            <a:ext cx="9144000" cy="4743450"/>
          </a:xfrm>
          <a:prstGeom prst="rect">
            <a:avLst/>
          </a:prstGeom>
          <a:noFill/>
          <a:ln w="9525">
            <a:noFill/>
            <a:miter lim="800000"/>
            <a:headEnd/>
            <a:tailEnd/>
          </a:ln>
        </p:spPr>
      </p:pic>
      <p:sp>
        <p:nvSpPr>
          <p:cNvPr id="117765" name="Text Box 4"/>
          <p:cNvSpPr txBox="1">
            <a:spLocks noChangeArrowheads="1"/>
          </p:cNvSpPr>
          <p:nvPr/>
        </p:nvSpPr>
        <p:spPr bwMode="auto">
          <a:xfrm>
            <a:off x="381000" y="4572000"/>
            <a:ext cx="4648200" cy="1187450"/>
          </a:xfrm>
          <a:prstGeom prst="rect">
            <a:avLst/>
          </a:prstGeom>
          <a:noFill/>
          <a:ln w="38100">
            <a:noFill/>
            <a:miter lim="800000"/>
            <a:headEnd/>
            <a:tailEnd/>
          </a:ln>
        </p:spPr>
        <p:txBody>
          <a:bodyPr>
            <a:spAutoFit/>
          </a:bodyPr>
          <a:lstStyle/>
          <a:p>
            <a:pPr>
              <a:spcBef>
                <a:spcPct val="50000"/>
              </a:spcBef>
            </a:pPr>
            <a:r>
              <a:rPr lang="en-US" sz="2400">
                <a:solidFill>
                  <a:srgbClr val="333399"/>
                </a:solidFill>
              </a:rPr>
              <a:t>ROASTS ARE AT LEAST 1.5 INCHES THICK; AT LEAST 2 INCHES IS BETTER.</a:t>
            </a: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descr="Purple mesh"/>
          <p:cNvSpPr>
            <a:spLocks noGrp="1" noChangeArrowheads="1"/>
          </p:cNvSpPr>
          <p:nvPr>
            <p:ph type="title"/>
          </p:nvPr>
        </p:nvSpPr>
        <p:spPr>
          <a:noFill/>
        </p:spPr>
        <p:txBody>
          <a:bodyPr/>
          <a:lstStyle/>
          <a:p>
            <a:pPr>
              <a:defRPr/>
            </a:pPr>
            <a:r>
              <a:rPr lang="en-US" sz="2400" smtClean="0">
                <a:solidFill>
                  <a:srgbClr val="CC0000"/>
                </a:solidFill>
              </a:rPr>
              <a:t>DRY HEAT COOKERY METHODS ARE OPTIONS FOR A LAMB CUT FROM THE SAME LOCATION AS THE BEEF CUT</a:t>
            </a:r>
            <a:endParaRPr lang="en-US" smtClean="0">
              <a:solidFill>
                <a:srgbClr val="CC0000"/>
              </a:solidFill>
            </a:endParaRPr>
          </a:p>
        </p:txBody>
      </p:sp>
      <p:pic>
        <p:nvPicPr>
          <p:cNvPr id="118788" name="Picture 3" descr="C:\AS3201\AS3210PPTs\LambArmChops.tif"/>
          <p:cNvPicPr>
            <a:picLocks noChangeAspect="1" noChangeArrowheads="1"/>
          </p:cNvPicPr>
          <p:nvPr/>
        </p:nvPicPr>
        <p:blipFill>
          <a:blip r:embed="rId2" cstate="print"/>
          <a:srcRect/>
          <a:stretch>
            <a:fillRect/>
          </a:stretch>
        </p:blipFill>
        <p:spPr bwMode="auto">
          <a:xfrm>
            <a:off x="0" y="1143000"/>
            <a:ext cx="9144000"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descr="Purple mesh"/>
          <p:cNvSpPr>
            <a:spLocks noGrp="1" noChangeArrowheads="1"/>
          </p:cNvSpPr>
          <p:nvPr>
            <p:ph type="title"/>
          </p:nvPr>
        </p:nvSpPr>
        <p:spPr>
          <a:noFill/>
        </p:spPr>
        <p:txBody>
          <a:bodyPr/>
          <a:lstStyle/>
          <a:p>
            <a:pPr>
              <a:defRPr/>
            </a:pPr>
            <a:r>
              <a:rPr lang="en-US" dirty="0" smtClean="0">
                <a:solidFill>
                  <a:srgbClr val="CC0000"/>
                </a:solidFill>
              </a:rPr>
              <a:t>SAME FOR PORK</a:t>
            </a:r>
          </a:p>
        </p:txBody>
      </p:sp>
      <p:pic>
        <p:nvPicPr>
          <p:cNvPr id="119812" name="Picture 3" descr="C:\AS3201\AS3210PPTs\CookPorkArnChop.TIF"/>
          <p:cNvPicPr>
            <a:picLocks noChangeAspect="1" noChangeArrowheads="1"/>
          </p:cNvPicPr>
          <p:nvPr/>
        </p:nvPicPr>
        <p:blipFill>
          <a:blip r:embed="rId2" cstate="print"/>
          <a:srcRect/>
          <a:stretch>
            <a:fillRect/>
          </a:stretch>
        </p:blipFill>
        <p:spPr bwMode="auto">
          <a:xfrm>
            <a:off x="0" y="1371600"/>
            <a:ext cx="91440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descr="Purple mesh"/>
          <p:cNvSpPr>
            <a:spLocks noGrp="1" noChangeArrowheads="1"/>
          </p:cNvSpPr>
          <p:nvPr>
            <p:ph type="title"/>
          </p:nvPr>
        </p:nvSpPr>
        <p:spPr>
          <a:noFill/>
        </p:spPr>
        <p:txBody>
          <a:bodyPr/>
          <a:lstStyle/>
          <a:p>
            <a:pPr>
              <a:defRPr/>
            </a:pPr>
            <a:r>
              <a:rPr lang="en-US" sz="3200" smtClean="0">
                <a:solidFill>
                  <a:srgbClr val="CC0000"/>
                </a:solidFill>
              </a:rPr>
              <a:t>MOIST HEAT NOT NEEDED FOR THIS TENDER MIDDLE MEAT CUT OF BEEF</a:t>
            </a:r>
            <a:endParaRPr lang="en-US" smtClean="0">
              <a:solidFill>
                <a:srgbClr val="CC0000"/>
              </a:solidFill>
            </a:endParaRPr>
          </a:p>
        </p:txBody>
      </p:sp>
      <p:sp>
        <p:nvSpPr>
          <p:cNvPr id="120834" name="Date Placeholder 3"/>
          <p:cNvSpPr>
            <a:spLocks noGrp="1"/>
          </p:cNvSpPr>
          <p:nvPr>
            <p:ph type="dt" sz="half" idx="10"/>
          </p:nvPr>
        </p:nvSpPr>
        <p:spPr/>
        <p:txBody>
          <a:bodyPr/>
          <a:lstStyle/>
          <a:p>
            <a:r>
              <a:rPr lang="en-US" smtClean="0"/>
              <a:t>TEXAS TECH</a:t>
            </a:r>
            <a:endParaRPr lang="en-US" sz="2800" smtClean="0">
              <a:solidFill>
                <a:schemeClr val="bg1"/>
              </a:solidFill>
              <a:latin typeface="Times New Roman" pitchFamily="18" charset="0"/>
            </a:endParaRPr>
          </a:p>
        </p:txBody>
      </p:sp>
      <p:pic>
        <p:nvPicPr>
          <p:cNvPr id="120836" name="Picture 3" descr="C:\AS3201\AS3210PPTs\BeefRibStk.jpg"/>
          <p:cNvPicPr>
            <a:picLocks noChangeAspect="1" noChangeArrowheads="1"/>
          </p:cNvPicPr>
          <p:nvPr/>
        </p:nvPicPr>
        <p:blipFill>
          <a:blip r:embed="rId2" cstate="print"/>
          <a:srcRect/>
          <a:stretch>
            <a:fillRect/>
          </a:stretch>
        </p:blipFill>
        <p:spPr bwMode="auto">
          <a:xfrm>
            <a:off x="304800" y="1230313"/>
            <a:ext cx="8839200" cy="486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descr="Purple mesh"/>
          <p:cNvSpPr>
            <a:spLocks noGrp="1" noChangeArrowheads="1"/>
          </p:cNvSpPr>
          <p:nvPr>
            <p:ph type="title"/>
          </p:nvPr>
        </p:nvSpPr>
        <p:spPr>
          <a:noFill/>
        </p:spPr>
        <p:txBody>
          <a:bodyPr/>
          <a:lstStyle/>
          <a:p>
            <a:pPr>
              <a:defRPr/>
            </a:pPr>
            <a:r>
              <a:rPr lang="en-US" dirty="0" smtClean="0">
                <a:solidFill>
                  <a:srgbClr val="CC0000"/>
                </a:solidFill>
              </a:rPr>
              <a:t>SAME FOR LAMB</a:t>
            </a:r>
          </a:p>
        </p:txBody>
      </p:sp>
      <p:sp>
        <p:nvSpPr>
          <p:cNvPr id="121858" name="Date Placeholder 3"/>
          <p:cNvSpPr>
            <a:spLocks noGrp="1"/>
          </p:cNvSpPr>
          <p:nvPr>
            <p:ph type="dt" sz="half" idx="10"/>
          </p:nvPr>
        </p:nvSpPr>
        <p:spPr/>
        <p:txBody>
          <a:bodyPr/>
          <a:lstStyle/>
          <a:p>
            <a:r>
              <a:rPr lang="en-US" smtClean="0"/>
              <a:t>TEXAS TECH</a:t>
            </a:r>
            <a:endParaRPr lang="en-US" sz="2800" smtClean="0">
              <a:solidFill>
                <a:schemeClr val="bg1"/>
              </a:solidFill>
              <a:latin typeface="Times New Roman" pitchFamily="18" charset="0"/>
            </a:endParaRPr>
          </a:p>
        </p:txBody>
      </p:sp>
      <p:pic>
        <p:nvPicPr>
          <p:cNvPr id="121860" name="Picture 3" descr="C:\AS3201\AS3210PPTs\LambRibChops.jpg"/>
          <p:cNvPicPr>
            <a:picLocks noChangeAspect="1" noChangeArrowheads="1"/>
          </p:cNvPicPr>
          <p:nvPr/>
        </p:nvPicPr>
        <p:blipFill>
          <a:blip r:embed="rId2" cstate="print"/>
          <a:srcRect/>
          <a:stretch>
            <a:fillRect/>
          </a:stretch>
        </p:blipFill>
        <p:spPr bwMode="auto">
          <a:xfrm>
            <a:off x="304800" y="1230313"/>
            <a:ext cx="8839200" cy="486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descr="Purple mesh"/>
          <p:cNvSpPr>
            <a:spLocks noGrp="1" noChangeArrowheads="1"/>
          </p:cNvSpPr>
          <p:nvPr>
            <p:ph type="title"/>
          </p:nvPr>
        </p:nvSpPr>
        <p:spPr>
          <a:noFill/>
        </p:spPr>
        <p:txBody>
          <a:bodyPr/>
          <a:lstStyle/>
          <a:p>
            <a:pPr>
              <a:defRPr/>
            </a:pPr>
            <a:r>
              <a:rPr lang="en-US" dirty="0" smtClean="0">
                <a:solidFill>
                  <a:srgbClr val="CC0000"/>
                </a:solidFill>
              </a:rPr>
              <a:t>AND SAME FOR PORK</a:t>
            </a:r>
          </a:p>
        </p:txBody>
      </p:sp>
      <p:sp>
        <p:nvSpPr>
          <p:cNvPr id="122882" name="Date Placeholder 3"/>
          <p:cNvSpPr>
            <a:spLocks noGrp="1"/>
          </p:cNvSpPr>
          <p:nvPr>
            <p:ph type="dt" sz="half" idx="10"/>
          </p:nvPr>
        </p:nvSpPr>
        <p:spPr/>
        <p:txBody>
          <a:bodyPr/>
          <a:lstStyle/>
          <a:p>
            <a:r>
              <a:rPr lang="en-US" smtClean="0"/>
              <a:t>TEXAS TECH</a:t>
            </a:r>
            <a:endParaRPr lang="en-US" sz="2800" smtClean="0">
              <a:solidFill>
                <a:schemeClr val="bg1"/>
              </a:solidFill>
              <a:latin typeface="Times New Roman" pitchFamily="18" charset="0"/>
            </a:endParaRPr>
          </a:p>
        </p:txBody>
      </p:sp>
      <p:pic>
        <p:nvPicPr>
          <p:cNvPr id="122884" name="Picture 3" descr="C:\AS3201\AS3210PPTs\PorkRibChops.jpg"/>
          <p:cNvPicPr>
            <a:picLocks noChangeAspect="1" noChangeArrowheads="1"/>
          </p:cNvPicPr>
          <p:nvPr/>
        </p:nvPicPr>
        <p:blipFill>
          <a:blip r:embed="rId2" cstate="print"/>
          <a:srcRect l="1979" b="4115"/>
          <a:stretch>
            <a:fillRect/>
          </a:stretch>
        </p:blipFill>
        <p:spPr bwMode="auto">
          <a:xfrm>
            <a:off x="304800" y="1230313"/>
            <a:ext cx="8839200" cy="4789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descr="Purple mesh"/>
          <p:cNvSpPr>
            <a:spLocks noGrp="1" noChangeArrowheads="1"/>
          </p:cNvSpPr>
          <p:nvPr>
            <p:ph type="title"/>
          </p:nvPr>
        </p:nvSpPr>
        <p:spPr>
          <a:noFill/>
        </p:spPr>
        <p:txBody>
          <a:bodyPr/>
          <a:lstStyle/>
          <a:p>
            <a:pPr>
              <a:defRPr/>
            </a:pPr>
            <a:r>
              <a:rPr lang="en-US" sz="2200" smtClean="0">
                <a:solidFill>
                  <a:srgbClr val="CC0000"/>
                </a:solidFill>
              </a:rPr>
              <a:t>THE BLADE REGION OF BEEF NEEDS EITHER DRY OR MOIST HEAT COOKERY DEPENDING ON THE MEAT QUALITY</a:t>
            </a:r>
            <a:endParaRPr lang="en-US" smtClean="0">
              <a:solidFill>
                <a:srgbClr val="CC0000"/>
              </a:solidFill>
            </a:endParaRPr>
          </a:p>
        </p:txBody>
      </p:sp>
      <p:pic>
        <p:nvPicPr>
          <p:cNvPr id="123908" name="Picture 4" descr="E:\Cooking\Cook8.tif"/>
          <p:cNvPicPr>
            <a:picLocks noChangeAspect="1" noChangeArrowheads="1"/>
          </p:cNvPicPr>
          <p:nvPr/>
        </p:nvPicPr>
        <p:blipFill>
          <a:blip r:embed="rId2" cstate="print"/>
          <a:srcRect/>
          <a:stretch>
            <a:fillRect/>
          </a:stretch>
        </p:blipFill>
        <p:spPr bwMode="auto">
          <a:xfrm>
            <a:off x="0" y="1143000"/>
            <a:ext cx="9144000" cy="4953000"/>
          </a:xfrm>
          <a:prstGeom prst="rect">
            <a:avLst/>
          </a:prstGeom>
          <a:noFill/>
          <a:ln w="9525">
            <a:noFill/>
            <a:miter lim="800000"/>
            <a:headEnd/>
            <a:tailEnd/>
          </a:ln>
        </p:spPr>
      </p:pic>
      <p:sp>
        <p:nvSpPr>
          <p:cNvPr id="123909" name="Rectangle 5"/>
          <p:cNvSpPr>
            <a:spLocks noChangeArrowheads="1"/>
          </p:cNvSpPr>
          <p:nvPr/>
        </p:nvSpPr>
        <p:spPr bwMode="auto">
          <a:xfrm>
            <a:off x="1905000" y="5257800"/>
            <a:ext cx="2057400" cy="457200"/>
          </a:xfrm>
          <a:prstGeom prst="rect">
            <a:avLst/>
          </a:prstGeom>
          <a:noFill/>
          <a:ln w="9525">
            <a:solidFill>
              <a:srgbClr val="CC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descr="Purple mesh"/>
          <p:cNvSpPr>
            <a:spLocks noGrp="1" noChangeArrowheads="1"/>
          </p:cNvSpPr>
          <p:nvPr>
            <p:ph type="title"/>
          </p:nvPr>
        </p:nvSpPr>
        <p:spPr>
          <a:xfrm>
            <a:off x="457200" y="0"/>
            <a:ext cx="8229600" cy="1219200"/>
          </a:xfrm>
          <a:noFill/>
        </p:spPr>
        <p:txBody>
          <a:bodyPr/>
          <a:lstStyle/>
          <a:p>
            <a:pPr>
              <a:defRPr/>
            </a:pPr>
            <a:r>
              <a:rPr lang="en-US" sz="2800" dirty="0" smtClean="0">
                <a:solidFill>
                  <a:srgbClr val="CC0000"/>
                </a:solidFill>
              </a:rPr>
              <a:t>THIS BEEF CUT IS FROM A TRANSITION AREA (NOT TOUGH OR TENDER) ON THE CARCASS</a:t>
            </a:r>
            <a:endParaRPr lang="en-US" dirty="0" smtClean="0">
              <a:solidFill>
                <a:srgbClr val="CC0000"/>
              </a:solidFill>
            </a:endParaRPr>
          </a:p>
        </p:txBody>
      </p:sp>
      <p:sp>
        <p:nvSpPr>
          <p:cNvPr id="124930" name="Date Placeholder 3"/>
          <p:cNvSpPr>
            <a:spLocks noGrp="1"/>
          </p:cNvSpPr>
          <p:nvPr>
            <p:ph type="dt" sz="half" idx="10"/>
          </p:nvPr>
        </p:nvSpPr>
        <p:spPr/>
        <p:txBody>
          <a:bodyPr/>
          <a:lstStyle/>
          <a:p>
            <a:r>
              <a:rPr lang="en-US" smtClean="0"/>
              <a:t>TEXAS TECH</a:t>
            </a:r>
            <a:endParaRPr lang="en-US" sz="2800" smtClean="0">
              <a:solidFill>
                <a:schemeClr val="bg1"/>
              </a:solidFill>
              <a:latin typeface="Times New Roman" pitchFamily="18" charset="0"/>
            </a:endParaRPr>
          </a:p>
        </p:txBody>
      </p:sp>
      <p:pic>
        <p:nvPicPr>
          <p:cNvPr id="124932" name="Picture 4" descr="C:\AS3201\AS3210PPTs\Cook&amp;BoneStk.tif"/>
          <p:cNvPicPr>
            <a:picLocks noChangeAspect="1" noChangeArrowheads="1"/>
          </p:cNvPicPr>
          <p:nvPr/>
        </p:nvPicPr>
        <p:blipFill>
          <a:blip r:embed="rId2" cstate="print"/>
          <a:srcRect b="1607"/>
          <a:stretch>
            <a:fillRect/>
          </a:stretch>
        </p:blipFill>
        <p:spPr bwMode="auto">
          <a:xfrm>
            <a:off x="0" y="1057275"/>
            <a:ext cx="9144000" cy="5038725"/>
          </a:xfrm>
          <a:prstGeom prst="rect">
            <a:avLst/>
          </a:prstGeom>
          <a:noFill/>
          <a:ln w="9525">
            <a:noFill/>
            <a:miter lim="800000"/>
            <a:headEnd/>
            <a:tailEnd/>
          </a:ln>
        </p:spPr>
      </p:pic>
      <p:pic>
        <p:nvPicPr>
          <p:cNvPr id="124933" name="Picture 5" descr="c:\windows\TEMP\auto0.bmp"/>
          <p:cNvPicPr>
            <a:picLocks noChangeAspect="1" noChangeArrowheads="1"/>
          </p:cNvPicPr>
          <p:nvPr/>
        </p:nvPicPr>
        <p:blipFill>
          <a:blip r:embed="rId3" cstate="print"/>
          <a:srcRect/>
          <a:stretch>
            <a:fillRect/>
          </a:stretch>
        </p:blipFill>
        <p:spPr bwMode="auto">
          <a:xfrm>
            <a:off x="304800" y="5251450"/>
            <a:ext cx="3717925" cy="1606550"/>
          </a:xfrm>
          <a:prstGeom prst="rect">
            <a:avLst/>
          </a:prstGeom>
          <a:noFill/>
          <a:ln w="38100">
            <a:noFill/>
            <a:miter lim="800000"/>
            <a:headEnd/>
            <a:tailEnd/>
          </a:ln>
        </p:spPr>
      </p:pic>
      <p:sp>
        <p:nvSpPr>
          <p:cNvPr id="124934" name="Line 6"/>
          <p:cNvSpPr>
            <a:spLocks noChangeShapeType="1"/>
          </p:cNvSpPr>
          <p:nvPr/>
        </p:nvSpPr>
        <p:spPr bwMode="auto">
          <a:xfrm flipH="1">
            <a:off x="1143000" y="3733800"/>
            <a:ext cx="609600" cy="2057400"/>
          </a:xfrm>
          <a:prstGeom prst="line">
            <a:avLst/>
          </a:prstGeom>
          <a:noFill/>
          <a:ln w="38100">
            <a:solidFill>
              <a:srgbClr val="FFCC99"/>
            </a:solidFill>
            <a:round/>
            <a:headEnd/>
            <a:tailEnd/>
          </a:ln>
        </p:spPr>
        <p:txBody>
          <a:bodyPr wrap="none" anchor="ctr"/>
          <a:lstStyle/>
          <a:p>
            <a:endParaRPr lang="en-US"/>
          </a:p>
        </p:txBody>
      </p:sp>
      <p:sp>
        <p:nvSpPr>
          <p:cNvPr id="124935" name="Rectangle 7"/>
          <p:cNvSpPr>
            <a:spLocks noChangeArrowheads="1"/>
          </p:cNvSpPr>
          <p:nvPr/>
        </p:nvSpPr>
        <p:spPr bwMode="auto">
          <a:xfrm>
            <a:off x="5334000" y="1828800"/>
            <a:ext cx="2057400" cy="609600"/>
          </a:xfrm>
          <a:prstGeom prst="rect">
            <a:avLst/>
          </a:prstGeom>
          <a:noFill/>
          <a:ln w="38100">
            <a:solidFill>
              <a:srgbClr val="CC0000"/>
            </a:solidFill>
            <a:miter lim="800000"/>
            <a:headEnd/>
            <a:tailEnd/>
          </a:ln>
        </p:spPr>
        <p:txBody>
          <a:bodyPr wrap="none" anchor="ctr"/>
          <a:lstStyle/>
          <a:p>
            <a:endParaRPr lang="en-US"/>
          </a:p>
        </p:txBody>
      </p:sp>
      <p:sp>
        <p:nvSpPr>
          <p:cNvPr id="124936" name="Text Box 8"/>
          <p:cNvSpPr txBox="1">
            <a:spLocks noChangeArrowheads="1"/>
          </p:cNvSpPr>
          <p:nvPr/>
        </p:nvSpPr>
        <p:spPr bwMode="auto">
          <a:xfrm>
            <a:off x="5791200" y="1143000"/>
            <a:ext cx="3352800" cy="396875"/>
          </a:xfrm>
          <a:prstGeom prst="rect">
            <a:avLst/>
          </a:prstGeom>
          <a:noFill/>
          <a:ln w="38100">
            <a:noFill/>
            <a:miter lim="800000"/>
            <a:headEnd/>
            <a:tailEnd/>
          </a:ln>
        </p:spPr>
        <p:txBody>
          <a:bodyPr>
            <a:spAutoFit/>
          </a:bodyPr>
          <a:lstStyle/>
          <a:p>
            <a:pPr>
              <a:spcBef>
                <a:spcPct val="50000"/>
              </a:spcBef>
            </a:pPr>
            <a:r>
              <a:rPr lang="en-US" sz="2000">
                <a:solidFill>
                  <a:srgbClr val="FFFFFF"/>
                </a:solidFill>
              </a:rPr>
              <a:t>IF CHOICE OR PRIME</a:t>
            </a:r>
            <a:endParaRPr lang="en-US" sz="2000">
              <a:solidFill>
                <a:schemeClr val="hlink"/>
              </a:solidFill>
            </a:endParaRPr>
          </a:p>
        </p:txBody>
      </p:sp>
      <p:sp>
        <p:nvSpPr>
          <p:cNvPr id="124937" name="Line 9"/>
          <p:cNvSpPr>
            <a:spLocks noChangeShapeType="1"/>
          </p:cNvSpPr>
          <p:nvPr/>
        </p:nvSpPr>
        <p:spPr bwMode="auto">
          <a:xfrm flipV="1">
            <a:off x="6705600" y="1524000"/>
            <a:ext cx="0" cy="304800"/>
          </a:xfrm>
          <a:prstGeom prst="line">
            <a:avLst/>
          </a:prstGeom>
          <a:noFill/>
          <a:ln w="3810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descr="Purple mesh"/>
          <p:cNvSpPr>
            <a:spLocks noGrp="1" noChangeArrowheads="1"/>
          </p:cNvSpPr>
          <p:nvPr>
            <p:ph type="title"/>
          </p:nvPr>
        </p:nvSpPr>
        <p:spPr>
          <a:noFill/>
        </p:spPr>
        <p:txBody>
          <a:bodyPr/>
          <a:lstStyle/>
          <a:p>
            <a:pPr>
              <a:defRPr/>
            </a:pPr>
            <a:r>
              <a:rPr lang="en-US" sz="2600" smtClean="0">
                <a:solidFill>
                  <a:srgbClr val="CC0000"/>
                </a:solidFill>
              </a:rPr>
              <a:t>THE SAME INFORMATION APPLIES TO RUMP ROASTS</a:t>
            </a:r>
            <a:endParaRPr lang="en-US" smtClean="0">
              <a:solidFill>
                <a:srgbClr val="CC0000"/>
              </a:solidFill>
            </a:endParaRPr>
          </a:p>
        </p:txBody>
      </p:sp>
      <p:sp>
        <p:nvSpPr>
          <p:cNvPr id="125954" name="Date Placeholder 3"/>
          <p:cNvSpPr>
            <a:spLocks noGrp="1"/>
          </p:cNvSpPr>
          <p:nvPr>
            <p:ph type="dt" sz="half" idx="10"/>
          </p:nvPr>
        </p:nvSpPr>
        <p:spPr/>
        <p:txBody>
          <a:bodyPr/>
          <a:lstStyle/>
          <a:p>
            <a:r>
              <a:rPr lang="en-US" smtClean="0"/>
              <a:t>TEXAS TECH</a:t>
            </a:r>
            <a:endParaRPr lang="en-US" sz="2800" smtClean="0">
              <a:solidFill>
                <a:schemeClr val="bg1"/>
              </a:solidFill>
              <a:latin typeface="Times New Roman" pitchFamily="18" charset="0"/>
            </a:endParaRPr>
          </a:p>
        </p:txBody>
      </p:sp>
      <p:pic>
        <p:nvPicPr>
          <p:cNvPr id="125956" name="Picture 5" descr="C:\AS3201\AS3210PPTs\RumpRoast.JPG"/>
          <p:cNvPicPr>
            <a:picLocks noChangeAspect="1" noChangeArrowheads="1"/>
          </p:cNvPicPr>
          <p:nvPr/>
        </p:nvPicPr>
        <p:blipFill>
          <a:blip r:embed="rId2" cstate="print"/>
          <a:srcRect r="1979"/>
          <a:stretch>
            <a:fillRect/>
          </a:stretch>
        </p:blipFill>
        <p:spPr bwMode="auto">
          <a:xfrm>
            <a:off x="0" y="1230313"/>
            <a:ext cx="9144000" cy="4865687"/>
          </a:xfrm>
          <a:prstGeom prst="rect">
            <a:avLst/>
          </a:prstGeom>
          <a:noFill/>
          <a:ln w="9525">
            <a:noFill/>
            <a:miter lim="800000"/>
            <a:headEnd/>
            <a:tailEnd/>
          </a:ln>
        </p:spPr>
      </p:pic>
      <p:pic>
        <p:nvPicPr>
          <p:cNvPr id="125957" name="Picture 6" descr="c:\windows\TEMP\auto0.bmp"/>
          <p:cNvPicPr>
            <a:picLocks noChangeAspect="1" noChangeArrowheads="1"/>
          </p:cNvPicPr>
          <p:nvPr/>
        </p:nvPicPr>
        <p:blipFill>
          <a:blip r:embed="rId3" cstate="print"/>
          <a:srcRect/>
          <a:stretch>
            <a:fillRect/>
          </a:stretch>
        </p:blipFill>
        <p:spPr bwMode="auto">
          <a:xfrm>
            <a:off x="0" y="4037013"/>
            <a:ext cx="4724400" cy="2041525"/>
          </a:xfrm>
          <a:prstGeom prst="rect">
            <a:avLst/>
          </a:prstGeom>
          <a:noFill/>
          <a:ln w="38100">
            <a:noFill/>
            <a:miter lim="800000"/>
            <a:headEnd/>
            <a:tailEnd/>
          </a:ln>
        </p:spPr>
      </p:pic>
      <p:sp>
        <p:nvSpPr>
          <p:cNvPr id="125958" name="Line 7"/>
          <p:cNvSpPr>
            <a:spLocks noChangeShapeType="1"/>
          </p:cNvSpPr>
          <p:nvPr/>
        </p:nvSpPr>
        <p:spPr bwMode="auto">
          <a:xfrm flipV="1">
            <a:off x="3429000" y="3733800"/>
            <a:ext cx="3429000" cy="1143000"/>
          </a:xfrm>
          <a:prstGeom prst="line">
            <a:avLst/>
          </a:prstGeom>
          <a:noFill/>
          <a:ln w="38100">
            <a:solidFill>
              <a:srgbClr val="FFCC99"/>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2" name="Picture 6" descr="Gun BBQ">
            <a:hlinkClick r:id="rId2"/>
          </p:cNvPr>
          <p:cNvPicPr>
            <a:picLocks noChangeAspect="1" noChangeArrowheads="1"/>
          </p:cNvPicPr>
          <p:nvPr/>
        </p:nvPicPr>
        <p:blipFill>
          <a:blip r:embed="rId3" cstate="print"/>
          <a:srcRect/>
          <a:stretch>
            <a:fillRect/>
          </a:stretch>
        </p:blipFill>
        <p:spPr bwMode="auto">
          <a:xfrm>
            <a:off x="-435551" y="-755514"/>
            <a:ext cx="10165768" cy="7613514"/>
          </a:xfrm>
          <a:prstGeom prst="rect">
            <a:avLst/>
          </a:prstGeom>
          <a:noFill/>
        </p:spPr>
      </p:pic>
      <p:sp>
        <p:nvSpPr>
          <p:cNvPr id="121858" name="Rectangle 2" descr="Purple mesh"/>
          <p:cNvSpPr>
            <a:spLocks noGrp="1" noChangeArrowheads="1"/>
          </p:cNvSpPr>
          <p:nvPr>
            <p:ph type="title"/>
          </p:nvPr>
        </p:nvSpPr>
        <p:spPr>
          <a:noFill/>
        </p:spPr>
        <p:txBody>
          <a:bodyPr/>
          <a:lstStyle/>
          <a:p>
            <a:pPr>
              <a:defRPr/>
            </a:pPr>
            <a:r>
              <a:rPr lang="en-US" sz="5400" dirty="0" smtClean="0">
                <a:solidFill>
                  <a:schemeClr val="bg1"/>
                </a:solidFill>
              </a:rPr>
              <a:t>THE END</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descr="Purple mesh"/>
          <p:cNvSpPr>
            <a:spLocks noGrp="1" noChangeArrowheads="1"/>
          </p:cNvSpPr>
          <p:nvPr>
            <p:ph type="title"/>
          </p:nvPr>
        </p:nvSpPr>
        <p:spPr>
          <a:noFill/>
        </p:spPr>
        <p:txBody>
          <a:bodyPr/>
          <a:lstStyle/>
          <a:p>
            <a:pPr>
              <a:defRPr/>
            </a:pPr>
            <a:r>
              <a:rPr lang="en-US" sz="4000" smtClean="0">
                <a:solidFill>
                  <a:srgbClr val="CC0000"/>
                </a:solidFill>
              </a:rPr>
              <a:t>HOW TO USE A MARINADE</a:t>
            </a:r>
            <a:endParaRPr lang="en-US" smtClean="0">
              <a:solidFill>
                <a:srgbClr val="CC0000"/>
              </a:solidFill>
            </a:endParaRPr>
          </a:p>
        </p:txBody>
      </p:sp>
      <p:sp>
        <p:nvSpPr>
          <p:cNvPr id="17413" name="Text Box 5"/>
          <p:cNvSpPr txBox="1">
            <a:spLocks noChangeArrowheads="1"/>
          </p:cNvSpPr>
          <p:nvPr/>
        </p:nvSpPr>
        <p:spPr bwMode="auto">
          <a:xfrm>
            <a:off x="381000" y="1524000"/>
            <a:ext cx="8458200" cy="3937000"/>
          </a:xfrm>
          <a:prstGeom prst="rect">
            <a:avLst/>
          </a:prstGeom>
          <a:noFill/>
          <a:ln w="9525">
            <a:noFill/>
            <a:miter lim="800000"/>
            <a:headEnd/>
            <a:tailEnd/>
          </a:ln>
        </p:spPr>
        <p:txBody>
          <a:bodyPr>
            <a:spAutoFit/>
          </a:bodyPr>
          <a:lstStyle/>
          <a:p>
            <a:pPr>
              <a:spcBef>
                <a:spcPct val="50000"/>
              </a:spcBef>
              <a:buFontTx/>
              <a:buChar char="•"/>
            </a:pPr>
            <a:r>
              <a:rPr lang="en-US" sz="3600" b="0" dirty="0">
                <a:solidFill>
                  <a:schemeClr val="tx1"/>
                </a:solidFill>
              </a:rPr>
              <a:t>Mix the marinade and coat all surfaces of the steaks or chops.</a:t>
            </a:r>
          </a:p>
          <a:p>
            <a:pPr>
              <a:spcBef>
                <a:spcPct val="50000"/>
              </a:spcBef>
              <a:buFontTx/>
              <a:buChar char="•"/>
            </a:pPr>
            <a:r>
              <a:rPr lang="en-US" sz="3600" b="0" dirty="0">
                <a:solidFill>
                  <a:schemeClr val="tx1"/>
                </a:solidFill>
              </a:rPr>
              <a:t>Leave in the refrigerator for 4 to 24 hours.</a:t>
            </a:r>
          </a:p>
          <a:p>
            <a:pPr>
              <a:spcBef>
                <a:spcPct val="50000"/>
              </a:spcBef>
              <a:buFontTx/>
              <a:buChar char="•"/>
            </a:pPr>
            <a:r>
              <a:rPr lang="en-US" sz="3600" b="0" dirty="0">
                <a:solidFill>
                  <a:schemeClr val="tx1"/>
                </a:solidFill>
              </a:rPr>
              <a:t>Re-coating of the meat with the marinade is desirable.</a:t>
            </a:r>
            <a:endParaRPr lang="en-US" sz="28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3">
                                            <p:txEl>
                                              <p:pRg st="0" end="0"/>
                                            </p:txEl>
                                          </p:spTgt>
                                        </p:tgtEl>
                                        <p:attrNameLst>
                                          <p:attrName>style.visibility</p:attrName>
                                        </p:attrNameLst>
                                      </p:cBhvr>
                                      <p:to>
                                        <p:strVal val="visible"/>
                                      </p:to>
                                    </p:set>
                                    <p:anim to="" calcmode="lin" valueType="num">
                                      <p:cBhvr>
                                        <p:cTn id="7" dur="1" fill="hold"/>
                                        <p:tgtEl>
                                          <p:spTgt spid="1741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3">
                                            <p:txEl>
                                              <p:pRg st="1" end="1"/>
                                            </p:txEl>
                                          </p:spTgt>
                                        </p:tgtEl>
                                        <p:attrNameLst>
                                          <p:attrName>style.visibility</p:attrName>
                                        </p:attrNameLst>
                                      </p:cBhvr>
                                      <p:to>
                                        <p:strVal val="visible"/>
                                      </p:to>
                                    </p:set>
                                    <p:anim to="" calcmode="lin" valueType="num">
                                      <p:cBhvr>
                                        <p:cTn id="12" dur="1" fill="hold"/>
                                        <p:tgtEl>
                                          <p:spTgt spid="1741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413">
                                            <p:txEl>
                                              <p:pRg st="2" end="2"/>
                                            </p:txEl>
                                          </p:spTgt>
                                        </p:tgtEl>
                                        <p:attrNameLst>
                                          <p:attrName>style.visibility</p:attrName>
                                        </p:attrNameLst>
                                      </p:cBhvr>
                                      <p:to>
                                        <p:strVal val="visible"/>
                                      </p:to>
                                    </p:set>
                                    <p:anim to="" calcmode="lin" valueType="num">
                                      <p:cBhvr>
                                        <p:cTn id="17" dur="1" fill="hold"/>
                                        <p:tgtEl>
                                          <p:spTgt spid="1741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descr="Purple mesh"/>
          <p:cNvSpPr>
            <a:spLocks noGrp="1" noChangeArrowheads="1"/>
          </p:cNvSpPr>
          <p:nvPr>
            <p:ph type="title"/>
          </p:nvPr>
        </p:nvSpPr>
        <p:spPr>
          <a:noFill/>
        </p:spPr>
        <p:txBody>
          <a:bodyPr/>
          <a:lstStyle/>
          <a:p>
            <a:pPr>
              <a:defRPr/>
            </a:pPr>
            <a:r>
              <a:rPr lang="en-US" dirty="0" smtClean="0">
                <a:solidFill>
                  <a:srgbClr val="CC0000"/>
                </a:solidFill>
              </a:rPr>
              <a:t>ADVANTAGES OF MARINATING</a:t>
            </a:r>
          </a:p>
        </p:txBody>
      </p:sp>
      <p:sp>
        <p:nvSpPr>
          <p:cNvPr id="19460" name="Text Box 4"/>
          <p:cNvSpPr txBox="1">
            <a:spLocks noChangeArrowheads="1"/>
          </p:cNvSpPr>
          <p:nvPr/>
        </p:nvSpPr>
        <p:spPr bwMode="auto">
          <a:xfrm>
            <a:off x="381000" y="1524000"/>
            <a:ext cx="8534400" cy="3724275"/>
          </a:xfrm>
          <a:prstGeom prst="rect">
            <a:avLst/>
          </a:prstGeom>
          <a:noFill/>
          <a:ln w="9525">
            <a:noFill/>
            <a:miter lim="800000"/>
            <a:headEnd/>
            <a:tailEnd/>
          </a:ln>
        </p:spPr>
        <p:txBody>
          <a:bodyPr>
            <a:spAutoFit/>
          </a:bodyPr>
          <a:lstStyle/>
          <a:p>
            <a:pPr marL="234950" indent="-234950">
              <a:spcBef>
                <a:spcPct val="50000"/>
              </a:spcBef>
              <a:buFontTx/>
              <a:buChar char="•"/>
            </a:pPr>
            <a:r>
              <a:rPr lang="en-US" sz="2800" b="0" dirty="0">
                <a:solidFill>
                  <a:schemeClr val="tx1"/>
                </a:solidFill>
              </a:rPr>
              <a:t>Increases juiciness coming from the oil in the marinade</a:t>
            </a:r>
          </a:p>
          <a:p>
            <a:pPr marL="234950" indent="-234950">
              <a:spcBef>
                <a:spcPct val="50000"/>
              </a:spcBef>
              <a:buFontTx/>
              <a:buChar char="•"/>
            </a:pPr>
            <a:r>
              <a:rPr lang="en-US" sz="2800" b="0" dirty="0">
                <a:solidFill>
                  <a:schemeClr val="tx1"/>
                </a:solidFill>
              </a:rPr>
              <a:t>Increases flavor coming from the spices</a:t>
            </a:r>
          </a:p>
          <a:p>
            <a:pPr marL="234950" indent="-234950">
              <a:spcBef>
                <a:spcPct val="50000"/>
              </a:spcBef>
              <a:buFontTx/>
              <a:buChar char="•"/>
            </a:pPr>
            <a:r>
              <a:rPr lang="en-US" sz="2800" b="0" u="sng" dirty="0">
                <a:solidFill>
                  <a:schemeClr val="tx1"/>
                </a:solidFill>
              </a:rPr>
              <a:t>Surface</a:t>
            </a:r>
            <a:r>
              <a:rPr lang="en-US" sz="2800" b="0" dirty="0">
                <a:solidFill>
                  <a:schemeClr val="tx1"/>
                </a:solidFill>
              </a:rPr>
              <a:t> tenderness may be increased by the lemon juice or similar ingredient</a:t>
            </a:r>
          </a:p>
          <a:p>
            <a:pPr marL="234950" indent="-234950">
              <a:spcBef>
                <a:spcPct val="50000"/>
              </a:spcBef>
              <a:buFontTx/>
              <a:buChar char="•"/>
            </a:pPr>
            <a:r>
              <a:rPr lang="en-US" sz="2800" b="0" dirty="0">
                <a:solidFill>
                  <a:schemeClr val="tx1"/>
                </a:solidFill>
              </a:rPr>
              <a:t>Downside: calorie count will be increased because of the added fat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60">
                                            <p:txEl>
                                              <p:pRg st="0" end="0"/>
                                            </p:txEl>
                                          </p:spTgt>
                                        </p:tgtEl>
                                        <p:attrNameLst>
                                          <p:attrName>style.visibility</p:attrName>
                                        </p:attrNameLst>
                                      </p:cBhvr>
                                      <p:to>
                                        <p:strVal val="visible"/>
                                      </p:to>
                                    </p:set>
                                    <p:anim to="" calcmode="lin" valueType="num">
                                      <p:cBhvr>
                                        <p:cTn id="7" dur="1" fill="hold"/>
                                        <p:tgtEl>
                                          <p:spTgt spid="19460">
                                            <p:txEl>
                                              <p:pRg st="0" end="0"/>
                                            </p:txEl>
                                          </p:spTgt>
                                        </p:tgtEl>
                                        <p:attrNameLst>
                                          <p:attrName/>
                                        </p:attrNameLst>
                                      </p:cBhvr>
                                    </p:anim>
                                  </p:childTnLst>
                                  <p:subTnLst>
                                    <p:animClr clrSpc="rgb" dir="cw">
                                      <p:cBhvr override="childStyle">
                                        <p:cTn dur="1" fill="hold" display="0" masterRel="nextClick" afterEffect="1"/>
                                        <p:tgtEl>
                                          <p:spTgt spid="19460">
                                            <p:txEl>
                                              <p:pRg st="0" end="0"/>
                                            </p:txEl>
                                          </p:spTgt>
                                        </p:tgtEl>
                                        <p:attrNameLst>
                                          <p:attrName>ppt_c</p:attrName>
                                        </p:attrNameLst>
                                      </p:cBhvr>
                                      <p:to>
                                        <a:srgbClr val="FFCC99"/>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460">
                                            <p:txEl>
                                              <p:pRg st="1" end="1"/>
                                            </p:txEl>
                                          </p:spTgt>
                                        </p:tgtEl>
                                        <p:attrNameLst>
                                          <p:attrName>style.visibility</p:attrName>
                                        </p:attrNameLst>
                                      </p:cBhvr>
                                      <p:to>
                                        <p:strVal val="visible"/>
                                      </p:to>
                                    </p:set>
                                    <p:anim to="" calcmode="lin" valueType="num">
                                      <p:cBhvr>
                                        <p:cTn id="12" dur="1" fill="hold"/>
                                        <p:tgtEl>
                                          <p:spTgt spid="19460">
                                            <p:txEl>
                                              <p:pRg st="1" end="1"/>
                                            </p:txEl>
                                          </p:spTgt>
                                        </p:tgtEl>
                                        <p:attrNameLst>
                                          <p:attrName/>
                                        </p:attrNameLst>
                                      </p:cBhvr>
                                    </p:anim>
                                  </p:childTnLst>
                                  <p:subTnLst>
                                    <p:animClr clrSpc="rgb" dir="cw">
                                      <p:cBhvr override="childStyle">
                                        <p:cTn dur="1" fill="hold" display="0" masterRel="nextClick" afterEffect="1"/>
                                        <p:tgtEl>
                                          <p:spTgt spid="19460">
                                            <p:txEl>
                                              <p:pRg st="1" end="1"/>
                                            </p:txEl>
                                          </p:spTgt>
                                        </p:tgtEl>
                                        <p:attrNameLst>
                                          <p:attrName>ppt_c</p:attrName>
                                        </p:attrNameLst>
                                      </p:cBhvr>
                                      <p:to>
                                        <a:srgbClr val="FFCC99"/>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460">
                                            <p:txEl>
                                              <p:pRg st="2" end="2"/>
                                            </p:txEl>
                                          </p:spTgt>
                                        </p:tgtEl>
                                        <p:attrNameLst>
                                          <p:attrName>style.visibility</p:attrName>
                                        </p:attrNameLst>
                                      </p:cBhvr>
                                      <p:to>
                                        <p:strVal val="visible"/>
                                      </p:to>
                                    </p:set>
                                    <p:anim to="" calcmode="lin" valueType="num">
                                      <p:cBhvr>
                                        <p:cTn id="17" dur="1" fill="hold"/>
                                        <p:tgtEl>
                                          <p:spTgt spid="19460">
                                            <p:txEl>
                                              <p:pRg st="2" end="2"/>
                                            </p:txEl>
                                          </p:spTgt>
                                        </p:tgtEl>
                                        <p:attrNameLst>
                                          <p:attrName/>
                                        </p:attrNameLst>
                                      </p:cBhvr>
                                    </p:anim>
                                  </p:childTnLst>
                                  <p:subTnLst>
                                    <p:animClr clrSpc="rgb" dir="cw">
                                      <p:cBhvr override="childStyle">
                                        <p:cTn dur="1" fill="hold" display="0" masterRel="nextClick" afterEffect="1"/>
                                        <p:tgtEl>
                                          <p:spTgt spid="19460">
                                            <p:txEl>
                                              <p:pRg st="2" end="2"/>
                                            </p:txEl>
                                          </p:spTgt>
                                        </p:tgtEl>
                                        <p:attrNameLst>
                                          <p:attrName>ppt_c</p:attrName>
                                        </p:attrNameLst>
                                      </p:cBhvr>
                                      <p:to>
                                        <a:srgbClr val="FFCC99"/>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460">
                                            <p:txEl>
                                              <p:pRg st="3" end="3"/>
                                            </p:txEl>
                                          </p:spTgt>
                                        </p:tgtEl>
                                        <p:attrNameLst>
                                          <p:attrName>style.visibility</p:attrName>
                                        </p:attrNameLst>
                                      </p:cBhvr>
                                      <p:to>
                                        <p:strVal val="visible"/>
                                      </p:to>
                                    </p:set>
                                    <p:anim to="" calcmode="lin" valueType="num">
                                      <p:cBhvr>
                                        <p:cTn id="22" dur="1" fill="hold"/>
                                        <p:tgtEl>
                                          <p:spTgt spid="19460">
                                            <p:txEl>
                                              <p:pRg st="3" end="3"/>
                                            </p:txEl>
                                          </p:spTgt>
                                        </p:tgtEl>
                                        <p:attrNameLst>
                                          <p:attrName/>
                                        </p:attrNameLst>
                                      </p:cBhvr>
                                    </p:anim>
                                  </p:childTnLst>
                                  <p:subTnLst>
                                    <p:animClr clrSpc="rgb" dir="cw">
                                      <p:cBhvr override="childStyle">
                                        <p:cTn dur="1" fill="hold" display="0" masterRel="nextClick" afterEffect="1"/>
                                        <p:tgtEl>
                                          <p:spTgt spid="19460">
                                            <p:txEl>
                                              <p:pRg st="3" end="3"/>
                                            </p:txEl>
                                          </p:spTgt>
                                        </p:tgtEl>
                                        <p:attrNameLst>
                                          <p:attrName>ppt_c</p:attrName>
                                        </p:attrNameLst>
                                      </p:cBhvr>
                                      <p:to>
                                        <a:srgbClr val="FFCC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3200400" cy="4648200"/>
          </a:xfrm>
        </p:spPr>
        <p:txBody>
          <a:bodyPr>
            <a:normAutofit fontScale="92500"/>
          </a:bodyPr>
          <a:lstStyle/>
          <a:p>
            <a:r>
              <a:rPr lang="en-US" dirty="0" smtClean="0"/>
              <a:t>No liquid</a:t>
            </a:r>
          </a:p>
          <a:p>
            <a:r>
              <a:rPr lang="en-US" dirty="0" smtClean="0"/>
              <a:t>Typically applied to brisket, pork ribs items that will be slow cooked</a:t>
            </a:r>
          </a:p>
          <a:p>
            <a:r>
              <a:rPr lang="en-US" dirty="0" smtClean="0"/>
              <a:t>Rubbed on outside of meat prior to cooking</a:t>
            </a:r>
            <a:endParaRPr lang="en-US" dirty="0"/>
          </a:p>
        </p:txBody>
      </p:sp>
      <p:pic>
        <p:nvPicPr>
          <p:cNvPr id="56322" name="Picture 2" descr="http://bbq.about.com/gi/o.htm?zi=1/XL&amp;zTi=1&amp;sdn=bbq&amp;cdn=food&amp;tm=27&amp;gps=64_78_1259_624&amp;f=10&amp;su=p284.9.336.ip_p830.4.336.ip_&amp;tt=3&amp;bt=1&amp;bts=1&amp;zu=http%3A//0.tqn.com/d/bbq/1/0/d/b/best_odds_brisket_rub.jpg"/>
          <p:cNvPicPr>
            <a:picLocks noChangeAspect="1" noChangeArrowheads="1"/>
          </p:cNvPicPr>
          <p:nvPr/>
        </p:nvPicPr>
        <p:blipFill>
          <a:blip r:embed="rId2" cstate="print"/>
          <a:srcRect/>
          <a:stretch>
            <a:fillRect/>
          </a:stretch>
        </p:blipFill>
        <p:spPr bwMode="auto">
          <a:xfrm>
            <a:off x="3048000" y="0"/>
            <a:ext cx="6858000" cy="6858000"/>
          </a:xfrm>
          <a:prstGeom prst="rect">
            <a:avLst/>
          </a:prstGeom>
          <a:noFill/>
        </p:spPr>
      </p:pic>
      <p:sp>
        <p:nvSpPr>
          <p:cNvPr id="2" name="Title 1"/>
          <p:cNvSpPr>
            <a:spLocks noGrp="1"/>
          </p:cNvSpPr>
          <p:nvPr>
            <p:ph type="title"/>
          </p:nvPr>
        </p:nvSpPr>
        <p:spPr/>
        <p:txBody>
          <a:bodyPr/>
          <a:lstStyle/>
          <a:p>
            <a:pPr algn="l"/>
            <a:r>
              <a:rPr lang="en-US" dirty="0" smtClean="0">
                <a:solidFill>
                  <a:srgbClr val="CC0000"/>
                </a:solidFill>
              </a:rPr>
              <a:t>DRY RUBS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TEXAS TECH</a:t>
            </a:r>
            <a:endParaRPr lang="en-US" sz="2800">
              <a:solidFill>
                <a:schemeClr val="bg1"/>
              </a:solidFill>
              <a:latin typeface="Times New Roman" charset="0"/>
            </a:endParaRPr>
          </a:p>
        </p:txBody>
      </p:sp>
      <p:pic>
        <p:nvPicPr>
          <p:cNvPr id="58370" name="Picture 2" descr="http://bbq.about.com/gi/o.htm?zi=1/XL&amp;zTi=1&amp;sdn=bbq&amp;cdn=food&amp;tm=103&amp;gps=88_50_1259_624&amp;f=10&amp;su=p284.9.336.ip_p830.4.336.ip_&amp;tt=3&amp;bt=1&amp;bts=1&amp;zu=http%3A//0.tqn.com/d/bbq/1/0/e/b/Best_odds_rib_rub.jpg"/>
          <p:cNvPicPr>
            <a:picLocks noChangeAspect="1" noChangeArrowheads="1"/>
          </p:cNvPicPr>
          <p:nvPr/>
        </p:nvPicPr>
        <p:blipFill>
          <a:blip r:embed="rId2" cstate="print"/>
          <a:srcRect/>
          <a:stretch>
            <a:fillRect/>
          </a:stretch>
        </p:blipFill>
        <p:spPr bwMode="auto">
          <a:xfrm>
            <a:off x="-304800" y="-726695"/>
            <a:ext cx="9755628" cy="7584695"/>
          </a:xfrm>
          <a:prstGeom prst="rect">
            <a:avLst/>
          </a:prstGeom>
          <a:noFill/>
        </p:spPr>
      </p:pic>
      <p:sp>
        <p:nvSpPr>
          <p:cNvPr id="2" name="Title 1"/>
          <p:cNvSpPr>
            <a:spLocks noGrp="1"/>
          </p:cNvSpPr>
          <p:nvPr>
            <p:ph type="title"/>
          </p:nvPr>
        </p:nvSpPr>
        <p:spPr>
          <a:xfrm>
            <a:off x="457200" y="0"/>
            <a:ext cx="8229600" cy="1417638"/>
          </a:xfrm>
        </p:spPr>
        <p:txBody>
          <a:bodyPr/>
          <a:lstStyle/>
          <a:p>
            <a:r>
              <a:rPr lang="en-US" dirty="0" smtClean="0">
                <a:solidFill>
                  <a:schemeClr val="bg1"/>
                </a:solidFill>
              </a:rPr>
              <a:t>COMMON RIB RUB</a:t>
            </a:r>
            <a:endParaRPr lang="en-US" dirty="0">
              <a:solidFill>
                <a:schemeClr val="bg1"/>
              </a:solidFill>
            </a:endParaRPr>
          </a:p>
        </p:txBody>
      </p:sp>
      <p:sp>
        <p:nvSpPr>
          <p:cNvPr id="6" name="TextBox 5"/>
          <p:cNvSpPr txBox="1"/>
          <p:nvPr/>
        </p:nvSpPr>
        <p:spPr>
          <a:xfrm>
            <a:off x="1219200" y="5638800"/>
            <a:ext cx="1693284" cy="584775"/>
          </a:xfrm>
          <a:prstGeom prst="rect">
            <a:avLst/>
          </a:prstGeom>
          <a:noFill/>
        </p:spPr>
        <p:txBody>
          <a:bodyPr wrap="none" rtlCol="0">
            <a:spAutoFit/>
          </a:bodyPr>
          <a:lstStyle/>
          <a:p>
            <a:r>
              <a:rPr lang="en-US" dirty="0" smtClean="0">
                <a:solidFill>
                  <a:schemeClr val="bg1"/>
                </a:solidFill>
              </a:rPr>
              <a:t>Paprika</a:t>
            </a:r>
            <a:endParaRPr lang="en-US" dirty="0">
              <a:solidFill>
                <a:schemeClr val="bg1"/>
              </a:solidFill>
            </a:endParaRPr>
          </a:p>
        </p:txBody>
      </p:sp>
      <p:sp>
        <p:nvSpPr>
          <p:cNvPr id="7" name="TextBox 6"/>
          <p:cNvSpPr txBox="1"/>
          <p:nvPr/>
        </p:nvSpPr>
        <p:spPr>
          <a:xfrm>
            <a:off x="7620000" y="2743200"/>
            <a:ext cx="960519" cy="584775"/>
          </a:xfrm>
          <a:prstGeom prst="rect">
            <a:avLst/>
          </a:prstGeom>
          <a:noFill/>
        </p:spPr>
        <p:txBody>
          <a:bodyPr wrap="none" rtlCol="0">
            <a:spAutoFit/>
          </a:bodyPr>
          <a:lstStyle/>
          <a:p>
            <a:r>
              <a:rPr lang="en-US" dirty="0" smtClean="0">
                <a:solidFill>
                  <a:schemeClr val="bg1"/>
                </a:solidFill>
              </a:rPr>
              <a:t>Salt</a:t>
            </a:r>
            <a:endParaRPr lang="en-US" dirty="0">
              <a:solidFill>
                <a:schemeClr val="bg1"/>
              </a:solidFill>
            </a:endParaRPr>
          </a:p>
        </p:txBody>
      </p:sp>
      <p:sp>
        <p:nvSpPr>
          <p:cNvPr id="8" name="TextBox 7"/>
          <p:cNvSpPr txBox="1"/>
          <p:nvPr/>
        </p:nvSpPr>
        <p:spPr>
          <a:xfrm>
            <a:off x="5562600" y="1524000"/>
            <a:ext cx="2505045" cy="584775"/>
          </a:xfrm>
          <a:prstGeom prst="rect">
            <a:avLst/>
          </a:prstGeom>
          <a:noFill/>
        </p:spPr>
        <p:txBody>
          <a:bodyPr wrap="none" rtlCol="0">
            <a:spAutoFit/>
          </a:bodyPr>
          <a:lstStyle/>
          <a:p>
            <a:r>
              <a:rPr lang="en-US" dirty="0" smtClean="0">
                <a:solidFill>
                  <a:schemeClr val="bg1"/>
                </a:solidFill>
              </a:rPr>
              <a:t>Red Pepper</a:t>
            </a:r>
            <a:endParaRPr lang="en-US" dirty="0">
              <a:solidFill>
                <a:schemeClr val="bg1"/>
              </a:solidFill>
            </a:endParaRPr>
          </a:p>
        </p:txBody>
      </p:sp>
      <p:sp>
        <p:nvSpPr>
          <p:cNvPr id="9" name="TextBox 8"/>
          <p:cNvSpPr txBox="1"/>
          <p:nvPr/>
        </p:nvSpPr>
        <p:spPr>
          <a:xfrm>
            <a:off x="0" y="3886200"/>
            <a:ext cx="2834622" cy="584775"/>
          </a:xfrm>
          <a:prstGeom prst="rect">
            <a:avLst/>
          </a:prstGeom>
          <a:noFill/>
        </p:spPr>
        <p:txBody>
          <a:bodyPr wrap="none" rtlCol="0">
            <a:spAutoFit/>
          </a:bodyPr>
          <a:lstStyle/>
          <a:p>
            <a:r>
              <a:rPr lang="en-US" dirty="0" smtClean="0">
                <a:solidFill>
                  <a:schemeClr val="bg1"/>
                </a:solidFill>
              </a:rPr>
              <a:t>Black Pepper</a:t>
            </a:r>
            <a:endParaRPr lang="en-US" dirty="0">
              <a:solidFill>
                <a:schemeClr val="bg1"/>
              </a:solidFill>
            </a:endParaRPr>
          </a:p>
        </p:txBody>
      </p:sp>
      <p:sp>
        <p:nvSpPr>
          <p:cNvPr id="10" name="TextBox 9"/>
          <p:cNvSpPr txBox="1"/>
          <p:nvPr/>
        </p:nvSpPr>
        <p:spPr>
          <a:xfrm>
            <a:off x="838200" y="1066800"/>
            <a:ext cx="2984920" cy="584775"/>
          </a:xfrm>
          <a:prstGeom prst="rect">
            <a:avLst/>
          </a:prstGeom>
          <a:noFill/>
        </p:spPr>
        <p:txBody>
          <a:bodyPr wrap="none" rtlCol="0">
            <a:spAutoFit/>
          </a:bodyPr>
          <a:lstStyle/>
          <a:p>
            <a:r>
              <a:rPr lang="en-US" dirty="0" smtClean="0">
                <a:solidFill>
                  <a:schemeClr val="bg1"/>
                </a:solidFill>
              </a:rPr>
              <a:t>Onion Powder</a:t>
            </a:r>
            <a:endParaRPr lang="en-US" dirty="0">
              <a:solidFill>
                <a:schemeClr val="bg1"/>
              </a:solidFill>
            </a:endParaRPr>
          </a:p>
        </p:txBody>
      </p:sp>
      <p:sp>
        <p:nvSpPr>
          <p:cNvPr id="11" name="TextBox 10"/>
          <p:cNvSpPr txBox="1"/>
          <p:nvPr/>
        </p:nvSpPr>
        <p:spPr>
          <a:xfrm>
            <a:off x="5867400" y="5867400"/>
            <a:ext cx="2764283" cy="584775"/>
          </a:xfrm>
          <a:prstGeom prst="rect">
            <a:avLst/>
          </a:prstGeom>
          <a:noFill/>
        </p:spPr>
        <p:txBody>
          <a:bodyPr wrap="none" rtlCol="0">
            <a:spAutoFit/>
          </a:bodyPr>
          <a:lstStyle/>
          <a:p>
            <a:r>
              <a:rPr lang="en-US" dirty="0" smtClean="0">
                <a:solidFill>
                  <a:schemeClr val="bg1"/>
                </a:solidFill>
              </a:rPr>
              <a:t>Ground Basil</a:t>
            </a:r>
            <a:endParaRPr lang="en-US" dirty="0">
              <a:solidFill>
                <a:schemeClr val="bg1"/>
              </a:solidFill>
            </a:endParaRPr>
          </a:p>
        </p:txBody>
      </p:sp>
      <p:sp>
        <p:nvSpPr>
          <p:cNvPr id="12" name="TextBox 11"/>
          <p:cNvSpPr txBox="1"/>
          <p:nvPr/>
        </p:nvSpPr>
        <p:spPr>
          <a:xfrm>
            <a:off x="3200400" y="3581400"/>
            <a:ext cx="3013197" cy="584775"/>
          </a:xfrm>
          <a:prstGeom prst="rect">
            <a:avLst/>
          </a:prstGeom>
          <a:noFill/>
        </p:spPr>
        <p:txBody>
          <a:bodyPr wrap="none" rtlCol="0">
            <a:spAutoFit/>
          </a:bodyPr>
          <a:lstStyle/>
          <a:p>
            <a:r>
              <a:rPr lang="en-US" dirty="0" smtClean="0">
                <a:solidFill>
                  <a:schemeClr val="bg1"/>
                </a:solidFill>
              </a:rPr>
              <a:t>Garlic Powder</a:t>
            </a:r>
            <a:endParaRPr lang="en-US" dirty="0">
              <a:solidFill>
                <a:schemeClr val="bg1"/>
              </a:solidFill>
            </a:endParaRPr>
          </a:p>
        </p:txBody>
      </p:sp>
      <p:sp>
        <p:nvSpPr>
          <p:cNvPr id="13" name="TextBox 12"/>
          <p:cNvSpPr txBox="1"/>
          <p:nvPr/>
        </p:nvSpPr>
        <p:spPr>
          <a:xfrm>
            <a:off x="2667000" y="6096000"/>
            <a:ext cx="2621808" cy="584775"/>
          </a:xfrm>
          <a:prstGeom prst="rect">
            <a:avLst/>
          </a:prstGeom>
          <a:noFill/>
        </p:spPr>
        <p:txBody>
          <a:bodyPr wrap="none" rtlCol="0">
            <a:spAutoFit/>
          </a:bodyPr>
          <a:lstStyle/>
          <a:p>
            <a:r>
              <a:rPr lang="en-US" b="0" dirty="0" smtClean="0">
                <a:solidFill>
                  <a:schemeClr val="bg1"/>
                </a:solidFill>
              </a:rPr>
              <a:t>Dry Mustard</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http://rds.yahoo.com/_ylt=A0PDoX5F.phNOBwAVeajzbkF/SIG=12ledetjn/EXP=1301899973/**http%3a/i983.photobucket.com/albums/ae315/limey_photo/DSCN37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p:txBody>
          <a:bodyPr/>
          <a:lstStyle/>
          <a:p>
            <a:r>
              <a:rPr lang="en-US" dirty="0" smtClean="0">
                <a:solidFill>
                  <a:schemeClr val="bg1"/>
                </a:solidFill>
              </a:rPr>
              <a:t>May also be applied to steaks or chops</a:t>
            </a:r>
          </a:p>
          <a:p>
            <a:r>
              <a:rPr lang="en-US" dirty="0" smtClean="0">
                <a:solidFill>
                  <a:schemeClr val="bg1"/>
                </a:solidFill>
              </a:rPr>
              <a:t>Alternative to marinades</a:t>
            </a:r>
          </a:p>
          <a:p>
            <a:r>
              <a:rPr lang="en-US" dirty="0" smtClean="0">
                <a:solidFill>
                  <a:schemeClr val="bg1"/>
                </a:solidFill>
              </a:rPr>
              <a:t>Less should be applied and for shorter time prior to cooking  </a:t>
            </a:r>
          </a:p>
          <a:p>
            <a:pPr lvl="1"/>
            <a:r>
              <a:rPr lang="en-US" dirty="0" smtClean="0">
                <a:solidFill>
                  <a:schemeClr val="bg1"/>
                </a:solidFill>
              </a:rPr>
              <a:t>Can draw moisture out if applied for too long</a:t>
            </a:r>
          </a:p>
          <a:p>
            <a:pPr lvl="1"/>
            <a:r>
              <a:rPr lang="en-US" dirty="0" smtClean="0">
                <a:solidFill>
                  <a:schemeClr val="bg1"/>
                </a:solidFill>
              </a:rPr>
              <a:t>Can also be overpowering if too much is used</a:t>
            </a:r>
          </a:p>
          <a:p>
            <a:pPr lvl="1">
              <a:buNone/>
            </a:pPr>
            <a:r>
              <a:rPr lang="en-US" dirty="0" smtClean="0"/>
              <a:t> </a:t>
            </a:r>
            <a:endParaRPr lang="en-US" dirty="0"/>
          </a:p>
        </p:txBody>
      </p:sp>
      <p:sp>
        <p:nvSpPr>
          <p:cNvPr id="2" name="Title 1"/>
          <p:cNvSpPr>
            <a:spLocks noGrp="1"/>
          </p:cNvSpPr>
          <p:nvPr>
            <p:ph type="title"/>
          </p:nvPr>
        </p:nvSpPr>
        <p:spPr/>
        <p:txBody>
          <a:bodyPr/>
          <a:lstStyle/>
          <a:p>
            <a:r>
              <a:rPr lang="en-US" dirty="0" smtClean="0">
                <a:solidFill>
                  <a:schemeClr val="bg1"/>
                </a:solidFill>
              </a:rPr>
              <a:t>DRY RUBS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Rectangle 2" descr="Purple mesh"/>
          <p:cNvSpPr>
            <a:spLocks noGrp="1" noChangeArrowheads="1"/>
          </p:cNvSpPr>
          <p:nvPr>
            <p:ph type="title"/>
          </p:nvPr>
        </p:nvSpPr>
        <p:spPr>
          <a:noFill/>
        </p:spPr>
        <p:txBody>
          <a:bodyPr/>
          <a:lstStyle/>
          <a:p>
            <a:pPr>
              <a:defRPr/>
            </a:pPr>
            <a:r>
              <a:rPr lang="en-US" smtClean="0">
                <a:solidFill>
                  <a:srgbClr val="CC0000"/>
                </a:solidFill>
              </a:rPr>
              <a:t>OUTDOOR COOKERY MADE EASY</a:t>
            </a:r>
          </a:p>
        </p:txBody>
      </p:sp>
      <p:pic>
        <p:nvPicPr>
          <p:cNvPr id="44034" name="Picture 2" descr="View Image">
            <a:hlinkClick r:id="rId2"/>
          </p:cNvPr>
          <p:cNvPicPr>
            <a:picLocks noChangeAspect="1" noChangeArrowheads="1"/>
          </p:cNvPicPr>
          <p:nvPr/>
        </p:nvPicPr>
        <p:blipFill>
          <a:blip r:embed="rId3" cstate="print"/>
          <a:srcRect/>
          <a:stretch>
            <a:fillRect/>
          </a:stretch>
        </p:blipFill>
        <p:spPr bwMode="auto">
          <a:xfrm>
            <a:off x="762000" y="1486814"/>
            <a:ext cx="6781800" cy="537118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6777</TotalTime>
  <Words>1072</Words>
  <Application>Microsoft Office PowerPoint</Application>
  <PresentationFormat>On-screen Show (4:3)</PresentationFormat>
  <Paragraphs>145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MEAT COOKERY PART II</vt:lpstr>
      <vt:lpstr>MEAT TENDERIZERS</vt:lpstr>
      <vt:lpstr>INGREDIENTS OF A MARINADE</vt:lpstr>
      <vt:lpstr>HOW TO USE A MARINADE</vt:lpstr>
      <vt:lpstr>ADVANTAGES OF MARINATING</vt:lpstr>
      <vt:lpstr>DRY RUBS</vt:lpstr>
      <vt:lpstr>COMMON RIB RUB</vt:lpstr>
      <vt:lpstr>DRY RUBS</vt:lpstr>
      <vt:lpstr>OUTDOOR COOKERY MADE EASY</vt:lpstr>
      <vt:lpstr>HOW IS SMOKED FLAVOR PRODUCED?</vt:lpstr>
      <vt:lpstr>CHARCOAL VS. GAS AND WOOD CHIPS</vt:lpstr>
      <vt:lpstr>CHARCOAL GRILLING</vt:lpstr>
      <vt:lpstr>CHARCOAL GRILLING</vt:lpstr>
      <vt:lpstr>CHECK YOUR TEXT </vt:lpstr>
      <vt:lpstr>WHAT ABOUT GAS GRILLS?</vt:lpstr>
      <vt:lpstr>GAS GRILLS</vt:lpstr>
      <vt:lpstr>MORE ABOUT GAS GRILLS</vt:lpstr>
      <vt:lpstr>TURNING MEAT ONLY ONCE IS MOST DESIRABLE</vt:lpstr>
      <vt:lpstr>SMOKING OR PIT BARBECUING IS FOR LARGE CUTS OF MEAT</vt:lpstr>
      <vt:lpstr>SMOKERS</vt:lpstr>
      <vt:lpstr>TTU Meat Science Association Smoker</vt:lpstr>
      <vt:lpstr>Slide 22</vt:lpstr>
      <vt:lpstr>Slide 23</vt:lpstr>
      <vt:lpstr>BARBECUING IN THE GROUND</vt:lpstr>
      <vt:lpstr>Slide 25</vt:lpstr>
      <vt:lpstr>WHAT ARE THE KEYS TO MATCHING RETAIL CUTS WITH THE PREFERRED COOKING METHODS?</vt:lpstr>
      <vt:lpstr>BEEF PRESENTS MORE TENDERNESS PROBLEMS THAN VEAL, PORK OR LAMB   WHY?</vt:lpstr>
      <vt:lpstr>FOR BEEF, CENTER OF THE BACK IS MOST TENDER</vt:lpstr>
      <vt:lpstr>ALL LAMB AND PORK CUTS ARE TENDER EXCEPT THE SHANKS AND NECK.  WHY? </vt:lpstr>
      <vt:lpstr>WHY NO DRY HEAT COOKERY CHOICE?</vt:lpstr>
      <vt:lpstr>DRY HEAT COOKERY METHODS ARE OPTIONS FOR A LAMB CUT FROM THE SAME LOCATION AS THE BEEF CUT</vt:lpstr>
      <vt:lpstr>SAME FOR PORK</vt:lpstr>
      <vt:lpstr>MOIST HEAT NOT NEEDED FOR THIS TENDER MIDDLE MEAT CUT OF BEEF</vt:lpstr>
      <vt:lpstr>SAME FOR LAMB</vt:lpstr>
      <vt:lpstr>AND SAME FOR PORK</vt:lpstr>
      <vt:lpstr>THE BLADE REGION OF BEEF NEEDS EITHER DRY OR MOIST HEAT COOKERY DEPENDING ON THE MEAT QUALITY</vt:lpstr>
      <vt:lpstr>THIS BEEF CUT IS FROM A TRANSITION AREA (NOT TOUGH OR TENDER) ON THE CARCASS</vt:lpstr>
      <vt:lpstr>THE SAME INFORMATION APPLIES TO RUMP ROASTS</vt:lpstr>
      <vt:lpstr>THE END</vt:lpstr>
    </vt:vector>
  </TitlesOfParts>
  <Company>TTU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 Boyd Ramsey</dc:creator>
  <cp:lastModifiedBy>Jerrad Legako</cp:lastModifiedBy>
  <cp:revision>214</cp:revision>
  <dcterms:created xsi:type="dcterms:W3CDTF">1998-09-08T14:33:35Z</dcterms:created>
  <dcterms:modified xsi:type="dcterms:W3CDTF">2011-04-04T17:03:12Z</dcterms:modified>
</cp:coreProperties>
</file>