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62" r:id="rId3"/>
    <p:sldId id="257" r:id="rId4"/>
    <p:sldId id="259" r:id="rId5"/>
    <p:sldId id="258" r:id="rId6"/>
    <p:sldId id="260" r:id="rId7"/>
    <p:sldId id="264" r:id="rId8"/>
    <p:sldId id="265" r:id="rId9"/>
    <p:sldId id="266" r:id="rId10"/>
    <p:sldId id="267" r:id="rId11"/>
    <p:sldId id="31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320" r:id="rId25"/>
    <p:sldId id="282" r:id="rId26"/>
    <p:sldId id="280" r:id="rId27"/>
    <p:sldId id="281" r:id="rId28"/>
    <p:sldId id="283" r:id="rId29"/>
    <p:sldId id="284" r:id="rId30"/>
    <p:sldId id="285" r:id="rId31"/>
    <p:sldId id="286" r:id="rId32"/>
    <p:sldId id="32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22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23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24" r:id="rId67"/>
    <p:sldId id="31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7698" autoAdjust="0"/>
  </p:normalViewPr>
  <p:slideViewPr>
    <p:cSldViewPr>
      <p:cViewPr varScale="1">
        <p:scale>
          <a:sx n="88" d="100"/>
          <a:sy n="88" d="100"/>
        </p:scale>
        <p:origin x="10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5F9BB-A554-40A1-8D44-DD229B3B2A08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40C12-66A6-4A8A-ADD5-D6D2C408A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1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40C12-66A6-4A8A-ADD5-D6D2C408AF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1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9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8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0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5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1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1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2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8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8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72DAD-2295-4140-834F-6099FB23904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0F856-DA31-44E0-AE98-C60250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2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1470025"/>
          </a:xfrm>
        </p:spPr>
        <p:txBody>
          <a:bodyPr anchor="ctr">
            <a:noAutofit/>
          </a:bodyPr>
          <a:lstStyle/>
          <a:p>
            <a:r>
              <a:rPr lang="en-US" sz="6000" dirty="0" smtClean="0"/>
              <a:t>2016 Area Placing Classes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682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7835" y="0"/>
            <a:ext cx="8348330" cy="6858003"/>
            <a:chOff x="483781" y="0"/>
            <a:chExt cx="8348330" cy="6858003"/>
          </a:xfrm>
        </p:grpSpPr>
        <p:grpSp>
          <p:nvGrpSpPr>
            <p:cNvPr id="2" name="Group 1"/>
            <p:cNvGrpSpPr/>
            <p:nvPr/>
          </p:nvGrpSpPr>
          <p:grpSpPr>
            <a:xfrm>
              <a:off x="483781" y="1"/>
              <a:ext cx="3955312" cy="6858002"/>
              <a:chOff x="2594345" y="0"/>
              <a:chExt cx="3955312" cy="685800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48" b="18674"/>
              <a:stretch/>
            </p:blipFill>
            <p:spPr>
              <a:xfrm rot="5400000">
                <a:off x="1143000" y="1451345"/>
                <a:ext cx="6858002" cy="3955312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932814" y="88605"/>
                <a:ext cx="7620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>
                    <a:ln>
                      <a:solidFill>
                        <a:schemeClr val="bg1"/>
                      </a:solidFill>
                    </a:ln>
                  </a:rPr>
                  <a:t>1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729716" y="92150"/>
                <a:ext cx="7620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 smtClean="0">
                    <a:ln>
                      <a:solidFill>
                        <a:schemeClr val="bg1"/>
                      </a:solidFill>
                    </a:ln>
                  </a:rPr>
                  <a:t>2</a:t>
                </a:r>
                <a:endParaRPr lang="en-US" sz="8800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419600" y="0"/>
              <a:ext cx="4412511" cy="6858001"/>
              <a:chOff x="2597888" y="0"/>
              <a:chExt cx="4412511" cy="685800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3" t="20000" b="2790"/>
              <a:stretch/>
            </p:blipFill>
            <p:spPr>
              <a:xfrm rot="5400000">
                <a:off x="1375143" y="1222745"/>
                <a:ext cx="6858001" cy="4412511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3276600" y="76200"/>
                <a:ext cx="2895600" cy="914400"/>
                <a:chOff x="3276600" y="76200"/>
                <a:chExt cx="2895600" cy="91440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276600" y="76200"/>
                  <a:ext cx="762000" cy="9144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800" dirty="0" smtClean="0">
                      <a:ln>
                        <a:solidFill>
                          <a:schemeClr val="bg1"/>
                        </a:solidFill>
                      </a:ln>
                    </a:rPr>
                    <a:t>3</a:t>
                  </a:r>
                  <a:endParaRPr lang="en-US" sz="8800" dirty="0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410200" y="76200"/>
                  <a:ext cx="762000" cy="9144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800" dirty="0" smtClean="0">
                      <a:ln>
                        <a:solidFill>
                          <a:schemeClr val="bg1"/>
                        </a:solidFill>
                      </a:ln>
                    </a:rPr>
                    <a:t>4</a:t>
                  </a:r>
                  <a:endParaRPr lang="en-US" sz="8800" dirty="0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468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Questions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Which carcass possessed the highest merchandising value? 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How many carcasses would qualify for a Top Choice Boxed Beef Program? 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Between 1 and 2 which carcass possessed the thicker, plumper cushioned round?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carcass displayed the least amount of backfat?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carcass possessed the most uniform, cherry-red colored ribeye.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433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Officials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Placing - 4,3,1,2</a:t>
            </a:r>
          </a:p>
          <a:p>
            <a:pPr marL="0" indent="0" algn="ctr">
              <a:buNone/>
            </a:pPr>
            <a:r>
              <a:rPr lang="en-US" sz="3600" dirty="0" smtClean="0"/>
              <a:t>Cuts: 7-5-2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70272"/>
              </p:ext>
            </p:extLst>
          </p:nvPr>
        </p:nvGraphicFramePr>
        <p:xfrm>
          <a:off x="152400" y="3383280"/>
          <a:ext cx="6989510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2280"/>
                <a:gridCol w="895858"/>
                <a:gridCol w="946468"/>
                <a:gridCol w="1056005"/>
                <a:gridCol w="919480"/>
                <a:gridCol w="752793"/>
                <a:gridCol w="1956626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PYG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REA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HCW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KPH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YG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Quality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3.9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13.8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800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3.5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3.8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/>
                        <a:t>Ch</a:t>
                      </a:r>
                      <a:r>
                        <a:rPr lang="en-US" sz="3000" dirty="0" smtClean="0"/>
                        <a:t>- Sm 50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3.9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11.5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800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1.5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4.1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/>
                        <a:t>Ch</a:t>
                      </a:r>
                      <a:r>
                        <a:rPr lang="en-US" sz="3000" dirty="0" smtClean="0"/>
                        <a:t>- Sm 40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3.6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14.7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800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1.0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2.7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/>
                        <a:t>Ch</a:t>
                      </a:r>
                      <a:r>
                        <a:rPr lang="en-US" sz="3000" dirty="0" smtClean="0"/>
                        <a:t>° </a:t>
                      </a:r>
                      <a:r>
                        <a:rPr lang="en-US" sz="3000" dirty="0" err="1" smtClean="0"/>
                        <a:t>Mst</a:t>
                      </a:r>
                      <a:r>
                        <a:rPr lang="en-US" sz="3000" baseline="0" dirty="0" smtClean="0"/>
                        <a:t> 60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2.7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16.4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800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1.0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/>
                        <a:t>1.1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/>
                        <a:t>Pr</a:t>
                      </a:r>
                      <a:r>
                        <a:rPr lang="en-US" sz="3000" dirty="0" smtClean="0"/>
                        <a:t>- Slab </a:t>
                      </a:r>
                      <a:r>
                        <a:rPr lang="en-US" sz="3000" baseline="0" dirty="0" smtClean="0"/>
                        <a:t>55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748849"/>
              </p:ext>
            </p:extLst>
          </p:nvPr>
        </p:nvGraphicFramePr>
        <p:xfrm>
          <a:off x="7270151" y="3108960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2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Pork Carcasses Class 2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908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68947" y="1"/>
            <a:ext cx="2797247" cy="6849593"/>
            <a:chOff x="3168947" y="1"/>
            <a:chExt cx="2797247" cy="68495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" t="14573" r="5311" b="39225"/>
            <a:stretch/>
          </p:blipFill>
          <p:spPr>
            <a:xfrm rot="5400000">
              <a:off x="1138343" y="2030605"/>
              <a:ext cx="6849593" cy="278838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204194" y="5316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4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4700" y="1"/>
            <a:ext cx="2514600" cy="6858001"/>
            <a:chOff x="3314700" y="1"/>
            <a:chExt cx="2514600" cy="68580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01" r="3953" b="30698"/>
            <a:stretch/>
          </p:blipFill>
          <p:spPr>
            <a:xfrm rot="5400000">
              <a:off x="1142999" y="2171702"/>
              <a:ext cx="6858001" cy="2514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54895" y="1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2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06556" y="0"/>
            <a:ext cx="2530889" cy="6858000"/>
            <a:chOff x="2895597" y="0"/>
            <a:chExt cx="2530889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4" r="3721" b="33490"/>
            <a:stretch/>
          </p:blipFill>
          <p:spPr>
            <a:xfrm rot="5400000">
              <a:off x="732042" y="2163556"/>
              <a:ext cx="6857999" cy="253088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664486" y="0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3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8500" y="0"/>
            <a:ext cx="2667000" cy="6858002"/>
            <a:chOff x="3276599" y="0"/>
            <a:chExt cx="2667000" cy="68580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86" r="7790" b="28527"/>
            <a:stretch/>
          </p:blipFill>
          <p:spPr>
            <a:xfrm rot="5400000">
              <a:off x="1181098" y="2095501"/>
              <a:ext cx="6858002" cy="2667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81599" y="0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4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1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"/>
            <a:ext cx="2434568" cy="6857998"/>
            <a:chOff x="3168945" y="5316"/>
            <a:chExt cx="2797249" cy="6844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" t="14573" r="5311" b="39225"/>
            <a:stretch/>
          </p:blipFill>
          <p:spPr>
            <a:xfrm rot="5400000">
              <a:off x="1147388" y="2039653"/>
              <a:ext cx="6831499" cy="27883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204194" y="5316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26856" y="1"/>
            <a:ext cx="2188567" cy="6857993"/>
            <a:chOff x="3314700" y="1"/>
            <a:chExt cx="2514600" cy="6858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01" r="3953" b="30698"/>
            <a:stretch/>
          </p:blipFill>
          <p:spPr>
            <a:xfrm rot="5400000">
              <a:off x="1142999" y="2171702"/>
              <a:ext cx="6858001" cy="25146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54895" y="1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2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15422" y="0"/>
            <a:ext cx="2202744" cy="6852700"/>
            <a:chOff x="2895596" y="0"/>
            <a:chExt cx="253089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4" r="3721" b="33490"/>
            <a:stretch/>
          </p:blipFill>
          <p:spPr>
            <a:xfrm rot="5400000">
              <a:off x="732041" y="2163556"/>
              <a:ext cx="6858000" cy="253088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664486" y="0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3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18165" y="0"/>
            <a:ext cx="2325835" cy="6857997"/>
            <a:chOff x="3276599" y="0"/>
            <a:chExt cx="2667000" cy="68845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86" r="7433" b="28527"/>
            <a:stretch/>
          </p:blipFill>
          <p:spPr>
            <a:xfrm rot="5400000">
              <a:off x="1167807" y="2108792"/>
              <a:ext cx="6884583" cy="2667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181599" y="0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4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7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7" r="10004" b="40917"/>
          <a:stretch/>
        </p:blipFill>
        <p:spPr>
          <a:xfrm rot="5400000">
            <a:off x="1143001" y="2705103"/>
            <a:ext cx="6857999" cy="1447800"/>
          </a:xfrm>
        </p:spPr>
      </p:pic>
      <p:sp>
        <p:nvSpPr>
          <p:cNvPr id="5" name="Rectangle 4"/>
          <p:cNvSpPr/>
          <p:nvPr/>
        </p:nvSpPr>
        <p:spPr>
          <a:xfrm>
            <a:off x="4191000" y="10633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49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Beef Carcasses Class 1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380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6" r="16876" b="40917"/>
          <a:stretch/>
        </p:blipFill>
        <p:spPr>
          <a:xfrm rot="5400000">
            <a:off x="1129242" y="2661940"/>
            <a:ext cx="6885516" cy="1561639"/>
          </a:xfrm>
        </p:spPr>
      </p:pic>
      <p:sp>
        <p:nvSpPr>
          <p:cNvPr id="5" name="Rectangle 4"/>
          <p:cNvSpPr/>
          <p:nvPr/>
        </p:nvSpPr>
        <p:spPr>
          <a:xfrm>
            <a:off x="4191000" y="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41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7" r="18637" b="37628"/>
          <a:stretch/>
        </p:blipFill>
        <p:spPr>
          <a:xfrm rot="5400000">
            <a:off x="1143000" y="2514602"/>
            <a:ext cx="6858000" cy="1828799"/>
          </a:xfrm>
        </p:spPr>
      </p:pic>
      <p:sp>
        <p:nvSpPr>
          <p:cNvPr id="5" name="Rectangle 4"/>
          <p:cNvSpPr/>
          <p:nvPr/>
        </p:nvSpPr>
        <p:spPr>
          <a:xfrm>
            <a:off x="4191000" y="1772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62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1" r="18462" b="36923"/>
          <a:stretch/>
        </p:blipFill>
        <p:spPr>
          <a:xfrm rot="5400000">
            <a:off x="1148318" y="2567462"/>
            <a:ext cx="6847365" cy="1733710"/>
          </a:xfrm>
        </p:spPr>
      </p:pic>
      <p:sp>
        <p:nvSpPr>
          <p:cNvPr id="5" name="Rectangle 4"/>
          <p:cNvSpPr/>
          <p:nvPr/>
        </p:nvSpPr>
        <p:spPr>
          <a:xfrm>
            <a:off x="4191000" y="1772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941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97546" y="-3546"/>
            <a:ext cx="6548909" cy="6887289"/>
            <a:chOff x="23038" y="-3546"/>
            <a:chExt cx="6548909" cy="6887289"/>
          </a:xfrm>
        </p:grpSpPr>
        <p:pic>
          <p:nvPicPr>
            <p:cNvPr id="2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77" r="10004" b="40917"/>
            <a:stretch/>
          </p:blipFill>
          <p:spPr>
            <a:xfrm rot="5400000">
              <a:off x="-2696707" y="2716199"/>
              <a:ext cx="6887289" cy="1447800"/>
            </a:xfrm>
            <a:prstGeom prst="rect">
              <a:avLst/>
            </a:prstGeom>
          </p:spPr>
        </p:pic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46" r="16876" b="40917"/>
            <a:stretch/>
          </p:blipFill>
          <p:spPr>
            <a:xfrm rot="5400000">
              <a:off x="-1191101" y="2658393"/>
              <a:ext cx="6885516" cy="1561639"/>
            </a:xfrm>
            <a:prstGeom prst="rect">
              <a:avLst/>
            </a:prstGeom>
          </p:spPr>
        </p:pic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37" r="18637" b="37628"/>
            <a:stretch/>
          </p:blipFill>
          <p:spPr>
            <a:xfrm rot="5400000">
              <a:off x="487958" y="2517935"/>
              <a:ext cx="6871759" cy="1828799"/>
            </a:xfrm>
            <a:prstGeom prst="rect">
              <a:avLst/>
            </a:prstGeom>
          </p:spPr>
        </p:pic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51" r="18462" b="36923"/>
            <a:stretch/>
          </p:blipFill>
          <p:spPr>
            <a:xfrm rot="5400000">
              <a:off x="2262334" y="2572361"/>
              <a:ext cx="6885516" cy="173371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4817345" y="-3546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598600" y="-3546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45165" y="1772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0445" y="1772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40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Questions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Which carcass had the </a:t>
            </a:r>
            <a:r>
              <a:rPr lang="en-US" dirty="0" smtClean="0"/>
              <a:t>most </a:t>
            </a:r>
            <a:r>
              <a:rPr lang="en-US" dirty="0"/>
              <a:t>fat in the belly pocket?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carcass had the most fat over the lumbar region? 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Which carcass was the lightest muscled? 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carcass displayed the least leaf fat?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2 and </a:t>
            </a:r>
            <a:r>
              <a:rPr lang="en-US" dirty="0"/>
              <a:t>3</a:t>
            </a:r>
            <a:r>
              <a:rPr lang="en-US" dirty="0" smtClean="0"/>
              <a:t> which carcass possessed a more prominent sirloin?</a:t>
            </a:r>
            <a:endParaRPr lang="en-US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2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Officials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Placing – 2,1,3,4</a:t>
            </a:r>
          </a:p>
          <a:p>
            <a:pPr marL="0" indent="0" algn="ctr">
              <a:buNone/>
            </a:pPr>
            <a:r>
              <a:rPr lang="en-US" sz="4400" dirty="0" smtClean="0"/>
              <a:t>Cuts: 3-7-2</a:t>
            </a:r>
            <a:endParaRPr lang="en-US" sz="4400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705752"/>
              </p:ext>
            </p:extLst>
          </p:nvPr>
        </p:nvGraphicFramePr>
        <p:xfrm>
          <a:off x="3640518" y="3291523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6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Lamb Carcasses Class 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678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2" r="8418" b="35514"/>
          <a:stretch/>
        </p:blipFill>
        <p:spPr>
          <a:xfrm rot="5400000">
            <a:off x="1133284" y="2504886"/>
            <a:ext cx="6877432" cy="1828799"/>
          </a:xfrm>
        </p:spPr>
      </p:pic>
    </p:spTree>
    <p:extLst>
      <p:ext uri="{BB962C8B-B14F-4D97-AF65-F5344CB8AC3E}">
        <p14:creationId xmlns:p14="http://schemas.microsoft.com/office/powerpoint/2010/main" val="31798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7" r="11565" b="36688"/>
          <a:stretch/>
        </p:blipFill>
        <p:spPr>
          <a:xfrm rot="5400000">
            <a:off x="1143002" y="2552701"/>
            <a:ext cx="6857997" cy="1752600"/>
          </a:xfrm>
        </p:spPr>
      </p:pic>
    </p:spTree>
    <p:extLst>
      <p:ext uri="{BB962C8B-B14F-4D97-AF65-F5344CB8AC3E}">
        <p14:creationId xmlns:p14="http://schemas.microsoft.com/office/powerpoint/2010/main" val="36030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6" r="15819" b="37392"/>
          <a:stretch/>
        </p:blipFill>
        <p:spPr>
          <a:xfrm rot="5400000">
            <a:off x="1143001" y="2667001"/>
            <a:ext cx="6857998" cy="1523999"/>
          </a:xfrm>
        </p:spPr>
      </p:pic>
    </p:spTree>
    <p:extLst>
      <p:ext uri="{BB962C8B-B14F-4D97-AF65-F5344CB8AC3E}">
        <p14:creationId xmlns:p14="http://schemas.microsoft.com/office/powerpoint/2010/main" val="42278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t="9438" r="2605" b="17602"/>
          <a:stretch/>
        </p:blipFill>
        <p:spPr>
          <a:xfrm rot="5400000">
            <a:off x="1142999" y="1066802"/>
            <a:ext cx="6858003" cy="4724399"/>
          </a:xfrm>
        </p:spPr>
      </p:pic>
      <p:sp>
        <p:nvSpPr>
          <p:cNvPr id="9" name="Rectangle 8"/>
          <p:cNvSpPr/>
          <p:nvPr/>
        </p:nvSpPr>
        <p:spPr>
          <a:xfrm>
            <a:off x="2362200" y="762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14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7" r="13000" b="35513"/>
          <a:stretch/>
        </p:blipFill>
        <p:spPr>
          <a:xfrm rot="5400000">
            <a:off x="1145120" y="2512481"/>
            <a:ext cx="6853760" cy="1828799"/>
          </a:xfrm>
        </p:spPr>
      </p:pic>
    </p:spTree>
    <p:extLst>
      <p:ext uri="{BB962C8B-B14F-4D97-AF65-F5344CB8AC3E}">
        <p14:creationId xmlns:p14="http://schemas.microsoft.com/office/powerpoint/2010/main" val="17450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04901" y="0"/>
            <a:ext cx="6934199" cy="6858002"/>
            <a:chOff x="3543" y="0"/>
            <a:chExt cx="6934199" cy="6858002"/>
          </a:xfrm>
        </p:grpSpPr>
        <p:pic>
          <p:nvPicPr>
            <p:cNvPr id="2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32" r="8418" b="35514"/>
            <a:stretch/>
          </p:blipFill>
          <p:spPr>
            <a:xfrm rot="5400000">
              <a:off x="-2511058" y="2514601"/>
              <a:ext cx="6858002" cy="1828799"/>
            </a:xfrm>
            <a:prstGeom prst="rect">
              <a:avLst/>
            </a:prstGeom>
          </p:spPr>
        </p:pic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17" r="11565" b="36688"/>
            <a:stretch/>
          </p:blipFill>
          <p:spPr>
            <a:xfrm rot="5400000">
              <a:off x="-720357" y="2552701"/>
              <a:ext cx="6857999" cy="1752600"/>
            </a:xfrm>
            <a:prstGeom prst="rect">
              <a:avLst/>
            </a:prstGeom>
          </p:spPr>
        </p:pic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36" r="15819" b="37392"/>
            <a:stretch/>
          </p:blipFill>
          <p:spPr>
            <a:xfrm rot="5400000">
              <a:off x="917941" y="2667002"/>
              <a:ext cx="6858001" cy="1523999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942" y="4763"/>
              <a:ext cx="1828800" cy="685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54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Questions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carcass possessed the lightest muscled leg?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1 and 2 which carcass possessed a thicker, heavier muscled shoulder?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2 and 4 which carcass was trimmer over the loin and loinedge?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1 and 4 which one had more fat in the elbow pocket?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2 and 3 which carcass was trimmer over the rack?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0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Officials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Placing – 4,1,2,3</a:t>
            </a:r>
          </a:p>
          <a:p>
            <a:pPr marL="0" indent="0" algn="ctr">
              <a:buNone/>
            </a:pPr>
            <a:r>
              <a:rPr lang="en-US" sz="4400" dirty="0" smtClean="0"/>
              <a:t>Cuts: 2-6-2</a:t>
            </a:r>
            <a:endParaRPr lang="en-US" sz="4400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688273"/>
              </p:ext>
            </p:extLst>
          </p:nvPr>
        </p:nvGraphicFramePr>
        <p:xfrm>
          <a:off x="3640518" y="3291523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40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Beef Ribs Class 4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918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5678" r="46043"/>
          <a:stretch/>
        </p:blipFill>
        <p:spPr>
          <a:xfrm rot="5400000">
            <a:off x="1641723" y="-1171989"/>
            <a:ext cx="5860554" cy="9201979"/>
          </a:xfrm>
        </p:spPr>
      </p:pic>
      <p:sp>
        <p:nvSpPr>
          <p:cNvPr id="5" name="Rectangle 4"/>
          <p:cNvSpPr/>
          <p:nvPr/>
        </p:nvSpPr>
        <p:spPr>
          <a:xfrm>
            <a:off x="4191000" y="54102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97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9229" r="49225" b="2780"/>
          <a:stretch/>
        </p:blipFill>
        <p:spPr>
          <a:xfrm rot="5400000">
            <a:off x="1562099" y="-1163518"/>
            <a:ext cx="6019802" cy="9185036"/>
          </a:xfrm>
        </p:spPr>
      </p:pic>
      <p:sp>
        <p:nvSpPr>
          <p:cNvPr id="5" name="Rectangle 4"/>
          <p:cNvSpPr/>
          <p:nvPr/>
        </p:nvSpPr>
        <p:spPr>
          <a:xfrm>
            <a:off x="4191000" y="54864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174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0533" r="51148" b="4894"/>
          <a:stretch/>
        </p:blipFill>
        <p:spPr>
          <a:xfrm rot="5400000">
            <a:off x="1525771" y="-1176057"/>
            <a:ext cx="6092458" cy="9210114"/>
          </a:xfrm>
        </p:spPr>
      </p:pic>
      <p:sp>
        <p:nvSpPr>
          <p:cNvPr id="5" name="Rectangle 4"/>
          <p:cNvSpPr/>
          <p:nvPr/>
        </p:nvSpPr>
        <p:spPr>
          <a:xfrm>
            <a:off x="4191000" y="5562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00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14717" r="55017" b="13576"/>
          <a:stretch/>
        </p:blipFill>
        <p:spPr>
          <a:xfrm rot="5400000">
            <a:off x="1360966" y="-1132448"/>
            <a:ext cx="6422068" cy="9122897"/>
          </a:xfrm>
        </p:spPr>
      </p:pic>
      <p:sp>
        <p:nvSpPr>
          <p:cNvPr id="5" name="Rectangle 4"/>
          <p:cNvSpPr/>
          <p:nvPr/>
        </p:nvSpPr>
        <p:spPr>
          <a:xfrm>
            <a:off x="4191000" y="57150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38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600201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351271"/>
            <a:ext cx="9144000" cy="6155459"/>
            <a:chOff x="1" y="498722"/>
            <a:chExt cx="9144000" cy="6155459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4" t="5678" r="46043"/>
            <a:stretch/>
          </p:blipFill>
          <p:spPr>
            <a:xfrm rot="5400000">
              <a:off x="820862" y="-322139"/>
              <a:ext cx="2930277" cy="4571999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2" t="9229" r="49225" b="2780"/>
            <a:stretch/>
          </p:blipFill>
          <p:spPr>
            <a:xfrm rot="5400000">
              <a:off x="5393748" y="-321253"/>
              <a:ext cx="2928505" cy="4572001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" t="10533" r="51148" b="4894"/>
            <a:stretch/>
          </p:blipFill>
          <p:spPr>
            <a:xfrm rot="5400000">
              <a:off x="673410" y="2755590"/>
              <a:ext cx="3225181" cy="4571999"/>
            </a:xfrm>
            <a:prstGeom prst="rect">
              <a:avLst/>
            </a:prstGeom>
          </p:spPr>
        </p:pic>
        <p:pic>
          <p:nvPicPr>
            <p:cNvPr id="16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4" t="14717" r="55017" b="13576"/>
            <a:stretch/>
          </p:blipFill>
          <p:spPr>
            <a:xfrm rot="5400000">
              <a:off x="5248769" y="2758950"/>
              <a:ext cx="3218462" cy="4572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" y="500495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72000" y="500495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" y="3435719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72000" y="3435719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3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4784" r="5424" b="18732"/>
          <a:stretch/>
        </p:blipFill>
        <p:spPr>
          <a:xfrm rot="5400000">
            <a:off x="1142998" y="1012373"/>
            <a:ext cx="6858004" cy="4833257"/>
          </a:xfrm>
        </p:spPr>
      </p:pic>
      <p:sp>
        <p:nvSpPr>
          <p:cNvPr id="9" name="Rectangle 8"/>
          <p:cNvSpPr/>
          <p:nvPr/>
        </p:nvSpPr>
        <p:spPr>
          <a:xfrm>
            <a:off x="2286000" y="762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8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7950" r="40371" b="7570"/>
          <a:stretch/>
        </p:blipFill>
        <p:spPr>
          <a:xfrm rot="5400000">
            <a:off x="1299938" y="-1149352"/>
            <a:ext cx="6544125" cy="9156704"/>
          </a:xfrm>
        </p:spPr>
      </p:pic>
      <p:sp>
        <p:nvSpPr>
          <p:cNvPr id="6" name="Rectangle 5"/>
          <p:cNvSpPr/>
          <p:nvPr/>
        </p:nvSpPr>
        <p:spPr>
          <a:xfrm>
            <a:off x="4191000" y="5750442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1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8889" r="40017" b="6304"/>
          <a:stretch/>
        </p:blipFill>
        <p:spPr>
          <a:xfrm rot="5400000">
            <a:off x="1305773" y="-1141186"/>
            <a:ext cx="6532454" cy="9140372"/>
          </a:xfrm>
        </p:spPr>
      </p:pic>
      <p:sp>
        <p:nvSpPr>
          <p:cNvPr id="5" name="Rectangle 4"/>
          <p:cNvSpPr/>
          <p:nvPr/>
        </p:nvSpPr>
        <p:spPr>
          <a:xfrm>
            <a:off x="4191000" y="57912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90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4466" r="40094" b="10728"/>
          <a:stretch/>
        </p:blipFill>
        <p:spPr>
          <a:xfrm rot="5400000">
            <a:off x="1315795" y="-1144880"/>
            <a:ext cx="6512410" cy="9147760"/>
          </a:xfrm>
        </p:spPr>
      </p:pic>
      <p:sp>
        <p:nvSpPr>
          <p:cNvPr id="5" name="Rectangle 4"/>
          <p:cNvSpPr/>
          <p:nvPr/>
        </p:nvSpPr>
        <p:spPr>
          <a:xfrm>
            <a:off x="4191000" y="57150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486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2781" r="39837" b="9828"/>
          <a:stretch/>
        </p:blipFill>
        <p:spPr>
          <a:xfrm rot="5400000">
            <a:off x="1391922" y="-1135899"/>
            <a:ext cx="6360156" cy="9170445"/>
          </a:xfrm>
        </p:spPr>
      </p:pic>
      <p:sp>
        <p:nvSpPr>
          <p:cNvPr id="6" name="Rectangle 5"/>
          <p:cNvSpPr/>
          <p:nvPr/>
        </p:nvSpPr>
        <p:spPr>
          <a:xfrm>
            <a:off x="4191000" y="57150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23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2961" y="163785"/>
            <a:ext cx="9169923" cy="6530430"/>
            <a:chOff x="-12700" y="1"/>
            <a:chExt cx="9169923" cy="65304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99" y="1"/>
              <a:ext cx="4578349" cy="3294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8889" r="40017" b="6304"/>
            <a:stretch/>
          </p:blipFill>
          <p:spPr>
            <a:xfrm rot="5400000">
              <a:off x="5189543" y="-653287"/>
              <a:ext cx="3290537" cy="4604200"/>
            </a:xfrm>
            <a:prstGeom prst="rect">
              <a:avLst/>
            </a:prstGeom>
          </p:spPr>
        </p:pic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5" t="4466" r="40094" b="10728"/>
            <a:stretch/>
          </p:blipFill>
          <p:spPr>
            <a:xfrm rot="5400000">
              <a:off x="646781" y="2611563"/>
              <a:ext cx="3259387" cy="4578349"/>
            </a:xfrm>
            <a:prstGeom prst="rect">
              <a:avLst/>
            </a:prstGeom>
          </p:spPr>
        </p:pic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t="2781" r="39837" b="9828"/>
            <a:stretch/>
          </p:blipFill>
          <p:spPr>
            <a:xfrm rot="5400000">
              <a:off x="5231743" y="2604951"/>
              <a:ext cx="3259385" cy="459157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565387" y="2543466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65387" y="577981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2961" y="577981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2960" y="254346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44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Questions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rib possessed the least area of exposed lean in the blade face with the smallest eye of blade?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rib was the trimmest, heaviest muscled, highest yielding?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2 and 3 which rib possessed more fat opposite the ribeye and ove</a:t>
            </a:r>
            <a:r>
              <a:rPr lang="en-US" dirty="0" smtClean="0"/>
              <a:t>r the lower rib?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Between 2 and 4 which rib displayed a greater amount of marbling in the blade face with a much greater amount in the eye of blade?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rib had the lowest degree of marbling in the ribeye?</a:t>
            </a:r>
            <a:endParaRPr lang="en-US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5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Officials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Placing – 4,2,3,1</a:t>
            </a:r>
          </a:p>
          <a:p>
            <a:pPr marL="0" indent="0" algn="ctr">
              <a:buNone/>
            </a:pPr>
            <a:r>
              <a:rPr lang="en-US" sz="4000" dirty="0" smtClean="0"/>
              <a:t>Cuts: 6-2-4</a:t>
            </a:r>
          </a:p>
          <a:p>
            <a:pPr marL="0" indent="0">
              <a:buNone/>
            </a:pPr>
            <a:r>
              <a:rPr lang="en-US" sz="4400" dirty="0" smtClean="0"/>
              <a:t> 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64793"/>
              </p:ext>
            </p:extLst>
          </p:nvPr>
        </p:nvGraphicFramePr>
        <p:xfrm>
          <a:off x="457200" y="3078163"/>
          <a:ext cx="2593023" cy="350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2455"/>
                <a:gridCol w="2000568"/>
              </a:tblGrid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Quality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°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°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4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°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504769"/>
              </p:ext>
            </p:extLst>
          </p:nvPr>
        </p:nvGraphicFramePr>
        <p:xfrm>
          <a:off x="6486588" y="2742883"/>
          <a:ext cx="2200212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36201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Questions</a:t>
                      </a:r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5.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42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Pork Loins Class 5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245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39666"/>
          <a:stretch/>
        </p:blipFill>
        <p:spPr>
          <a:xfrm rot="5400000">
            <a:off x="1142999" y="-1142999"/>
            <a:ext cx="6858002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13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41601"/>
          <a:stretch/>
        </p:blipFill>
        <p:spPr>
          <a:xfrm rot="5400000">
            <a:off x="1156455" y="-1143000"/>
            <a:ext cx="6831091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479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1007" r="6616" b="13583"/>
          <a:stretch/>
        </p:blipFill>
        <p:spPr>
          <a:xfrm rot="5400000">
            <a:off x="1142999" y="1195405"/>
            <a:ext cx="6858002" cy="4467192"/>
          </a:xfrm>
        </p:spPr>
      </p:pic>
      <p:sp>
        <p:nvSpPr>
          <p:cNvPr id="9" name="Rectangle 8"/>
          <p:cNvSpPr/>
          <p:nvPr/>
        </p:nvSpPr>
        <p:spPr>
          <a:xfrm>
            <a:off x="2438400" y="762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54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42482"/>
          <a:stretch/>
        </p:blipFill>
        <p:spPr>
          <a:xfrm rot="5400000">
            <a:off x="1156453" y="-1143000"/>
            <a:ext cx="6831093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41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r="40545"/>
          <a:stretch/>
        </p:blipFill>
        <p:spPr>
          <a:xfrm rot="5400000">
            <a:off x="1156453" y="-1143000"/>
            <a:ext cx="6831095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89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44547"/>
            <a:chOff x="0" y="0"/>
            <a:chExt cx="9144000" cy="6844547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" r="39666"/>
            <a:stretch/>
          </p:blipFill>
          <p:spPr>
            <a:xfrm rot="5400000">
              <a:off x="571499" y="-571499"/>
              <a:ext cx="3429001" cy="4572000"/>
            </a:xfrm>
            <a:prstGeom prst="rect">
              <a:avLst/>
            </a:prstGeom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" r="41601"/>
            <a:stretch/>
          </p:blipFill>
          <p:spPr>
            <a:xfrm rot="5400000">
              <a:off x="5143495" y="-571500"/>
              <a:ext cx="3429004" cy="4572005"/>
            </a:xfrm>
            <a:prstGeom prst="rect">
              <a:avLst/>
            </a:prstGeom>
          </p:spPr>
        </p:pic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r="42482"/>
            <a:stretch/>
          </p:blipFill>
          <p:spPr>
            <a:xfrm rot="5400000">
              <a:off x="578226" y="2850776"/>
              <a:ext cx="3415545" cy="4571998"/>
            </a:xfrm>
            <a:prstGeom prst="rect">
              <a:avLst/>
            </a:prstGeom>
          </p:spPr>
        </p:pic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" r="40545"/>
            <a:stretch/>
          </p:blipFill>
          <p:spPr>
            <a:xfrm rot="5400000">
              <a:off x="5150229" y="2850776"/>
              <a:ext cx="3415541" cy="457200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-12960" y="254346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2514602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271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42308"/>
          <a:stretch/>
        </p:blipFill>
        <p:spPr>
          <a:xfrm rot="5400000">
            <a:off x="1156455" y="-1143000"/>
            <a:ext cx="6831091" cy="9144000"/>
          </a:xfrm>
        </p:spPr>
      </p:pic>
      <p:sp>
        <p:nvSpPr>
          <p:cNvPr id="5" name="Rectangle 4"/>
          <p:cNvSpPr/>
          <p:nvPr/>
        </p:nvSpPr>
        <p:spPr>
          <a:xfrm>
            <a:off x="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1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42130"/>
          <a:stretch/>
        </p:blipFill>
        <p:spPr>
          <a:xfrm rot="5400000">
            <a:off x="1156454" y="-1143000"/>
            <a:ext cx="6831093" cy="9144000"/>
          </a:xfrm>
        </p:spPr>
      </p:pic>
      <p:sp>
        <p:nvSpPr>
          <p:cNvPr id="5" name="Rectangle 4"/>
          <p:cNvSpPr/>
          <p:nvPr/>
        </p:nvSpPr>
        <p:spPr>
          <a:xfrm>
            <a:off x="-1296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322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41778"/>
          <a:stretch/>
        </p:blipFill>
        <p:spPr>
          <a:xfrm rot="5400000">
            <a:off x="1156454" y="-1143000"/>
            <a:ext cx="6831093" cy="9144000"/>
          </a:xfrm>
        </p:spPr>
      </p:pic>
      <p:sp>
        <p:nvSpPr>
          <p:cNvPr id="5" name="Rectangle 4"/>
          <p:cNvSpPr/>
          <p:nvPr/>
        </p:nvSpPr>
        <p:spPr>
          <a:xfrm>
            <a:off x="-1296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3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371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3"/>
          <a:stretch/>
        </p:blipFill>
        <p:spPr>
          <a:xfrm rot="5400000">
            <a:off x="1151675" y="-1143000"/>
            <a:ext cx="6840651" cy="9144000"/>
          </a:xfrm>
        </p:spPr>
      </p:pic>
      <p:sp>
        <p:nvSpPr>
          <p:cNvPr id="5" name="Rectangle 4"/>
          <p:cNvSpPr/>
          <p:nvPr/>
        </p:nvSpPr>
        <p:spPr>
          <a:xfrm>
            <a:off x="-1296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84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3"/>
          <a:stretch/>
        </p:blipFill>
        <p:spPr>
          <a:xfrm rot="5400000">
            <a:off x="5147838" y="2853164"/>
            <a:ext cx="3420325" cy="457199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41778"/>
          <a:stretch/>
        </p:blipFill>
        <p:spPr>
          <a:xfrm rot="5400000">
            <a:off x="578228" y="2850775"/>
            <a:ext cx="3415546" cy="457199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42130"/>
          <a:stretch/>
        </p:blipFill>
        <p:spPr>
          <a:xfrm rot="5400000">
            <a:off x="5150226" y="-564772"/>
            <a:ext cx="3415548" cy="4572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42308"/>
          <a:stretch/>
        </p:blipFill>
        <p:spPr>
          <a:xfrm rot="5400000">
            <a:off x="578228" y="-564772"/>
            <a:ext cx="3415547" cy="4572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2960" y="254346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9" y="254346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2960" y="5934926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3" y="5934926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80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Questions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loin possessed the largest gluteus medius in the sirloin face?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loin had the smallest loin eye in the blade face?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loin displayed th</a:t>
            </a:r>
            <a:r>
              <a:rPr lang="en-US" dirty="0" smtClean="0"/>
              <a:t>e darkest colored blade face?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loin possessed the most seam fat in the blade face?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Between 1 and 3 which loin exhibited less fat over the lower sirloin face?</a:t>
            </a:r>
            <a:endParaRPr lang="en-US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17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Officials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Placing – 3,1,2,4</a:t>
            </a:r>
          </a:p>
          <a:p>
            <a:pPr marL="0" indent="0" algn="ctr">
              <a:buNone/>
            </a:pPr>
            <a:r>
              <a:rPr lang="en-US" sz="4400" dirty="0" smtClean="0"/>
              <a:t>Cuts: 3-7-3</a:t>
            </a:r>
            <a:endParaRPr lang="en-US" sz="4400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090212"/>
              </p:ext>
            </p:extLst>
          </p:nvPr>
        </p:nvGraphicFramePr>
        <p:xfrm>
          <a:off x="3640518" y="3291523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5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8418" r="5123" b="13117"/>
          <a:stretch/>
        </p:blipFill>
        <p:spPr>
          <a:xfrm rot="5400000">
            <a:off x="1127937" y="1196163"/>
            <a:ext cx="6888127" cy="4495801"/>
          </a:xfrm>
        </p:spPr>
      </p:pic>
      <p:sp>
        <p:nvSpPr>
          <p:cNvPr id="7" name="Rectangle 6"/>
          <p:cNvSpPr/>
          <p:nvPr/>
        </p:nvSpPr>
        <p:spPr>
          <a:xfrm>
            <a:off x="2438400" y="56707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319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-21842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Lamb Blade Chops Class 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245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40894"/>
          <a:stretch/>
        </p:blipFill>
        <p:spPr>
          <a:xfrm rot="5400000">
            <a:off x="1156454" y="-1143000"/>
            <a:ext cx="6831093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64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43011"/>
          <a:stretch/>
        </p:blipFill>
        <p:spPr>
          <a:xfrm rot="5400000">
            <a:off x="1156454" y="-1143000"/>
            <a:ext cx="6831093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56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42484"/>
          <a:stretch/>
        </p:blipFill>
        <p:spPr>
          <a:xfrm rot="5400000">
            <a:off x="1156454" y="-1143000"/>
            <a:ext cx="6831093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1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r="43188"/>
          <a:stretch/>
        </p:blipFill>
        <p:spPr>
          <a:xfrm rot="5400000">
            <a:off x="1156455" y="-1143000"/>
            <a:ext cx="6831091" cy="9144000"/>
          </a:xfrm>
        </p:spPr>
      </p:pic>
      <p:sp>
        <p:nvSpPr>
          <p:cNvPr id="5" name="Rectangle 4"/>
          <p:cNvSpPr/>
          <p:nvPr/>
        </p:nvSpPr>
        <p:spPr>
          <a:xfrm>
            <a:off x="419100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950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40894"/>
          <a:stretch/>
        </p:blipFill>
        <p:spPr>
          <a:xfrm rot="5400000">
            <a:off x="578228" y="-564772"/>
            <a:ext cx="3415546" cy="457199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43011"/>
          <a:stretch/>
        </p:blipFill>
        <p:spPr>
          <a:xfrm rot="5400000">
            <a:off x="5150226" y="-564772"/>
            <a:ext cx="3415548" cy="457200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42484"/>
          <a:stretch/>
        </p:blipFill>
        <p:spPr>
          <a:xfrm rot="5400000">
            <a:off x="578227" y="2850776"/>
            <a:ext cx="3415545" cy="457199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r="43188"/>
          <a:stretch/>
        </p:blipFill>
        <p:spPr>
          <a:xfrm rot="5400000">
            <a:off x="5150233" y="2850779"/>
            <a:ext cx="3415541" cy="4571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436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1999" y="2514601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514605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256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Questions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blade chop had the least external fat?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blade chop had the most seam fat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Between 2 and 4 which blade chop had a greater area of exposed lean?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Which blade chop possessed the largest infraspinatus.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Between 1 and 4 which one displayed a smaller blade bone?</a:t>
            </a:r>
            <a:endParaRPr lang="en-US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5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 Light" panose="020F0302020204030204" pitchFamily="34" charset="0"/>
              </a:rPr>
              <a:t>Officials</a:t>
            </a:r>
            <a:endParaRPr lang="en-US" sz="6000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Placing – 3,1,4,2</a:t>
            </a:r>
          </a:p>
          <a:p>
            <a:pPr marL="0" indent="0" algn="ctr">
              <a:buNone/>
            </a:pPr>
            <a:r>
              <a:rPr lang="en-US" sz="4400" dirty="0" smtClean="0"/>
              <a:t>Cuts: 2-6-5</a:t>
            </a:r>
            <a:endParaRPr lang="en-US" sz="4400" dirty="0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83976"/>
              </p:ext>
            </p:extLst>
          </p:nvPr>
        </p:nvGraphicFramePr>
        <p:xfrm>
          <a:off x="3640518" y="3291523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6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714498"/>
            <a:ext cx="9144000" cy="3429010"/>
            <a:chOff x="0" y="-3"/>
            <a:chExt cx="9144000" cy="3429010"/>
          </a:xfrm>
        </p:grpSpPr>
        <p:pic>
          <p:nvPicPr>
            <p:cNvPr id="2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25" t="9438" r="2605" b="17602"/>
            <a:stretch/>
          </p:blipFill>
          <p:spPr>
            <a:xfrm rot="5400000">
              <a:off x="-533402" y="533401"/>
              <a:ext cx="3429003" cy="2362200"/>
            </a:xfrm>
            <a:prstGeom prst="rect">
              <a:avLst/>
            </a:prstGeom>
          </p:spPr>
        </p:pic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9" t="4784" r="5424" b="18732"/>
            <a:stretch/>
          </p:blipFill>
          <p:spPr>
            <a:xfrm rot="5400000">
              <a:off x="1856012" y="506184"/>
              <a:ext cx="3429006" cy="2416631"/>
            </a:xfrm>
            <a:prstGeom prst="rect">
              <a:avLst/>
            </a:prstGeom>
          </p:spPr>
        </p:pic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" t="11007" r="6616" b="13583"/>
            <a:stretch/>
          </p:blipFill>
          <p:spPr>
            <a:xfrm rot="5400000">
              <a:off x="4180748" y="608715"/>
              <a:ext cx="3429008" cy="2211572"/>
            </a:xfrm>
            <a:prstGeom prst="rect">
              <a:avLst/>
            </a:prstGeom>
          </p:spPr>
        </p:pic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8418" r="5123" b="13117"/>
            <a:stretch/>
          </p:blipFill>
          <p:spPr>
            <a:xfrm rot="5400000">
              <a:off x="6358014" y="643021"/>
              <a:ext cx="3429010" cy="214296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189515" y="3048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2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099" y="3048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14252" y="3048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3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1519" y="304800"/>
            <a:ext cx="7620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4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609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94345" y="15949"/>
            <a:ext cx="3955312" cy="6842051"/>
            <a:chOff x="2594345" y="15949"/>
            <a:chExt cx="3955312" cy="68420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8" b="18674"/>
            <a:stretch/>
          </p:blipFill>
          <p:spPr>
            <a:xfrm rot="5400000">
              <a:off x="1150975" y="1459319"/>
              <a:ext cx="6842051" cy="395531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20661" y="103036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729716" y="92150"/>
              <a:ext cx="762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 smtClean="0">
                  <a:ln>
                    <a:solidFill>
                      <a:schemeClr val="bg1"/>
                    </a:solidFill>
                  </a:ln>
                </a:rPr>
                <a:t>2</a:t>
              </a:r>
              <a:endParaRPr lang="en-US" sz="8800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5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7888" y="0"/>
            <a:ext cx="4412511" cy="6858001"/>
            <a:chOff x="2597888" y="0"/>
            <a:chExt cx="4412511" cy="6858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3" t="20000" b="2790"/>
            <a:stretch/>
          </p:blipFill>
          <p:spPr>
            <a:xfrm rot="5400000">
              <a:off x="1375143" y="1222745"/>
              <a:ext cx="6858001" cy="4412511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276600" y="76200"/>
              <a:ext cx="2895600" cy="914400"/>
              <a:chOff x="3276600" y="76200"/>
              <a:chExt cx="2895600" cy="914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276600" y="76200"/>
                <a:ext cx="7620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 smtClean="0">
                    <a:ln>
                      <a:solidFill>
                        <a:schemeClr val="bg1"/>
                      </a:solidFill>
                    </a:ln>
                  </a:rPr>
                  <a:t>3</a:t>
                </a:r>
                <a:endParaRPr lang="en-US" sz="8800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5410200" y="76200"/>
                <a:ext cx="7620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 smtClean="0">
                    <a:ln>
                      <a:solidFill>
                        <a:schemeClr val="bg1"/>
                      </a:solidFill>
                    </a:ln>
                  </a:rPr>
                  <a:t>4</a:t>
                </a:r>
                <a:endParaRPr lang="en-US" sz="8800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5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669</Words>
  <Application>Microsoft Office PowerPoint</Application>
  <PresentationFormat>On-screen Show (4:3)</PresentationFormat>
  <Paragraphs>244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2016 Area Placing Classes</vt:lpstr>
      <vt:lpstr>Beef Carcasses Class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  <vt:lpstr>Pork Carcasses Class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  <vt:lpstr>Lamb Carcasses Class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  <vt:lpstr>Beef Ribs Class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  <vt:lpstr>Pork Loins Class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  <vt:lpstr>Lamb Blade Chops Class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</vt:vector>
  </TitlesOfParts>
  <Company>Texas Tech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Area Meats Judging Classes</dc:title>
  <dc:creator>Desktop</dc:creator>
  <cp:lastModifiedBy>Perkins, Cole</cp:lastModifiedBy>
  <cp:revision>30</cp:revision>
  <dcterms:created xsi:type="dcterms:W3CDTF">2016-04-25T14:20:12Z</dcterms:created>
  <dcterms:modified xsi:type="dcterms:W3CDTF">2016-04-29T16:54:38Z</dcterms:modified>
</cp:coreProperties>
</file>