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99" r:id="rId2"/>
    <p:sldId id="300" r:id="rId3"/>
    <p:sldId id="302" r:id="rId4"/>
    <p:sldId id="301" r:id="rId5"/>
    <p:sldId id="401" r:id="rId6"/>
    <p:sldId id="400" r:id="rId7"/>
    <p:sldId id="305" r:id="rId8"/>
    <p:sldId id="308" r:id="rId9"/>
    <p:sldId id="309" r:id="rId10"/>
    <p:sldId id="303" r:id="rId11"/>
    <p:sldId id="304" r:id="rId12"/>
    <p:sldId id="320" r:id="rId13"/>
    <p:sldId id="402" r:id="rId14"/>
    <p:sldId id="318" r:id="rId15"/>
    <p:sldId id="319" r:id="rId16"/>
    <p:sldId id="316" r:id="rId17"/>
    <p:sldId id="306" r:id="rId18"/>
    <p:sldId id="307" r:id="rId19"/>
    <p:sldId id="310" r:id="rId20"/>
    <p:sldId id="312" r:id="rId21"/>
    <p:sldId id="313" r:id="rId22"/>
    <p:sldId id="314" r:id="rId23"/>
    <p:sldId id="315" r:id="rId24"/>
    <p:sldId id="322" r:id="rId25"/>
    <p:sldId id="404" r:id="rId26"/>
    <p:sldId id="323" r:id="rId27"/>
    <p:sldId id="324" r:id="rId28"/>
    <p:sldId id="325" r:id="rId29"/>
    <p:sldId id="326" r:id="rId30"/>
    <p:sldId id="327" r:id="rId31"/>
    <p:sldId id="328" r:id="rId32"/>
    <p:sldId id="366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17" r:id="rId59"/>
    <p:sldId id="311" r:id="rId60"/>
    <p:sldId id="396" r:id="rId61"/>
    <p:sldId id="397" r:id="rId62"/>
    <p:sldId id="398" r:id="rId63"/>
    <p:sldId id="399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276E-44A0-4E53-B704-1B058F807BF1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3B46-48A3-4AF9-B0CB-6415F2FB9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81F6C62A-AFC4-4559-8AEF-3D9B62A5533B}" type="slidenum">
              <a:rPr lang="en-US" smtClean="0"/>
              <a:pPr defTabSz="912879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0C85F336-2571-4FD1-95E5-BE6DAF622C51}" type="slidenum">
              <a:rPr lang="en-US" smtClean="0"/>
              <a:pPr defTabSz="912879"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4544D45A-AD91-429A-8572-F481D55BE6E5}" type="slidenum">
              <a:rPr lang="en-US" smtClean="0"/>
              <a:pPr defTabSz="912879"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A- = non-difusable anions proteins and peptides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58B09-C303-415D-8F6E-9833809918C9}" type="slidenum">
              <a:rPr lang="en-US">
                <a:latin typeface="Arial" pitchFamily="34" charset="0"/>
              </a:rPr>
              <a:pPr/>
              <a:t>38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A888-07B0-43DB-89A8-9F19D68F4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D44A-00D9-4646-9750-9744EE8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41DF-21A8-4E4A-9676-B6EEA8E810C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AE9C-A254-4A1E-BF7E-611A73526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dac.bio.uottawa.ca/thumbnails/filedet.htm?File_name=B33-5J11&amp;File_type=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acad.rosalindfranklin.edu/cms/anatomy/histohome/lectures/muscle_1/img25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myosin.html" TargetMode="External"/><Relationship Id="rId2" Type="http://schemas.openxmlformats.org/officeDocument/2006/relationships/hyperlink" Target="http://www.unmc.edu/Physiology/Mann/mann1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tochem.tamu.edu/musclestruccontractswf/index.htm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1054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 and Function of Muscle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ANSC 3404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Study the structures of muscle and the mechanism of muscle contraction.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Red and White Fibers in Muscle</a:t>
            </a:r>
          </a:p>
        </p:txBody>
      </p:sp>
      <p:pic>
        <p:nvPicPr>
          <p:cNvPr id="51203" name="Picture 6" descr="s4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4050" y="2009775"/>
            <a:ext cx="5295900" cy="370522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Fiber types</a:t>
            </a:r>
          </a:p>
        </p:txBody>
      </p:sp>
      <p:pic>
        <p:nvPicPr>
          <p:cNvPr id="52227" name="Picture 4" descr="fiber type descrip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8788400" cy="39624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The Blood Supply for </a:t>
            </a:r>
            <a:r>
              <a:rPr lang="en-US" sz="3600" u="sng" dirty="0" err="1" smtClean="0">
                <a:latin typeface="Times New Roman" pitchFamily="18" charset="0"/>
              </a:rPr>
              <a:t>Myofibers</a:t>
            </a:r>
            <a:endParaRPr lang="en-US" sz="3600" u="sng" dirty="0" smtClean="0">
              <a:latin typeface="Times New Roman" pitchFamily="18" charset="0"/>
            </a:endParaRPr>
          </a:p>
        </p:txBody>
      </p:sp>
      <p:pic>
        <p:nvPicPr>
          <p:cNvPr id="68612" name="Picture 4" descr="BloodSuppl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638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Connective Tissues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Mysium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1" y="1676399"/>
            <a:ext cx="8719880" cy="3912571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Position of </a:t>
            </a:r>
            <a:r>
              <a:rPr lang="en-US" sz="3600" u="sng" dirty="0" err="1" smtClean="0">
                <a:latin typeface="Times New Roman" pitchFamily="18" charset="0"/>
              </a:rPr>
              <a:t>Mysiums</a:t>
            </a:r>
            <a:r>
              <a:rPr lang="en-US" sz="3600" u="sng" dirty="0" smtClean="0">
                <a:latin typeface="Times New Roman" pitchFamily="18" charset="0"/>
              </a:rPr>
              <a:t> in Muscle</a:t>
            </a:r>
          </a:p>
        </p:txBody>
      </p:sp>
      <p:pic>
        <p:nvPicPr>
          <p:cNvPr id="66563" name="Picture 14" descr="skeletal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987550"/>
            <a:ext cx="4724400" cy="3105150"/>
          </a:xfr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657600" y="5257800"/>
            <a:ext cx="48768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 = within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PERI = around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EPI = upon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4648200" y="2057400"/>
            <a:ext cx="1828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0" y="3200400"/>
            <a:ext cx="21336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Endomysium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533400" y="1524000"/>
            <a:ext cx="17526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Perimysium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8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21336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934200" y="2438400"/>
            <a:ext cx="1981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Epimysium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0" name="Line 16"/>
          <p:cNvSpPr>
            <a:spLocks noChangeShapeType="1"/>
          </p:cNvSpPr>
          <p:nvPr/>
        </p:nvSpPr>
        <p:spPr bwMode="auto">
          <a:xfrm flipH="1">
            <a:off x="6629400" y="2743200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Line 17"/>
          <p:cNvSpPr>
            <a:spLocks noChangeShapeType="1"/>
          </p:cNvSpPr>
          <p:nvPr/>
        </p:nvSpPr>
        <p:spPr bwMode="auto">
          <a:xfrm>
            <a:off x="1676400" y="1905000"/>
            <a:ext cx="37338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Line 18"/>
          <p:cNvSpPr>
            <a:spLocks noChangeShapeType="1"/>
          </p:cNvSpPr>
          <p:nvPr/>
        </p:nvSpPr>
        <p:spPr bwMode="auto">
          <a:xfrm>
            <a:off x="1676400" y="1905000"/>
            <a:ext cx="2057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573" name="Picture 20" descr="skeletalAl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3886200"/>
            <a:ext cx="2019300" cy="1546225"/>
          </a:xfrm>
          <a:noFill/>
        </p:spPr>
      </p:pic>
      <p:sp>
        <p:nvSpPr>
          <p:cNvPr id="66574" name="Line 22"/>
          <p:cNvSpPr>
            <a:spLocks noChangeShapeType="1"/>
          </p:cNvSpPr>
          <p:nvPr/>
        </p:nvSpPr>
        <p:spPr bwMode="auto">
          <a:xfrm>
            <a:off x="838200" y="3581400"/>
            <a:ext cx="2209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23"/>
          <p:cNvSpPr>
            <a:spLocks noChangeShapeType="1"/>
          </p:cNvSpPr>
          <p:nvPr/>
        </p:nvSpPr>
        <p:spPr bwMode="auto">
          <a:xfrm>
            <a:off x="838200" y="358140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3276600" cy="5410200"/>
          </a:xfrm>
        </p:spPr>
        <p:txBody>
          <a:bodyPr/>
          <a:lstStyle/>
          <a:p>
            <a:pPr marL="0" indent="0" eaLnBrk="1" hangingPunct="1"/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Endomysium</a:t>
            </a:r>
            <a:r>
              <a:rPr lang="en-US" sz="2800" dirty="0" smtClean="0">
                <a:latin typeface="Times New Roman" pitchFamily="18" charset="0"/>
              </a:rPr>
              <a:t> from muscle not aged</a:t>
            </a:r>
          </a:p>
          <a:p>
            <a:pPr marL="0" indent="0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Endomysium</a:t>
            </a:r>
            <a:r>
              <a:rPr lang="en-US" sz="2800" dirty="0" smtClean="0">
                <a:latin typeface="Times New Roman" pitchFamily="18" charset="0"/>
              </a:rPr>
              <a:t> after cooler aging (28 D At 4</a:t>
            </a:r>
            <a:r>
              <a:rPr lang="en-US" sz="2800" baseline="30000" dirty="0" smtClean="0">
                <a:latin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</a:rPr>
              <a:t>C)</a:t>
            </a:r>
          </a:p>
        </p:txBody>
      </p:sp>
      <p:pic>
        <p:nvPicPr>
          <p:cNvPr id="67587" name="Picture 3" descr="EndomAge&amp;X 1"/>
          <p:cNvPicPr>
            <a:picLocks noChangeAspect="1" noChangeArrowheads="1"/>
          </p:cNvPicPr>
          <p:nvPr/>
        </p:nvPicPr>
        <p:blipFill>
          <a:blip r:embed="rId2" cstate="print"/>
          <a:srcRect l="3703" t="2222"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 The </a:t>
            </a:r>
            <a:r>
              <a:rPr lang="en-US" sz="3600" u="sng" dirty="0" err="1" smtClean="0">
                <a:latin typeface="Times New Roman" pitchFamily="18" charset="0"/>
              </a:rPr>
              <a:t>Sarcoplasmic</a:t>
            </a:r>
            <a:r>
              <a:rPr lang="en-US" sz="3600" u="sng" dirty="0" smtClean="0">
                <a:latin typeface="Times New Roman" pitchFamily="18" charset="0"/>
              </a:rPr>
              <a:t> Reticulum 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Sarcoplasmic</a:t>
            </a:r>
            <a:r>
              <a:rPr lang="en-US" sz="2400" dirty="0" smtClean="0">
                <a:latin typeface="Times New Roman" pitchFamily="18" charset="0"/>
              </a:rPr>
              <a:t> reticulum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T-tubule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Calcium Storage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Required for contraction</a:t>
            </a:r>
          </a:p>
        </p:txBody>
      </p:sp>
      <p:pic>
        <p:nvPicPr>
          <p:cNvPr id="64516" name="Picture 9" descr="Contraction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981200"/>
            <a:ext cx="5105400" cy="293052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Structure of Muscle</a:t>
            </a:r>
          </a:p>
        </p:txBody>
      </p:sp>
      <p:pic>
        <p:nvPicPr>
          <p:cNvPr id="54275" name="Picture 4" descr="MuscHist1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010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Structure of Muscle (Cont)</a:t>
            </a:r>
          </a:p>
        </p:txBody>
      </p:sp>
      <p:pic>
        <p:nvPicPr>
          <p:cNvPr id="55300" name="Picture 4" descr="MuscHist1b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Sarcomere</a:t>
            </a:r>
            <a:endParaRPr lang="en-US" sz="3600" u="sng" dirty="0" smtClean="0">
              <a:latin typeface="Times New Roman" pitchFamily="18" charset="0"/>
            </a:endParaRPr>
          </a:p>
        </p:txBody>
      </p:sp>
      <p:sp>
        <p:nvSpPr>
          <p:cNvPr id="583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Functional unit of a muscle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Runs from z-line to z-line</a:t>
            </a:r>
          </a:p>
          <a:p>
            <a:pPr lvl="1" eaLnBrk="1" hangingPunct="1"/>
            <a:r>
              <a:rPr lang="en-US" sz="2400" dirty="0" err="1" smtClean="0">
                <a:latin typeface="Times New Roman" pitchFamily="18" charset="0"/>
              </a:rPr>
              <a:t>Actin</a:t>
            </a:r>
            <a:endParaRPr lang="en-US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Myosin</a:t>
            </a:r>
          </a:p>
        </p:txBody>
      </p:sp>
      <p:pic>
        <p:nvPicPr>
          <p:cNvPr id="58372" name="Picture 8" descr="Untitled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6950" y="3200400"/>
            <a:ext cx="6877050" cy="3657600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695700" y="5829300"/>
            <a:ext cx="838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839200" cy="1604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tabLst>
                <a:tab pos="3028950" algn="l"/>
                <a:tab pos="4865688" algn="l"/>
                <a:tab pos="6858000" algn="l"/>
              </a:tabLst>
            </a:pPr>
            <a:r>
              <a:rPr lang="en-US" b="1" dirty="0">
                <a:latin typeface="Arial Rounded MT Bold" pitchFamily="34" charset="0"/>
              </a:rPr>
              <a:t>	</a:t>
            </a:r>
            <a:r>
              <a:rPr lang="en-US" b="1" u="sng" dirty="0">
                <a:latin typeface="Arial Rounded MT Bold" pitchFamily="34" charset="0"/>
              </a:rPr>
              <a:t>SKELETAL</a:t>
            </a:r>
            <a:r>
              <a:rPr lang="en-US" b="1" dirty="0">
                <a:latin typeface="Arial Rounded MT Bold" pitchFamily="34" charset="0"/>
              </a:rPr>
              <a:t>	</a:t>
            </a:r>
            <a:r>
              <a:rPr lang="en-US" b="1" u="sng" dirty="0">
                <a:latin typeface="Arial Rounded MT Bold" pitchFamily="34" charset="0"/>
              </a:rPr>
              <a:t>SMOOTH</a:t>
            </a:r>
            <a:r>
              <a:rPr lang="en-US" b="1" dirty="0">
                <a:latin typeface="Arial Rounded MT Bold" pitchFamily="34" charset="0"/>
              </a:rPr>
              <a:t>	</a:t>
            </a:r>
            <a:r>
              <a:rPr lang="en-US" b="1" u="sng" dirty="0">
                <a:latin typeface="Arial Rounded MT Bold" pitchFamily="34" charset="0"/>
              </a:rPr>
              <a:t>CARDIAC</a:t>
            </a:r>
          </a:p>
          <a:p>
            <a:pPr algn="l" eaLnBrk="0" hangingPunct="0">
              <a:spcBef>
                <a:spcPct val="50000"/>
              </a:spcBef>
              <a:tabLst>
                <a:tab pos="3028950" algn="l"/>
                <a:tab pos="4865688" algn="l"/>
                <a:tab pos="6858000" algn="l"/>
              </a:tabLst>
            </a:pPr>
            <a:r>
              <a:rPr lang="en-US" dirty="0">
                <a:latin typeface="Arial Rounded MT Bold" pitchFamily="34" charset="0"/>
              </a:rPr>
              <a:t>METHOD OF CONTROL	VOLUNTARY	INVOLUNTARY	 </a:t>
            </a:r>
            <a:r>
              <a:rPr lang="en-US" dirty="0" err="1">
                <a:latin typeface="Arial Rounded MT Bold" pitchFamily="34" charset="0"/>
              </a:rPr>
              <a:t>INVOLUNTARY</a:t>
            </a:r>
            <a:endParaRPr lang="en-US" dirty="0">
              <a:latin typeface="Arial Rounded MT Bold" pitchFamily="34" charset="0"/>
            </a:endParaRPr>
          </a:p>
          <a:p>
            <a:pPr algn="l" eaLnBrk="0" hangingPunct="0">
              <a:spcBef>
                <a:spcPct val="50000"/>
              </a:spcBef>
              <a:tabLst>
                <a:tab pos="3028950" algn="l"/>
                <a:tab pos="4865688" algn="l"/>
                <a:tab pos="6858000" algn="l"/>
              </a:tabLst>
            </a:pPr>
            <a:r>
              <a:rPr lang="en-US" dirty="0">
                <a:latin typeface="Arial Rounded MT Bold" pitchFamily="34" charset="0"/>
              </a:rPr>
              <a:t>BANDING PATTERN	STRIATED	NON-STRIATED	STRIATED</a:t>
            </a:r>
          </a:p>
          <a:p>
            <a:pPr algn="l" eaLnBrk="0" hangingPunct="0">
              <a:spcBef>
                <a:spcPct val="50000"/>
              </a:spcBef>
              <a:tabLst>
                <a:tab pos="3028950" algn="l"/>
                <a:tab pos="4865688" algn="l"/>
                <a:tab pos="6858000" algn="l"/>
              </a:tabLst>
            </a:pPr>
            <a:r>
              <a:rPr lang="en-US" dirty="0">
                <a:latin typeface="Arial Rounded MT Bold" pitchFamily="34" charset="0"/>
              </a:rPr>
              <a:t>NUCLEI/CELL	MULTI	SINGLE	</a:t>
            </a:r>
            <a:r>
              <a:rPr lang="en-US" dirty="0" err="1">
                <a:latin typeface="Arial Rounded MT Bold" pitchFamily="34" charset="0"/>
              </a:rPr>
              <a:t>SINGLE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48131" name="Picture 3" descr="SarcDiag 10"/>
          <p:cNvPicPr>
            <a:picLocks noChangeAspect="1" noChangeArrowheads="1"/>
          </p:cNvPicPr>
          <p:nvPr/>
        </p:nvPicPr>
        <p:blipFill>
          <a:blip r:embed="rId2" cstate="print"/>
          <a:srcRect b="44702"/>
          <a:stretch>
            <a:fillRect/>
          </a:stretch>
        </p:blipFill>
        <p:spPr bwMode="auto">
          <a:xfrm>
            <a:off x="1752600" y="3429000"/>
            <a:ext cx="6172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81400" y="304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Muscle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Myosin Filament</a:t>
            </a:r>
          </a:p>
        </p:txBody>
      </p:sp>
      <p:pic>
        <p:nvPicPr>
          <p:cNvPr id="60419" name="Picture 5" descr="actinumyos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4507"/>
            <a:ext cx="7249048" cy="5458024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Actin</a:t>
            </a:r>
            <a:r>
              <a:rPr lang="en-US" sz="3600" u="sng" dirty="0" smtClean="0">
                <a:latin typeface="Times New Roman" pitchFamily="18" charset="0"/>
              </a:rPr>
              <a:t> Filament</a:t>
            </a:r>
          </a:p>
        </p:txBody>
      </p:sp>
      <p:pic>
        <p:nvPicPr>
          <p:cNvPr id="61443" name="Picture 5" descr="actinfila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371600"/>
            <a:ext cx="2651125" cy="51054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Muscle Structure</a:t>
            </a:r>
          </a:p>
        </p:txBody>
      </p:sp>
      <p:pic>
        <p:nvPicPr>
          <p:cNvPr id="62467" name="Picture 8" descr="Muscle stru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371600"/>
            <a:ext cx="4089400" cy="53340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Critical Contractile Proteins</a:t>
            </a:r>
          </a:p>
        </p:txBody>
      </p:sp>
      <p:pic>
        <p:nvPicPr>
          <p:cNvPr id="63492" name="Picture 4" descr="MyoFibProt_p898MW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1100"/>
            <a:ext cx="7086600" cy="531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0" name="Picture 4" descr="SarcDiag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91440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304800"/>
            <a:ext cx="1905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>
                <a:latin typeface="Arial Rounded MT Bold" pitchFamily="34" charset="0"/>
              </a:rPr>
              <a:t>REVIEW</a:t>
            </a:r>
            <a:endParaRPr lang="en-US" sz="3200" b="1">
              <a:solidFill>
                <a:srgbClr val="FFFF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atCells 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5800" y="560388"/>
            <a:ext cx="84582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0"/>
            <a:ext cx="457200" cy="607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latin typeface="Arial Rounded MT Bold" pitchFamily="34" charset="0"/>
              </a:rPr>
              <a:t>ADIPOSE  </a:t>
            </a:r>
            <a:br>
              <a:rPr lang="en-US" sz="2800" b="1" dirty="0">
                <a:latin typeface="Arial Rounded MT Bold" pitchFamily="34" charset="0"/>
              </a:rPr>
            </a:br>
            <a:r>
              <a:rPr lang="en-US" sz="2800" b="1" dirty="0">
                <a:latin typeface="Arial Rounded MT Bold" pitchFamily="34" charset="0"/>
              </a:rPr>
              <a:t> TISSUE</a:t>
            </a:r>
          </a:p>
        </p:txBody>
      </p:sp>
      <p:sp>
        <p:nvSpPr>
          <p:cNvPr id="71684" name="Text Box 4" descr="Purple mesh"/>
          <p:cNvSpPr txBox="1">
            <a:spLocks noChangeArrowheads="1"/>
          </p:cNvSpPr>
          <p:nvPr/>
        </p:nvSpPr>
        <p:spPr bwMode="auto">
          <a:xfrm>
            <a:off x="1981200" y="4114800"/>
            <a:ext cx="2590800" cy="457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 Rounded MT Bold" pitchFamily="34" charset="0"/>
              </a:rPr>
              <a:t>BLOOD VESSEL</a:t>
            </a:r>
            <a:endParaRPr lang="en-US" sz="3200" b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3200400" y="4572000"/>
            <a:ext cx="76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81200" y="0"/>
            <a:ext cx="2057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 Rounded MT Bold" pitchFamily="34" charset="0"/>
              </a:rPr>
              <a:t>ADIPOCYTE</a:t>
            </a:r>
            <a:endParaRPr lang="en-US" sz="20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1687" name="Text Box 7" descr="Purple mesh"/>
          <p:cNvSpPr txBox="1">
            <a:spLocks noChangeArrowheads="1"/>
          </p:cNvSpPr>
          <p:nvPr/>
        </p:nvSpPr>
        <p:spPr bwMode="auto">
          <a:xfrm>
            <a:off x="6781800" y="4800600"/>
            <a:ext cx="2362200" cy="457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 Rounded MT Bold" pitchFamily="34" charset="0"/>
              </a:rPr>
              <a:t>ADIPOCYTES</a:t>
            </a:r>
            <a:endParaRPr lang="en-US" sz="32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>
            <a:off x="6934200" y="5334000"/>
            <a:ext cx="533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5105400" y="4953000"/>
            <a:ext cx="1600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 flipV="1">
            <a:off x="7467600" y="2971800"/>
            <a:ext cx="76200" cy="1752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2971800" y="3810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gFatLay 1"/>
          <p:cNvPicPr>
            <a:picLocks noChangeAspect="1" noChangeArrowheads="1"/>
          </p:cNvPicPr>
          <p:nvPr/>
        </p:nvPicPr>
        <p:blipFill>
          <a:blip r:embed="rId2" cstate="print"/>
          <a:srcRect r="7620"/>
          <a:stretch>
            <a:fillRect/>
          </a:stretch>
        </p:blipFill>
        <p:spPr bwMode="auto">
          <a:xfrm>
            <a:off x="4440238" y="1524000"/>
            <a:ext cx="40036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2296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Fat Layers and Depots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3581400" cy="45243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I.F. = Inter-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fasicular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intramucular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(marbling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I.M.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Intermuscular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seam fat)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PR.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Perinephric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-renal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(fat around the kidneys)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0195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FAT CELLS</a:t>
            </a:r>
          </a:p>
        </p:txBody>
      </p:sp>
      <p:pic>
        <p:nvPicPr>
          <p:cNvPr id="73731" name="Picture 3" descr="Fat cell develop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792288"/>
            <a:ext cx="5715000" cy="4010025"/>
          </a:xfrm>
          <a:noFill/>
        </p:spPr>
      </p:pic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2590800" y="5943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Adipoblasts develop at widely varying rates in different parts of the body.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Adipogenesis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Adipoblasts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 microns in diameter</a:t>
            </a:r>
          </a:p>
          <a:p>
            <a:pPr lvl="1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Adipocytes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120 micron  in diameter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 micron in obese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Cellular make-up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95% of cytoplasm is lipid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Remainder primarily nucleus</a:t>
            </a:r>
          </a:p>
        </p:txBody>
      </p:sp>
      <p:pic>
        <p:nvPicPr>
          <p:cNvPr id="74756" name="Picture 4" descr="brownf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200400" y="1828800"/>
            <a:ext cx="20574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2590800" y="3200400"/>
            <a:ext cx="2057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Cardiac  Muscle</a:t>
            </a:r>
          </a:p>
        </p:txBody>
      </p:sp>
      <p:pic>
        <p:nvPicPr>
          <p:cNvPr id="50179" name="Picture 6" descr="cardiacm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50180" name="Picture 9" descr="[Image, B33-5J11.gif]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995488"/>
            <a:ext cx="3810000" cy="3810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dipocy 1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3327400" y="0"/>
            <a:ext cx="581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6096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latin typeface="Arial Rounded MT Bold" pitchFamily="34" charset="0"/>
              </a:rPr>
              <a:t>ADIPOCYTE</a:t>
            </a:r>
            <a:endParaRPr lang="en-US" sz="3600" b="1">
              <a:solidFill>
                <a:srgbClr val="CC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6803" name="Picture 3" descr="AdipocyForm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038600" cy="1600200"/>
          </a:xfrm>
          <a:noFill/>
        </p:spPr>
        <p:txBody>
          <a:bodyPr>
            <a:normAutofit fontScale="90000"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 smtClean="0">
                <a:solidFill>
                  <a:srgbClr val="FF3300"/>
                </a:solidFill>
              </a:rPr>
              <a:t>HOW ARE ADIPOCYTES FORMED?</a:t>
            </a:r>
            <a:endParaRPr lang="en-US" sz="4800" b="1" smtClean="0">
              <a:solidFill>
                <a:schemeClr val="bg1"/>
              </a:solidFill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7086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Arial Rounded MT Bold" pitchFamily="34" charset="0"/>
              </a:rPr>
              <a:t>ONCE RECRUITED &amp; FILLED, AN ADIPOCYTE IS EASIER TO FILL AGAIN THAN IF NOT FILLED BEFORE</a:t>
            </a:r>
            <a:endParaRPr lang="en-US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6806" name="TextBox 5"/>
          <p:cNvSpPr txBox="1">
            <a:spLocks noChangeArrowheads="1"/>
          </p:cNvSpPr>
          <p:nvPr/>
        </p:nvSpPr>
        <p:spPr bwMode="auto">
          <a:xfrm>
            <a:off x="7315200" y="6096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Adipose cells begin to accumulate</a:t>
            </a:r>
          </a:p>
        </p:txBody>
      </p:sp>
      <p:sp>
        <p:nvSpPr>
          <p:cNvPr id="76807" name="TextBox 6"/>
          <p:cNvSpPr txBox="1">
            <a:spLocks noChangeArrowheads="1"/>
          </p:cNvSpPr>
          <p:nvPr/>
        </p:nvSpPr>
        <p:spPr bwMode="auto">
          <a:xfrm>
            <a:off x="2209800" y="6096000"/>
            <a:ext cx="2133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When filled with lipid, it is a mature adipocyte</a:t>
            </a:r>
          </a:p>
        </p:txBody>
      </p:sp>
      <p:cxnSp>
        <p:nvCxnSpPr>
          <p:cNvPr id="76808" name="Straight Arrow Connector 8"/>
          <p:cNvCxnSpPr>
            <a:cxnSpLocks noChangeShapeType="1"/>
          </p:cNvCxnSpPr>
          <p:nvPr/>
        </p:nvCxnSpPr>
        <p:spPr bwMode="auto">
          <a:xfrm rot="10800000" flipV="1">
            <a:off x="7848600" y="1600200"/>
            <a:ext cx="609600" cy="3810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Overall structure of muscle is designed for contraction and relaxation, which leads to movement and locomotion.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ability to contract and relax is lost during the transformation of muscle to meat.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Events surrounding this conversion greatly impact meat palatability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biochemical processes that provide energy to the living muscle cause the accumulation of metabolites during harvest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Affects color, WHC, pH, others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understanding of muscle contraction is necessary to understand these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Begins with stimuli that arrive at the surface of the muscle fiber 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sarcolemma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Nerve impulse starts in the brain and is transmitted via nerves to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Potentials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resting conditions, an electric potential exists between the inside and outside of the cell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Fluids inside are negative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Fluids outside are positive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in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resting membrane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scan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219200"/>
            <a:ext cx="47196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Potentials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Extracellular – Na+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Intracellular – K+ and A-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Na+ and K+ gradient maintained by a sodium-potassium pump.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Action Potential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Transmits electric impulse to muscle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Travels along the membrane surface of the nerve fiber by depolarization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Initiated by a dramatic increase in the permeability of Na+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Na+ rushes into cell to establish equilibrium; however K+ stays in cell causing a change in the net charge inside the cell to positive</a:t>
            </a:r>
          </a:p>
          <a:p>
            <a:pPr lvl="2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Lasts only a millisecond (0.5 to 1 millisecond) before the permeability to Na+ is changed to resting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Smooth Muscle</a:t>
            </a:r>
          </a:p>
        </p:txBody>
      </p:sp>
      <p:pic>
        <p:nvPicPr>
          <p:cNvPr id="49155" name="Picture 7" descr="MUSL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03500"/>
            <a:ext cx="4038600" cy="2519363"/>
          </a:xfrm>
          <a:noFill/>
        </p:spPr>
      </p:pic>
      <p:pic>
        <p:nvPicPr>
          <p:cNvPr id="49156" name="Picture 10" descr="Musl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8425" y="1600200"/>
            <a:ext cx="2978150" cy="4525963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scan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4775"/>
            <a:ext cx="6477000" cy="479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Myoneural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 potential is not strong enough to elicit a response alone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a chemical transmitter 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acetylcholine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be released.</a:t>
            </a:r>
          </a:p>
          <a:p>
            <a:pPr lvl="1"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Acetylcholinesterase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quickly released to neutralize the acetylcholine</a:t>
            </a:r>
          </a:p>
        </p:txBody>
      </p:sp>
      <p:pic>
        <p:nvPicPr>
          <p:cNvPr id="11268" name="Picture 5" descr="acetylcholine"/>
          <p:cNvPicPr>
            <a:picLocks noChangeAspect="1" noChangeArrowheads="1"/>
          </p:cNvPicPr>
          <p:nvPr/>
        </p:nvPicPr>
        <p:blipFill>
          <a:blip r:embed="rId2" cstate="print"/>
          <a:srcRect t="22745" b="16605"/>
          <a:stretch>
            <a:fillRect/>
          </a:stretch>
        </p:blipFill>
        <p:spPr bwMode="auto">
          <a:xfrm>
            <a:off x="685800" y="4724400"/>
            <a:ext cx="32083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Acetylcholinester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19600"/>
            <a:ext cx="2476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sclecont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6868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acad.rosalindfranklin.edu/cms/anatomy/histohome/lectures/muscle_1/img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2362200"/>
            <a:ext cx="5994400" cy="4495800"/>
          </a:xfrm>
        </p:spPr>
      </p:pic>
      <p:pic>
        <p:nvPicPr>
          <p:cNvPr id="13315" name="Picture 2" descr="inside that myofib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048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acad.rosalindfranklin.edu/cms/anatomy/histohome/lectures/muscle_1/img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76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Muscle Action Potentials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as the action potential for nerve fibers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Communicated to the inner muscle cell via the T-tubule system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 potential transverse a muscle fiber via the t-tubules and are ultimately responsible for the release of calcium from the SR</a:t>
            </a:r>
          </a:p>
        </p:txBody>
      </p:sp>
      <p:pic>
        <p:nvPicPr>
          <p:cNvPr id="14340" name="Picture 3" descr="Fig 2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5610225" y="4572000"/>
            <a:ext cx="3381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Sarcomere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- Basic contractile unit of the muscle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543800" cy="3697288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Myosin</a:t>
            </a:r>
          </a:p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Tropomyosin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Troponin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 lines</a:t>
            </a:r>
          </a:p>
        </p:txBody>
      </p:sp>
      <p:pic>
        <p:nvPicPr>
          <p:cNvPr id="4" name="Picture 5" descr="Sarcom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5715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Elements required for muscle contraction and relaxation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696200" cy="3765550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Acetylcholine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Acetylcholinesterase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Calcium</a:t>
            </a:r>
          </a:p>
          <a:p>
            <a:pPr marL="609600" indent="-609600" eaLnBrk="1" hangingPunct="1">
              <a:buFont typeface="Symbol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Adenosine 5'-triphosphate (ATP)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 from aerobic and anaerobic metabolism</a:t>
            </a:r>
          </a:p>
        </p:txBody>
      </p:sp>
      <p:pic>
        <p:nvPicPr>
          <p:cNvPr id="19460" name="Picture 4" descr="A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4191000"/>
            <a:ext cx="4216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086600" cy="1828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Sources of Energy for Muscle Contraction and Relaxation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543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Aerobic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TCA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transport chain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Anerobic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Hydrogen is used to reduce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to lactic acid, which permits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proceed at a rapid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Easily fatigued</a:t>
            </a:r>
          </a:p>
        </p:txBody>
      </p:sp>
      <p:pic>
        <p:nvPicPr>
          <p:cNvPr id="21508" name="Picture 4" descr="Pyruvic-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1600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ellular_respiration_flow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5146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scan0022"/>
          <p:cNvPicPr>
            <a:picLocks noChangeAspect="1" noChangeArrowheads="1"/>
          </p:cNvPicPr>
          <p:nvPr/>
        </p:nvPicPr>
        <p:blipFill>
          <a:blip r:embed="rId2" cstate="print"/>
          <a:srcRect l="11765" r="5882" b="1714"/>
          <a:stretch>
            <a:fillRect/>
          </a:stretch>
        </p:blipFill>
        <p:spPr bwMode="auto">
          <a:xfrm>
            <a:off x="304800" y="2286000"/>
            <a:ext cx="5867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T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Pyruvic-ac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5" y="457200"/>
            <a:ext cx="1584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Skeletal Muscle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.Skeletal muscle; 2. a and c striations and peripheral nucl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268724" cy="466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Electron Transport 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98" y="152400"/>
            <a:ext cx="869970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Contraction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Nerve pulse/impulse transmitted through action potential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Acetylcholine is released at neural juncture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Action potential transmitted to muscle fiber via the 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tubles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sarcoplasmic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reticulum (SR)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sclecont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musclecomp&amp;str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88"/>
            <a:ext cx="9144000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Contraction phase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953000"/>
          </a:xfrm>
        </p:spPr>
        <p:txBody>
          <a:bodyPr/>
          <a:lstStyle/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Calcium is released from SR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sarcoplasm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5. Calcium binds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troponin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6. ATP is hydrolyzed (burned)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7. Energy causes a shift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tropomyosin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binding site is 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usclecontrac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"/>
            <a:ext cx="67056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Contraction phase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4876800"/>
          </a:xfrm>
        </p:spPr>
        <p:txBody>
          <a:bodyPr/>
          <a:lstStyle/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-myosin cross bridge forms (cross bridge is termed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actomyosin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9. ATP hydrolyzed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10. Myosin head rotates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11. Repeated over and over; filaments slide causing shortening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sarcomere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usclecontrac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9225"/>
            <a:ext cx="53848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Contraction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291" y="1249363"/>
            <a:ext cx="7726382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rc_contractin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0"/>
            <a:ext cx="4621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4038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sarcomere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contracting</a:t>
            </a:r>
          </a:p>
          <a:p>
            <a:pPr algn="l"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Notice that neither filament changes length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191000" y="1371600"/>
            <a:ext cx="0" cy="464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3733800" y="1371600"/>
            <a:ext cx="457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57800" y="0"/>
            <a:ext cx="32766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 Rounded MT Bold" pitchFamily="34" charset="0"/>
              </a:rPr>
              <a:t>ACTIN         MYOSIN</a:t>
            </a:r>
            <a:endParaRPr lang="en-US" sz="20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5486400" y="381000"/>
            <a:ext cx="152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934200" y="304800"/>
            <a:ext cx="228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8101"/>
            <a:ext cx="8001000" cy="51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391400" cy="4114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hlinkClick r:id="rId2"/>
              </a:rPr>
              <a:t>http://www.unmc.edu/Physiology/Mann/mann14.html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http://www.blackwellpublishing.com/matthews/myosin.html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http://entochem.tamu.edu/musclestruccontractswf/index.html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Relaxation phase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4800600"/>
          </a:xfrm>
        </p:spPr>
        <p:txBody>
          <a:bodyPr rtlCol="0">
            <a:normAutofit/>
          </a:bodyPr>
          <a:lstStyle/>
          <a:p>
            <a:pPr marL="0" indent="4763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Acetylcholinesterase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released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(neutralizes acetylcholine)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Calcium pump activated by SR to sequester calcium</a:t>
            </a: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Actin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-myosin cross bridge terminated</a:t>
            </a: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Tropomyosin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shifts covering the binding site 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actin</a:t>
            </a:r>
            <a:endParaRPr lang="en-US" sz="3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Relaxation phase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6915150" cy="3741738"/>
          </a:xfrm>
        </p:spPr>
        <p:txBody>
          <a:bodyPr/>
          <a:lstStyle/>
          <a:p>
            <a:pPr marL="0" indent="4763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Passive sliding of filaments</a:t>
            </a:r>
          </a:p>
          <a:p>
            <a:pPr marL="0" indent="4763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4763"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Sarcomere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returns to resting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usclecontraction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37" y="228600"/>
            <a:ext cx="7316126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Be Able To: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Draw a </a:t>
            </a:r>
            <a:r>
              <a:rPr lang="en-US" sz="2400" dirty="0" err="1" smtClean="0">
                <a:latin typeface="Times New Roman" pitchFamily="18" charset="0"/>
              </a:rPr>
              <a:t>sarcomere</a:t>
            </a:r>
            <a:r>
              <a:rPr lang="en-US" sz="2400" dirty="0" smtClean="0">
                <a:latin typeface="Times New Roman" pitchFamily="18" charset="0"/>
              </a:rPr>
              <a:t> showing: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</a:rPr>
              <a:t>Myosin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</a:rPr>
              <a:t>Actin</a:t>
            </a:r>
            <a:endParaRPr lang="en-US" sz="1600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Z Line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A Band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I Band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H Zone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latin typeface="Times New Roman" pitchFamily="18" charset="0"/>
              </a:rPr>
              <a:t>	M Line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Explain how a muscle contracts and relaxes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starting with a nerve impulse and including the  SR role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Explain the role of ATP in muscle contraction and relaxation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</a:rPr>
              <a:t>(See p.889-900 In </a:t>
            </a:r>
            <a:r>
              <a:rPr lang="en-US" sz="2400" i="1" dirty="0" smtClean="0">
                <a:latin typeface="Times New Roman" pitchFamily="18" charset="0"/>
              </a:rPr>
              <a:t>The Meat We Eat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Muscle Cross Sections Showing Bundles of </a:t>
            </a:r>
            <a:r>
              <a:rPr lang="en-US" sz="3600" u="sng" dirty="0" err="1" smtClean="0">
                <a:latin typeface="Times New Roman" pitchFamily="18" charset="0"/>
              </a:rPr>
              <a:t>Myofibers</a:t>
            </a:r>
            <a:endParaRPr lang="en-US" sz="3600" u="sng" dirty="0" smtClean="0">
              <a:latin typeface="Times New Roman" pitchFamily="18" charset="0"/>
            </a:endParaRPr>
          </a:p>
        </p:txBody>
      </p:sp>
      <p:pic>
        <p:nvPicPr>
          <p:cNvPr id="53251" name="Picture 4" descr="MuscX 1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 l="8888"/>
          <a:stretch>
            <a:fillRect/>
          </a:stretch>
        </p:blipFill>
        <p:spPr bwMode="auto">
          <a:xfrm>
            <a:off x="2133600" y="2133600"/>
            <a:ext cx="61722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0" y="2667000"/>
            <a:ext cx="30480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FAT CELL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914400" y="2971800"/>
            <a:ext cx="2057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0" y="3886200"/>
            <a:ext cx="24384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BLOOD VESSEL</a:t>
            </a: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1371600" y="4267200"/>
            <a:ext cx="2819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uscNucl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Cross Section of Muscle Fibers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057400" y="3581400"/>
            <a:ext cx="3352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</a:rPr>
              <a:t>NUCLEI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1143000" y="3886200"/>
            <a:ext cx="129540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2895600" y="2286000"/>
            <a:ext cx="9144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7" name="Picture 8" descr="s8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995613"/>
            <a:ext cx="3276600" cy="2201862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Myofiber</a:t>
            </a:r>
            <a:endParaRPr lang="en-US" sz="3600" u="sng" dirty="0" smtClean="0">
              <a:latin typeface="Times New Roman" pitchFamily="18" charset="0"/>
            </a:endParaRPr>
          </a:p>
        </p:txBody>
      </p:sp>
      <p:pic>
        <p:nvPicPr>
          <p:cNvPr id="57348" name="Picture 6" descr="s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115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842</Words>
  <Application>Microsoft Office PowerPoint</Application>
  <PresentationFormat>On-screen Show (4:3)</PresentationFormat>
  <Paragraphs>195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Structure and Function of Muscle    ANSC 3404  Objectives: Study the structures of muscle and the mechanism of muscle contraction.</vt:lpstr>
      <vt:lpstr>Slide 2</vt:lpstr>
      <vt:lpstr>Cardiac  Muscle</vt:lpstr>
      <vt:lpstr>Smooth Muscle</vt:lpstr>
      <vt:lpstr>Skeletal Muscle</vt:lpstr>
      <vt:lpstr>Slide 6</vt:lpstr>
      <vt:lpstr>Muscle Cross Sections Showing Bundles of Myofibers</vt:lpstr>
      <vt:lpstr>Slide 8</vt:lpstr>
      <vt:lpstr>Myofiber</vt:lpstr>
      <vt:lpstr>Red and White Fibers in Muscle</vt:lpstr>
      <vt:lpstr>Fiber types</vt:lpstr>
      <vt:lpstr>The Blood Supply for Myofibers</vt:lpstr>
      <vt:lpstr>Connective Tissues</vt:lpstr>
      <vt:lpstr>Position of Mysiums in Muscle</vt:lpstr>
      <vt:lpstr>Slide 15</vt:lpstr>
      <vt:lpstr> The Sarcoplasmic Reticulum </vt:lpstr>
      <vt:lpstr>Structure of Muscle</vt:lpstr>
      <vt:lpstr>Structure of Muscle (Cont)</vt:lpstr>
      <vt:lpstr>Sarcomere</vt:lpstr>
      <vt:lpstr>Myosin Filament</vt:lpstr>
      <vt:lpstr>Actin Filament</vt:lpstr>
      <vt:lpstr>Muscle Structure</vt:lpstr>
      <vt:lpstr>Critical Contractile Proteins</vt:lpstr>
      <vt:lpstr>Slide 24</vt:lpstr>
      <vt:lpstr>Fat Structures</vt:lpstr>
      <vt:lpstr>Slide 26</vt:lpstr>
      <vt:lpstr>Slide 27</vt:lpstr>
      <vt:lpstr> FAT CELLS</vt:lpstr>
      <vt:lpstr>Adipogenesis</vt:lpstr>
      <vt:lpstr>Slide 30</vt:lpstr>
      <vt:lpstr>HOW ARE ADIPOCYTES FORMED?</vt:lpstr>
      <vt:lpstr>Muscle Contraction</vt:lpstr>
      <vt:lpstr>Introduction</vt:lpstr>
      <vt:lpstr>Introduction</vt:lpstr>
      <vt:lpstr>Contraction</vt:lpstr>
      <vt:lpstr>Transmembrane Potentials</vt:lpstr>
      <vt:lpstr>Slide 37</vt:lpstr>
      <vt:lpstr>Transmembrane Potentials</vt:lpstr>
      <vt:lpstr>Action Potential</vt:lpstr>
      <vt:lpstr>Slide 40</vt:lpstr>
      <vt:lpstr>Myoneural Junction</vt:lpstr>
      <vt:lpstr>Slide 42</vt:lpstr>
      <vt:lpstr>Slide 43</vt:lpstr>
      <vt:lpstr>Muscle Action Potentials</vt:lpstr>
      <vt:lpstr>Sarcomere  - Basic contractile unit of the muscle</vt:lpstr>
      <vt:lpstr>Elements required for muscle contraction and relaxation</vt:lpstr>
      <vt:lpstr>Sources of Energy for Muscle Contraction and Relaxation</vt:lpstr>
      <vt:lpstr>Energy</vt:lpstr>
      <vt:lpstr>Slide 49</vt:lpstr>
      <vt:lpstr>Slide 50</vt:lpstr>
      <vt:lpstr>Contraction Phase</vt:lpstr>
      <vt:lpstr>Slide 52</vt:lpstr>
      <vt:lpstr>Slide 53</vt:lpstr>
      <vt:lpstr>Contraction phase</vt:lpstr>
      <vt:lpstr>Slide 55</vt:lpstr>
      <vt:lpstr>Contraction phase</vt:lpstr>
      <vt:lpstr>Slide 57</vt:lpstr>
      <vt:lpstr>Contraction</vt:lpstr>
      <vt:lpstr>Slide 59</vt:lpstr>
      <vt:lpstr>Slide 60</vt:lpstr>
      <vt:lpstr>Relaxation phase</vt:lpstr>
      <vt:lpstr>Relaxation phase</vt:lpstr>
      <vt:lpstr>Slide 63</vt:lpstr>
      <vt:lpstr>Be Able To: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Muscle</dc:title>
  <dc:creator>Jerrad Legako</dc:creator>
  <cp:lastModifiedBy>Jerrad Legako</cp:lastModifiedBy>
  <cp:revision>11</cp:revision>
  <dcterms:created xsi:type="dcterms:W3CDTF">2011-02-09T15:45:14Z</dcterms:created>
  <dcterms:modified xsi:type="dcterms:W3CDTF">2011-02-23T17:33:58Z</dcterms:modified>
</cp:coreProperties>
</file>