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7" r:id="rId12"/>
    <p:sldId id="268" r:id="rId13"/>
    <p:sldId id="269" r:id="rId14"/>
    <p:sldId id="281" r:id="rId15"/>
    <p:sldId id="270" r:id="rId16"/>
    <p:sldId id="271" r:id="rId17"/>
    <p:sldId id="272" r:id="rId18"/>
    <p:sldId id="273" r:id="rId19"/>
    <p:sldId id="282" r:id="rId20"/>
    <p:sldId id="274" r:id="rId21"/>
    <p:sldId id="283" r:id="rId22"/>
    <p:sldId id="28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0" r:id="rId31"/>
    <p:sldId id="288" r:id="rId32"/>
    <p:sldId id="290" r:id="rId33"/>
    <p:sldId id="292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C1FE-C7F7-4913-8E33-FA2ADB4622F4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B6AA-8A41-4073-8AAD-4844D80AE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TTU 2 Title Pag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3" name="Picture 19" descr="TTU 2 Title Page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-107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-107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1" fontAlgn="base" hangingPunct="1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1" fontAlgn="base" hangingPunct="1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1"/>
          </a:xfrm>
        </p:spPr>
        <p:txBody>
          <a:bodyPr>
            <a:noAutofit/>
          </a:bodyPr>
          <a:lstStyle/>
          <a:p>
            <a:r>
              <a:rPr lang="en-US" sz="2400" dirty="0" smtClean="0"/>
              <a:t>A Robust Web Service Composition Model with Decentralized Data Dependency</a:t>
            </a:r>
            <a:br>
              <a:rPr lang="en-US" sz="2400" dirty="0" smtClean="0"/>
            </a:br>
            <a:r>
              <a:rPr lang="en-US" sz="2400" dirty="0" smtClean="0"/>
              <a:t>Analysis and Rule-Based Failure Recovery Capability*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Gao</a:t>
            </a:r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July 2011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algn="l"/>
            <a:r>
              <a:rPr lang="en-US" sz="1800" dirty="0" smtClean="0"/>
              <a:t>*This research is supported by the National Science Foundation under Grant No.</a:t>
            </a:r>
          </a:p>
          <a:p>
            <a:pPr algn="l"/>
            <a:r>
              <a:rPr lang="en-US" sz="1800" dirty="0" smtClean="0"/>
              <a:t>CCF-0820152. Any opinions, findings, and conclusions or recommendations</a:t>
            </a:r>
          </a:p>
          <a:p>
            <a:pPr algn="l"/>
            <a:r>
              <a:rPr lang="en-US" sz="1800" dirty="0" smtClean="0"/>
              <a:t>expressed in this material are those of the author(s) and do not necessarily reflect</a:t>
            </a:r>
          </a:p>
          <a:p>
            <a:pPr algn="l"/>
            <a:r>
              <a:rPr lang="en-US" sz="1800" dirty="0" smtClean="0"/>
              <a:t>the views of the National Science Foundation.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Background: Recovery 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371601"/>
            <a:ext cx="4648200" cy="52847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APRollback</a:t>
            </a: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Rollback the entire process.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APRetry</a:t>
            </a: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Recover back to an earlier AP.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Re-executing.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APCC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Try to invoke a contingency.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Cascaded search.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13049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19400"/>
            <a:ext cx="1352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43400"/>
            <a:ext cx="2476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172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72200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+mj-ea"/>
                <a:cs typeface="+mj-cs"/>
              </a:rPr>
              <a:t>Background: Application Exception Rules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42313" cy="1828799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Integrating Exception Handling and Data Dependency Analysis through Application Exception Rules, J. </a:t>
            </a:r>
            <a:r>
              <a:rPr lang="en-US" sz="2000" dirty="0" err="1">
                <a:latin typeface="+mj-lt"/>
              </a:rPr>
              <a:t>Ramachandran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MS thesis, </a:t>
            </a:r>
            <a:r>
              <a:rPr lang="en-US" sz="2000" dirty="0" smtClean="0"/>
              <a:t>Texas Tech University, Department </a:t>
            </a:r>
            <a:r>
              <a:rPr lang="en-US" sz="2000" dirty="0" smtClean="0">
                <a:latin typeface="+mj-lt"/>
              </a:rPr>
              <a:t>of Computer Science, to be completed in 2011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 Defines the structure and functionality of case-based application exception rules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Develops </a:t>
            </a:r>
            <a:r>
              <a:rPr lang="en-US" sz="1600" dirty="0">
                <a:latin typeface="+mj-lt"/>
              </a:rPr>
              <a:t>the capability to build data dependency graph based </a:t>
            </a:r>
            <a:r>
              <a:rPr lang="en-US" sz="1600" dirty="0" smtClean="0">
                <a:latin typeface="+mj-lt"/>
              </a:rPr>
              <a:t>on a recovered </a:t>
            </a:r>
            <a:r>
              <a:rPr lang="en-US" sz="1600" dirty="0">
                <a:latin typeface="+mj-lt"/>
              </a:rPr>
              <a:t>portion of a process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352800"/>
            <a:ext cx="6696075" cy="305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Research Challenges of Existing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42313" cy="5284788"/>
          </a:xfrm>
        </p:spPr>
        <p:txBody>
          <a:bodyPr/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000" dirty="0" smtClean="0"/>
              <a:t>The current AP model has been defined in the context of sequential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structures. Assurance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and application exception rules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improvements to assure the correctness of execution with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control structures, such </a:t>
            </a:r>
            <a:r>
              <a:rPr lang="en-US" sz="2000" dirty="0" smtClean="0"/>
              <a:t>as </a:t>
            </a:r>
            <a:r>
              <a:rPr lang="en-US" sz="2000" b="1" dirty="0" smtClean="0"/>
              <a:t>if-else, parallel, and loop control </a:t>
            </a:r>
            <a:r>
              <a:rPr lang="en-US" sz="2000" dirty="0" smtClean="0"/>
              <a:t>structures.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 definition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 model has only been informally defined </a:t>
            </a:r>
            <a:r>
              <a:rPr lang="en-US" sz="2000" dirty="0" smtClean="0"/>
              <a:t>by examples and prototype. The AP approach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000" dirty="0" smtClean="0"/>
              <a:t>The AP model does not take full advantage of decentralized data dependency analysis. The decentralized data dependency analysis also operates in a naive manner, assuming full rollback of a process.</a:t>
            </a:r>
          </a:p>
          <a:p>
            <a:pPr marL="915988" lvl="2" indent="-173038" algn="just">
              <a:buFont typeface="Arial" pitchFamily="34" charset="0"/>
              <a:buChar char="•"/>
            </a:pPr>
            <a:r>
              <a:rPr lang="en-US" dirty="0" smtClean="0"/>
              <a:t>  PEXAs need a more integrated approach to the use of APs and decentralized data dependency analysis to provide a more </a:t>
            </a:r>
            <a:r>
              <a:rPr lang="en-US" b="1" dirty="0" smtClean="0"/>
              <a:t>robust and intelligent support </a:t>
            </a:r>
            <a:r>
              <a:rPr lang="en-US" dirty="0" smtClean="0"/>
              <a:t>for failure recovery.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/>
              <a:t>Statement of </a:t>
            </a:r>
            <a:r>
              <a:rPr lang="en-US" sz="2800" dirty="0" smtClean="0"/>
              <a:t>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18513" cy="53609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Fully define the execution and recovery semantics of the AP model with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event-driven and rule-triggered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in the context of programming control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</a:t>
            </a:r>
            <a:r>
              <a:rPr lang="en-US" sz="2400" dirty="0" smtClean="0"/>
              <a:t>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Formalize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verify 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and recovery semantics of the AP approach by using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level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 the integration of the decentralized data dependency analysis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 with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 recovery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the performance and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functionality of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data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 analysis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 integrated with the AP model.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Global Research Picture</a:t>
            </a:r>
            <a:endParaRPr lang="en-US" sz="2800" dirty="0"/>
          </a:p>
        </p:txBody>
      </p:sp>
      <p:sp>
        <p:nvSpPr>
          <p:cNvPr id="7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69913" y="6019800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Urban, S., </a:t>
            </a:r>
            <a:r>
              <a:rPr lang="en-US" sz="1200" dirty="0" err="1" smtClean="0"/>
              <a:t>Gao</a:t>
            </a:r>
            <a:r>
              <a:rPr lang="en-US" sz="1200" dirty="0" smtClean="0"/>
              <a:t>, L.,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R., &amp; Courter, A.(2011).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834188" cy="45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Complex Control Structures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42313" cy="10667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Parallel control structure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Introducing flow group in addition to atomic and composite groups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8867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Complex Control Structures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66113" cy="121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Parallel control structure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Research will focus on the realistic recovery scenarios in term of the placement of APs in a flow group.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2514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 Example:</a:t>
            </a:r>
          </a:p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r>
              <a:rPr lang="en-US" sz="1400" dirty="0" smtClean="0"/>
              <a:t>APCC: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r>
              <a:rPr lang="en-US" sz="1400" dirty="0" smtClean="0"/>
              <a:t>Assumptions: </a:t>
            </a:r>
            <a:r>
              <a:rPr lang="en-US" sz="1400" dirty="0" err="1" smtClean="0"/>
              <a:t>AP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 undefined, </a:t>
            </a:r>
            <a:r>
              <a:rPr lang="en-US" sz="1400" dirty="0" err="1" smtClean="0"/>
              <a:t>AP</a:t>
            </a:r>
            <a:r>
              <a:rPr lang="en-US" sz="1400" baseline="-25000" dirty="0" err="1" smtClean="0"/>
              <a:t>ni</a:t>
            </a:r>
            <a:r>
              <a:rPr lang="en-US" sz="1400" dirty="0" smtClean="0"/>
              <a:t> defined, AP</a:t>
            </a:r>
            <a:r>
              <a:rPr lang="en-US" sz="1400" baseline="-25000" dirty="0" smtClean="0"/>
              <a:t>ni1</a:t>
            </a:r>
            <a:r>
              <a:rPr lang="en-US" sz="1400" dirty="0" smtClean="0"/>
              <a:t> defined.</a:t>
            </a:r>
          </a:p>
          <a:p>
            <a:pPr marL="400050" indent="-400050" fontAlgn="base">
              <a:spcBef>
                <a:spcPct val="20000"/>
              </a:spcBef>
              <a:spcAft>
                <a:spcPct val="25000"/>
              </a:spcAft>
              <a:buFont typeface="+mj-lt"/>
              <a:buAutoNum type="arabicPeriod"/>
            </a:pPr>
            <a:r>
              <a:rPr lang="en-US" sz="1200" i="1" dirty="0" smtClean="0"/>
              <a:t>Suppose a failure occurs in </a:t>
            </a:r>
            <a:r>
              <a:rPr lang="en-US" sz="1200" i="1" dirty="0" err="1" smtClean="0"/>
              <a:t>CG</a:t>
            </a:r>
            <a:r>
              <a:rPr lang="en-US" sz="1200" i="1" baseline="-25000" dirty="0" err="1" smtClean="0"/>
              <a:t>mi</a:t>
            </a:r>
            <a:r>
              <a:rPr lang="en-US" sz="1200" i="1" dirty="0" smtClean="0"/>
              <a:t> with a recovery action of APCC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1200" i="1" dirty="0" err="1" smtClean="0"/>
              <a:t>CG</a:t>
            </a:r>
            <a:r>
              <a:rPr lang="en-US" sz="1200" i="1" baseline="-25000" dirty="0" err="1" smtClean="0"/>
              <a:t>mi</a:t>
            </a:r>
            <a:r>
              <a:rPr lang="en-US" sz="1200" i="1" dirty="0" smtClean="0"/>
              <a:t> will be compensated, and the precondition at </a:t>
            </a:r>
            <a:r>
              <a:rPr lang="en-US" sz="1200" i="1" dirty="0" err="1" smtClean="0"/>
              <a:t>AP</a:t>
            </a:r>
            <a:r>
              <a:rPr lang="en-US" sz="1200" i="1" baseline="-25000" dirty="0" err="1" smtClean="0"/>
              <a:t>ni</a:t>
            </a:r>
            <a:r>
              <a:rPr lang="en-US" sz="1200" i="1" dirty="0" smtClean="0"/>
              <a:t> will be rechecked.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1200" i="1" dirty="0" smtClean="0"/>
              <a:t>If the condition is satisfied, CG</a:t>
            </a:r>
            <a:r>
              <a:rPr lang="en-US" sz="1200" i="1" baseline="-25000" dirty="0" smtClean="0"/>
              <a:t>mi</a:t>
            </a:r>
            <a:r>
              <a:rPr lang="en-US" sz="1200" i="1" dirty="0" smtClean="0"/>
              <a:t>.cop will be invoked.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1200" i="1" dirty="0" smtClean="0"/>
              <a:t>If </a:t>
            </a:r>
            <a:r>
              <a:rPr lang="en-US" sz="1200" i="1" dirty="0" err="1" smtClean="0"/>
              <a:t>CG</a:t>
            </a:r>
            <a:r>
              <a:rPr lang="en-US" sz="1200" i="1" baseline="-25000" dirty="0" err="1" smtClean="0"/>
              <a:t>mi</a:t>
            </a:r>
            <a:r>
              <a:rPr lang="en-US" sz="1200" i="1" dirty="0" smtClean="0"/>
              <a:t> has no contingency or the contingency fails, all concurrent execution threads will be recovered to propagate APCC to outer level (</a:t>
            </a:r>
            <a:r>
              <a:rPr lang="en-US" sz="1200" i="1" dirty="0" err="1" smtClean="0"/>
              <a:t>FG</a:t>
            </a:r>
            <a:r>
              <a:rPr lang="en-US" sz="1200" i="1" baseline="-25000" dirty="0" err="1" smtClean="0"/>
              <a:t>m</a:t>
            </a:r>
            <a:r>
              <a:rPr lang="en-US" sz="1200" i="1" dirty="0" smtClean="0"/>
              <a:t>).</a:t>
            </a:r>
          </a:p>
          <a:p>
            <a:pPr marL="400050" indent="-400050">
              <a:buFont typeface="Wingdings" pitchFamily="2" charset="2"/>
              <a:buChar char="§"/>
            </a:pPr>
            <a:endParaRPr lang="en-US" sz="1400" dirty="0" smtClean="0"/>
          </a:p>
          <a:p>
            <a:pPr fontAlgn="base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§"/>
              <a:defRPr/>
            </a:pPr>
            <a:r>
              <a:rPr lang="en-US" sz="1400" kern="0" dirty="0" smtClean="0"/>
              <a:t>More than 10 cases have been discussed in </a:t>
            </a:r>
            <a:r>
              <a:rPr lang="en-US" sz="1400" dirty="0" smtClean="0"/>
              <a:t>(Friedman, Urban, </a:t>
            </a:r>
            <a:r>
              <a:rPr lang="en-US" sz="1400" dirty="0" err="1" smtClean="0"/>
              <a:t>Gao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Shrestha</a:t>
            </a:r>
            <a:r>
              <a:rPr lang="en-US" sz="1400" dirty="0" smtClean="0"/>
              <a:t>, 2010).</a:t>
            </a:r>
          </a:p>
          <a:p>
            <a:pPr lvl="1" indent="-55563" fontAlgn="base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§"/>
              <a:defRPr/>
            </a:pPr>
            <a:r>
              <a:rPr lang="en-US" sz="1400" kern="0" dirty="0" smtClean="0"/>
              <a:t>  Need to be simplified.</a:t>
            </a:r>
          </a:p>
          <a:p>
            <a:pPr marL="400050" indent="-400050"/>
            <a:endParaRPr lang="en-US" sz="1600" dirty="0" smtClean="0"/>
          </a:p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endParaRPr lang="en-US" sz="1600" dirty="0" smtClean="0"/>
          </a:p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endParaRPr lang="en-US" sz="1600" dirty="0" smtClean="0"/>
          </a:p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66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24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384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Complex Control Structures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66113" cy="53609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If-else control structure</a:t>
            </a:r>
          </a:p>
          <a:p>
            <a:pPr lvl="2"/>
            <a:r>
              <a:rPr lang="en-US" sz="1600" dirty="0" smtClean="0">
                <a:ea typeface="+mn-ea"/>
                <a:cs typeface="+mn-cs"/>
              </a:rPr>
              <a:t>The process </a:t>
            </a:r>
            <a:r>
              <a:rPr lang="en-US" sz="1600" dirty="0">
                <a:ea typeface="+mn-ea"/>
                <a:cs typeface="+mn-cs"/>
              </a:rPr>
              <a:t>should only need to recover the path which has </a:t>
            </a:r>
            <a:r>
              <a:rPr lang="en-US" sz="1600" dirty="0" smtClean="0">
                <a:ea typeface="+mn-ea"/>
                <a:cs typeface="+mn-cs"/>
              </a:rPr>
              <a:t>been executed.</a:t>
            </a:r>
            <a:endParaRPr lang="en-US" sz="16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Loop control </a:t>
            </a:r>
            <a:r>
              <a:rPr lang="en-US" sz="2800" dirty="0" smtClean="0"/>
              <a:t>structure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procedure in the AP model is based on the presence of APs in a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APs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of a loop control structure can potentially complicate the recovery process.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research, the necessity and complexity of inserting APs in the loop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structure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investigated.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Formalization of AP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4419600" cy="4724399"/>
          </a:xfrm>
        </p:spPr>
        <p:txBody>
          <a:bodyPr/>
          <a:lstStyle/>
          <a:p>
            <a:pPr marL="284163" indent="-284163">
              <a:buFont typeface="Wingdings" pitchFamily="2" charset="2"/>
              <a:buChar char="§"/>
            </a:pPr>
            <a:r>
              <a:rPr lang="en-US" sz="1800" dirty="0" smtClean="0"/>
              <a:t>The AP model builds on the service composition model developed in (Xiao &amp; Urban, 2009)</a:t>
            </a:r>
          </a:p>
          <a:p>
            <a:pPr marL="284163" indent="-284163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4163" indent="-284163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initial execution semantics of the AP approach to service composition and recovery without if-else, looping, and parallel control structures have been defined in (Urban,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Gao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Shrestha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Xiao, et al., 2010) by using Petri Nets (Peterson, 1981).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55650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Methodologies: Formalization of AP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266113" cy="543718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1800" dirty="0" smtClean="0"/>
              <a:t>A Petri Net is a directed, connected, and bipartite graph in which nodes represent places and transitions, and tokens occupy places.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1800" dirty="0" smtClean="0"/>
              <a:t>Use Petri nets as modeling tool</a:t>
            </a:r>
          </a:p>
          <a:p>
            <a:pPr marL="1257300" lvl="2" indent="-514350">
              <a:buFont typeface="Wingdings" pitchFamily="2" charset="2"/>
              <a:buChar char="§"/>
            </a:pPr>
            <a:r>
              <a:rPr lang="en-US" dirty="0" smtClean="0"/>
              <a:t>Can represent a process in a graphical, straightforward and formal manner</a:t>
            </a:r>
          </a:p>
          <a:p>
            <a:pPr marL="1257300" lvl="2" indent="-514350">
              <a:buFont typeface="Wingdings" pitchFamily="2" charset="2"/>
              <a:buChar char="§"/>
            </a:pPr>
            <a:r>
              <a:rPr lang="en-US" dirty="0" smtClean="0"/>
              <a:t>Execution semantics is represented by token movement</a:t>
            </a:r>
          </a:p>
          <a:p>
            <a:pPr marL="1257300" lvl="2" indent="-514350">
              <a:buFont typeface="Wingdings" pitchFamily="2" charset="2"/>
              <a:buChar char="§"/>
            </a:pPr>
            <a:r>
              <a:rPr lang="en-US" dirty="0" smtClean="0"/>
              <a:t>Allows detailed analysis, such as deadlock, </a:t>
            </a:r>
            <a:r>
              <a:rPr lang="en-US" dirty="0" err="1" smtClean="0"/>
              <a:t>reachability</a:t>
            </a:r>
            <a:r>
              <a:rPr lang="en-US" dirty="0" smtClean="0"/>
              <a:t>, and termination status</a:t>
            </a:r>
          </a:p>
        </p:txBody>
      </p:sp>
      <p:sp>
        <p:nvSpPr>
          <p:cNvPr id="4" name="Oval 3"/>
          <p:cNvSpPr/>
          <p:nvPr/>
        </p:nvSpPr>
        <p:spPr>
          <a:xfrm>
            <a:off x="1219200" y="4724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47244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4724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0" y="54102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1910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6"/>
            <a:endCxn id="5" idx="1"/>
          </p:cNvCxnSpPr>
          <p:nvPr/>
        </p:nvCxnSpPr>
        <p:spPr>
          <a:xfrm>
            <a:off x="1600200" y="49149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2"/>
          </p:cNvCxnSpPr>
          <p:nvPr/>
        </p:nvCxnSpPr>
        <p:spPr>
          <a:xfrm>
            <a:off x="3581400" y="4914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1"/>
          </p:cNvCxnSpPr>
          <p:nvPr/>
        </p:nvCxnSpPr>
        <p:spPr>
          <a:xfrm flipV="1">
            <a:off x="4953000" y="43815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7" idx="2"/>
          </p:cNvCxnSpPr>
          <p:nvPr/>
        </p:nvCxnSpPr>
        <p:spPr>
          <a:xfrm>
            <a:off x="6781800" y="4381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3"/>
            <a:endCxn id="8" idx="2"/>
          </p:cNvCxnSpPr>
          <p:nvPr/>
        </p:nvCxnSpPr>
        <p:spPr>
          <a:xfrm>
            <a:off x="6858000" y="56007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43600" y="54102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6" idx="6"/>
            <a:endCxn id="23" idx="1"/>
          </p:cNvCxnSpPr>
          <p:nvPr/>
        </p:nvCxnSpPr>
        <p:spPr>
          <a:xfrm>
            <a:off x="4953000" y="49149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954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96200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23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7" charset="-128"/>
              </a:rPr>
              <a:t>Overview of Presentation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418513" cy="51323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Research 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/>
              <a:t>Related Work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Decentralized Data Dependency Analysis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Assurance </a:t>
            </a:r>
            <a:r>
              <a:rPr lang="en-US" dirty="0" smtClean="0"/>
              <a:t>Points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Application Exception Rules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Challenges of Existing Work</a:t>
            </a:r>
          </a:p>
          <a:p>
            <a:pPr marL="173038" lvl="1" indent="-173038">
              <a:lnSpc>
                <a:spcPct val="150000"/>
              </a:lnSpc>
              <a:spcAft>
                <a:spcPct val="25000"/>
              </a:spcAft>
              <a:buClrTx/>
              <a:buFont typeface="Wingdings" pitchFamily="2" charset="2"/>
              <a:buChar char="Ø"/>
            </a:pPr>
            <a:r>
              <a:rPr lang="en-US" sz="1800" dirty="0" smtClean="0">
                <a:ea typeface="+mn-ea"/>
                <a:cs typeface="+mn-cs"/>
              </a:rPr>
              <a:t>Statement of Objectives</a:t>
            </a:r>
          </a:p>
          <a:p>
            <a:pPr marL="173038" lvl="1" indent="-173038">
              <a:lnSpc>
                <a:spcPct val="150000"/>
              </a:lnSpc>
              <a:spcAft>
                <a:spcPct val="25000"/>
              </a:spcAft>
              <a:buClrTx/>
              <a:buFont typeface="Wingdings" pitchFamily="2" charset="2"/>
              <a:buChar char="Ø"/>
            </a:pPr>
            <a:r>
              <a:rPr lang="en-US" sz="1800" dirty="0" smtClean="0">
                <a:ea typeface="+mn-ea"/>
                <a:cs typeface="+mn-cs"/>
              </a:rPr>
              <a:t>Methodologies</a:t>
            </a:r>
          </a:p>
          <a:p>
            <a:pPr marL="173038" lvl="1" indent="-173038">
              <a:lnSpc>
                <a:spcPct val="150000"/>
              </a:lnSpc>
              <a:spcAft>
                <a:spcPct val="25000"/>
              </a:spcAft>
              <a:buClrTx/>
              <a:buFont typeface="Wingdings" pitchFamily="2" charset="2"/>
              <a:buChar char="Ø"/>
            </a:pPr>
            <a:r>
              <a:rPr lang="en-US" sz="1800" dirty="0" smtClean="0">
                <a:ea typeface="+mn-ea"/>
                <a:cs typeface="+mn-cs"/>
              </a:rPr>
              <a:t>Summary</a:t>
            </a:r>
            <a:endParaRPr lang="en-US" sz="1800" dirty="0"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Formalization of AP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6172200"/>
            <a:ext cx="8229600" cy="484188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Semantics of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Atomic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endParaRPr 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2437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Methodologies: Formalization of AP Model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57735" y="3244334"/>
            <a:ext cx="42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Methodologies: Formalization of AP Model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9913" y="61722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Semantics of a </a:t>
            </a:r>
            <a:r>
              <a:rPr lang="en-US" sz="2000" kern="0" dirty="0" smtClean="0"/>
              <a:t>Composite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63000" cy="37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Methodologies: Formalization of AP Model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6324600"/>
            <a:ext cx="84947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Semantics of 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776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Formalization of AP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66113" cy="1600200"/>
          </a:xfrm>
        </p:spPr>
        <p:txBody>
          <a:bodyPr/>
          <a:lstStyle/>
          <a:p>
            <a:pPr marL="347663" indent="-347663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proposed research, YAWL (Van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Aalst &amp;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Hofstede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2005) will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adopted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formalization of the AP model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090613" lvl="2" indent="-347663"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Easier to develop and understand than Petri Nets</a:t>
            </a:r>
          </a:p>
          <a:p>
            <a:pPr marL="1090613" lvl="2" indent="-347663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state explosion</a:t>
            </a:r>
          </a:p>
          <a:p>
            <a:pPr marL="347663" indent="-347663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8048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Verification of AP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447801"/>
            <a:ext cx="8229600" cy="5208588"/>
          </a:xfrm>
        </p:spPr>
        <p:txBody>
          <a:bodyPr/>
          <a:lstStyle/>
          <a:p>
            <a:pPr marL="347663" indent="-347663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include the full specification of the AP model.</a:t>
            </a:r>
          </a:p>
          <a:p>
            <a:pPr marL="347663" indent="-347663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YAWL nets for the AP model will focus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soundness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property. A net is strictly sound if and only if the following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are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instances of the net must eventually terminate.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exactly one token at the end place when a instance terminates.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in the net may be executed in some instances.</a:t>
            </a:r>
          </a:p>
          <a:p>
            <a:pPr marL="347663" indent="-347663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AP model supports three different recovery actions, any YAWL net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represents the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semantics of the AP model must terminate with an acceptable status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7663" indent="-347663">
              <a:buFont typeface="Wingdings" pitchFamily="2" charset="2"/>
              <a:buChar char="§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Integration of the AP Model and Decentralized Data Dependency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447801"/>
            <a:ext cx="8229600" cy="5208588"/>
          </a:xfrm>
        </p:spPr>
        <p:txBody>
          <a:bodyPr/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2000" dirty="0" smtClean="0"/>
              <a:t> 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PEXA builds the local data dependency graphs based on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 recovery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a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at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operation level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 to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dependency notification in an intelligent way, rather than always doing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rollback as in (Urban, Liu, &amp;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2009; Z. Liu, 2009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PEXAs can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recognized as an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event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PEXAs can respond to the external data dependency events with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actions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AERs.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 of recovery complexity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approaches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and without AERs will be performed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61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Methodologies: Integration of the AP Model and Decentralized Data Dependency Analysis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768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543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66113" cy="5360988"/>
          </a:xfrm>
        </p:spPr>
        <p:txBody>
          <a:bodyPr/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proposal has presented plans for the development of a robust web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composition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with decentralized data dependency analysis and rule-based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recovery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capability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of APs provides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forward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correctness of the execution semantics in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composition model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demonstrated and validated by formal modeling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uses rule-based and event-driven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minimize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impact caused by data dependencies between a failed process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concurrently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processes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  Expected contributions.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ea typeface="+mn-ea"/>
                <a:cs typeface="+mn-cs"/>
              </a:rPr>
              <a:t>Develops a dynamic and intelligent approach that can be used to monitor failures, detect data dependencies, and respond to failures and exceptional events.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ea typeface="+mn-ea"/>
                <a:cs typeface="+mn-cs"/>
              </a:rPr>
              <a:t>Provides strong correctness support for data consistency in </a:t>
            </a:r>
            <a:r>
              <a:rPr lang="en-US" sz="1600" dirty="0" smtClean="0"/>
              <a:t>transactional </a:t>
            </a:r>
            <a:r>
              <a:rPr lang="en-US" sz="1600" dirty="0" smtClean="0">
                <a:ea typeface="+mn-ea"/>
                <a:cs typeface="+mn-cs"/>
              </a:rPr>
              <a:t>workflow.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Time Table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30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Publications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42313" cy="5284788"/>
          </a:xfrm>
        </p:spPr>
        <p:txBody>
          <a:bodyPr/>
          <a:lstStyle/>
          <a:p>
            <a:r>
              <a:rPr lang="en-US" sz="1200" dirty="0" smtClean="0"/>
              <a:t>REFEREED JOURNAL PUBLICATIONS</a:t>
            </a:r>
          </a:p>
          <a:p>
            <a:r>
              <a:rPr lang="en-US" sz="1200" dirty="0" smtClean="0"/>
              <a:t>• Susan D. Urban, </a:t>
            </a:r>
            <a:r>
              <a:rPr lang="en-US" sz="1200" dirty="0" err="1" smtClean="0"/>
              <a:t>Ziao</a:t>
            </a:r>
            <a:r>
              <a:rPr lang="en-US" sz="1200" dirty="0" smtClean="0"/>
              <a:t> Liu, and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“Decentralized Communication for Data Dependency Analysis Among Process Execution Agents and Integration Rules”, International Journal </a:t>
            </a:r>
            <a:r>
              <a:rPr lang="en-US" sz="1200" dirty="0" err="1" smtClean="0"/>
              <a:t>ofWeb</a:t>
            </a:r>
            <a:r>
              <a:rPr lang="en-US" sz="1200" dirty="0" smtClean="0"/>
              <a:t> Services Research, (Under review)</a:t>
            </a:r>
          </a:p>
          <a:p>
            <a:endParaRPr lang="en-US" sz="1200" dirty="0" smtClean="0"/>
          </a:p>
          <a:p>
            <a:r>
              <a:rPr lang="en-US" sz="1200" dirty="0" smtClean="0"/>
              <a:t>REFEREED CONFERENCE PROCEEDINGS</a:t>
            </a:r>
          </a:p>
          <a:p>
            <a:r>
              <a:rPr lang="en-US" sz="1200" dirty="0" smtClean="0"/>
              <a:t>• Susan D. Urban, </a:t>
            </a:r>
            <a:r>
              <a:rPr lang="en-US" sz="1200" dirty="0" err="1" smtClean="0"/>
              <a:t>Ziao</a:t>
            </a:r>
            <a:r>
              <a:rPr lang="en-US" sz="1200" dirty="0" smtClean="0"/>
              <a:t> Liu and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“Decentralized Data Dependency Analysis for Concurrent Process Execution”, Enterprise Distributed Object Computing Conference Workshops, 2009, Page(s):74 - 83.</a:t>
            </a:r>
          </a:p>
          <a:p>
            <a:r>
              <a:rPr lang="en-US" sz="1200" dirty="0" smtClean="0"/>
              <a:t>• Susan D. Urban,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Rajiv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and Andrew Courter, “Achieving Recovery in Service Composition with Assurance Points and Integration Rules”. On the Move to Meaningful Internet Systems: OTM 2010, 428C437.</a:t>
            </a:r>
          </a:p>
          <a:p>
            <a:r>
              <a:rPr lang="en-US" sz="1200" dirty="0" smtClean="0"/>
              <a:t>• Susan D. Urban, Andrew Courter,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and Mary Shuman, “Supporting Data Consistency in Concurrent Process Execution With Assurance Points and Invariants”, 5th International </a:t>
            </a:r>
            <a:r>
              <a:rPr lang="en-US" sz="1200" dirty="0" err="1" smtClean="0"/>
              <a:t>RuleML</a:t>
            </a:r>
            <a:r>
              <a:rPr lang="en-US" sz="1200" dirty="0" smtClean="0"/>
              <a:t> Symposium on Rules, Nov 2011, Fort Lauderdale, Florida, USA (accepted)</a:t>
            </a:r>
          </a:p>
          <a:p>
            <a:endParaRPr lang="en-US" sz="1200" dirty="0" smtClean="0"/>
          </a:p>
          <a:p>
            <a:r>
              <a:rPr lang="en-US" sz="1200" dirty="0" smtClean="0"/>
              <a:t>CONTRIBUTED BOOK CHAPTERS</a:t>
            </a:r>
          </a:p>
          <a:p>
            <a:r>
              <a:rPr lang="en-US" sz="1200" dirty="0" smtClean="0"/>
              <a:t>• Susan D. Urban,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Rajiv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and Andrew Courter, “The Dynamics of Process Modeling: New Directions for the Use of Events and Rules in Service-Oriented Computing”, in The Evolution of Conceptual Modeling, R. </a:t>
            </a:r>
            <a:r>
              <a:rPr lang="en-US" sz="1200" dirty="0" err="1" smtClean="0"/>
              <a:t>Kaschek</a:t>
            </a:r>
            <a:r>
              <a:rPr lang="en-US" sz="1200" dirty="0" smtClean="0"/>
              <a:t> and L. </a:t>
            </a:r>
            <a:r>
              <a:rPr lang="en-US" sz="1200" dirty="0" err="1" smtClean="0"/>
              <a:t>Delcambre</a:t>
            </a:r>
            <a:r>
              <a:rPr lang="en-US" sz="1200" dirty="0" smtClean="0"/>
              <a:t> (editors), Lecture Notes in Computer Science 6520, pp. 205-224, Springer, Heidelberg, 2010.</a:t>
            </a:r>
          </a:p>
          <a:p>
            <a:r>
              <a:rPr lang="en-US" sz="1200" dirty="0" smtClean="0"/>
              <a:t>• Susan D. Urban, Le </a:t>
            </a:r>
            <a:r>
              <a:rPr lang="en-US" sz="1200" dirty="0" err="1" smtClean="0"/>
              <a:t>Gao</a:t>
            </a:r>
            <a:r>
              <a:rPr lang="en-US" sz="1200" dirty="0" smtClean="0"/>
              <a:t>, Rajiv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Yang Xiao, Zev Friedman, Jonathan Rodriguez, “The Assurance Point Model for Consistency and Recovery in Service Composition”, to appear in Innovations, Standards, and Practices of Web Services: Emerging Research Topics, </a:t>
            </a:r>
            <a:r>
              <a:rPr lang="en-US" sz="1200" dirty="0" err="1" smtClean="0"/>
              <a:t>lGI</a:t>
            </a:r>
            <a:r>
              <a:rPr lang="en-US" sz="1200" dirty="0" smtClean="0"/>
              <a:t> Global, 2011.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494713" cy="52847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Service Oriented Architecture (SOA)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A p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rocess is composed </a:t>
            </a:r>
            <a:r>
              <a:rPr lang="en-US" dirty="0" smtClean="0">
                <a:ea typeface="+mn-ea"/>
                <a:cs typeface="+mn-cs"/>
              </a:rPr>
              <a:t>of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service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highly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context and the state of other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-107" charset="-128"/>
              </a:rPr>
              <a:t>  Processes composed of Web Services do not execute as traditional database transactions.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-107" charset="-128"/>
              </a:rPr>
              <a:t>  Relaxed Isolation:  leads to dirty reads and dirty writes among the individual services of a process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ea typeface="ＭＳ Ｐゴシック" pitchFamily="-107" charset="-128"/>
              </a:rPr>
              <a:t> </a:t>
            </a:r>
            <a:r>
              <a:rPr lang="en-US" sz="2400" dirty="0" smtClean="0">
                <a:ea typeface="ＭＳ Ｐゴシック" pitchFamily="-107" charset="-12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of isolation in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SOA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to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inconsistencies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Developing innovative techniques for addressing data consistency and recovery in a service-oriented environment has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the focus of Decentralized Data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 Analysis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(D3) Project.</a:t>
            </a:r>
          </a:p>
          <a:p>
            <a:pPr marL="0" indent="0">
              <a:buFont typeface="Wingdings" pitchFamily="2" charset="2"/>
              <a:buChar char="§"/>
            </a:pPr>
            <a:endParaRPr lang="en-US" sz="2400" dirty="0" smtClean="0">
              <a:ea typeface="ＭＳ Ｐゴシック" pitchFamily="-107" charset="-128"/>
            </a:endParaRPr>
          </a:p>
          <a:p>
            <a:pPr marL="284163" lvl="1" indent="-284163">
              <a:buClrTx/>
              <a:buFont typeface="Wingdings" pitchFamily="2" charset="2"/>
              <a:buChar char="§"/>
            </a:pPr>
            <a:endParaRPr lang="en-US" dirty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66113" cy="5360988"/>
          </a:xfrm>
        </p:spPr>
        <p:txBody>
          <a:bodyPr/>
          <a:lstStyle/>
          <a:p>
            <a:r>
              <a:rPr lang="en-US" sz="1050" dirty="0" err="1" smtClean="0">
                <a:ea typeface="ＭＳ Ｐゴシック" pitchFamily="-107" charset="-128"/>
              </a:rPr>
              <a:t>Charfi</a:t>
            </a:r>
            <a:r>
              <a:rPr lang="en-US" sz="1050" dirty="0" smtClean="0">
                <a:ea typeface="ＭＳ Ｐゴシック" pitchFamily="-107" charset="-128"/>
              </a:rPr>
              <a:t>, A., &amp; </a:t>
            </a:r>
            <a:r>
              <a:rPr lang="en-US" sz="1050" dirty="0" err="1" smtClean="0">
                <a:ea typeface="ＭＳ Ｐゴシック" pitchFamily="-107" charset="-128"/>
              </a:rPr>
              <a:t>Mezini</a:t>
            </a:r>
            <a:r>
              <a:rPr lang="en-US" sz="1050" dirty="0" smtClean="0">
                <a:ea typeface="ＭＳ Ｐゴシック" pitchFamily="-107" charset="-128"/>
              </a:rPr>
              <a:t>, M. (2006). Aspect-oriented workflow languages. On the Move to Meaningful Internet Systems 2006: </a:t>
            </a:r>
            <a:r>
              <a:rPr lang="en-US" sz="1050" dirty="0" err="1" smtClean="0">
                <a:ea typeface="ＭＳ Ｐゴシック" pitchFamily="-107" charset="-128"/>
              </a:rPr>
              <a:t>CoopIS</a:t>
            </a:r>
            <a:r>
              <a:rPr lang="en-US" sz="1050" dirty="0" smtClean="0">
                <a:ea typeface="ＭＳ Ｐゴシック" pitchFamily="-107" charset="-128"/>
              </a:rPr>
              <a:t>, DOA, GADA, and ODBASE, 183–200.</a:t>
            </a:r>
          </a:p>
          <a:p>
            <a:r>
              <a:rPr lang="fr-FR" sz="1050" dirty="0" err="1" smtClean="0">
                <a:ea typeface="ＭＳ Ｐゴシック" pitchFamily="-107" charset="-128"/>
              </a:rPr>
              <a:t>Dialani</a:t>
            </a:r>
            <a:r>
              <a:rPr lang="fr-FR" sz="1050" dirty="0" smtClean="0">
                <a:ea typeface="ＭＳ Ｐゴシック" pitchFamily="-107" charset="-128"/>
              </a:rPr>
              <a:t>, V., Miles, S., Moreau, L., De </a:t>
            </a:r>
            <a:r>
              <a:rPr lang="fr-FR" sz="1050" dirty="0" err="1" smtClean="0">
                <a:ea typeface="ＭＳ Ｐゴシック" pitchFamily="-107" charset="-128"/>
              </a:rPr>
              <a:t>Roure</a:t>
            </a:r>
            <a:r>
              <a:rPr lang="fr-FR" sz="1050" dirty="0" smtClean="0">
                <a:ea typeface="ＭＳ Ｐゴシック" pitchFamily="-107" charset="-128"/>
              </a:rPr>
              <a:t>, D., &amp; Luck, M. (2002). Transparent </a:t>
            </a:r>
            <a:r>
              <a:rPr lang="en-US" sz="1050" dirty="0" smtClean="0">
                <a:ea typeface="ＭＳ Ｐゴシック" pitchFamily="-107" charset="-128"/>
              </a:rPr>
              <a:t>fault tolerance for web services based architectures. Euro-Par 2002 Parallel Processing, 107–201.</a:t>
            </a:r>
          </a:p>
          <a:p>
            <a:r>
              <a:rPr lang="en-US" sz="1050" dirty="0" smtClean="0">
                <a:ea typeface="ＭＳ Ｐゴシック" pitchFamily="-107" charset="-128"/>
              </a:rPr>
              <a:t>Jang, J., </a:t>
            </a:r>
            <a:r>
              <a:rPr lang="en-US" sz="1050" dirty="0" err="1" smtClean="0">
                <a:ea typeface="ＭＳ Ｐゴシック" pitchFamily="-107" charset="-128"/>
              </a:rPr>
              <a:t>Fekete</a:t>
            </a:r>
            <a:r>
              <a:rPr lang="en-US" sz="1050" dirty="0" smtClean="0">
                <a:ea typeface="ＭＳ Ｐゴシック" pitchFamily="-107" charset="-128"/>
              </a:rPr>
              <a:t>, A., &amp; Greenfield, P. (2007). Delivering Promises for Web Services Applications. In </a:t>
            </a:r>
            <a:r>
              <a:rPr lang="en-US" sz="1050" dirty="0" err="1" smtClean="0">
                <a:ea typeface="ＭＳ Ｐゴシック" pitchFamily="-107" charset="-128"/>
              </a:rPr>
              <a:t>Ieee</a:t>
            </a:r>
            <a:r>
              <a:rPr lang="en-US" sz="1050" dirty="0" smtClean="0">
                <a:ea typeface="ＭＳ Ｐゴシック" pitchFamily="-107" charset="-128"/>
              </a:rPr>
              <a:t> international conference on web services, salt lake city, </a:t>
            </a:r>
            <a:r>
              <a:rPr lang="en-US" sz="1050" dirty="0" err="1" smtClean="0">
                <a:ea typeface="ＭＳ Ｐゴシック" pitchFamily="-107" charset="-128"/>
              </a:rPr>
              <a:t>utah</a:t>
            </a:r>
            <a:r>
              <a:rPr lang="en-US" sz="1050" dirty="0" smtClean="0">
                <a:ea typeface="ＭＳ Ｐゴシック" pitchFamily="-107" charset="-128"/>
              </a:rPr>
              <a:t>, </a:t>
            </a:r>
            <a:r>
              <a:rPr lang="en-US" sz="1050" dirty="0" err="1" smtClean="0">
                <a:ea typeface="ＭＳ Ｐゴシック" pitchFamily="-107" charset="-128"/>
              </a:rPr>
              <a:t>usa</a:t>
            </a:r>
            <a:r>
              <a:rPr lang="en-US" sz="1050" dirty="0" smtClean="0">
                <a:ea typeface="ＭＳ Ｐゴシック" pitchFamily="-107" charset="-128"/>
              </a:rPr>
              <a:t> (pp. 599–606). IEEE Computer Society.</a:t>
            </a:r>
          </a:p>
          <a:p>
            <a:r>
              <a:rPr lang="en-US" sz="1050" dirty="0" err="1" smtClean="0">
                <a:ea typeface="ＭＳ Ｐゴシック" pitchFamily="-107" charset="-128"/>
              </a:rPr>
              <a:t>Kiczales</a:t>
            </a:r>
            <a:r>
              <a:rPr lang="en-US" sz="1050" dirty="0" smtClean="0">
                <a:ea typeface="ＭＳ Ｐゴシック" pitchFamily="-107" charset="-128"/>
              </a:rPr>
              <a:t>, G., </a:t>
            </a:r>
            <a:r>
              <a:rPr lang="en-US" sz="1050" dirty="0" err="1" smtClean="0">
                <a:ea typeface="ＭＳ Ｐゴシック" pitchFamily="-107" charset="-128"/>
              </a:rPr>
              <a:t>Hilsdale</a:t>
            </a:r>
            <a:r>
              <a:rPr lang="en-US" sz="1050" dirty="0" smtClean="0">
                <a:ea typeface="ＭＳ Ｐゴシック" pitchFamily="-107" charset="-128"/>
              </a:rPr>
              <a:t>, E., </a:t>
            </a:r>
            <a:r>
              <a:rPr lang="en-US" sz="1050" dirty="0" err="1" smtClean="0">
                <a:ea typeface="ＭＳ Ｐゴシック" pitchFamily="-107" charset="-128"/>
              </a:rPr>
              <a:t>Hugunin</a:t>
            </a:r>
            <a:r>
              <a:rPr lang="en-US" sz="1050" dirty="0" smtClean="0">
                <a:ea typeface="ＭＳ Ｐゴシック" pitchFamily="-107" charset="-128"/>
              </a:rPr>
              <a:t>, J., </a:t>
            </a:r>
            <a:r>
              <a:rPr lang="en-US" sz="1050" dirty="0" err="1" smtClean="0">
                <a:ea typeface="ＭＳ Ｐゴシック" pitchFamily="-107" charset="-128"/>
              </a:rPr>
              <a:t>Kersten</a:t>
            </a:r>
            <a:r>
              <a:rPr lang="en-US" sz="1050" dirty="0" smtClean="0">
                <a:ea typeface="ＭＳ Ｐゴシック" pitchFamily="-107" charset="-128"/>
              </a:rPr>
              <a:t>, M., Palm, J., &amp; </a:t>
            </a:r>
            <a:r>
              <a:rPr lang="en-US" sz="1050" dirty="0" err="1" smtClean="0">
                <a:ea typeface="ＭＳ Ｐゴシック" pitchFamily="-107" charset="-128"/>
              </a:rPr>
              <a:t>Griswold,W</a:t>
            </a:r>
            <a:r>
              <a:rPr lang="en-US" sz="1050" dirty="0" smtClean="0">
                <a:ea typeface="ＭＳ Ｐゴシック" pitchFamily="-107" charset="-128"/>
              </a:rPr>
              <a:t>. (2001). An overview of </a:t>
            </a:r>
            <a:r>
              <a:rPr lang="en-US" sz="1050" dirty="0" err="1" smtClean="0">
                <a:ea typeface="ＭＳ Ｐゴシック" pitchFamily="-107" charset="-128"/>
              </a:rPr>
              <a:t>AspectJ</a:t>
            </a:r>
            <a:r>
              <a:rPr lang="en-US" sz="1050" dirty="0" smtClean="0">
                <a:ea typeface="ＭＳ Ｐゴシック" pitchFamily="-107" charset="-128"/>
              </a:rPr>
              <a:t>. In (pp. 327–354). Springer.</a:t>
            </a:r>
          </a:p>
          <a:p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Liu, Z. (2009). Decentralized Data Dependency Analysis for Concurrent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Execution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Unpublished master’s thesis, MS Thesis, Texas Tech University.</a:t>
            </a:r>
            <a:endParaRPr lang="en-US" sz="1050" dirty="0" smtClean="0">
              <a:ea typeface="ＭＳ Ｐゴシック" pitchFamily="-107" charset="-128"/>
            </a:endParaRPr>
          </a:p>
          <a:p>
            <a:r>
              <a:rPr lang="en-US" sz="1050" dirty="0" err="1" smtClean="0">
                <a:ea typeface="ＭＳ Ｐゴシック" pitchFamily="-107" charset="-128"/>
              </a:rPr>
              <a:t>Luo</a:t>
            </a:r>
            <a:r>
              <a:rPr lang="en-US" sz="1050" dirty="0" smtClean="0">
                <a:ea typeface="ＭＳ Ｐゴシック" pitchFamily="-107" charset="-128"/>
              </a:rPr>
              <a:t>, Z. (2000). </a:t>
            </a:r>
            <a:r>
              <a:rPr lang="en-US" sz="1050" dirty="0" err="1" smtClean="0">
                <a:ea typeface="ＭＳ Ｐゴシック" pitchFamily="-107" charset="-128"/>
              </a:rPr>
              <a:t>Checkpointing</a:t>
            </a:r>
            <a:r>
              <a:rPr lang="en-US" sz="1050" dirty="0" smtClean="0">
                <a:ea typeface="ＭＳ Ｐゴシック" pitchFamily="-107" charset="-128"/>
              </a:rPr>
              <a:t> for workflow recovery. In Proceedings of the 38</a:t>
            </a:r>
            <a:r>
              <a:rPr lang="en-US" sz="1050" baseline="30000" dirty="0" smtClean="0">
                <a:ea typeface="ＭＳ Ｐゴシック" pitchFamily="-107" charset="-128"/>
              </a:rPr>
              <a:t>th</a:t>
            </a:r>
            <a:r>
              <a:rPr lang="en-US" sz="1050" dirty="0" smtClean="0">
                <a:ea typeface="ＭＳ Ｐゴシック" pitchFamily="-107" charset="-128"/>
              </a:rPr>
              <a:t> annual on southeast regional conference (pp. 79–80).</a:t>
            </a:r>
          </a:p>
          <a:p>
            <a:r>
              <a:rPr lang="fr-FR" sz="1050" dirty="0" err="1" smtClean="0">
                <a:ea typeface="ＭＳ Ｐゴシック" pitchFamily="-107" charset="-128"/>
              </a:rPr>
              <a:t>Mikalsen</a:t>
            </a:r>
            <a:r>
              <a:rPr lang="fr-FR" sz="1050" dirty="0" smtClean="0">
                <a:ea typeface="ＭＳ Ｐゴシック" pitchFamily="-107" charset="-128"/>
              </a:rPr>
              <a:t>, T., Tai, S., &amp; </a:t>
            </a:r>
            <a:r>
              <a:rPr lang="fr-FR" sz="1050" dirty="0" err="1" smtClean="0">
                <a:ea typeface="ＭＳ Ｐゴシック" pitchFamily="-107" charset="-128"/>
              </a:rPr>
              <a:t>Rouvellou</a:t>
            </a:r>
            <a:r>
              <a:rPr lang="fr-FR" sz="1050" dirty="0" smtClean="0">
                <a:ea typeface="ＭＳ Ｐゴシック" pitchFamily="-107" charset="-128"/>
              </a:rPr>
              <a:t>, I. (2002). </a:t>
            </a:r>
            <a:r>
              <a:rPr lang="fr-FR" sz="1050" dirty="0" err="1" smtClean="0">
                <a:ea typeface="ＭＳ Ｐゴシック" pitchFamily="-107" charset="-128"/>
              </a:rPr>
              <a:t>Transactional</a:t>
            </a:r>
            <a:r>
              <a:rPr lang="fr-FR" sz="1050" dirty="0" smtClean="0">
                <a:ea typeface="ＭＳ Ｐゴシック" pitchFamily="-107" charset="-128"/>
              </a:rPr>
              <a:t> attitudes: </a:t>
            </a:r>
            <a:r>
              <a:rPr lang="fr-FR" sz="1050" dirty="0" err="1" smtClean="0">
                <a:ea typeface="ＭＳ Ｐゴシック" pitchFamily="-107" charset="-128"/>
              </a:rPr>
              <a:t>Reliable</a:t>
            </a:r>
            <a:r>
              <a:rPr lang="fr-FR" sz="1050" dirty="0" smtClean="0">
                <a:ea typeface="ＭＳ Ｐゴシック" pitchFamily="-107" charset="-128"/>
              </a:rPr>
              <a:t> </a:t>
            </a:r>
            <a:r>
              <a:rPr lang="en-US" sz="1050" dirty="0" smtClean="0">
                <a:ea typeface="ＭＳ Ｐゴシック" pitchFamily="-107" charset="-128"/>
              </a:rPr>
              <a:t>composition of autonomous Web services. In </a:t>
            </a:r>
            <a:r>
              <a:rPr lang="en-US" sz="1050" dirty="0" err="1" smtClean="0">
                <a:ea typeface="ＭＳ Ｐゴシック" pitchFamily="-107" charset="-128"/>
              </a:rPr>
              <a:t>Dsn</a:t>
            </a:r>
            <a:r>
              <a:rPr lang="en-US" sz="1050" dirty="0" smtClean="0">
                <a:ea typeface="ＭＳ Ｐゴシック" pitchFamily="-107" charset="-128"/>
              </a:rPr>
              <a:t> 2002, workshop on dependable middleware-based systems (</a:t>
            </a:r>
            <a:r>
              <a:rPr lang="en-US" sz="1050" dirty="0" err="1" smtClean="0">
                <a:ea typeface="ＭＳ Ｐゴシック" pitchFamily="-107" charset="-128"/>
              </a:rPr>
              <a:t>wdms</a:t>
            </a:r>
            <a:r>
              <a:rPr lang="en-US" sz="1050" dirty="0" smtClean="0">
                <a:ea typeface="ＭＳ Ｐゴシック" pitchFamily="-107" charset="-128"/>
              </a:rPr>
              <a:t>).</a:t>
            </a:r>
          </a:p>
          <a:p>
            <a:r>
              <a:rPr lang="en-US" sz="10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Ramachandran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(2011). Integrating Exception Handling and Data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 Analysis 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Application Exception Rules. Unpublished master’s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thesis, Master’s 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Thesis, Texas Tech University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050" dirty="0" smtClean="0"/>
              <a:t>Shrestha, R. (2010). Using Assurance Points and Integration Rules for Recovery in Service Composition,  M.S. Thesis, Texas Tech University.</a:t>
            </a:r>
          </a:p>
          <a:p>
            <a:r>
              <a:rPr lang="en-US" sz="1050" dirty="0" smtClean="0"/>
              <a:t>Urban, S., </a:t>
            </a:r>
            <a:r>
              <a:rPr lang="en-US" sz="1050" dirty="0" err="1" smtClean="0"/>
              <a:t>Gao</a:t>
            </a:r>
            <a:r>
              <a:rPr lang="en-US" sz="1050" dirty="0" smtClean="0"/>
              <a:t>, L., </a:t>
            </a:r>
            <a:r>
              <a:rPr lang="en-US" sz="1050" dirty="0" err="1" smtClean="0"/>
              <a:t>Shrestha</a:t>
            </a:r>
            <a:r>
              <a:rPr lang="en-US" sz="1050" dirty="0" smtClean="0"/>
              <a:t>, R., &amp; Courter, A. (2010). Achieving Recovery in Service Composition with Assurance Points and Integration Rules. On the Move to Meaningful Internet Systems: OTM 2010, 428–437.</a:t>
            </a:r>
          </a:p>
          <a:p>
            <a:r>
              <a:rPr lang="en-US" sz="1050" dirty="0" smtClean="0"/>
              <a:t>Urban, S., </a:t>
            </a:r>
            <a:r>
              <a:rPr lang="en-US" sz="1050" dirty="0" err="1" smtClean="0"/>
              <a:t>Gao</a:t>
            </a:r>
            <a:r>
              <a:rPr lang="en-US" sz="1050" dirty="0" smtClean="0"/>
              <a:t>, L., </a:t>
            </a:r>
            <a:r>
              <a:rPr lang="en-US" sz="1050" dirty="0" err="1" smtClean="0"/>
              <a:t>Shrestha</a:t>
            </a:r>
            <a:r>
              <a:rPr lang="en-US" sz="1050" dirty="0" smtClean="0"/>
              <a:t>, R., &amp; Courter, A.(2011). The Dynamics of Process Modeling: New Directions for the Use of Events and Rules in Service-Oriented Computing, </a:t>
            </a:r>
            <a:r>
              <a:rPr lang="en-US" sz="1050" i="1" dirty="0" smtClean="0"/>
              <a:t>The Evolution of Conceptual Modeling</a:t>
            </a:r>
            <a:r>
              <a:rPr lang="en-US" sz="1050" dirty="0" smtClean="0"/>
              <a:t>, R. </a:t>
            </a:r>
            <a:r>
              <a:rPr lang="en-US" sz="1050" dirty="0" err="1" smtClean="0"/>
              <a:t>Kaschek</a:t>
            </a:r>
            <a:r>
              <a:rPr lang="en-US" sz="1050" dirty="0" smtClean="0"/>
              <a:t> and L. </a:t>
            </a:r>
            <a:r>
              <a:rPr lang="en-US" sz="1050" dirty="0" err="1" smtClean="0"/>
              <a:t>Delcambre</a:t>
            </a:r>
            <a:r>
              <a:rPr lang="en-US" sz="1050" dirty="0" smtClean="0"/>
              <a:t> (editors), Lecture Notes in Computer Science 6520, pp. 205-224, Springer, Heidelberg.</a:t>
            </a:r>
          </a:p>
          <a:p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Urban, S., Liu, Z., &amp; </a:t>
            </a:r>
            <a:r>
              <a:rPr lang="en-US" sz="10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Gao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(2009). Decentralized data dependency analysis for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concurrent process 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execution. In Enterprise distributed object computing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 workshops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2009. </a:t>
            </a:r>
            <a:r>
              <a:rPr lang="en-US" sz="10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edocw</a:t>
            </a: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2009. 13th (pp. 74–83).</a:t>
            </a:r>
            <a:endParaRPr lang="en-US" sz="1050" dirty="0" smtClean="0">
              <a:ea typeface="ＭＳ Ｐゴシック" pitchFamily="-107" charset="-128"/>
            </a:endParaRPr>
          </a:p>
          <a:p>
            <a:r>
              <a:rPr lang="en-US" sz="1050" dirty="0" smtClean="0">
                <a:ea typeface="ＭＳ Ｐゴシック" pitchFamily="-107" charset="-128"/>
              </a:rPr>
              <a:t>Urban, S., Xiao, Y., Blake, L., &amp; Dietrich, S. (2009). Monitoring data dependencies in concurrent process execution through delta-enabled grid services. International Journal of Web and Grid Services, 5 (1), 85–106.</a:t>
            </a:r>
          </a:p>
          <a:p>
            <a:r>
              <a:rPr lang="en-US" sz="1050" dirty="0" smtClean="0">
                <a:ea typeface="ＭＳ Ｐゴシック" pitchFamily="-107" charset="-128"/>
              </a:rPr>
              <a:t>Xiao, Y., &amp; Urban, S. (2009). The </a:t>
            </a:r>
            <a:r>
              <a:rPr lang="en-US" sz="1050" dirty="0" err="1" smtClean="0">
                <a:ea typeface="ＭＳ Ｐゴシック" pitchFamily="-107" charset="-128"/>
              </a:rPr>
              <a:t>DeltaGrid</a:t>
            </a:r>
            <a:r>
              <a:rPr lang="en-US" sz="1050" dirty="0" smtClean="0">
                <a:ea typeface="ＭＳ Ｐゴシック" pitchFamily="-107" charset="-128"/>
              </a:rPr>
              <a:t> Service Composition and Recovery Model. International Journal of Web Services Research, 6 (3), 35–66.</a:t>
            </a:r>
          </a:p>
          <a:p>
            <a:r>
              <a:rPr lang="en-US" sz="1050" dirty="0" smtClean="0">
                <a:ea typeface="ＭＳ Ｐゴシック" pitchFamily="-107" charset="-128"/>
              </a:rPr>
              <a:t>Zhao, W., Moser, L., &amp; </a:t>
            </a:r>
            <a:r>
              <a:rPr lang="en-US" sz="1050" dirty="0" err="1" smtClean="0">
                <a:ea typeface="ＭＳ Ｐゴシック" pitchFamily="-107" charset="-128"/>
              </a:rPr>
              <a:t>Melliar</a:t>
            </a:r>
            <a:r>
              <a:rPr lang="en-US" sz="1050" dirty="0" smtClean="0">
                <a:ea typeface="ＭＳ Ｐゴシック" pitchFamily="-107" charset="-128"/>
              </a:rPr>
              <a:t>-Smith, P. (2005). A reservation-based coordination protocol for Web Services. In </a:t>
            </a:r>
            <a:r>
              <a:rPr lang="en-US" sz="1050" dirty="0" err="1" smtClean="0">
                <a:ea typeface="ＭＳ Ｐゴシック" pitchFamily="-107" charset="-128"/>
              </a:rPr>
              <a:t>Ieee</a:t>
            </a:r>
            <a:r>
              <a:rPr lang="en-US" sz="1050" dirty="0" smtClean="0">
                <a:ea typeface="ＭＳ Ｐゴシック" pitchFamily="-107" charset="-128"/>
              </a:rPr>
              <a:t> international conference on web services, </a:t>
            </a:r>
            <a:r>
              <a:rPr lang="en-US" sz="1050" dirty="0" err="1" smtClean="0">
                <a:ea typeface="ＭＳ Ｐゴシック" pitchFamily="-107" charset="-128"/>
              </a:rPr>
              <a:t>orlando</a:t>
            </a:r>
            <a:r>
              <a:rPr lang="en-US" sz="1050" dirty="0" smtClean="0">
                <a:ea typeface="ＭＳ Ｐゴシック" pitchFamily="-107" charset="-128"/>
              </a:rPr>
              <a:t>, </a:t>
            </a:r>
            <a:r>
              <a:rPr lang="en-US" sz="1050" dirty="0" err="1" smtClean="0">
                <a:ea typeface="ＭＳ Ｐゴシック" pitchFamily="-107" charset="-128"/>
              </a:rPr>
              <a:t>florida</a:t>
            </a:r>
            <a:r>
              <a:rPr lang="en-US" sz="1050" dirty="0" smtClean="0">
                <a:ea typeface="ＭＳ Ｐゴシック" pitchFamily="-107" charset="-128"/>
              </a:rPr>
              <a:t> , </a:t>
            </a:r>
            <a:r>
              <a:rPr lang="en-US" sz="1050" dirty="0" err="1" smtClean="0">
                <a:ea typeface="ＭＳ Ｐゴシック" pitchFamily="-107" charset="-128"/>
              </a:rPr>
              <a:t>usa</a:t>
            </a:r>
            <a:r>
              <a:rPr lang="en-US" sz="1050" dirty="0" smtClean="0">
                <a:ea typeface="ＭＳ Ｐゴシック" pitchFamily="-107" charset="-128"/>
              </a:rPr>
              <a:t> (pp. 49–56). Published by the IEEE Computer Society.</a:t>
            </a:r>
          </a:p>
          <a:p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Thank you.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Appendix: APRollback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4098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8548" y="1373248"/>
            <a:ext cx="478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APRollback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rved Up Arrow 21"/>
          <p:cNvSpPr/>
          <p:nvPr/>
        </p:nvSpPr>
        <p:spPr>
          <a:xfrm rot="15919394">
            <a:off x="8079049" y="3435176"/>
            <a:ext cx="891087" cy="546220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4826476">
            <a:off x="6916363" y="3311943"/>
            <a:ext cx="440283" cy="914400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2837005">
            <a:off x="5086746" y="3449774"/>
            <a:ext cx="843904" cy="2927389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0800000">
            <a:off x="1826533" y="5514701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5692" y="1340069"/>
            <a:ext cx="3515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031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</a:p>
          <a:p>
            <a:pPr marL="173038" lvl="2"/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Appendix: APRetry-Default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343296"/>
          <a:ext cx="8616309" cy="4100355"/>
        </p:xfrm>
        <a:graphic>
          <a:graphicData uri="http://schemas.openxmlformats.org/presentationml/2006/ole">
            <p:oleObj spid="_x0000_s5122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780" y="1373248"/>
            <a:ext cx="4776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APRetry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Action2</a:t>
            </a:r>
            <a:r>
              <a:rPr lang="en-US" sz="20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APRollback</a:t>
            </a:r>
            <a:endParaRPr lang="en-US" sz="2000" dirty="0" smtClean="0">
              <a:solidFill>
                <a:schemeClr val="accent6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18386" y="1182414"/>
            <a:ext cx="3925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031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lvl="1" indent="-457200"/>
            <a:r>
              <a:rPr lang="en-US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baseline="-250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pre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succeeds at AP2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03 </a:t>
            </a:r>
          </a:p>
          <a:p>
            <a:pPr marL="0" lvl="1"/>
            <a:r>
              <a:rPr lang="en-US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baseline="-25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fails at AP4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031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603534" y="1765740"/>
            <a:ext cx="930162" cy="1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rved Left Arrow 27"/>
          <p:cNvSpPr/>
          <p:nvPr/>
        </p:nvSpPr>
        <p:spPr>
          <a:xfrm rot="3645962">
            <a:off x="5479499" y="3710523"/>
            <a:ext cx="519581" cy="1182883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12805299">
            <a:off x="4983658" y="2460979"/>
            <a:ext cx="519581" cy="1576877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2837005">
            <a:off x="5086746" y="3497072"/>
            <a:ext cx="843904" cy="2927389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10800000">
            <a:off x="1826533" y="5561999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 rot="15919394">
            <a:off x="8079049" y="3482474"/>
            <a:ext cx="891087" cy="546220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4826476">
            <a:off x="6916363" y="3359241"/>
            <a:ext cx="440283" cy="914400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938164">
            <a:off x="6753683" y="2517557"/>
            <a:ext cx="1418258" cy="531597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>
            <a:off x="8112034" y="3174274"/>
            <a:ext cx="666206" cy="1162595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27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Appendix: APCC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6146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780" y="1373248"/>
            <a:ext cx="477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AP3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AP3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APCC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rot="15800103">
            <a:off x="6654598" y="3592783"/>
            <a:ext cx="674995" cy="440381"/>
          </a:xfrm>
          <a:prstGeom prst="curvedUp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9465184">
            <a:off x="4874676" y="4129194"/>
            <a:ext cx="934112" cy="2015691"/>
          </a:xfrm>
          <a:prstGeom prst="curvedRight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7780695">
            <a:off x="6534612" y="3996699"/>
            <a:ext cx="2986190" cy="930166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5692" y="1213947"/>
            <a:ext cx="387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</a:t>
            </a:r>
            <a:r>
              <a:rPr lang="en-US" baseline="-25000" dirty="0" smtClean="0"/>
              <a:t>031</a:t>
            </a:r>
            <a:r>
              <a:rPr lang="en-US" dirty="0" smtClean="0"/>
              <a:t>.cop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		</a:t>
            </a:r>
          </a:p>
          <a:p>
            <a:r>
              <a:rPr lang="en-US" dirty="0" err="1" smtClean="0"/>
              <a:t>IR</a:t>
            </a:r>
            <a:r>
              <a:rPr lang="en-US" baseline="-25000" dirty="0" err="1" smtClean="0"/>
              <a:t>pre</a:t>
            </a:r>
            <a:r>
              <a:rPr lang="en-US" baseline="-25000" dirty="0" smtClean="0"/>
              <a:t> </a:t>
            </a:r>
            <a:r>
              <a:rPr lang="en-US" dirty="0" smtClean="0"/>
              <a:t>condition succeeds at AP2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cg</a:t>
            </a:r>
            <a:r>
              <a:rPr lang="en-US" baseline="-25000" dirty="0" smtClean="0"/>
              <a:t>03</a:t>
            </a:r>
            <a:r>
              <a:rPr lang="en-US" dirty="0" smtClean="0"/>
              <a:t>.top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rved Up Arrow 29"/>
          <p:cNvSpPr/>
          <p:nvPr/>
        </p:nvSpPr>
        <p:spPr>
          <a:xfrm rot="9444654">
            <a:off x="4832529" y="3171668"/>
            <a:ext cx="1194443" cy="546176"/>
          </a:xfrm>
          <a:prstGeom prst="curvedUp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4997115" y="4644192"/>
            <a:ext cx="866275" cy="2646948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>
            <a:off x="1826533" y="5561999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0" y="2065284"/>
            <a:ext cx="898634" cy="4256690"/>
          </a:xfrm>
          <a:prstGeom prst="curv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1" grpId="1" animBg="1"/>
      <p:bldP spid="30" grpId="0" animBg="1"/>
      <p:bldP spid="2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3490" y="1447800"/>
            <a:ext cx="6797332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810000" y="3200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38600" y="228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Heptagon 6"/>
          <p:cNvSpPr/>
          <p:nvPr/>
        </p:nvSpPr>
        <p:spPr>
          <a:xfrm>
            <a:off x="7315200" y="3581400"/>
            <a:ext cx="304800" cy="228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7600" y="175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Heptagon 8"/>
          <p:cNvSpPr/>
          <p:nvPr/>
        </p:nvSpPr>
        <p:spPr>
          <a:xfrm>
            <a:off x="7696200" y="1752600"/>
            <a:ext cx="304800" cy="228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581400" y="36576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418513" cy="52847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Current components in D3 project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The Decentralized Process Execution Agents (PEXAs) model in (Liu 2009) proposed mechanisms to identify data dependencies among concurrently executing processes.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Support for user defined constraint checking and flexible failure recovery was proposed in the Assurance Points Model (Shrestha 2010).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Application exception rules that </a:t>
            </a:r>
            <a:r>
              <a:rPr lang="en-US" dirty="0"/>
              <a:t>handle interruptions due to external </a:t>
            </a:r>
            <a:r>
              <a:rPr lang="en-US" dirty="0" smtClean="0"/>
              <a:t>events among concurrent execution processes is developing in (</a:t>
            </a:r>
            <a:r>
              <a:rPr lang="en-US" dirty="0" err="1" smtClean="0"/>
              <a:t>Ramachandran</a:t>
            </a:r>
            <a:r>
              <a:rPr lang="en-US" dirty="0" smtClean="0"/>
              <a:t> 2011)</a:t>
            </a:r>
          </a:p>
          <a:p>
            <a:pPr lvl="2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proposed research represents an integration of the current components of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dependency analysis project to create a more robust web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composition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with decentralized data dependency analysis and rule-based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recovery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Related Work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42313" cy="5284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latin typeface="Arial" charset="0"/>
                <a:ea typeface="ＭＳ Ｐゴシック" pitchFamily="-107" charset="-128"/>
                <a:cs typeface="Arial" charset="0"/>
              </a:rPr>
              <a:t> Exception handling in a service composition environment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Promise Approach (Jang, 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Fekete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, &amp; Greenfield, 2007)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-107" charset="-128"/>
              </a:rPr>
              <a:t>an agreement between a client application and a ‘promise maker’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Reservation-Based Approach (Zhao, Moser, &amp; 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Melliar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-Smith, 2005)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>
                <a:ea typeface="ＭＳ Ｐゴシック" pitchFamily="-107" charset="-128"/>
              </a:rPr>
              <a:t>a contract between the client and the resource provider</a:t>
            </a:r>
            <a:endParaRPr lang="en-US" altLang="zh-CN" dirty="0" smtClean="0">
              <a:ea typeface="ＭＳ Ｐゴシック" pitchFamily="-107" charset="-128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Transactional Attitudes (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Mikalsen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, Tai, and 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Rouvellou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2002)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>
                <a:ea typeface="ＭＳ Ｐゴシック" pitchFamily="-107" charset="-128"/>
              </a:rPr>
              <a:t>Maintain reliability by using PTAs and CTAs to define attitudes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Checkpointing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Systems (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Dialani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et al., 2002; 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Luo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, 2000)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dirty="0" smtClean="0">
                <a:ea typeface="ＭＳ Ｐゴシック" pitchFamily="-107" charset="-128"/>
              </a:rPr>
              <a:t>During failures and exceptions, the activity can be rolled back to the closest consistent checkpoint, resuming the execution from that point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Aspect-Oriented Workflows (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Charfi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and 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Mezini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2007) , (</a:t>
            </a:r>
            <a:r>
              <a:rPr lang="en-US" altLang="zh-CN" sz="1800" dirty="0" err="1" smtClean="0">
                <a:latin typeface="Arial" charset="0"/>
                <a:ea typeface="ＭＳ Ｐゴシック" pitchFamily="-107" charset="-128"/>
                <a:cs typeface="Arial" charset="0"/>
              </a:rPr>
              <a:t>Kiczales</a:t>
            </a:r>
            <a:r>
              <a:rPr lang="en-US" altLang="zh-CN" sz="1800" dirty="0" smtClean="0">
                <a:latin typeface="Arial" charset="0"/>
                <a:ea typeface="ＭＳ Ｐゴシック" pitchFamily="-107" charset="-128"/>
                <a:cs typeface="Arial" charset="0"/>
              </a:rPr>
              <a:t> et al., 2001)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dirty="0" smtClean="0">
                <a:ea typeface="ＭＳ Ｐゴシック" pitchFamily="-107" charset="-128"/>
              </a:rPr>
              <a:t>modularizes the process specification, such as adding joint-point</a:t>
            </a:r>
            <a:endParaRPr lang="en-US" altLang="zh-CN" dirty="0" smtClean="0">
              <a:latin typeface="Arial" charset="0"/>
              <a:ea typeface="ＭＳ Ｐゴシック" pitchFamily="-107" charset="-128"/>
              <a:cs typeface="Arial" charset="0"/>
            </a:endParaRP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latin typeface="Arial" charset="0"/>
                <a:ea typeface="ＭＳ Ｐゴシック" pitchFamily="-107" charset="-128"/>
                <a:cs typeface="Arial" charset="0"/>
              </a:rPr>
              <a:t>This Research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zh-CN" sz="1600" dirty="0" smtClean="0">
                <a:latin typeface="Arial" charset="0"/>
                <a:ea typeface="ＭＳ Ｐゴシック" pitchFamily="-107" charset="-128"/>
                <a:cs typeface="Arial" charset="0"/>
              </a:rPr>
              <a:t>Supports relaxed isolation and user-defined semantic correctness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zh-CN" sz="1600" dirty="0" smtClean="0">
                <a:latin typeface="Arial" charset="0"/>
                <a:ea typeface="ＭＳ Ｐゴシック" pitchFamily="-107" charset="-128"/>
                <a:cs typeface="Arial" charset="0"/>
              </a:rPr>
              <a:t>Rule-based and event-driven approach to resolving failure and recovery impact on concurrent processes.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zh-CN" sz="1600" dirty="0" smtClean="0">
                <a:latin typeface="Arial" charset="0"/>
                <a:ea typeface="ＭＳ Ｐゴシック" pitchFamily="-107" charset="-128"/>
                <a:cs typeface="Arial" charset="0"/>
              </a:rPr>
              <a:t>Decentralized data dependencies analysis from streaming database log files.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1600" dirty="0" smtClean="0">
              <a:ea typeface="宋体" pitchFamily="-107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ea typeface="宋体" pitchFamily="-107" charset="-122"/>
            </a:endParaRPr>
          </a:p>
          <a:p>
            <a:pPr lvl="1"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altLang="zh-CN" sz="1600" dirty="0" smtClean="0">
              <a:ea typeface="宋体" pitchFamily="-107" charset="-122"/>
            </a:endParaRP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altLang="zh-CN" sz="1800" dirty="0" smtClean="0">
              <a:ea typeface="宋体" pitchFamily="-107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  <a:ea typeface="+mj-ea"/>
                <a:cs typeface="+mj-cs"/>
              </a:rPr>
              <a:t>Background: </a:t>
            </a:r>
            <a:r>
              <a:rPr lang="en-US" sz="2400" dirty="0" smtClean="0"/>
              <a:t>Decentralized Data Dependency Analysis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342313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Liu, Z. </a:t>
            </a:r>
            <a:r>
              <a:rPr lang="en-US" sz="2000" dirty="0" smtClean="0">
                <a:latin typeface="+mj-lt"/>
              </a:rPr>
              <a:t>Decentralized </a:t>
            </a:r>
            <a:r>
              <a:rPr lang="en-US" sz="2000" dirty="0">
                <a:latin typeface="+mj-lt"/>
              </a:rPr>
              <a:t>Data Dependency Analysis for Concurrent Process Execution. M.S. Thesis, </a:t>
            </a:r>
            <a:r>
              <a:rPr lang="en-US" sz="2000" dirty="0" smtClean="0">
                <a:latin typeface="+mj-lt"/>
              </a:rPr>
              <a:t>Texas Tech University, Department of Computer Science, 2009.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Proposed decentralized approach to data dependency analysis using PEXAS.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Introduced the Lazy and Eager approaches to identify dependent processes.</a:t>
            </a:r>
            <a:endParaRPr lang="en-US" sz="16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66770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  <a:ea typeface="+mj-ea"/>
                <a:cs typeface="+mj-cs"/>
              </a:rPr>
              <a:t>Background: </a:t>
            </a:r>
            <a:r>
              <a:rPr lang="en-US" sz="2400" dirty="0" smtClean="0"/>
              <a:t>Decentralized Data Dependency Analysis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9353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905000" y="6019800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25000"/>
              </a:spcAft>
            </a:pPr>
            <a:r>
              <a:rPr lang="es-ES" sz="1400" dirty="0" err="1" smtClean="0"/>
              <a:t>Urban</a:t>
            </a:r>
            <a:r>
              <a:rPr lang="es-ES" sz="1400" dirty="0" smtClean="0"/>
              <a:t>, S., </a:t>
            </a:r>
            <a:r>
              <a:rPr lang="es-ES" sz="1400" dirty="0" err="1" smtClean="0"/>
              <a:t>Liu</a:t>
            </a:r>
            <a:r>
              <a:rPr lang="es-ES" sz="1400" dirty="0" smtClean="0"/>
              <a:t>, Z., &amp; </a:t>
            </a:r>
            <a:r>
              <a:rPr lang="es-ES" sz="1400" dirty="0" err="1" smtClean="0"/>
              <a:t>Gao</a:t>
            </a:r>
            <a:r>
              <a:rPr lang="es-ES" sz="1400" dirty="0" smtClean="0"/>
              <a:t>, L. (2009), </a:t>
            </a:r>
            <a:r>
              <a:rPr lang="es-ES" sz="1400" dirty="0" err="1" smtClean="0"/>
              <a:t>Urban</a:t>
            </a:r>
            <a:r>
              <a:rPr lang="es-ES" sz="1400" dirty="0" smtClean="0"/>
              <a:t>, S., </a:t>
            </a:r>
            <a:r>
              <a:rPr lang="es-ES" sz="1400" dirty="0" err="1" smtClean="0"/>
              <a:t>Liu</a:t>
            </a:r>
            <a:r>
              <a:rPr lang="es-ES" sz="1400" dirty="0" smtClean="0"/>
              <a:t>, Z., &amp; </a:t>
            </a:r>
            <a:r>
              <a:rPr lang="es-ES" sz="1400" dirty="0" err="1" smtClean="0"/>
              <a:t>Gao</a:t>
            </a:r>
            <a:r>
              <a:rPr lang="es-ES" sz="1400" dirty="0" smtClean="0"/>
              <a:t>, L. (2011),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1524000"/>
            <a:ext cx="6096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3000" y="1447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1295400"/>
            <a:ext cx="2286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Dependency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1905000"/>
            <a:ext cx="9144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+mj-ea"/>
                <a:cs typeface="+mj-cs"/>
              </a:rPr>
              <a:t>Background: </a:t>
            </a:r>
            <a:r>
              <a:rPr lang="en-US" sz="2800" dirty="0" smtClean="0"/>
              <a:t>Assurance Points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418513" cy="1905000"/>
          </a:xfrm>
        </p:spPr>
        <p:txBody>
          <a:bodyPr/>
          <a:lstStyle/>
          <a:p>
            <a:pPr marL="82296" lvl="0">
              <a:buSzPct val="60000"/>
              <a:defRPr/>
            </a:pPr>
            <a:r>
              <a:rPr lang="en-US" sz="2000" dirty="0" err="1" smtClean="0">
                <a:latin typeface="+mj-lt"/>
              </a:rPr>
              <a:t>Shrestha</a:t>
            </a:r>
            <a:r>
              <a:rPr lang="en-US" sz="2000" dirty="0" smtClean="0">
                <a:latin typeface="+mj-lt"/>
              </a:rPr>
              <a:t>, R. Using Assurance Points and Integration Rules for </a:t>
            </a:r>
            <a:r>
              <a:rPr lang="en-US" sz="2000" dirty="0" smtClean="0">
                <a:latin typeface="+mj-lt"/>
              </a:rPr>
              <a:t>Recovery </a:t>
            </a:r>
            <a:r>
              <a:rPr lang="en-US" sz="2000" dirty="0" smtClean="0">
                <a:latin typeface="+mj-lt"/>
              </a:rPr>
              <a:t>in Service Composition.  M.S. Thesis, </a:t>
            </a:r>
            <a:r>
              <a:rPr lang="en-US" sz="2000" dirty="0" smtClean="0"/>
              <a:t>Texas Tech University, Department of Computer Science, </a:t>
            </a:r>
            <a:r>
              <a:rPr lang="en-US" sz="2000" dirty="0" smtClean="0">
                <a:latin typeface="+mj-lt"/>
              </a:rPr>
              <a:t>2010. </a:t>
            </a:r>
          </a:p>
          <a:p>
            <a:pPr marL="368046" lvl="0" indent="-285750">
              <a:buSzPct val="6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+mj-lt"/>
              </a:rPr>
              <a:t>Proposed </a:t>
            </a:r>
            <a:r>
              <a:rPr lang="en-US" sz="1600" dirty="0">
                <a:latin typeface="+mj-lt"/>
              </a:rPr>
              <a:t>the use of Assurance Points (APs) as checkpoints at critical points in a process.</a:t>
            </a:r>
          </a:p>
          <a:p>
            <a:pPr marL="368046" lvl="0" indent="-285750">
              <a:buSzPct val="60000"/>
              <a:buFont typeface="Wingdings" pitchFamily="2" charset="2"/>
              <a:buChar char="§"/>
              <a:defRPr/>
            </a:pPr>
            <a:r>
              <a:rPr lang="en-US" sz="1600" dirty="0">
                <a:latin typeface="+mj-lt"/>
              </a:rPr>
              <a:t>Introduced three flexible forms of recovery (</a:t>
            </a:r>
            <a:r>
              <a:rPr lang="en-US" sz="1600" dirty="0" err="1">
                <a:latin typeface="+mj-lt"/>
              </a:rPr>
              <a:t>APRollback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APRetry</a:t>
            </a:r>
            <a:r>
              <a:rPr lang="en-US" sz="1600" dirty="0">
                <a:latin typeface="+mj-lt"/>
              </a:rPr>
              <a:t>, APCC).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589713" cy="33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08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25000"/>
              </a:spcAft>
            </a:pPr>
            <a:r>
              <a:rPr lang="en-US" sz="1200" dirty="0" smtClean="0"/>
              <a:t>Urban, S., </a:t>
            </a:r>
            <a:r>
              <a:rPr lang="en-US" sz="1200" dirty="0" err="1" smtClean="0"/>
              <a:t>Gao</a:t>
            </a:r>
            <a:r>
              <a:rPr lang="en-US" sz="1200" dirty="0" smtClean="0"/>
              <a:t>, L.,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R., &amp; Courter, A. (2010).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U-basic-ppt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TTU-basic-ppt</Template>
  <TotalTime>589</TotalTime>
  <Words>2838</Words>
  <Application>Microsoft Office PowerPoint</Application>
  <PresentationFormat>On-screen Show (4:3)</PresentationFormat>
  <Paragraphs>235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TTU-basic-ppt</vt:lpstr>
      <vt:lpstr>Visio</vt:lpstr>
      <vt:lpstr>A Robust Web Service Composition Model with Decentralized Data Dependency Analysis and Rule-Based Failure Recovery Capability*</vt:lpstr>
      <vt:lpstr>Overview of Presentation</vt:lpstr>
      <vt:lpstr>Motivation</vt:lpstr>
      <vt:lpstr>Motivation</vt:lpstr>
      <vt:lpstr>Motivation</vt:lpstr>
      <vt:lpstr>Related Work</vt:lpstr>
      <vt:lpstr>Background: Decentralized Data Dependency Analysis</vt:lpstr>
      <vt:lpstr>Background: Decentralized Data Dependency Analysis</vt:lpstr>
      <vt:lpstr>Background: Assurance Points</vt:lpstr>
      <vt:lpstr>Background: Recovery Actions</vt:lpstr>
      <vt:lpstr>Background: Application Exception Rules</vt:lpstr>
      <vt:lpstr>Research Challenges of Existing Work</vt:lpstr>
      <vt:lpstr>Statement of Objectives</vt:lpstr>
      <vt:lpstr>Global Research Picture</vt:lpstr>
      <vt:lpstr>Methodologies: Complex Control Structures</vt:lpstr>
      <vt:lpstr>Methodologies: Complex Control Structures</vt:lpstr>
      <vt:lpstr>Methodologies: Complex Control Structures</vt:lpstr>
      <vt:lpstr>Methodologies: Formalization of AP Model</vt:lpstr>
      <vt:lpstr>Methodologies: Formalization of AP Model</vt:lpstr>
      <vt:lpstr>Methodologies: Formalization of AP Model</vt:lpstr>
      <vt:lpstr>Methodologies: Formalization of AP Model</vt:lpstr>
      <vt:lpstr>Methodologies: Formalization of AP Model</vt:lpstr>
      <vt:lpstr>Methodologies: Formalization of AP Model</vt:lpstr>
      <vt:lpstr>Methodologies: Verification of AP Model</vt:lpstr>
      <vt:lpstr>Methodologies: Integration of the AP Model and Decentralized Data Dependency Analysis </vt:lpstr>
      <vt:lpstr>Methodologies: Integration of the AP Model and Decentralized Data Dependency Analysis</vt:lpstr>
      <vt:lpstr>Summary</vt:lpstr>
      <vt:lpstr>Time Table</vt:lpstr>
      <vt:lpstr>Publications</vt:lpstr>
      <vt:lpstr>References</vt:lpstr>
      <vt:lpstr>Questions?</vt:lpstr>
      <vt:lpstr>Appendix: APRollback</vt:lpstr>
      <vt:lpstr>Appendix: APRetry-Default</vt:lpstr>
      <vt:lpstr>Appendix: APCC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Robust Web Service Composition Model with Decentralized Data Dependency Analysis and Rule-based Failure Recovery Capability*</dc:title>
  <dc:creator/>
  <cp:lastModifiedBy>legao</cp:lastModifiedBy>
  <cp:revision>137</cp:revision>
  <dcterms:created xsi:type="dcterms:W3CDTF">2006-08-16T00:00:00Z</dcterms:created>
  <dcterms:modified xsi:type="dcterms:W3CDTF">2011-07-27T20:18:36Z</dcterms:modified>
</cp:coreProperties>
</file>