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7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74" r:id="rId3"/>
    <p:sldId id="271" r:id="rId4"/>
    <p:sldId id="355" r:id="rId5"/>
    <p:sldId id="350" r:id="rId6"/>
    <p:sldId id="371" r:id="rId7"/>
    <p:sldId id="370" r:id="rId8"/>
    <p:sldId id="344" r:id="rId9"/>
    <p:sldId id="272" r:id="rId10"/>
    <p:sldId id="345" r:id="rId11"/>
    <p:sldId id="275" r:id="rId12"/>
    <p:sldId id="321" r:id="rId13"/>
    <p:sldId id="319" r:id="rId14"/>
    <p:sldId id="320" r:id="rId15"/>
    <p:sldId id="322" r:id="rId16"/>
    <p:sldId id="292" r:id="rId17"/>
    <p:sldId id="348" r:id="rId18"/>
    <p:sldId id="351" r:id="rId19"/>
    <p:sldId id="323" r:id="rId20"/>
    <p:sldId id="324" r:id="rId21"/>
    <p:sldId id="325" r:id="rId22"/>
    <p:sldId id="326" r:id="rId23"/>
    <p:sldId id="376" r:id="rId24"/>
    <p:sldId id="364" r:id="rId25"/>
    <p:sldId id="333" r:id="rId26"/>
    <p:sldId id="365" r:id="rId27"/>
    <p:sldId id="366" r:id="rId28"/>
    <p:sldId id="367" r:id="rId29"/>
    <p:sldId id="368" r:id="rId30"/>
    <p:sldId id="369" r:id="rId31"/>
    <p:sldId id="352" r:id="rId32"/>
    <p:sldId id="293" r:id="rId33"/>
    <p:sldId id="339" r:id="rId34"/>
    <p:sldId id="340" r:id="rId35"/>
    <p:sldId id="341" r:id="rId36"/>
    <p:sldId id="372" r:id="rId37"/>
    <p:sldId id="342" r:id="rId38"/>
    <p:sldId id="353" r:id="rId39"/>
    <p:sldId id="296" r:id="rId40"/>
    <p:sldId id="343" r:id="rId41"/>
    <p:sldId id="359" r:id="rId42"/>
    <p:sldId id="356" r:id="rId43"/>
    <p:sldId id="357" r:id="rId44"/>
    <p:sldId id="358" r:id="rId45"/>
    <p:sldId id="373" r:id="rId46"/>
    <p:sldId id="374" r:id="rId47"/>
    <p:sldId id="375" r:id="rId48"/>
    <p:sldId id="377" r:id="rId4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00"/>
    <a:srgbClr val="CC0000"/>
    <a:srgbClr val="B83D00"/>
    <a:srgbClr val="5C1C49"/>
    <a:srgbClr val="713D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833" autoAdjust="0"/>
  </p:normalViewPr>
  <p:slideViewPr>
    <p:cSldViewPr snapToGrid="0">
      <p:cViewPr>
        <p:scale>
          <a:sx n="80" d="100"/>
          <a:sy n="80" d="100"/>
        </p:scale>
        <p:origin x="-1800" y="-420"/>
      </p:cViewPr>
      <p:guideLst>
        <p:guide orient="horz" pos="405"/>
        <p:guide orient="horz" pos="1439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23D1A3-91FC-4A44-96D6-23370D452169}" type="datetime1">
              <a:rPr lang="en-US"/>
              <a:pPr/>
              <a:t>6/11/2010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F42869-C7E4-4BDC-ACAE-F54889E4F0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2E015C-0C42-4429-9D1D-EC9C9DEFE23B}" type="datetime1">
              <a:rPr lang="en-US"/>
              <a:pPr/>
              <a:t>6/11/2010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3306F-0D91-4E9A-92BC-11198D6CBD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Defect fault in </a:t>
            </a:r>
            <a:r>
              <a:rPr lang="en-US" dirty="0" err="1" smtClean="0"/>
              <a:t>advace</a:t>
            </a:r>
            <a:r>
              <a:rPr lang="en-US" dirty="0" smtClean="0"/>
              <a:t> and avoid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Condition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is always expressed in a negative form (not(C)).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F5213B-0576-4A29-9F38-D9D745B8F8CD}" type="slidenum">
              <a:rPr lang="en-US"/>
              <a:pPr/>
              <a:t>16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XMLBeans creates the Java types that represent schema types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Wingdings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access the instances of the schema through get and set methods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The execution engine consists of three components: the XML parser, the XML processor, and the History Manager.</a:t>
            </a:r>
          </a:p>
          <a:p>
            <a:pPr>
              <a:buFont typeface="Arial" pitchFamily="34" charset="0"/>
              <a:buChar char="•"/>
            </a:pP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Unmarshalling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is the reverse process, building a Java object (and dependent objects) in memory from an XML representation.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XMLBeans creates the Java types that represent schema types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  <a:sym typeface="Wingdings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access the instances of the schema through get and set methods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The execution engine consists of three components: the XML parser, the XML processor, and the History Manager.</a:t>
            </a:r>
          </a:p>
          <a:p>
            <a:pPr>
              <a:buFont typeface="Arial" pitchFamily="34" charset="0"/>
              <a:buChar char="•"/>
            </a:pP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Unmarshalling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is the reverse process, building a Java object (and dependent objects) in memory from an XML representation.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of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 service is an implementation of a well-defined business functionality, and such services can then be consumed by clients in different applications or business processes.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SOC is interoperable (</a:t>
            </a:r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between different types of applications and technologies</a:t>
            </a:r>
            <a:r>
              <a:rPr lang="en-US" sz="1000" dirty="0" smtClean="0"/>
              <a:t>), loose coupling between software components so that they can be reused. </a:t>
            </a:r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SOA allows for the reuse of existing assets where new services can be created from an existing IT infrastructure of systems.</a:t>
            </a:r>
            <a:endParaRPr lang="en-US" sz="1000" dirty="0" smtClean="0"/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Services are self-contained (perform predetermined tasks) and loosely coupled (for independence)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Composite services can be built from aggregates of other services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Services can be dynamically discovered</a:t>
            </a:r>
            <a:endParaRPr lang="en-US" sz="1000" dirty="0" smtClean="0"/>
          </a:p>
          <a:p>
            <a:r>
              <a:rPr lang="en-US" sz="1000" dirty="0" smtClean="0"/>
              <a:t>Web Services</a:t>
            </a:r>
            <a:r>
              <a:rPr lang="en-US" sz="1000" baseline="0" dirty="0" smtClean="0"/>
              <a:t> </a:t>
            </a:r>
            <a:r>
              <a:rPr lang="en-US" sz="1000" baseline="0" dirty="0" smtClean="0">
                <a:sym typeface="Wingdings" pitchFamily="2" charset="2"/>
              </a:rPr>
              <a:t> </a:t>
            </a:r>
            <a:r>
              <a:rPr lang="en-US" sz="10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Web services are software systems designed to support interoperable machine-to-machine interaction over a network. This interoperability is gained through a set of XML-based open standards: Web Service Description language (WSDL) for binding and defining interface, Simple Object Access Protocol (SOAP) for message exchange, and Universal Description Discovery and Integration (UDDI) for discovery. These standards provide a common approach for defining, publishing, and using web services.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SOA is an architectural style that has been around for years. Web services are the preferred way to realize SOA.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SOA is more than just deploying software. Organizations need to analyze their design techniques and development methodology and partner/customer/supplier relationship.</a:t>
            </a:r>
            <a:endParaRPr lang="en-US" sz="1000" b="0" i="0" kern="120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Moving to SOA should be done incrementally and this requires a shift in how we compose service-based applications while maximizing existing IT investments.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D6A048-496F-44F9-A4E5-76F150FA540C}" type="slidenum">
              <a:rPr lang="en-US" altLang="zh-CN">
                <a:ea typeface="宋体" charset="-122"/>
              </a:rPr>
              <a:pPr/>
              <a:t>32</a:t>
            </a:fld>
            <a:endParaRPr lang="en-US" altLang="zh-CN">
              <a:ea typeface="宋体" charset="-122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links may cross scope boundaries.</a:t>
            </a:r>
          </a:p>
          <a:p>
            <a:r>
              <a:rPr lang="en-US" sz="1200" dirty="0" smtClean="0">
                <a:latin typeface="Times New Roman"/>
                <a:ea typeface="Times New Roman"/>
                <a:cs typeface="Times New Roman"/>
              </a:rPr>
              <a:t>Hierarchical 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Wingdings" pitchFamily="2" charset="2"/>
              </a:rPr>
              <a:t> semantics well 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Checkpointing saves process state and can create a new process and restore old state to it in the case of a process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The data dependencies are used by the recovery algorithm to identify processes that are write dependent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failed process. There is no explicit data about read dependencies, so potential read dependencies are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using runtime information about overlapping service execution as defined in [22, 23]. Dependent processes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then query delta values, checking user-defined conditions to determine if they need to recover (e.g., execute compensating procedures) or continue running.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An invariant is a condition that must be true during process execution between two different APs. 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Methodological issues for the specification of APs, integration rules, and recovery procedures should also be addressed in the context of more extensive application 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90563" lvl="1" eaLnBrk="1" hangingPunct="1">
              <a:lnSpc>
                <a:spcPct val="80000"/>
              </a:lnSpc>
              <a:buClrTx/>
            </a:pPr>
            <a:r>
              <a:rPr lang="en-US" altLang="zh-CN" sz="2000" dirty="0" smtClean="0">
                <a:latin typeface="Arial" charset="0"/>
                <a:cs typeface="Arial" charset="0"/>
              </a:rPr>
              <a:t>Resolve failure and recovery through different recovery actions</a:t>
            </a:r>
          </a:p>
          <a:p>
            <a:pPr marL="1033463" lvl="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  <a:cs typeface="Arial" charset="0"/>
              </a:rPr>
              <a:t>Recovery depends on state of the process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D0DFF8-704B-40D9-852F-D4E73096D4DB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BPEL – high level language for composing web services defines a model and a grammar for business process interaction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We use</a:t>
            </a:r>
            <a:r>
              <a:rPr lang="en-US" baseline="0" dirty="0" smtClean="0">
                <a:latin typeface="Arial" charset="0"/>
              </a:rPr>
              <a:t> BPEL-like flow construct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D0DFF8-704B-40D9-852F-D4E73096D4DB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BPEL – high level language for composing web services defines a model and a grammar for business process interaction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We use</a:t>
            </a:r>
            <a:r>
              <a:rPr lang="en-US" baseline="0" dirty="0" smtClean="0">
                <a:latin typeface="Arial" charset="0"/>
              </a:rPr>
              <a:t> BPEL-like flow construct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306F-0D91-4E9A-92BC-11198D6CBD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C0BA0-47B7-4EEF-8D00-AA22394D132E}" type="slidenum">
              <a:rPr lang="en-US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22" descr="TTU 2 Title Page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77188" y="-3175"/>
            <a:ext cx="11033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-42863"/>
            <a:ext cx="7513637" cy="1143001"/>
          </a:xfr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398DD2-CF3A-469E-8516-53EC94E27B6F}" type="datetime1">
              <a:rPr lang="en-US"/>
              <a:pPr/>
              <a:t>6/11/2010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Texas Tech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22AC3C-8E35-4A47-86B6-52E97AAE4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21304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9" descr="TTU 2 Title Page_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188" y="-3175"/>
            <a:ext cx="11033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Texas Tech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9EFBEAD-6797-476A-9073-7D976EE062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2E3E61C-7289-4E22-B163-9A3D465FA343}" type="datetime1">
              <a:rPr lang="en-US"/>
              <a:pPr/>
              <a:t>6/11/2010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med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ell-tower"/>
          <p:cNvPicPr>
            <a:picLocks noChangeAspect="1" noChangeArrowheads="1"/>
          </p:cNvPicPr>
          <p:nvPr/>
        </p:nvPicPr>
        <p:blipFill>
          <a:blip r:embed="rId4"/>
          <a:srcRect r="172" b="9528"/>
          <a:stretch>
            <a:fillRect/>
          </a:stretch>
        </p:blipFill>
        <p:spPr bwMode="auto">
          <a:xfrm>
            <a:off x="687388" y="2274888"/>
            <a:ext cx="1843087" cy="233680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40013" y="1495422"/>
            <a:ext cx="6489700" cy="1092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/>
              <a:t>Using Assurance Points and Integration Rules for Recovery in Service Composition*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657132" y="2985926"/>
            <a:ext cx="6407356" cy="343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eaLnBrk="0" hangingPunct="0"/>
            <a:r>
              <a:rPr lang="en-US" sz="2400" kern="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Rajiv Shrestha</a:t>
            </a:r>
          </a:p>
          <a:p>
            <a:pPr marL="342900" indent="-342900" eaLnBrk="0" hangingPunct="0"/>
            <a:endParaRPr lang="en-US" sz="1700" kern="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 marL="342900" indent="-342900" eaLnBrk="0" hangingPunct="0"/>
            <a:r>
              <a:rPr lang="en-US" sz="1700" kern="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Masters Thesis Defense</a:t>
            </a:r>
          </a:p>
          <a:p>
            <a:pPr marL="342900" indent="-342900" eaLnBrk="0" hangingPunct="0"/>
            <a:r>
              <a:rPr lang="en-US" sz="1700" kern="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Department of Computer Science</a:t>
            </a:r>
          </a:p>
          <a:p>
            <a:pPr marL="342900" indent="-342900" eaLnBrk="0" hangingPunct="0"/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04/01/2010</a:t>
            </a:r>
            <a:endParaRPr lang="en-US" sz="1400" i="1" kern="0" dirty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 marL="2628900" lvl="5" indent="-342900" eaLnBrk="0" hangingPunct="0"/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/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Committee Members:</a:t>
            </a:r>
          </a:p>
          <a:p>
            <a:pPr marL="400050" lvl="1" indent="-285750" eaLnBrk="0" hangingPunct="0">
              <a:spcBef>
                <a:spcPct val="20000"/>
              </a:spcBef>
              <a:buClr>
                <a:srgbClr val="CC0000"/>
              </a:buClr>
              <a:buSzPct val="90000"/>
              <a:buFont typeface="Wingdings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</a:rPr>
              <a:t>Dr. Susan Urban (Chair)</a:t>
            </a:r>
          </a:p>
          <a:p>
            <a:pPr marL="400050" lvl="1" indent="-285750" eaLnBrk="0" hangingPunct="0">
              <a:spcBef>
                <a:spcPct val="20000"/>
              </a:spcBef>
              <a:buClr>
                <a:srgbClr val="CC0000"/>
              </a:buClr>
              <a:buSzPct val="90000"/>
              <a:buFont typeface="Wingdings" charset="2"/>
              <a:buChar char="§"/>
            </a:pPr>
            <a:r>
              <a:rPr lang="en-US" sz="2000" kern="0" dirty="0" smtClean="0">
                <a:solidFill>
                  <a:schemeClr val="bg1"/>
                </a:solidFill>
                <a:latin typeface="+mj-lt"/>
              </a:rPr>
              <a:t>Dr. Michael Shin </a:t>
            </a:r>
          </a:p>
          <a:p>
            <a:pPr marL="400050" lvl="1" indent="-285750" eaLnBrk="0" hangingPunct="0">
              <a:spcBef>
                <a:spcPct val="20000"/>
              </a:spcBef>
              <a:buClr>
                <a:srgbClr val="CC0000"/>
              </a:buClr>
              <a:buSzPct val="90000"/>
              <a:buFont typeface="Wingdings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</a:rPr>
              <a:t>Dr. Susan Mengel</a:t>
            </a:r>
          </a:p>
          <a:p>
            <a:pPr marL="400050" lvl="1" indent="-285750" eaLnBrk="0" hangingPunct="0">
              <a:spcBef>
                <a:spcPct val="20000"/>
              </a:spcBef>
              <a:buClr>
                <a:srgbClr val="CC0000"/>
              </a:buClr>
              <a:buSzPct val="90000"/>
              <a:buFont typeface="Wingdings" charset="2"/>
              <a:buChar char="§"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6396688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0488"/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lang="en-US" sz="1500" dirty="0" smtClean="0">
                <a:solidFill>
                  <a:schemeClr val="bg1"/>
                </a:solidFill>
              </a:rPr>
              <a:t>This research is partially supported by NSF Grant No. CCF-0820152.</a:t>
            </a:r>
            <a:endParaRPr lang="en-US" sz="1500" i="1" dirty="0" smtClean="0">
              <a:solidFill>
                <a:schemeClr val="bg1"/>
              </a:solidFill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smtClean="0"/>
              <a:t>The Extended </a:t>
            </a:r>
            <a:r>
              <a:rPr lang="en-US" sz="3600" dirty="0" smtClean="0"/>
              <a:t>Approach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8108950" cy="1752600"/>
          </a:xfrm>
        </p:spPr>
        <p:txBody>
          <a:bodyPr/>
          <a:lstStyle/>
          <a:p>
            <a:r>
              <a:rPr lang="en-US" dirty="0" smtClean="0"/>
              <a:t>Extending the Model with Assurance Points and Rules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Assurance Point and Rule Extension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444DEC7-FE07-453D-8394-006384A430DA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Goal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achieve flexibility and robustness in 	     process recovery through:</a:t>
            </a:r>
          </a:p>
          <a:p>
            <a:pPr lvl="4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charset="0"/>
                <a:cs typeface="Arial" charset="0"/>
              </a:rPr>
              <a:t>Assurance Points</a:t>
            </a:r>
          </a:p>
          <a:p>
            <a:pPr lvl="4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charset="0"/>
                <a:cs typeface="Arial" charset="0"/>
              </a:rPr>
              <a:t>Integration Rules</a:t>
            </a:r>
          </a:p>
          <a:p>
            <a:pPr lvl="4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charset="0"/>
                <a:cs typeface="Arial" charset="0"/>
              </a:rPr>
              <a:t>Recovery Actions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16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CN" sz="1600" dirty="0" smtClean="0">
              <a:ea typeface="宋体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ea typeface="宋体" charset="-122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altLang="zh-CN" sz="1600" dirty="0" smtClean="0">
              <a:ea typeface="宋体" charset="-122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zh-CN" sz="180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Assurance Point Definition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6863" y="1267326"/>
            <a:ext cx="8229600" cy="497872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  <a:cs typeface="Arial" charset="0"/>
              </a:rPr>
              <a:t>Assurance Point (AP) </a:t>
            </a:r>
          </a:p>
          <a:p>
            <a:pPr marL="576263" lvl="1" indent="-238125" algn="just">
              <a:buClrTx/>
            </a:pPr>
            <a:r>
              <a:rPr lang="en-US" dirty="0" smtClean="0">
                <a:latin typeface="Arial" charset="0"/>
                <a:cs typeface="Arial" charset="0"/>
              </a:rPr>
              <a:t>a combined logical and physical checkpoint</a:t>
            </a:r>
          </a:p>
          <a:p>
            <a:pPr marL="576263" lvl="1" indent="-238125" algn="just">
              <a:buClrTx/>
            </a:pPr>
            <a:r>
              <a:rPr lang="en-US" dirty="0" smtClean="0">
                <a:latin typeface="Arial" charset="0"/>
                <a:cs typeface="Arial" charset="0"/>
              </a:rPr>
              <a:t>stores critical state data </a:t>
            </a:r>
          </a:p>
          <a:p>
            <a:pPr marL="576263" lvl="1" indent="-238125" algn="just">
              <a:buClrTx/>
            </a:pPr>
            <a:r>
              <a:rPr lang="en-US" dirty="0" smtClean="0">
                <a:latin typeface="Arial" charset="0"/>
                <a:cs typeface="Arial" charset="0"/>
              </a:rPr>
              <a:t>interacts with integration rules to alter program flow</a:t>
            </a:r>
          </a:p>
          <a:p>
            <a:pPr marL="576263" lvl="1" indent="-238125" algn="just">
              <a:buClrTx/>
            </a:pPr>
            <a:r>
              <a:rPr lang="en-US" dirty="0" smtClean="0">
                <a:latin typeface="Arial" charset="0"/>
                <a:cs typeface="Arial" charset="0"/>
              </a:rPr>
              <a:t>invoke different forms of recovery depending on the execution status.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AP = &lt;</a:t>
            </a:r>
            <a:r>
              <a:rPr lang="en-US" sz="2400" dirty="0" err="1" smtClean="0">
                <a:latin typeface="Arial" charset="0"/>
                <a:cs typeface="Arial" charset="0"/>
              </a:rPr>
              <a:t>apId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apParameters</a:t>
            </a:r>
            <a:r>
              <a:rPr lang="en-US" sz="2400" dirty="0" smtClean="0">
                <a:latin typeface="Arial" charset="0"/>
                <a:cs typeface="Arial" charset="0"/>
              </a:rPr>
              <a:t>*, </a:t>
            </a:r>
            <a:r>
              <a:rPr lang="en-US" sz="2400" dirty="0" err="1" smtClean="0">
                <a:latin typeface="Arial" charset="0"/>
                <a:cs typeface="Arial" charset="0"/>
              </a:rPr>
              <a:t>IRpre</a:t>
            </a:r>
            <a:r>
              <a:rPr lang="en-US" sz="2400" dirty="0" smtClean="0">
                <a:latin typeface="Arial" charset="0"/>
                <a:cs typeface="Arial" charset="0"/>
              </a:rPr>
              <a:t>?, </a:t>
            </a:r>
            <a:r>
              <a:rPr lang="en-US" sz="2400" dirty="0" err="1" smtClean="0">
                <a:latin typeface="Arial" charset="0"/>
                <a:cs typeface="Arial" charset="0"/>
              </a:rPr>
              <a:t>IRpost</a:t>
            </a:r>
            <a:r>
              <a:rPr lang="en-US" sz="2400" dirty="0" smtClean="0">
                <a:latin typeface="Arial" charset="0"/>
                <a:cs typeface="Arial" charset="0"/>
              </a:rPr>
              <a:t>?, </a:t>
            </a:r>
            <a:r>
              <a:rPr lang="en-US" sz="2400" dirty="0" err="1" smtClean="0">
                <a:latin typeface="Arial" charset="0"/>
                <a:cs typeface="Arial" charset="0"/>
              </a:rPr>
              <a:t>IRcond</a:t>
            </a:r>
            <a:r>
              <a:rPr lang="en-US" sz="2400" dirty="0" smtClean="0">
                <a:latin typeface="Arial" charset="0"/>
                <a:cs typeface="Arial" charset="0"/>
              </a:rPr>
              <a:t>*&gt;</a:t>
            </a:r>
          </a:p>
          <a:p>
            <a:pPr marL="1027113" lvl="0" indent="176213">
              <a:buFont typeface="Times New Roman" pitchFamily="18" charset="0"/>
              <a:buChar char="-"/>
            </a:pPr>
            <a:r>
              <a:rPr lang="en-US" sz="1800" dirty="0" err="1" smtClean="0"/>
              <a:t>apID</a:t>
            </a:r>
            <a:r>
              <a:rPr lang="en-US" sz="1800" dirty="0" smtClean="0"/>
              <a:t> is the unique identifier of the AP</a:t>
            </a:r>
          </a:p>
          <a:p>
            <a:pPr marL="1027113" lvl="0" indent="176213">
              <a:buFont typeface="Times New Roman" pitchFamily="18" charset="0"/>
              <a:buChar char="-"/>
            </a:pPr>
            <a:r>
              <a:rPr lang="en-US" sz="1800" dirty="0" err="1" smtClean="0"/>
              <a:t>apParameters</a:t>
            </a:r>
            <a:r>
              <a:rPr lang="en-US" sz="1800" dirty="0" smtClean="0"/>
              <a:t> is a list of critical data items to be stored as part of the AP,</a:t>
            </a:r>
          </a:p>
          <a:p>
            <a:pPr marL="1027113" lvl="0" indent="176213">
              <a:buFont typeface="Times New Roman" pitchFamily="18" charset="0"/>
              <a:buChar char="-"/>
            </a:pPr>
            <a:r>
              <a:rPr lang="en-US" sz="1800" dirty="0" err="1" smtClean="0"/>
              <a:t>IR</a:t>
            </a:r>
            <a:r>
              <a:rPr lang="en-US" sz="1800" baseline="-25000" dirty="0" err="1" smtClean="0"/>
              <a:t>pre</a:t>
            </a:r>
            <a:r>
              <a:rPr lang="en-US" sz="1800" dirty="0" smtClean="0"/>
              <a:t> is an integration rule defining a pre-condition,</a:t>
            </a:r>
          </a:p>
          <a:p>
            <a:pPr marL="1027113" lvl="0" indent="176213">
              <a:buFont typeface="Times New Roman" pitchFamily="18" charset="0"/>
              <a:buChar char="-"/>
            </a:pPr>
            <a:r>
              <a:rPr lang="en-US" sz="1800" dirty="0" err="1" smtClean="0"/>
              <a:t>IR</a:t>
            </a:r>
            <a:r>
              <a:rPr lang="en-US" sz="1800" baseline="-25000" dirty="0" err="1" smtClean="0"/>
              <a:t>post</a:t>
            </a:r>
            <a:r>
              <a:rPr lang="en-US" sz="1800" dirty="0" smtClean="0"/>
              <a:t> is an integration rule defining a post-condition,</a:t>
            </a:r>
          </a:p>
          <a:p>
            <a:pPr marL="1027113" lvl="0" indent="176213">
              <a:buFont typeface="Times New Roman" pitchFamily="18" charset="0"/>
              <a:buChar char="-"/>
            </a:pPr>
            <a:r>
              <a:rPr lang="en-US" sz="1800" dirty="0" err="1" smtClean="0"/>
              <a:t>IR</a:t>
            </a:r>
            <a:r>
              <a:rPr lang="en-US" sz="1800" baseline="-25000" dirty="0" err="1" smtClean="0"/>
              <a:t>cond</a:t>
            </a:r>
            <a:r>
              <a:rPr lang="en-US" sz="1800" dirty="0" smtClean="0"/>
              <a:t> is an integration rule defining additional application rules.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444DEC7-FE07-453D-8394-006384A430DA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Integration Rule Structure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9913" y="3589361"/>
            <a:ext cx="8229600" cy="30670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pre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cond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expressed as Event-Condition-Action (ECA) rules.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action specification is executed if the condition evaluates to true.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During retry action, there is possibility to execute same integration rule for a second time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invoke action2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B444DEC7-FE07-453D-8394-006384A430DA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582" y="1481071"/>
            <a:ext cx="73152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CREATE RULE       </a:t>
            </a:r>
            <a:r>
              <a:rPr lang="en-US" sz="2300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ruleName</a:t>
            </a: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::{pre | post | </a:t>
            </a:r>
            <a:r>
              <a:rPr lang="en-US" sz="2300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cond</a:t>
            </a: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}</a:t>
            </a:r>
          </a:p>
          <a:p>
            <a:pPr>
              <a:lnSpc>
                <a:spcPts val="2600"/>
              </a:lnSpc>
            </a:pP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EVENT                    </a:t>
            </a:r>
            <a:r>
              <a:rPr lang="en-US" sz="2300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apId</a:t>
            </a: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2300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apParameters</a:t>
            </a: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)</a:t>
            </a:r>
          </a:p>
          <a:p>
            <a:pPr>
              <a:lnSpc>
                <a:spcPts val="2600"/>
              </a:lnSpc>
            </a:pP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CONDITION            (not(C)):rule condition specification </a:t>
            </a:r>
          </a:p>
          <a:p>
            <a:pPr>
              <a:lnSpc>
                <a:spcPts val="2600"/>
              </a:lnSpc>
            </a:pP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ACTION                   </a:t>
            </a:r>
            <a:r>
              <a:rPr lang="en-US" sz="2300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action</a:t>
            </a: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1</a:t>
            </a:r>
          </a:p>
          <a:p>
            <a:pPr>
              <a:lnSpc>
                <a:spcPts val="2600"/>
              </a:lnSpc>
            </a:pPr>
            <a:r>
              <a:rPr lang="en-US" sz="23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[ON RETRY             action 2]</a:t>
            </a:r>
            <a:endParaRPr lang="en-US" sz="23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Recovery Actions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6863" y="1161143"/>
            <a:ext cx="8229600" cy="5448204"/>
          </a:xfrm>
        </p:spPr>
        <p:txBody>
          <a:bodyPr/>
          <a:lstStyle/>
          <a:p>
            <a:pPr marL="336550" indent="-336550">
              <a:buFont typeface="Wingdings" pitchFamily="2" charset="2"/>
              <a:buChar char="Ø"/>
            </a:pPr>
            <a:r>
              <a:rPr lang="en-US" sz="2800" b="1" i="1" dirty="0" smtClean="0">
                <a:latin typeface="Arial Narrow" pitchFamily="34" charset="0"/>
                <a:cs typeface="Arial" charset="0"/>
              </a:rPr>
              <a:t>APRollback</a:t>
            </a:r>
            <a:r>
              <a:rPr lang="en-US" sz="2800" dirty="0" smtClean="0"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cs typeface="Arial" charset="0"/>
              </a:rPr>
              <a:t>compensate its way back to the start of the process as in the original recovery model.</a:t>
            </a:r>
          </a:p>
          <a:p>
            <a:pPr marL="336550" indent="-3365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800" b="1" i="1" dirty="0" smtClean="0">
                <a:latin typeface="Arial Narrow" pitchFamily="34" charset="0"/>
                <a:cs typeface="Arial" charset="0"/>
              </a:rPr>
              <a:t>APRetry</a:t>
            </a:r>
            <a:r>
              <a:rPr lang="en-US" sz="2800" dirty="0" smtClean="0"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cs typeface="Arial" charset="0"/>
              </a:rPr>
              <a:t>go to the previously defined AP and retry</a:t>
            </a:r>
          </a:p>
          <a:p>
            <a:pPr marL="690563" lvl="1" indent="-225425"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 AP as a backward recovery point</a:t>
            </a:r>
          </a:p>
          <a:p>
            <a:pPr marL="690563" lvl="1" indent="-225425">
              <a:buClrTx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Backward recovery using deep or shallow compensation</a:t>
            </a:r>
          </a:p>
          <a:p>
            <a:pPr marL="977900" lvl="2" indent="-239713"/>
            <a:r>
              <a:rPr lang="en-US" i="0" dirty="0" smtClean="0">
                <a:latin typeface="Arial" pitchFamily="34" charset="0"/>
                <a:cs typeface="Arial" pitchFamily="34" charset="0"/>
              </a:rPr>
              <a:t>By default, the process recovers to previous AP within the same scope . </a:t>
            </a:r>
          </a:p>
          <a:p>
            <a:pPr marL="977900" lvl="2" indent="-239713"/>
            <a:r>
              <a:rPr lang="en-US" i="0" dirty="0" smtClean="0">
                <a:latin typeface="Arial" pitchFamily="34" charset="0"/>
                <a:cs typeface="Arial" pitchFamily="34" charset="0"/>
              </a:rPr>
              <a:t>The APRetry command can optionally specify a parameter indicating the AP that is the target of the backward recovery process. </a:t>
            </a:r>
            <a:endParaRPr lang="en-US" i="0" dirty="0" smtClean="0">
              <a:latin typeface="Arial" charset="0"/>
              <a:cs typeface="Arial" charset="0"/>
            </a:endParaRPr>
          </a:p>
          <a:p>
            <a:pPr marL="690563" lvl="1" indent="-225425">
              <a:buClrTx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Checking pre-condition and re-executing from targeted AP.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36550" indent="-336550"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b="1" i="1" dirty="0" smtClean="0">
                <a:latin typeface="Arial Narrow" pitchFamily="34" charset="0"/>
                <a:cs typeface="Arial" charset="0"/>
              </a:rPr>
              <a:t>APCascadedContingency</a:t>
            </a:r>
            <a:r>
              <a:rPr lang="en-US" sz="2800" b="1" dirty="0" smtClean="0">
                <a:latin typeface="Arial Narrow" pitchFamily="34" charset="0"/>
                <a:cs typeface="Arial" charset="0"/>
              </a:rPr>
              <a:t> (APCC)</a:t>
            </a:r>
            <a:r>
              <a:rPr lang="en-US" sz="2800" dirty="0" smtClean="0">
                <a:latin typeface="Arial" charset="0"/>
                <a:cs typeface="Arial" charset="0"/>
              </a:rPr>
              <a:t>: </a:t>
            </a:r>
          </a:p>
          <a:p>
            <a:pPr marL="682625" lvl="1" indent="-217488">
              <a:spcBef>
                <a:spcPts val="0"/>
              </a:spcBef>
              <a:buClrTx/>
            </a:pPr>
            <a:r>
              <a:rPr lang="en-US" sz="2000" dirty="0" smtClean="0">
                <a:latin typeface="Arial" charset="0"/>
                <a:cs typeface="Arial" charset="0"/>
              </a:rPr>
              <a:t>Hierarchical backward recovery process that searches for a possible contingent procedure. </a:t>
            </a:r>
          </a:p>
          <a:p>
            <a:pPr marL="682625" lvl="1" indent="-217488">
              <a:spcBef>
                <a:spcPts val="0"/>
              </a:spcBef>
              <a:buClrTx/>
            </a:pPr>
            <a:r>
              <a:rPr lang="en-US" sz="2000" dirty="0" smtClean="0">
                <a:latin typeface="Arial" charset="0"/>
                <a:cs typeface="Arial" charset="0"/>
              </a:rPr>
              <a:t>Uses APs to check pre-condition before executing contingency procedure.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444DEC7-FE07-453D-8394-006384A430DA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ea typeface="宋体" charset="-122"/>
              </a:rPr>
              <a:t>Service Composition with AP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69850" y="6156251"/>
            <a:ext cx="7559749" cy="562713"/>
          </a:xfrm>
        </p:spPr>
        <p:txBody>
          <a:bodyPr/>
          <a:lstStyle/>
          <a:p>
            <a:r>
              <a:rPr lang="en-US" sz="2400" b="1" dirty="0" smtClean="0"/>
              <a:t> Basic Use of AP and Integration Rules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444DEC7-FE07-453D-8394-006384A430DA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407409" y="1308330"/>
          <a:ext cx="5813023" cy="4868685"/>
        </p:xfrm>
        <a:graphic>
          <a:graphicData uri="http://schemas.openxmlformats.org/presentationml/2006/ole">
            <p:oleObj spid="_x0000_s31745" name="Visio" r:id="rId4" imgW="6655429" imgH="5574219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4868" y="1645920"/>
            <a:ext cx="24618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ＭＳ Ｐゴシック" charset="-128"/>
              </a:rPr>
              <a:t>Note:</a:t>
            </a:r>
          </a:p>
          <a:p>
            <a:endParaRPr lang="en-US" sz="1600" b="1" dirty="0" smtClean="0">
              <a:cs typeface="ＭＳ Ｐゴシック" charset="-128"/>
            </a:endParaRPr>
          </a:p>
          <a:p>
            <a:pPr marL="112713" indent="-112713">
              <a:buFont typeface="Arial" pitchFamily="34" charset="0"/>
              <a:buChar char="•"/>
            </a:pPr>
            <a:r>
              <a:rPr lang="en-US" sz="1600" dirty="0" smtClean="0">
                <a:cs typeface="ＭＳ Ｐゴシック" charset="-128"/>
              </a:rPr>
              <a:t>Condition (c) is always expressed in a negative form (not(C)). </a:t>
            </a:r>
          </a:p>
          <a:p>
            <a:pPr marL="112713" indent="-112713">
              <a:buFont typeface="Arial" pitchFamily="34" charset="0"/>
              <a:buChar char="•"/>
            </a:pPr>
            <a:endParaRPr lang="en-US" sz="1600" dirty="0" smtClean="0"/>
          </a:p>
          <a:p>
            <a:pPr marL="112713" indent="-112713">
              <a:buFont typeface="Arial" pitchFamily="34" charset="0"/>
              <a:buChar char="•"/>
            </a:pPr>
            <a:r>
              <a:rPr lang="en-US" sz="1600" dirty="0" smtClean="0"/>
              <a:t>The expression of a pre-condition, post-condition or any additional condition is optional.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92231" y="790272"/>
            <a:ext cx="408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AP Rules in the Online Shopping Process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800542D3-B49E-4E58-8DBE-A2B009846B1E}" type="slidenum">
              <a:rPr lang="en-US"/>
              <a:pPr/>
              <a:t>16</a:t>
            </a:fld>
            <a:endParaRPr lang="en-US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981200" y="1524000"/>
            <a:ext cx="5105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11810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 Narrow"/>
                <a:ea typeface="SimSun"/>
              </a:rPr>
              <a:t>PRE CONDITION: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create rule</a:t>
            </a:r>
            <a:r>
              <a:rPr lang="en-US" dirty="0" smtClean="0">
                <a:latin typeface="Arial Narrow"/>
                <a:ea typeface="SimSun"/>
              </a:rPr>
              <a:t> </a:t>
            </a:r>
            <a:r>
              <a:rPr lang="en-US" dirty="0" err="1" smtClean="0">
                <a:latin typeface="Arial Narrow"/>
                <a:ea typeface="SimSun"/>
              </a:rPr>
              <a:t>QuantityCheck</a:t>
            </a:r>
            <a:r>
              <a:rPr lang="en-US" dirty="0" smtClean="0">
                <a:latin typeface="Arial Narrow"/>
                <a:ea typeface="SimSun"/>
              </a:rPr>
              <a:t>::pre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event:</a:t>
            </a:r>
            <a:r>
              <a:rPr lang="en-US" dirty="0" smtClean="0">
                <a:latin typeface="Arial Narrow"/>
                <a:ea typeface="SimSun"/>
              </a:rPr>
              <a:t> </a:t>
            </a:r>
            <a:r>
              <a:rPr lang="en-US" b="1" i="1" dirty="0" err="1" smtClean="0">
                <a:latin typeface="Arial Narrow"/>
                <a:ea typeface="SimSun"/>
              </a:rPr>
              <a:t>OrderPlaced</a:t>
            </a:r>
            <a:r>
              <a:rPr lang="en-US" dirty="0" smtClean="0">
                <a:latin typeface="Arial Narrow"/>
                <a:ea typeface="SimSun"/>
              </a:rPr>
              <a:t> (</a:t>
            </a:r>
            <a:r>
              <a:rPr lang="en-US" dirty="0" err="1" smtClean="0">
                <a:latin typeface="Arial Narrow"/>
                <a:ea typeface="SimSun"/>
              </a:rPr>
              <a:t>orderId</a:t>
            </a:r>
            <a:r>
              <a:rPr lang="en-US" dirty="0" smtClean="0">
                <a:latin typeface="Arial Narrow"/>
                <a:ea typeface="SimSun"/>
              </a:rPr>
              <a:t>)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condition:</a:t>
            </a:r>
            <a:r>
              <a:rPr lang="en-US" dirty="0" smtClean="0">
                <a:latin typeface="Arial Narrow"/>
                <a:ea typeface="SimSun"/>
              </a:rPr>
              <a:t> exists(select </a:t>
            </a:r>
            <a:r>
              <a:rPr lang="en-US" dirty="0" err="1" smtClean="0">
                <a:latin typeface="Arial Narrow"/>
                <a:ea typeface="SimSun"/>
              </a:rPr>
              <a:t>L.itemId</a:t>
            </a:r>
            <a:r>
              <a:rPr lang="en-US" dirty="0" smtClean="0">
                <a:latin typeface="Arial Narrow"/>
                <a:ea typeface="SimSun"/>
              </a:rPr>
              <a:t> from Inventory I, </a:t>
            </a:r>
            <a:r>
              <a:rPr lang="en-US" dirty="0" err="1" smtClean="0">
                <a:latin typeface="Arial Narrow"/>
                <a:ea typeface="SimSun"/>
              </a:rPr>
              <a:t>LineItem</a:t>
            </a:r>
            <a:r>
              <a:rPr lang="en-US" dirty="0" smtClean="0">
                <a:latin typeface="Arial Narrow"/>
                <a:ea typeface="SimSun"/>
              </a:rPr>
              <a:t> L where </a:t>
            </a:r>
            <a:r>
              <a:rPr lang="en-US" dirty="0" err="1" smtClean="0">
                <a:latin typeface="Arial Narrow"/>
                <a:ea typeface="SimSun"/>
              </a:rPr>
              <a:t>L.orderId</a:t>
            </a:r>
            <a:r>
              <a:rPr lang="en-US" dirty="0" smtClean="0">
                <a:latin typeface="Arial Narrow"/>
                <a:ea typeface="SimSun"/>
              </a:rPr>
              <a:t>=</a:t>
            </a:r>
            <a:r>
              <a:rPr lang="en-US" dirty="0" err="1" smtClean="0">
                <a:latin typeface="Arial Narrow"/>
                <a:ea typeface="SimSun"/>
              </a:rPr>
              <a:t>orderId</a:t>
            </a:r>
            <a:r>
              <a:rPr lang="en-US" dirty="0" smtClean="0">
                <a:latin typeface="Arial Narrow"/>
                <a:ea typeface="SimSun"/>
              </a:rPr>
              <a:t> and </a:t>
            </a:r>
            <a:r>
              <a:rPr lang="en-US" dirty="0" err="1" smtClean="0">
                <a:latin typeface="Arial Narrow"/>
                <a:ea typeface="SimSun"/>
              </a:rPr>
              <a:t>L.itemId</a:t>
            </a:r>
            <a:r>
              <a:rPr lang="en-US" dirty="0" smtClean="0">
                <a:latin typeface="Arial Narrow"/>
                <a:ea typeface="SimSun"/>
              </a:rPr>
              <a:t>=</a:t>
            </a:r>
            <a:r>
              <a:rPr lang="en-US" dirty="0" err="1" smtClean="0">
                <a:latin typeface="Arial Narrow"/>
                <a:ea typeface="SimSun"/>
              </a:rPr>
              <a:t>I.itemId</a:t>
            </a:r>
            <a:r>
              <a:rPr lang="en-US" dirty="0" smtClean="0">
                <a:latin typeface="Arial Narrow"/>
                <a:ea typeface="SimSun"/>
              </a:rPr>
              <a:t> and </a:t>
            </a:r>
            <a:r>
              <a:rPr lang="en-US" dirty="0" err="1" smtClean="0">
                <a:latin typeface="Arial Narrow"/>
                <a:ea typeface="SimSun"/>
              </a:rPr>
              <a:t>L.quantity</a:t>
            </a:r>
            <a:r>
              <a:rPr lang="en-US" dirty="0" smtClean="0">
                <a:latin typeface="Arial Narrow"/>
                <a:ea typeface="SimSun"/>
              </a:rPr>
              <a:t>&gt;</a:t>
            </a:r>
            <a:r>
              <a:rPr lang="en-US" dirty="0" err="1" smtClean="0">
                <a:latin typeface="Arial Narrow"/>
                <a:ea typeface="SimSun"/>
              </a:rPr>
              <a:t>I.quantity</a:t>
            </a:r>
            <a:r>
              <a:rPr lang="en-US" dirty="0" smtClean="0">
                <a:latin typeface="Arial Narrow"/>
                <a:ea typeface="SimSun"/>
              </a:rPr>
              <a:t>)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action:</a:t>
            </a:r>
            <a:r>
              <a:rPr lang="en-US" dirty="0" smtClean="0">
                <a:latin typeface="Arial Narrow"/>
                <a:ea typeface="SimSun"/>
              </a:rPr>
              <a:t> </a:t>
            </a:r>
            <a:r>
              <a:rPr lang="en-US" dirty="0" err="1" smtClean="0">
                <a:latin typeface="Arial Narrow"/>
                <a:ea typeface="SimSun"/>
              </a:rPr>
              <a:t>backOrderPurchase</a:t>
            </a:r>
            <a:r>
              <a:rPr lang="en-US" dirty="0" smtClean="0">
                <a:latin typeface="Arial Narrow"/>
                <a:ea typeface="SimSun"/>
              </a:rPr>
              <a:t>(</a:t>
            </a:r>
            <a:r>
              <a:rPr lang="en-US" dirty="0" err="1" smtClean="0">
                <a:latin typeface="Arial Narrow"/>
                <a:ea typeface="SimSun"/>
              </a:rPr>
              <a:t>orderId</a:t>
            </a:r>
            <a:r>
              <a:rPr lang="en-US" dirty="0" smtClean="0">
                <a:latin typeface="Arial Narrow"/>
                <a:ea typeface="SimSun"/>
              </a:rPr>
              <a:t>)</a:t>
            </a:r>
            <a:endParaRPr lang="en-US" dirty="0">
              <a:latin typeface="Times New Roman"/>
              <a:ea typeface="SimSu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5101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 Narrow"/>
                <a:ea typeface="SimSun"/>
              </a:rPr>
              <a:t>POST CONDITION: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latin typeface="Arial Narrow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create rule</a:t>
            </a:r>
            <a:r>
              <a:rPr lang="en-US" dirty="0" smtClean="0">
                <a:latin typeface="Arial Narrow"/>
                <a:ea typeface="SimSun"/>
              </a:rPr>
              <a:t> </a:t>
            </a:r>
            <a:r>
              <a:rPr lang="en-US" dirty="0" err="1" smtClean="0">
                <a:latin typeface="Arial Narrow"/>
                <a:ea typeface="SimSun"/>
              </a:rPr>
              <a:t>QuantityCheck</a:t>
            </a:r>
            <a:r>
              <a:rPr lang="en-US" dirty="0" smtClean="0">
                <a:latin typeface="Arial Narrow"/>
                <a:ea typeface="SimSun"/>
              </a:rPr>
              <a:t>::post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event:</a:t>
            </a:r>
            <a:r>
              <a:rPr lang="en-US" dirty="0" smtClean="0">
                <a:latin typeface="Arial Narrow"/>
                <a:ea typeface="SimSun"/>
              </a:rPr>
              <a:t> </a:t>
            </a:r>
            <a:r>
              <a:rPr lang="en-US" b="1" i="1" dirty="0" err="1" smtClean="0">
                <a:latin typeface="Arial Narrow"/>
                <a:ea typeface="SimSun"/>
              </a:rPr>
              <a:t>CreditCardCharged</a:t>
            </a:r>
            <a:r>
              <a:rPr lang="en-US" dirty="0" smtClean="0">
                <a:latin typeface="Arial Narrow"/>
                <a:ea typeface="SimSun"/>
              </a:rPr>
              <a:t> (</a:t>
            </a:r>
            <a:r>
              <a:rPr lang="en-US" dirty="0" err="1" smtClean="0">
                <a:latin typeface="Arial Narrow"/>
                <a:ea typeface="SimSun"/>
              </a:rPr>
              <a:t>orderId</a:t>
            </a:r>
            <a:r>
              <a:rPr lang="en-US" dirty="0" smtClean="0">
                <a:latin typeface="Arial Narrow"/>
                <a:ea typeface="SimSun"/>
              </a:rPr>
              <a:t>, </a:t>
            </a:r>
            <a:r>
              <a:rPr lang="en-US" dirty="0" err="1" smtClean="0">
                <a:latin typeface="Arial Narrow"/>
                <a:ea typeface="SimSun"/>
              </a:rPr>
              <a:t>cardNumber</a:t>
            </a:r>
            <a:r>
              <a:rPr lang="en-US" dirty="0" smtClean="0">
                <a:latin typeface="Arial Narrow"/>
                <a:ea typeface="SimSun"/>
              </a:rPr>
              <a:t>, amount)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condition:</a:t>
            </a:r>
            <a:r>
              <a:rPr lang="en-US" dirty="0" smtClean="0">
                <a:latin typeface="Arial Narrow"/>
                <a:ea typeface="SimSun"/>
              </a:rPr>
              <a:t> exists(select </a:t>
            </a:r>
            <a:r>
              <a:rPr lang="en-US" dirty="0" err="1" smtClean="0">
                <a:latin typeface="Arial Narrow"/>
                <a:ea typeface="SimSun"/>
              </a:rPr>
              <a:t>L.itemId</a:t>
            </a:r>
            <a:r>
              <a:rPr lang="en-US" dirty="0" smtClean="0">
                <a:latin typeface="Arial Narrow"/>
                <a:ea typeface="SimSun"/>
              </a:rPr>
              <a:t> from Inventory I, </a:t>
            </a:r>
            <a:r>
              <a:rPr lang="en-US" dirty="0" err="1" smtClean="0">
                <a:latin typeface="Arial Narrow"/>
                <a:ea typeface="SimSun"/>
              </a:rPr>
              <a:t>LineItem</a:t>
            </a:r>
            <a:r>
              <a:rPr lang="en-US" dirty="0" smtClean="0">
                <a:latin typeface="Arial Narrow"/>
                <a:ea typeface="SimSun"/>
              </a:rPr>
              <a:t> L where </a:t>
            </a:r>
            <a:r>
              <a:rPr lang="en-US" dirty="0" err="1" smtClean="0">
                <a:latin typeface="Arial Narrow"/>
                <a:ea typeface="SimSun"/>
              </a:rPr>
              <a:t>L.orderId</a:t>
            </a:r>
            <a:r>
              <a:rPr lang="en-US" dirty="0" smtClean="0">
                <a:latin typeface="Arial Narrow"/>
                <a:ea typeface="SimSun"/>
              </a:rPr>
              <a:t>=</a:t>
            </a:r>
            <a:r>
              <a:rPr lang="en-US" dirty="0" err="1" smtClean="0">
                <a:latin typeface="Arial Narrow"/>
                <a:ea typeface="SimSun"/>
              </a:rPr>
              <a:t>orderId</a:t>
            </a:r>
            <a:r>
              <a:rPr lang="en-US" dirty="0" smtClean="0">
                <a:latin typeface="Arial Narrow"/>
                <a:ea typeface="SimSun"/>
              </a:rPr>
              <a:t> and </a:t>
            </a:r>
            <a:r>
              <a:rPr lang="en-US" dirty="0" err="1" smtClean="0">
                <a:latin typeface="Arial Narrow"/>
                <a:ea typeface="SimSun"/>
              </a:rPr>
              <a:t>L.itemId</a:t>
            </a:r>
            <a:r>
              <a:rPr lang="en-US" dirty="0" smtClean="0">
                <a:latin typeface="Arial Narrow"/>
                <a:ea typeface="SimSun"/>
              </a:rPr>
              <a:t>=</a:t>
            </a:r>
            <a:r>
              <a:rPr lang="en-US" dirty="0" err="1" smtClean="0">
                <a:latin typeface="Arial Narrow"/>
                <a:ea typeface="SimSun"/>
              </a:rPr>
              <a:t>I.itemId</a:t>
            </a:r>
            <a:r>
              <a:rPr lang="en-US" dirty="0" smtClean="0">
                <a:latin typeface="Arial Narrow"/>
                <a:ea typeface="SimSun"/>
              </a:rPr>
              <a:t> and </a:t>
            </a:r>
            <a:r>
              <a:rPr lang="en-US" dirty="0" err="1" smtClean="0">
                <a:latin typeface="Arial Narrow"/>
                <a:ea typeface="SimSun"/>
              </a:rPr>
              <a:t>I.quantity</a:t>
            </a:r>
            <a:r>
              <a:rPr lang="en-US" dirty="0" smtClean="0">
                <a:latin typeface="Arial Narrow"/>
                <a:ea typeface="SimSun"/>
              </a:rPr>
              <a:t>&lt;0)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action1</a:t>
            </a:r>
            <a:r>
              <a:rPr lang="en-US" dirty="0" smtClean="0">
                <a:latin typeface="Arial Narrow"/>
                <a:ea typeface="SimSun"/>
              </a:rPr>
              <a:t>: APRetry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action2:</a:t>
            </a:r>
            <a:r>
              <a:rPr lang="en-US" dirty="0" smtClean="0">
                <a:latin typeface="Arial Narrow"/>
                <a:ea typeface="SimSun"/>
              </a:rPr>
              <a:t> APRollback</a:t>
            </a:r>
            <a:endParaRPr lang="en-US" dirty="0">
              <a:latin typeface="Times New Roman"/>
              <a:ea typeface="SimSu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2701" y="26391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 Narrow"/>
                <a:ea typeface="SimSun"/>
              </a:rPr>
              <a:t>CONDITIONAL RULE:</a:t>
            </a:r>
            <a:endParaRPr lang="en-US" b="1" dirty="0" smtClean="0">
              <a:latin typeface="Arial Narrow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create rule</a:t>
            </a:r>
            <a:r>
              <a:rPr lang="en-US" dirty="0" smtClean="0">
                <a:latin typeface="Arial Narrow"/>
                <a:ea typeface="SimSun"/>
              </a:rPr>
              <a:t> Notice::</a:t>
            </a:r>
            <a:r>
              <a:rPr lang="en-US" dirty="0" err="1" smtClean="0">
                <a:latin typeface="Arial Narrow"/>
                <a:ea typeface="SimSun"/>
              </a:rPr>
              <a:t>cond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event:</a:t>
            </a:r>
            <a:r>
              <a:rPr lang="en-US" dirty="0" smtClean="0">
                <a:latin typeface="Arial Narrow"/>
                <a:ea typeface="SimSun"/>
              </a:rPr>
              <a:t> </a:t>
            </a:r>
            <a:r>
              <a:rPr lang="en-US" b="1" i="1" dirty="0" err="1" smtClean="0">
                <a:latin typeface="Arial Narrow"/>
                <a:ea typeface="SimSun"/>
              </a:rPr>
              <a:t>CreditCardCharged</a:t>
            </a:r>
            <a:r>
              <a:rPr lang="en-US" dirty="0" smtClean="0">
                <a:latin typeface="Arial Narrow"/>
                <a:ea typeface="SimSun"/>
              </a:rPr>
              <a:t> (</a:t>
            </a:r>
            <a:r>
              <a:rPr lang="en-US" dirty="0" err="1" smtClean="0">
                <a:latin typeface="Arial Narrow"/>
                <a:ea typeface="SimSun"/>
              </a:rPr>
              <a:t>orderId</a:t>
            </a:r>
            <a:r>
              <a:rPr lang="en-US" dirty="0" smtClean="0">
                <a:latin typeface="Arial Narrow"/>
                <a:ea typeface="SimSun"/>
              </a:rPr>
              <a:t>, </a:t>
            </a:r>
            <a:r>
              <a:rPr lang="en-US" dirty="0" err="1" smtClean="0">
                <a:latin typeface="Arial Narrow"/>
                <a:ea typeface="SimSun"/>
              </a:rPr>
              <a:t>cardNumber</a:t>
            </a:r>
            <a:r>
              <a:rPr lang="en-US" dirty="0" smtClean="0">
                <a:latin typeface="Arial Narrow"/>
                <a:ea typeface="SimSun"/>
              </a:rPr>
              <a:t> , amount)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condition:</a:t>
            </a:r>
            <a:r>
              <a:rPr lang="en-US" dirty="0" smtClean="0">
                <a:latin typeface="Arial Narrow"/>
                <a:ea typeface="SimSun"/>
              </a:rPr>
              <a:t> amount &gt; $1000</a:t>
            </a:r>
            <a:endParaRPr lang="en-US" dirty="0" smtClean="0">
              <a:latin typeface="Times New Roman"/>
              <a:ea typeface="SimSu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Narrow"/>
                <a:ea typeface="SimSun"/>
              </a:rPr>
              <a:t>action:</a:t>
            </a:r>
            <a:r>
              <a:rPr lang="en-US" dirty="0" smtClean="0">
                <a:latin typeface="Arial Narrow"/>
                <a:ea typeface="SimSun"/>
              </a:rPr>
              <a:t> </a:t>
            </a:r>
            <a:r>
              <a:rPr lang="en-US" dirty="0" err="1" smtClean="0">
                <a:latin typeface="Arial Narrow"/>
                <a:ea typeface="SimSun"/>
              </a:rPr>
              <a:t>highExpenseNotice</a:t>
            </a:r>
            <a:r>
              <a:rPr lang="en-US" dirty="0" smtClean="0">
                <a:latin typeface="Arial Narrow"/>
                <a:ea typeface="SimSun"/>
              </a:rPr>
              <a:t>(</a:t>
            </a:r>
            <a:r>
              <a:rPr lang="en-US" dirty="0" err="1" smtClean="0">
                <a:latin typeface="Arial Narrow"/>
                <a:ea typeface="SimSun"/>
              </a:rPr>
              <a:t>cardNumber</a:t>
            </a:r>
            <a:r>
              <a:rPr lang="en-US" dirty="0" smtClean="0">
                <a:latin typeface="Arial Narrow"/>
                <a:ea typeface="SimSun"/>
              </a:rPr>
              <a:t>)</a:t>
            </a:r>
            <a:endParaRPr lang="en-US" dirty="0">
              <a:latin typeface="Times New Roman"/>
              <a:ea typeface="SimSun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52" y="101601"/>
            <a:ext cx="4102093" cy="668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611086" y="1509486"/>
            <a:ext cx="28302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4064000" y="-29022"/>
            <a:ext cx="508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" charset="0"/>
              </a:rPr>
              <a:t>Online Shopping Example</a:t>
            </a:r>
            <a:endParaRPr lang="en-US" sz="3600" dirty="0">
              <a:latin typeface="Times New Roman" pitchFamily="1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52057" y="3127828"/>
            <a:ext cx="1589314" cy="7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8" grpId="1"/>
      <p:bldP spid="9" grpId="0"/>
      <p:bldP spid="9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 Prototype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8108950" cy="1752600"/>
          </a:xfrm>
        </p:spPr>
        <p:txBody>
          <a:bodyPr/>
          <a:lstStyle/>
          <a:p>
            <a:r>
              <a:rPr lang="en-US" dirty="0" smtClean="0"/>
              <a:t>A Prototype of Assurance Points, Integration Rules, and Recovery Actions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18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 Prototype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69913" y="1419225"/>
            <a:ext cx="8229600" cy="5237163"/>
          </a:xfrm>
        </p:spPr>
        <p:txBody>
          <a:bodyPr/>
          <a:lstStyle/>
          <a:p>
            <a:pPr marL="336550" indent="-336550">
              <a:buFont typeface="Wingdings" pitchFamily="2" charset="2"/>
              <a:buChar char="Ø"/>
            </a:pPr>
            <a:r>
              <a:rPr lang="en-US" dirty="0" smtClean="0"/>
              <a:t>Existing BPEL engines:</a:t>
            </a:r>
          </a:p>
          <a:p>
            <a:pPr marL="739775" lvl="1" indent="-333375">
              <a:buClrTx/>
              <a:buFont typeface="+mj-lt"/>
              <a:buAutoNum type="arabicPeriod"/>
            </a:pPr>
            <a:r>
              <a:rPr lang="en-US" dirty="0" smtClean="0"/>
              <a:t>does not provide the flexibility needed to experiment with the combined approach to backward and forward recovery of this research.</a:t>
            </a:r>
          </a:p>
          <a:p>
            <a:pPr marL="739775" lvl="1" indent="-333375">
              <a:buClrTx/>
              <a:buFont typeface="+mj-lt"/>
              <a:buAutoNum type="arabicPeriod"/>
            </a:pPr>
            <a:r>
              <a:rPr lang="en-US" dirty="0" smtClean="0"/>
              <a:t>will not support future directions with decentralized communication.</a:t>
            </a:r>
          </a:p>
          <a:p>
            <a:pPr marL="336550" indent="-336550">
              <a:buFont typeface="Wingdings" pitchFamily="2" charset="2"/>
              <a:buChar char="Ø"/>
            </a:pPr>
            <a:r>
              <a:rPr lang="en-US" dirty="0" smtClean="0"/>
              <a:t>The process specification framework is based on BPEL using previous work with the  Process Modeling Language (PML) </a:t>
            </a:r>
            <a:r>
              <a:rPr lang="en-US" sz="1400" dirty="0" smtClean="0"/>
              <a:t>(Ma et al., 2005)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19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Activities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40084" y="1661374"/>
          <a:ext cx="6830208" cy="4534860"/>
        </p:xfrm>
        <a:graphic>
          <a:graphicData uri="http://schemas.openxmlformats.org/drawingml/2006/table">
            <a:tbl>
              <a:tblPr/>
              <a:tblGrid>
                <a:gridCol w="1302865"/>
                <a:gridCol w="1078173"/>
                <a:gridCol w="4449170"/>
              </a:tblGrid>
              <a:tr h="337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Times New Roman"/>
                          <a:ea typeface="PMingLiU"/>
                          <a:cs typeface="Times New Roman"/>
                        </a:rPr>
                        <a:t>Activity Type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PMingLiU"/>
                          <a:cs typeface="Times New Roman"/>
                        </a:rPr>
                        <a:t>Activity</a:t>
                      </a: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PMingLiU"/>
                          <a:cs typeface="Times New Roman"/>
                        </a:rPr>
                        <a:t>Description</a:t>
                      </a: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PMingLiU"/>
                          <a:cs typeface="Times New Roman"/>
                        </a:rPr>
                        <a:t>Atomic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 Narrow"/>
                          <a:ea typeface="PMingLiU"/>
                          <a:cs typeface="Times New Roman"/>
                        </a:rPr>
                        <a:t>assign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PMingLiU"/>
                          <a:cs typeface="Times New Roman"/>
                        </a:rPr>
                        <a:t>Changes the value of a property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6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 Narrow"/>
                          <a:ea typeface="PMingLiU"/>
                          <a:cs typeface="Times New Roman"/>
                        </a:rPr>
                        <a:t>invoke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PMingLiU"/>
                          <a:cs typeface="Times New Roman"/>
                        </a:rPr>
                        <a:t>Performs or invokes an operation involving the exchange of input and output messages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 Narrow"/>
                          <a:ea typeface="PMingLiU"/>
                          <a:cs typeface="Times New Roman"/>
                        </a:rPr>
                        <a:t>ag</a:t>
                      </a: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PMingLiU"/>
                          <a:cs typeface="Times New Roman"/>
                        </a:rPr>
                        <a:t>Atomic Group containing a single invoke activity with an optional contingency plan or compensation plan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 Narrow"/>
                          <a:ea typeface="PMingLiU"/>
                          <a:cs typeface="Times New Roman"/>
                        </a:rPr>
                        <a:t>cg</a:t>
                      </a: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PMingLiU"/>
                          <a:cs typeface="Times New Roman"/>
                        </a:rPr>
                        <a:t>Composite Group which containing one or more atomic or composite groups with an optional contingency plan or compensation plan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 Narrow"/>
                          <a:ea typeface="PMingLiU"/>
                          <a:cs typeface="Times New Roman"/>
                        </a:rPr>
                        <a:t>top</a:t>
                      </a: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PMingLiU"/>
                          <a:cs typeface="Times New Roman"/>
                        </a:rPr>
                        <a:t>Contingency plan for executing an alternate action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 Narrow"/>
                          <a:ea typeface="PMingLiU"/>
                          <a:cs typeface="Times New Roman"/>
                        </a:rPr>
                        <a:t>cop</a:t>
                      </a: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PMingLiU"/>
                          <a:cs typeface="Times New Roman"/>
                        </a:rPr>
                        <a:t>Compensation plan for executing a logical rollback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 Narrow"/>
                          <a:ea typeface="PMingLiU"/>
                          <a:cs typeface="Times New Roman"/>
                        </a:rPr>
                        <a:t>ap</a:t>
                      </a: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PMingLiU"/>
                          <a:cs typeface="Times New Roman"/>
                        </a:rPr>
                        <a:t>Assurance points for invoking integration rules and recovery activity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Complex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switch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Executes activities from one of multiple sets, based on a Boolean value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3341" y="1184856"/>
            <a:ext cx="602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2. Activities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80AFA43F-3924-4464-8301-E02D9EDAB0F7}" type="slidenum">
              <a:rPr lang="en-US">
                <a:latin typeface="Arial Black" charset="0"/>
              </a:rPr>
              <a:pPr/>
              <a:t>2</a:t>
            </a:fld>
            <a:endParaRPr lang="en-US">
              <a:latin typeface="Arial Black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Overview of Presentation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5" y="1199408"/>
            <a:ext cx="8621485" cy="5168941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Motivation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Research Objective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Related Work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Background of Research Objective: Service Composition and Recovery Model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Extensions</a:t>
            </a:r>
          </a:p>
          <a:p>
            <a:pPr marL="798513" lvl="1" indent="-174625" eaLnBrk="1" hangingPunct="1">
              <a:lnSpc>
                <a:spcPct val="80000"/>
              </a:lnSpc>
              <a:buClrTx/>
            </a:pPr>
            <a:r>
              <a:rPr lang="en-US" sz="2000" dirty="0" smtClean="0">
                <a:latin typeface="Arial" charset="0"/>
                <a:cs typeface="Arial" charset="0"/>
              </a:rPr>
              <a:t>Assurance Points</a:t>
            </a:r>
          </a:p>
          <a:p>
            <a:pPr marL="798513" lvl="1" indent="-174625" eaLnBrk="1" hangingPunct="1">
              <a:lnSpc>
                <a:spcPct val="80000"/>
              </a:lnSpc>
              <a:buClrTx/>
            </a:pPr>
            <a:r>
              <a:rPr lang="en-US" sz="2000" dirty="0" smtClean="0">
                <a:latin typeface="Arial" charset="0"/>
                <a:cs typeface="Arial" charset="0"/>
              </a:rPr>
              <a:t>Integration Rules</a:t>
            </a:r>
          </a:p>
          <a:p>
            <a:pPr marL="798513" lvl="1" indent="-174625" eaLnBrk="1" hangingPunct="1">
              <a:lnSpc>
                <a:spcPct val="80000"/>
              </a:lnSpc>
              <a:buClrTx/>
            </a:pPr>
            <a:r>
              <a:rPr lang="en-US" sz="2000" dirty="0" smtClean="0">
                <a:latin typeface="Arial" charset="0"/>
                <a:cs typeface="Arial" charset="0"/>
              </a:rPr>
              <a:t>Recovery Actions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Prototype execution environment for testing and demonstration of the algorithms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Evaluation of Assurance Points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Contributions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Future Research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20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AP and Integration Rule Syntax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3337" y="1841904"/>
            <a:ext cx="3831463" cy="4815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&lt;process&gt;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&lt;ap name=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APName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 * 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&lt;apDataIn variable=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variable1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/&gt; *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&lt;/ap&gt;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&lt;process&gt;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283336" y="1330457"/>
            <a:ext cx="4108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 bmk="_Toc25617259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AP Specification Syntax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366180" y="1821058"/>
            <a:ext cx="4518622" cy="48604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&lt;cg name=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cg0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>
              <a:spcBef>
                <a:spcPts val="0"/>
              </a:spcBef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>
              <a:spcBef>
                <a:spcPts val="0"/>
              </a:spcBef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&lt;ap name=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OrderPlacedAP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apDataIn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variable=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orderId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/&gt;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&lt;/ap&gt;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name 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ag21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&lt;invoke name=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makePayment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serviceName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creditCard1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… /&gt;</a:t>
            </a:r>
          </a:p>
          <a:p>
            <a:pPr indent="274638" eaLnBrk="0" hangingPunct="0"/>
            <a:r>
              <a:rPr lang="en-US" sz="1200" dirty="0" smtClean="0">
                <a:latin typeface="Arial Narrow" pitchFamily="34" charset="0"/>
                <a:ea typeface="ＭＳ Ｐゴシック" pitchFamily="34" charset="-128"/>
              </a:rPr>
              <a:t>  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628650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&lt;top name=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top21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628650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&lt;invoke name=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makePayment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serviceName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lang="en-US" sz="1200" dirty="0" err="1" smtClean="0">
                <a:latin typeface="Arial Narrow" pitchFamily="34" charset="0"/>
                <a:ea typeface="ＭＳ Ｐゴシック" pitchFamily="34" charset="-128"/>
              </a:rPr>
              <a:t>eCheckPay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…/&gt;</a:t>
            </a:r>
          </a:p>
          <a:p>
            <a:pPr indent="628650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&lt;/top&gt;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628650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&lt;cop name=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cop21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628650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&lt;invoke name=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makeRefund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serviceName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creditCard1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…/&gt;</a:t>
            </a:r>
          </a:p>
          <a:p>
            <a:pPr indent="628650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&lt;/cop&gt;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&lt;/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</a:t>
            </a:r>
            <a:endParaRPr lang="en-US" sz="1200" dirty="0" smtClean="0"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>
              <a:spcBef>
                <a:spcPts val="0"/>
              </a:spcBef>
            </a:pPr>
            <a:r>
              <a:rPr lang="en-US" sz="1200" dirty="0" smtClean="0">
                <a:latin typeface="Arial Narrow" pitchFamily="34" charset="0"/>
                <a:ea typeface="ＭＳ Ｐゴシック" pitchFamily="34" charset="-128"/>
              </a:rPr>
              <a:t>     .</a:t>
            </a:r>
            <a:endParaRPr lang="en-US" sz="1200" dirty="0" smtClean="0"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>
              <a:spcBef>
                <a:spcPts val="0"/>
              </a:spcBef>
            </a:pPr>
            <a:r>
              <a:rPr lang="en-US" sz="1200" dirty="0" smtClean="0"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&lt;ap name=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creditCardChargedAP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apDataIn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variable=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orderId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/&gt;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apDataIn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variable=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cardNumber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/&gt;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apDataIn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variable=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amount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/&gt;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&lt;/ap&gt;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&lt;cg&gt;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815231" y="1290351"/>
            <a:ext cx="4108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 bmk="_Toc25617259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Process Sample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21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Process and Rule Sample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4951670" y="1804997"/>
            <a:ext cx="3915178" cy="44193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&lt;rules&gt;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&lt;event ap="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orderPlacedAP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"&gt;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&lt;pre&gt;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&lt;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ecaRule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&lt;condition name=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QuantityCheck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 &lt;invoke name="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checkQuantity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"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serviceName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="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ruleConditions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"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   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portType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rule:ruleConditionsPortType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operation="checkQuantity1"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   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inputVariable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="quantity"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outputVariable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="result" /&gt;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&lt;/condition&gt;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&lt;actions&gt;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 &lt;action name=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backOrderPurchase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    &lt;invoke name="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backOrderPurchase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"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serviceName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="shopping"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   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portType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sho:ShoppingPortType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operation="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BackOrderPurchase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"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   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inputVariable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="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orderId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"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outputVariable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="result" /&gt;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 &lt;/action&gt;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&lt;/actions&gt;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&lt;/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ecaRule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&lt;/pre&gt;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&lt;/event&gt;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&lt;/rules&gt;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301489" y="1328310"/>
            <a:ext cx="4492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 bmk="_Toc25617259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Rule Sample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35764" y="1812758"/>
            <a:ext cx="4499676" cy="4390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&lt;rules&gt;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&lt;event ap=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APName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 *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&lt;pre&gt; ?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&lt;ecaRule&gt;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&lt;condition name=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conditionName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lvl="1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&lt;invoke serviceName="ncname" instance="ncname"? portType="qname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operation="ncname” inputVariable="ncname"?  outputVariable="ncname"?&gt;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lvl="1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&lt;/invoke&gt;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&lt;/condition&gt;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&lt;actions&gt;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lvl="1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&lt;action name=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“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actionName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&gt; +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690563" lvl="2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&lt;invoke serviceName="ncname" instance="ncname"? 	portType="qname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rPr>
              <a:t>”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operation="ncname" </a:t>
            </a:r>
          </a:p>
          <a:p>
            <a:pPr marL="690563" lvl="2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InputVariable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="ncname"? outputVariable="ncname"?&gt;?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690563" lvl="2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&lt;/invoke&gt;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lvl="1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&lt;/action&gt;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&lt;/actions&gt;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&lt;/ecaRule&gt;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&lt;/pre&gt;</a:t>
            </a:r>
          </a:p>
          <a:p>
            <a:pPr indent="274638" eaLnBrk="0" hangingPunct="0"/>
            <a:r>
              <a:rPr lang="en-US" sz="900" dirty="0" smtClean="0">
                <a:latin typeface="Arial Narrow" pitchFamily="34" charset="0"/>
                <a:ea typeface="ＭＳ Ｐゴシック" pitchFamily="34" charset="-128"/>
              </a:rPr>
              <a:t> .</a:t>
            </a:r>
            <a:endParaRPr lang="en-US" sz="900" dirty="0" smtClean="0">
              <a:latin typeface="Arial" pitchFamily="34" charset="0"/>
              <a:ea typeface="ＭＳ Ｐゴシック" pitchFamily="34" charset="-128"/>
            </a:endParaRPr>
          </a:p>
          <a:p>
            <a:pPr indent="274638" eaLnBrk="0" hangingPunct="0"/>
            <a:r>
              <a:rPr lang="en-US" sz="900" dirty="0" smtClean="0">
                <a:latin typeface="Arial Narrow" pitchFamily="34" charset="0"/>
                <a:ea typeface="ＭＳ Ｐゴシック" pitchFamily="34" charset="-128"/>
              </a:rPr>
              <a:t> 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&lt;/event&gt;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&lt;/rules&gt;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856" y="1304247"/>
            <a:ext cx="4492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 bmk="_Toc25617259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Rule Specification Syntax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22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Process Execution Architecture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529390" y="1897145"/>
          <a:ext cx="7773988" cy="3997325"/>
        </p:xfrm>
        <a:graphic>
          <a:graphicData uri="http://schemas.openxmlformats.org/presentationml/2006/ole">
            <p:oleObj spid="_x0000_s69634" name="Visio" r:id="rId4" imgW="7773567" imgH="3996745" progId="Visio.Drawing.11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23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Execution History Generation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96" y="1465848"/>
            <a:ext cx="7105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24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Generic Process for Recovery Actions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95679" y="1618060"/>
          <a:ext cx="8616309" cy="4100355"/>
        </p:xfrm>
        <a:graphic>
          <a:graphicData uri="http://schemas.openxmlformats.org/presentationml/2006/ole">
            <p:oleObj spid="_x0000_s184322" name="Visio" r:id="rId4" imgW="5304599" imgH="2001466" progId="Visio.Drawing.11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25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Sample Scenario 1: APRollback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48381" y="2217168"/>
          <a:ext cx="8616309" cy="4100355"/>
        </p:xfrm>
        <a:graphic>
          <a:graphicData uri="http://schemas.openxmlformats.org/presentationml/2006/ole">
            <p:oleObj spid="_x0000_s126978" name="Visio" r:id="rId4" imgW="5304833" imgH="2001615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8548" y="1373248"/>
            <a:ext cx="478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 fails at AP4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AP4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APRollback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urved Up Arrow 21"/>
          <p:cNvSpPr/>
          <p:nvPr/>
        </p:nvSpPr>
        <p:spPr>
          <a:xfrm rot="15919394">
            <a:off x="8079049" y="3435176"/>
            <a:ext cx="891087" cy="546220"/>
          </a:xfrm>
          <a:prstGeom prst="curvedUpArrow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rot="4826476">
            <a:off x="6916363" y="3311943"/>
            <a:ext cx="440283" cy="914400"/>
          </a:xfrm>
          <a:prstGeom prst="curvedLeftArrow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2837005">
            <a:off x="5222908" y="3365416"/>
            <a:ext cx="464670" cy="2815750"/>
          </a:xfrm>
          <a:prstGeom prst="curvedLeftArrow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 rot="10800000">
            <a:off x="1826533" y="5514701"/>
            <a:ext cx="1748774" cy="728818"/>
          </a:xfrm>
          <a:prstGeom prst="curvedDownArrow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65692" y="1340069"/>
            <a:ext cx="3515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ag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031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</a:p>
          <a:p>
            <a:pPr marL="173038" lvl="2"/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4769070" y="1679027"/>
            <a:ext cx="8040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77693" y="3705101"/>
            <a:ext cx="154380" cy="188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36479" y="3693226"/>
            <a:ext cx="344383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14407" y="5068784"/>
            <a:ext cx="180107" cy="15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39342" y="5947558"/>
            <a:ext cx="344383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4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26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Sample Scenario 2: APCC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48381" y="2264466"/>
          <a:ext cx="8616309" cy="4100355"/>
        </p:xfrm>
        <a:graphic>
          <a:graphicData uri="http://schemas.openxmlformats.org/presentationml/2006/ole">
            <p:oleObj spid="_x0000_s185346" name="Visio" r:id="rId4" imgW="5304599" imgH="2001466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46484" y="1373248"/>
            <a:ext cx="493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 fails at AP4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AP4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APCC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urved Up Arrow 21"/>
          <p:cNvSpPr/>
          <p:nvPr/>
        </p:nvSpPr>
        <p:spPr>
          <a:xfrm rot="15919394">
            <a:off x="8079049" y="3482474"/>
            <a:ext cx="891087" cy="546220"/>
          </a:xfrm>
          <a:prstGeom prst="curved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rot="4826476">
            <a:off x="6916363" y="3359241"/>
            <a:ext cx="440283" cy="914400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2837005">
            <a:off x="5086746" y="3497072"/>
            <a:ext cx="843904" cy="2927389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 rot="10800000">
            <a:off x="1826533" y="5561999"/>
            <a:ext cx="1748774" cy="728818"/>
          </a:xfrm>
          <a:prstGeom prst="curved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0" y="2065284"/>
            <a:ext cx="898634" cy="4256690"/>
          </a:xfrm>
          <a:prstGeom prst="curv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54410" y="1150877"/>
            <a:ext cx="3389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ag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031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.cop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cg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.top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5273573" y="1742099"/>
            <a:ext cx="945935" cy="15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27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Sample Scenario 3: APCC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48381" y="2217168"/>
          <a:ext cx="8616309" cy="4100355"/>
        </p:xfrm>
        <a:graphic>
          <a:graphicData uri="http://schemas.openxmlformats.org/presentationml/2006/ole">
            <p:oleObj spid="_x0000_s186370" name="Visio" r:id="rId4" imgW="5304599" imgH="2001466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3780" y="1373248"/>
            <a:ext cx="477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 fails at AP3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AP3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APCC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rved Up Arrow 17"/>
          <p:cNvSpPr/>
          <p:nvPr/>
        </p:nvSpPr>
        <p:spPr>
          <a:xfrm rot="15800103">
            <a:off x="6654598" y="3592783"/>
            <a:ext cx="674995" cy="440381"/>
          </a:xfrm>
          <a:prstGeom prst="curvedUpArrow">
            <a:avLst/>
          </a:prstGeom>
          <a:gradFill>
            <a:gsLst>
              <a:gs pos="100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9465184">
            <a:off x="4874676" y="4129194"/>
            <a:ext cx="934112" cy="2015691"/>
          </a:xfrm>
          <a:prstGeom prst="curvedRightArrow">
            <a:avLst/>
          </a:prstGeom>
          <a:gradFill>
            <a:gsLst>
              <a:gs pos="100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7780695">
            <a:off x="6534612" y="3996699"/>
            <a:ext cx="2986190" cy="930166"/>
          </a:xfrm>
          <a:prstGeom prst="curved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5692" y="1213947"/>
            <a:ext cx="387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</a:t>
            </a:r>
            <a:r>
              <a:rPr lang="en-US" baseline="-25000" dirty="0" smtClean="0"/>
              <a:t>031</a:t>
            </a:r>
            <a:r>
              <a:rPr lang="en-US" dirty="0" smtClean="0"/>
              <a:t>.cop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		</a:t>
            </a:r>
          </a:p>
          <a:p>
            <a:r>
              <a:rPr lang="en-US" dirty="0" err="1" smtClean="0"/>
              <a:t>IR</a:t>
            </a:r>
            <a:r>
              <a:rPr lang="en-US" baseline="-25000" dirty="0" err="1" smtClean="0"/>
              <a:t>pre</a:t>
            </a:r>
            <a:r>
              <a:rPr lang="en-US" baseline="-25000" dirty="0" smtClean="0"/>
              <a:t> </a:t>
            </a:r>
            <a:r>
              <a:rPr lang="en-US" dirty="0" smtClean="0"/>
              <a:t>condition succeeds at AP2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cg</a:t>
            </a:r>
            <a:r>
              <a:rPr lang="en-US" baseline="-25000" dirty="0" smtClean="0"/>
              <a:t>03</a:t>
            </a:r>
            <a:r>
              <a:rPr lang="en-US" dirty="0" smtClean="0"/>
              <a:t>.top 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769070" y="1679027"/>
            <a:ext cx="8040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rved Up Arrow 29"/>
          <p:cNvSpPr/>
          <p:nvPr/>
        </p:nvSpPr>
        <p:spPr>
          <a:xfrm rot="9444654">
            <a:off x="4832529" y="3171668"/>
            <a:ext cx="1194443" cy="546176"/>
          </a:xfrm>
          <a:prstGeom prst="curvedUpArrow">
            <a:avLst/>
          </a:prstGeom>
          <a:gradFill>
            <a:gsLst>
              <a:gs pos="100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5400000">
            <a:off x="4997115" y="4644192"/>
            <a:ext cx="866275" cy="2646948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>
            <a:off x="1826533" y="5561999"/>
            <a:ext cx="1748774" cy="728818"/>
          </a:xfrm>
          <a:prstGeom prst="curved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0" y="2065284"/>
            <a:ext cx="898634" cy="4256690"/>
          </a:xfrm>
          <a:prstGeom prst="curv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1" grpId="1" animBg="1"/>
      <p:bldP spid="30" grpId="0" animBg="1"/>
      <p:bldP spid="22" grpId="0" animBg="1"/>
      <p:bldP spid="24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28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Sample Scenario 4: APRetry-Default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48381" y="2343296"/>
          <a:ext cx="8616309" cy="4100355"/>
        </p:xfrm>
        <a:graphic>
          <a:graphicData uri="http://schemas.openxmlformats.org/presentationml/2006/ole">
            <p:oleObj spid="_x0000_s198658" name="Visio" r:id="rId4" imgW="5304599" imgH="2001466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3780" y="1373248"/>
            <a:ext cx="4776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 fails at AP4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AP4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APRetry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Action2</a:t>
            </a:r>
            <a:r>
              <a:rPr lang="en-US" sz="20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at AP4 </a:t>
            </a:r>
            <a:r>
              <a:rPr lang="en-US" sz="200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APRollback</a:t>
            </a:r>
            <a:endParaRPr lang="en-US" sz="2000" dirty="0" smtClean="0">
              <a:solidFill>
                <a:schemeClr val="accent6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18386" y="1182414"/>
            <a:ext cx="3925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031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</a:p>
          <a:p>
            <a:pPr lvl="1" indent="-457200"/>
            <a:r>
              <a:rPr lang="en-US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baseline="-250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pre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succeeds at AP2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03 </a:t>
            </a:r>
          </a:p>
          <a:p>
            <a:pPr marL="0" lvl="1"/>
            <a:r>
              <a:rPr lang="en-US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baseline="-250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post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fails at AP4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031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cg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cg</a:t>
            </a:r>
            <a:r>
              <a:rPr lang="en-US" baseline="-250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.cop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603534" y="1765740"/>
            <a:ext cx="930162" cy="15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rved Left Arrow 27"/>
          <p:cNvSpPr/>
          <p:nvPr/>
        </p:nvSpPr>
        <p:spPr>
          <a:xfrm rot="3645962">
            <a:off x="5479499" y="3710523"/>
            <a:ext cx="519581" cy="1182883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rot="12805299">
            <a:off x="4983658" y="2460979"/>
            <a:ext cx="519581" cy="1576877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2837005">
            <a:off x="5086746" y="3497072"/>
            <a:ext cx="843904" cy="2927389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 rot="10800000">
            <a:off x="1826533" y="5561999"/>
            <a:ext cx="1748774" cy="728818"/>
          </a:xfrm>
          <a:prstGeom prst="curved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Up Arrow 30"/>
          <p:cNvSpPr/>
          <p:nvPr/>
        </p:nvSpPr>
        <p:spPr>
          <a:xfrm rot="15919394">
            <a:off x="8079049" y="3482474"/>
            <a:ext cx="891087" cy="546220"/>
          </a:xfrm>
          <a:prstGeom prst="curved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 rot="4826476">
            <a:off x="6916363" y="3359241"/>
            <a:ext cx="440283" cy="914400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rot="938164">
            <a:off x="6753683" y="2517557"/>
            <a:ext cx="1418258" cy="531597"/>
          </a:xfrm>
          <a:prstGeom prst="curved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>
            <a:off x="8112034" y="3174274"/>
            <a:ext cx="666206" cy="1162595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29" grpId="0" animBg="1"/>
      <p:bldP spid="29" grpId="1" animBg="1"/>
      <p:bldP spid="27" grpId="0" animBg="1"/>
      <p:bldP spid="30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29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Sample Scenario 5: APRetry (AP1)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48381" y="2217168"/>
          <a:ext cx="8616309" cy="4100355"/>
        </p:xfrm>
        <a:graphic>
          <a:graphicData uri="http://schemas.openxmlformats.org/presentationml/2006/ole">
            <p:oleObj spid="_x0000_s199682" name="Visio" r:id="rId4" imgW="5304599" imgH="2001466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8547" y="1373248"/>
            <a:ext cx="485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 fails at AP4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Action1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AP4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APRetry(AP1)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5692" y="1213947"/>
            <a:ext cx="387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031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.cop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</a:p>
          <a:p>
            <a:pPr lvl="1" indent="-457200"/>
            <a:r>
              <a:rPr lang="en-US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baseline="-250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pre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succeeds at AP1 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en-US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baseline="-25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769070" y="1679027"/>
            <a:ext cx="8040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rved Up Arrow 18"/>
          <p:cNvSpPr/>
          <p:nvPr/>
        </p:nvSpPr>
        <p:spPr>
          <a:xfrm rot="15919394">
            <a:off x="8079049" y="3450942"/>
            <a:ext cx="891087" cy="546220"/>
          </a:xfrm>
          <a:prstGeom prst="curved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4826476">
            <a:off x="6916363" y="3327709"/>
            <a:ext cx="440283" cy="914400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rot="2837005">
            <a:off x="5070980" y="3465540"/>
            <a:ext cx="843904" cy="2927389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9230963">
            <a:off x="2403719" y="4034562"/>
            <a:ext cx="627647" cy="1805795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12805299">
            <a:off x="2461175" y="2397917"/>
            <a:ext cx="519581" cy="1576877"/>
          </a:xfrm>
          <a:prstGeom prst="curvedLef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Motivation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9913" y="1273932"/>
            <a:ext cx="8327344" cy="52214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Service-Oriented Computing and Web Services</a:t>
            </a:r>
          </a:p>
          <a:p>
            <a:pPr marL="576263" lvl="1" indent="-182563">
              <a:buClrTx/>
            </a:pPr>
            <a:r>
              <a:rPr lang="en-US" dirty="0" smtClean="0"/>
              <a:t>Platform-independent and interoperable way for organizations to make their software and data services available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Challenges of Service-Oriented Computing </a:t>
            </a:r>
          </a:p>
          <a:p>
            <a:pPr marL="633413" lvl="1" indent="-239713">
              <a:buClrTx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Flexible ways of checking constraints and responding to execution errors</a:t>
            </a:r>
          </a:p>
          <a:p>
            <a:pPr marL="633413" lvl="1" indent="-239713">
              <a:buClrTx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Access to execution status </a:t>
            </a:r>
          </a:p>
          <a:p>
            <a:pPr marL="976313" lvl="2" indent="-239713">
              <a:buFont typeface="Arial" pitchFamily="34" charset="0"/>
              <a:buChar char="•"/>
            </a:pPr>
            <a:r>
              <a:rPr lang="en-US" sz="2200" i="0" dirty="0" smtClean="0">
                <a:latin typeface="Arial" pitchFamily="34" charset="0"/>
                <a:cs typeface="Arial" pitchFamily="34" charset="0"/>
              </a:rPr>
              <a:t>to support more dynamic ways of responding to failures, </a:t>
            </a:r>
          </a:p>
          <a:p>
            <a:pPr marL="976313" lvl="2" indent="-239713">
              <a:buFont typeface="Arial" pitchFamily="34" charset="0"/>
              <a:buChar char="•"/>
            </a:pPr>
            <a:r>
              <a:rPr lang="en-US" sz="2200" i="0" dirty="0" smtClean="0">
                <a:latin typeface="Arial" pitchFamily="34" charset="0"/>
                <a:cs typeface="Arial" pitchFamily="34" charset="0"/>
              </a:rPr>
              <a:t>to validate correctness conditions for process execution.</a:t>
            </a:r>
          </a:p>
          <a:p>
            <a:pPr marL="976313" lvl="2" indent="-239713">
              <a:buFont typeface="Arial" pitchFamily="34" charset="0"/>
              <a:buChar char="•"/>
            </a:pPr>
            <a:r>
              <a:rPr lang="en-US" sz="2200" i="0" dirty="0" smtClean="0">
                <a:latin typeface="Arial" pitchFamily="34" charset="0"/>
                <a:cs typeface="Arial" pitchFamily="34" charset="0"/>
              </a:rPr>
              <a:t>to increase forward recovery activity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B2DB496E-19D1-4295-AEBF-A4F2FFB919CC}" type="slidenum">
              <a:rPr lang="en-US">
                <a:latin typeface="Arial Black" charset="0"/>
              </a:rPr>
              <a:pPr/>
              <a:t>3</a:t>
            </a:fld>
            <a:endParaRPr lang="en-US">
              <a:latin typeface="Arial Black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30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Sample Scenario 6: Internal Error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48381" y="2217168"/>
          <a:ext cx="8616309" cy="4100355"/>
        </p:xfrm>
        <a:graphic>
          <a:graphicData uri="http://schemas.openxmlformats.org/presentationml/2006/ole">
            <p:oleObj spid="_x0000_s200706" name="Visio" r:id="rId4" imgW="5304599" imgH="2001466" progId="Visio.Drawing.11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3780" y="1373248"/>
            <a:ext cx="477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Internal Error at </a:t>
            </a:r>
            <a:r>
              <a:rPr lang="en-US" sz="2000" dirty="0" smtClean="0">
                <a:sym typeface="Wingdings" pitchFamily="2" charset="2"/>
              </a:rPr>
              <a:t>ag</a:t>
            </a:r>
            <a:r>
              <a:rPr lang="en-US" sz="2000" baseline="-25000" dirty="0" smtClean="0"/>
              <a:t>031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Default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APCC mode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rved Up Arrow 17"/>
          <p:cNvSpPr/>
          <p:nvPr/>
        </p:nvSpPr>
        <p:spPr>
          <a:xfrm rot="8675318">
            <a:off x="4800997" y="3108604"/>
            <a:ext cx="1194443" cy="546176"/>
          </a:xfrm>
          <a:prstGeom prst="curvedUpArrow">
            <a:avLst/>
          </a:prstGeom>
          <a:gradFill>
            <a:gsLst>
              <a:gs pos="100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9465184">
            <a:off x="4874676" y="4129194"/>
            <a:ext cx="934112" cy="2015691"/>
          </a:xfrm>
          <a:prstGeom prst="curvedRightArrow">
            <a:avLst/>
          </a:prstGeom>
          <a:gradFill>
            <a:gsLst>
              <a:gs pos="100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7780695">
            <a:off x="6534612" y="3996699"/>
            <a:ext cx="2986190" cy="930166"/>
          </a:xfrm>
          <a:prstGeom prst="curved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5692" y="1213947"/>
            <a:ext cx="387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IR</a:t>
            </a:r>
            <a:r>
              <a:rPr lang="en-US" baseline="-25000" dirty="0" err="1" smtClean="0"/>
              <a:t>pre</a:t>
            </a:r>
            <a:r>
              <a:rPr lang="en-US" baseline="-25000" dirty="0" smtClean="0"/>
              <a:t> </a:t>
            </a:r>
            <a:r>
              <a:rPr lang="en-US" dirty="0" smtClean="0"/>
              <a:t>condition succeeds at AP2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cg</a:t>
            </a:r>
            <a:r>
              <a:rPr lang="en-US" baseline="-25000" dirty="0" smtClean="0"/>
              <a:t>03</a:t>
            </a:r>
            <a:r>
              <a:rPr lang="en-US" dirty="0" smtClean="0"/>
              <a:t>.top  </a:t>
            </a:r>
            <a:r>
              <a:rPr lang="en-US" dirty="0" smtClean="0">
                <a:sym typeface="Wingdings" pitchFamily="2" charset="2"/>
              </a:rPr>
              <a:t> ag</a:t>
            </a:r>
            <a:r>
              <a:rPr lang="en-US" baseline="-25000" dirty="0" smtClean="0"/>
              <a:t>04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769070" y="1679027"/>
            <a:ext cx="8040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6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Assurance Points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8108950" cy="1752600"/>
          </a:xfrm>
        </p:spPr>
        <p:txBody>
          <a:bodyPr/>
          <a:lstStyle/>
          <a:p>
            <a:r>
              <a:rPr lang="en-US" dirty="0" smtClean="0"/>
              <a:t>Evaluation of the Assurance Points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106900" y="6381750"/>
            <a:ext cx="2133600" cy="476250"/>
          </a:xfrm>
        </p:spPr>
        <p:txBody>
          <a:bodyPr/>
          <a:lstStyle/>
          <a:p>
            <a:fld id="{BD4CF33C-CA21-44FC-96F9-F8731890C984}" type="slidenum">
              <a:rPr lang="en-US"/>
              <a:pPr/>
              <a:t>32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charset="-122"/>
              </a:rPr>
              <a:t>Evaluation of the Assurance Points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13945"/>
            <a:ext cx="8153400" cy="44416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BPEL Recovery Process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CN" sz="2000" dirty="0" smtClean="0">
              <a:latin typeface="Arial Narrow" pitchFamily="1" charset="0"/>
              <a:ea typeface="宋体" charset="-122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892543" y="1710331"/>
          <a:ext cx="6050604" cy="2866076"/>
        </p:xfrm>
        <a:graphic>
          <a:graphicData uri="http://schemas.openxmlformats.org/presentationml/2006/ole">
            <p:oleObj spid="_x0000_s148481" name="Visio" r:id="rId4" imgW="4161734" imgH="1967149" progId="Visio.Drawing.11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47598" y="5222240"/>
            <a:ext cx="4124529" cy="1432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Key: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/>
            <a:r>
              <a:rPr lang="en-US" sz="1200" dirty="0" smtClean="0"/>
              <a:t>F – Fault handler (Shaded if Activated)</a:t>
            </a:r>
          </a:p>
          <a:p>
            <a:pPr lvl="1"/>
            <a:r>
              <a:rPr lang="en-US" sz="1200" dirty="0" smtClean="0"/>
              <a:t>C – Compensation handler (Shaded if Activated)</a:t>
            </a:r>
          </a:p>
          <a:p>
            <a:pPr lvl="1"/>
            <a:r>
              <a:rPr lang="en-US" sz="1200" dirty="0" smtClean="0"/>
              <a:t>T – Termination handler (Shaded if Activated)</a:t>
            </a:r>
          </a:p>
          <a:p>
            <a:pPr lvl="1"/>
            <a:r>
              <a:rPr lang="en-US" sz="1200" dirty="0" smtClean="0"/>
              <a:t>Shaded Box – Completed Scope</a:t>
            </a:r>
          </a:p>
          <a:p>
            <a:pPr lvl="1"/>
            <a:r>
              <a:rPr lang="en-US" sz="1200" dirty="0" smtClean="0"/>
              <a:t>Black Circle – Faulted Non-scope activity</a:t>
            </a:r>
          </a:p>
          <a:p>
            <a:pPr lvl="1"/>
            <a:r>
              <a:rPr lang="en-US" sz="1200" dirty="0" smtClean="0"/>
              <a:t>	Control Link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924915" y="4544924"/>
            <a:ext cx="59754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Compensation Sequence Demonstration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Khalaf</a:t>
            </a:r>
            <a:r>
              <a:rPr lang="en-US" sz="1200" dirty="0" smtClean="0"/>
              <a:t>, Roller, and </a:t>
            </a:r>
            <a:r>
              <a:rPr lang="en-US" sz="1200" dirty="0" err="1" smtClean="0"/>
              <a:t>Leymann</a:t>
            </a:r>
            <a:r>
              <a:rPr lang="en-US" sz="1200" dirty="0" smtClean="0"/>
              <a:t> 2009) </a:t>
            </a:r>
            <a:endParaRPr lang="en-US" sz="1200" dirty="0"/>
          </a:p>
        </p:txBody>
      </p:sp>
      <p:sp>
        <p:nvSpPr>
          <p:cNvPr id="13" name="Right Arrow 12"/>
          <p:cNvSpPr/>
          <p:nvPr/>
        </p:nvSpPr>
        <p:spPr>
          <a:xfrm>
            <a:off x="3985625" y="3247696"/>
            <a:ext cx="914401" cy="204951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913570" y="3200400"/>
            <a:ext cx="283780" cy="204950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20517342">
            <a:off x="434752" y="1952486"/>
            <a:ext cx="1399483" cy="1880698"/>
          </a:xfrm>
          <a:prstGeom prst="arc">
            <a:avLst>
              <a:gd name="adj1" fmla="val 16656397"/>
              <a:gd name="adj2" fmla="val 5282083"/>
            </a:avLst>
          </a:prstGeom>
          <a:ln w="15875" cap="flat" cmpd="sng"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Curved Connector 56"/>
          <p:cNvCxnSpPr/>
          <p:nvPr/>
        </p:nvCxnSpPr>
        <p:spPr>
          <a:xfrm>
            <a:off x="1069002" y="2017986"/>
            <a:ext cx="1623848" cy="346842"/>
          </a:xfrm>
          <a:prstGeom prst="curvedConnector3">
            <a:avLst>
              <a:gd name="adj1" fmla="val 100485"/>
            </a:avLst>
          </a:prstGeom>
          <a:ln w="15875" cap="flat" cmpd="sng">
            <a:prstDash val="solid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>
            <a:off x="1069003" y="2033752"/>
            <a:ext cx="4303987" cy="772510"/>
          </a:xfrm>
          <a:prstGeom prst="curvedConnector3">
            <a:avLst>
              <a:gd name="adj1" fmla="val 99817"/>
            </a:avLst>
          </a:prstGeom>
          <a:ln w="15875" cap="flat" cmpd="sng">
            <a:prstDash val="solid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rot="16200000" flipV="1">
            <a:off x="848287" y="2175641"/>
            <a:ext cx="599091" cy="252247"/>
          </a:xfrm>
          <a:prstGeom prst="curvedConnector3">
            <a:avLst>
              <a:gd name="adj1" fmla="val 50000"/>
            </a:avLst>
          </a:prstGeom>
          <a:ln w="15875" cap="flat" cmpd="sng">
            <a:prstDash val="solid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/>
          <p:nvPr/>
        </p:nvCxnSpPr>
        <p:spPr>
          <a:xfrm rot="16200000" flipH="1">
            <a:off x="2393308" y="2963917"/>
            <a:ext cx="993228" cy="394138"/>
          </a:xfrm>
          <a:prstGeom prst="curvedConnector3">
            <a:avLst>
              <a:gd name="adj1" fmla="val 50000"/>
            </a:avLst>
          </a:prstGeom>
          <a:ln w="15875" cap="flat" cmpd="sng">
            <a:solidFill>
              <a:schemeClr val="accent1">
                <a:alpha val="49000"/>
              </a:schemeClr>
            </a:solidFill>
            <a:prstDash val="solid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/>
          <p:nvPr/>
        </p:nvCxnSpPr>
        <p:spPr>
          <a:xfrm>
            <a:off x="2692852" y="2648607"/>
            <a:ext cx="794859" cy="255367"/>
          </a:xfrm>
          <a:prstGeom prst="curvedConnector3">
            <a:avLst>
              <a:gd name="adj1" fmla="val 99303"/>
            </a:avLst>
          </a:prstGeom>
          <a:ln w="15875" cap="flat" cmpd="sng">
            <a:prstDash val="solid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5400000">
            <a:off x="2330245" y="2664373"/>
            <a:ext cx="268014" cy="236483"/>
          </a:xfrm>
          <a:prstGeom prst="curvedConnector3">
            <a:avLst>
              <a:gd name="adj1" fmla="val 14706"/>
            </a:avLst>
          </a:prstGeom>
          <a:ln w="15875" cap="flat" cmpd="sng">
            <a:prstDash val="solid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ight Arrow 95"/>
          <p:cNvSpPr/>
          <p:nvPr/>
        </p:nvSpPr>
        <p:spPr>
          <a:xfrm>
            <a:off x="2598500" y="6411831"/>
            <a:ext cx="270538" cy="119606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96844" y="2218945"/>
            <a:ext cx="24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1646652" y="2200657"/>
            <a:ext cx="24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2957292" y="2718817"/>
            <a:ext cx="24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395692" y="2414017"/>
            <a:ext cx="24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370939" y="2643908"/>
            <a:ext cx="24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864302" y="3374911"/>
            <a:ext cx="24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 rot="16200000" flipH="1">
            <a:off x="3073435" y="3850106"/>
            <a:ext cx="689815" cy="16041"/>
          </a:xfrm>
          <a:prstGeom prst="straightConnector1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rot="10800000" flipV="1">
            <a:off x="5720384" y="3994484"/>
            <a:ext cx="609600" cy="240632"/>
          </a:xfrm>
          <a:prstGeom prst="curvedConnector3">
            <a:avLst>
              <a:gd name="adj1" fmla="val -15789"/>
            </a:avLst>
          </a:prstGeom>
          <a:ln>
            <a:solidFill>
              <a:schemeClr val="accent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014658" y="4154905"/>
            <a:ext cx="247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Credit card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4396911" y="4082716"/>
            <a:ext cx="247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Ship Item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94567" y="2149434"/>
            <a:ext cx="2149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Compensation Sequence:</a:t>
            </a:r>
          </a:p>
          <a:p>
            <a:endParaRPr lang="en-US" sz="1500" dirty="0" smtClean="0"/>
          </a:p>
          <a:p>
            <a:pPr algn="ctr"/>
            <a:r>
              <a:rPr lang="en-US" sz="1500" dirty="0" smtClean="0">
                <a:solidFill>
                  <a:srgbClr val="C00000"/>
                </a:solidFill>
              </a:rPr>
              <a:t>A </a:t>
            </a:r>
            <a:r>
              <a:rPr lang="en-US" sz="15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1500" dirty="0" smtClean="0">
                <a:solidFill>
                  <a:srgbClr val="C00000"/>
                </a:solidFill>
              </a:rPr>
              <a:t> B </a:t>
            </a:r>
            <a:r>
              <a:rPr lang="en-US" sz="1500" dirty="0" smtClean="0">
                <a:solidFill>
                  <a:srgbClr val="C00000"/>
                </a:solidFill>
                <a:sym typeface="Wingdings" pitchFamily="2" charset="2"/>
              </a:rPr>
              <a:t> D</a:t>
            </a:r>
          </a:p>
          <a:p>
            <a:pPr algn="ctr"/>
            <a:r>
              <a:rPr lang="en-US" sz="1500" dirty="0" smtClean="0">
                <a:solidFill>
                  <a:srgbClr val="C00000"/>
                </a:solidFill>
                <a:sym typeface="Wingdings" pitchFamily="2" charset="2"/>
              </a:rPr>
              <a:t>OR</a:t>
            </a:r>
          </a:p>
          <a:p>
            <a:pPr algn="ctr"/>
            <a:r>
              <a:rPr lang="en-US" sz="1500" dirty="0" smtClean="0">
                <a:solidFill>
                  <a:srgbClr val="C00000"/>
                </a:solidFill>
                <a:sym typeface="Wingdings" pitchFamily="2" charset="2"/>
              </a:rPr>
              <a:t>B  A  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5" grpId="0" animBg="1"/>
      <p:bldP spid="97" grpId="0"/>
      <p:bldP spid="99" grpId="0"/>
      <p:bldP spid="100" grpId="0"/>
      <p:bldP spid="101" grpId="0"/>
      <p:bldP spid="102" grpId="0"/>
      <p:bldP spid="103" grpId="0"/>
      <p:bldP spid="112" grpId="1"/>
      <p:bldP spid="11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ea typeface="宋体" charset="-122"/>
              </a:rPr>
              <a:t>Evaluation of the Assurance Points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69913" y="1213945"/>
            <a:ext cx="8229600" cy="54424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Comparison to BPEL</a:t>
            </a:r>
            <a:endParaRPr lang="en-US" dirty="0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33</a:t>
            </a:fld>
            <a:endParaRPr lang="en-US">
              <a:latin typeface="Arial Black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07448" y="2173152"/>
          <a:ext cx="6998416" cy="3812054"/>
        </p:xfrm>
        <a:graphic>
          <a:graphicData uri="http://schemas.openxmlformats.org/drawingml/2006/table">
            <a:tbl>
              <a:tblPr/>
              <a:tblGrid>
                <a:gridCol w="453497"/>
                <a:gridCol w="3293455"/>
                <a:gridCol w="1625032"/>
                <a:gridCol w="1626432"/>
              </a:tblGrid>
              <a:tr h="657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Comparison 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BPEL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57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Support for Control Links between Non-Peer Scopes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Compensation for Constraint violations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Behavior  of Recovery procedures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Zigzag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Hierarchical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Explicit contingency procedure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Rules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support for Constraints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Comparisons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9913" y="1262743"/>
            <a:ext cx="8229600" cy="5136974"/>
          </a:xfrm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Comparison to Aspect-Oriented Workflows</a:t>
            </a:r>
          </a:p>
          <a:p>
            <a:pPr marL="577850" lvl="1" indent="-241300"/>
            <a:r>
              <a:rPr lang="en-US" dirty="0" smtClean="0">
                <a:latin typeface="Arial" pitchFamily="34" charset="0"/>
                <a:cs typeface="Arial" pitchFamily="34" charset="0"/>
              </a:rPr>
              <a:t>More focused on modularizing certain aspect of code</a:t>
            </a:r>
          </a:p>
          <a:p>
            <a:pPr marL="577850" lvl="1" indent="-241300"/>
            <a:r>
              <a:rPr lang="en-US" dirty="0" smtClean="0">
                <a:latin typeface="Arial" pitchFamily="34" charset="0"/>
                <a:cs typeface="Arial" pitchFamily="34" charset="0"/>
              </a:rPr>
              <a:t>Not focused on recovery issues</a:t>
            </a:r>
          </a:p>
          <a:p>
            <a:pPr marL="920750" lvl="2" indent="-241300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dirty="0" smtClean="0">
                <a:latin typeface="Arial" pitchFamily="34" charset="0"/>
                <a:cs typeface="Arial" pitchFamily="34" charset="0"/>
              </a:rPr>
              <a:t>Aspect-Oriented workflows can use the AP concept for recovery mechanism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Comparison to Workflows using Checkpointing Concept</a:t>
            </a:r>
          </a:p>
          <a:p>
            <a:pPr marL="577850" lvl="1" indent="-241300"/>
            <a:r>
              <a:rPr lang="en-US" dirty="0" smtClean="0">
                <a:latin typeface="Arial" pitchFamily="34" charset="0"/>
                <a:cs typeface="Arial" pitchFamily="34" charset="0"/>
              </a:rPr>
              <a:t>Storing states, rolling back to a previous state for moving the execution to a new platform</a:t>
            </a:r>
          </a:p>
          <a:p>
            <a:pPr marL="577850" lvl="1" indent="-241300"/>
            <a:r>
              <a:rPr lang="en-US" dirty="0" smtClean="0">
                <a:latin typeface="Arial" pitchFamily="34" charset="0"/>
                <a:cs typeface="Arial" pitchFamily="34" charset="0"/>
              </a:rPr>
              <a:t>AP enhances the traditional checkpointing concept through constraint checking using integration rules and implementing different types of recovery actions.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34</a:t>
            </a:fld>
            <a:endParaRPr lang="en-US">
              <a:latin typeface="Arial Black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35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Concurrent Issues in AP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1364967" y="1245139"/>
          <a:ext cx="5019793" cy="5551987"/>
        </p:xfrm>
        <a:graphic>
          <a:graphicData uri="http://schemas.openxmlformats.org/presentationml/2006/ole">
            <p:oleObj spid="_x0000_s108545" name="Visio" r:id="rId4" imgW="3027500" imgH="3919436" progId="Visio.Drawing.11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2711115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APRollback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28736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APRetry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0315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APCC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0589" y="2713025"/>
            <a:ext cx="2823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condition fails at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AP2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</a:rPr>
              <a:t>Action</a:t>
            </a:r>
            <a:r>
              <a:rPr lang="en-US" sz="2000" dirty="0" err="1" smtClean="0">
                <a:solidFill>
                  <a:schemeClr val="accent1"/>
                </a:solidFill>
                <a:sym typeface="Wingdings" pitchFamily="2" charset="2"/>
              </a:rPr>
              <a:t>APRollback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589" y="3519332"/>
            <a:ext cx="2823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condition fails at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AP2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</a:rPr>
              <a:t>Action</a:t>
            </a:r>
            <a:r>
              <a:rPr lang="en-US" sz="2000" dirty="0" err="1" smtClean="0">
                <a:solidFill>
                  <a:schemeClr val="accent1"/>
                </a:solidFill>
                <a:sym typeface="Wingdings" pitchFamily="2" charset="2"/>
              </a:rPr>
              <a:t>APRetry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0589" y="4555958"/>
            <a:ext cx="2823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sz="20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post</a:t>
            </a:r>
            <a:r>
              <a:rPr lang="en-US" sz="20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condition fails at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AP2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</a:rPr>
              <a:t>Action</a:t>
            </a:r>
            <a:r>
              <a:rPr lang="en-US" sz="2000" dirty="0" err="1" smtClean="0">
                <a:solidFill>
                  <a:schemeClr val="accent1"/>
                </a:solidFill>
                <a:sym typeface="Wingdings" pitchFamily="2" charset="2"/>
              </a:rPr>
              <a:t>APCC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7899275">
            <a:off x="5404214" y="3477431"/>
            <a:ext cx="433136" cy="29029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rot="14099491">
            <a:off x="3792354" y="2224247"/>
            <a:ext cx="2307408" cy="41543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1267325" y="2887579"/>
            <a:ext cx="481264" cy="19090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48126" y="3657600"/>
            <a:ext cx="154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Compensate</a:t>
            </a:r>
            <a:endParaRPr lang="en-US" sz="1600" dirty="0"/>
          </a:p>
        </p:txBody>
      </p:sp>
      <p:sp>
        <p:nvSpPr>
          <p:cNvPr id="26" name="Curved Up Arrow 25"/>
          <p:cNvSpPr/>
          <p:nvPr/>
        </p:nvSpPr>
        <p:spPr>
          <a:xfrm rot="13121998">
            <a:off x="3797094" y="2396375"/>
            <a:ext cx="2105193" cy="41543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593558" y="1122948"/>
            <a:ext cx="834195" cy="56388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55773" y="2075543"/>
            <a:ext cx="812800" cy="2902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</a:t>
            </a:r>
            <a:endParaRPr lang="en-US" dirty="0"/>
          </a:p>
        </p:txBody>
      </p:sp>
      <p:cxnSp>
        <p:nvCxnSpPr>
          <p:cNvPr id="30" name="Straight Arrow Connector 29"/>
          <p:cNvCxnSpPr>
            <a:endCxn id="28" idx="3"/>
          </p:cNvCxnSpPr>
          <p:nvPr/>
        </p:nvCxnSpPr>
        <p:spPr>
          <a:xfrm rot="5400000" flipH="1" flipV="1">
            <a:off x="4980375" y="2466485"/>
            <a:ext cx="637597" cy="35126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4"/>
          </p:cNvCxnSpPr>
          <p:nvPr/>
        </p:nvCxnSpPr>
        <p:spPr>
          <a:xfrm rot="5400000">
            <a:off x="5181601" y="2510971"/>
            <a:ext cx="725714" cy="4354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rved Up Arrow 36"/>
          <p:cNvSpPr/>
          <p:nvPr/>
        </p:nvSpPr>
        <p:spPr>
          <a:xfrm rot="17384213">
            <a:off x="5405730" y="2647989"/>
            <a:ext cx="1409903" cy="46414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Right Arrow 37"/>
          <p:cNvSpPr/>
          <p:nvPr/>
        </p:nvSpPr>
        <p:spPr>
          <a:xfrm rot="2399643">
            <a:off x="4670738" y="1819219"/>
            <a:ext cx="439902" cy="13337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rot="20598538">
            <a:off x="3695037" y="2213746"/>
            <a:ext cx="543407" cy="273701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Right Arrow 41"/>
          <p:cNvSpPr/>
          <p:nvPr/>
        </p:nvSpPr>
        <p:spPr>
          <a:xfrm rot="2997891">
            <a:off x="2623094" y="1633629"/>
            <a:ext cx="491006" cy="156985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 rot="14841829">
            <a:off x="3464290" y="2603443"/>
            <a:ext cx="3505200" cy="84883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endCxn id="28" idx="3"/>
          </p:cNvCxnSpPr>
          <p:nvPr/>
        </p:nvCxnSpPr>
        <p:spPr>
          <a:xfrm flipV="1">
            <a:off x="4963886" y="2323318"/>
            <a:ext cx="510919" cy="4634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16914" y="1422400"/>
            <a:ext cx="224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</a:p>
          <a:p>
            <a:r>
              <a:rPr lang="en-US" dirty="0" smtClean="0"/>
              <a:t>Not necessary to recover the concurrent activities </a:t>
            </a:r>
            <a:endParaRPr lang="en-US" dirty="0"/>
          </a:p>
        </p:txBody>
      </p:sp>
      <p:sp>
        <p:nvSpPr>
          <p:cNvPr id="36" name="Curved Right Arrow 35"/>
          <p:cNvSpPr/>
          <p:nvPr/>
        </p:nvSpPr>
        <p:spPr>
          <a:xfrm rot="614115">
            <a:off x="4339776" y="2017486"/>
            <a:ext cx="769257" cy="283028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8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08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" presetClass="exit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" presetClass="exit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108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2"/>
      <p:bldP spid="15" grpId="0"/>
      <p:bldP spid="15" grpId="1"/>
      <p:bldP spid="16" grpId="0"/>
      <p:bldP spid="17" grpId="0"/>
      <p:bldP spid="17" grpId="1"/>
      <p:bldP spid="18" grpId="0"/>
      <p:bldP spid="21" grpId="0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2" grpId="0" animBg="1"/>
      <p:bldP spid="24" grpId="0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5" grpId="0"/>
      <p:bldP spid="25" grpId="2"/>
      <p:bldP spid="25" grpId="3"/>
      <p:bldP spid="25" grpId="4"/>
      <p:bldP spid="25" grpId="5"/>
      <p:bldP spid="25" grpId="6"/>
      <p:bldP spid="25" grpId="7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6" grpId="0"/>
      <p:bldP spid="46" grpId="1"/>
      <p:bldP spid="46" grpId="2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Future Application of Assurance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9913" y="1198179"/>
            <a:ext cx="8229600" cy="545820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Decentralized Process Execution Agents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B2DB496E-19D1-4295-AEBF-A4F2FFB919CC}" type="slidenum">
              <a:rPr lang="en-US">
                <a:latin typeface="Arial Black" charset="0"/>
              </a:rPr>
              <a:pPr/>
              <a:t>36</a:t>
            </a:fld>
            <a:endParaRPr lang="en-US">
              <a:latin typeface="Arial Black" charset="0"/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21" y="1932590"/>
            <a:ext cx="73247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02900" y="6234277"/>
            <a:ext cx="546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(Urban, </a:t>
            </a:r>
            <a:r>
              <a:rPr lang="en-US" dirty="0" err="1" smtClean="0"/>
              <a:t>Ziao</a:t>
            </a:r>
            <a:r>
              <a:rPr lang="en-US" dirty="0" smtClean="0"/>
              <a:t>, and Le 2009)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 smtClean="0"/>
              <a:t>Contributions</a:t>
            </a:r>
            <a:endParaRPr lang="en-US" sz="3600" b="1" cap="smal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9913" y="1378425"/>
            <a:ext cx="8229600" cy="5277964"/>
          </a:xfrm>
        </p:spPr>
        <p:txBody>
          <a:bodyPr/>
          <a:lstStyle/>
          <a:p>
            <a:pPr marL="336550" indent="-33655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Defined the concept of assurance points and illustrated how assurance points can be used together with integration rules and recovery actions. </a:t>
            </a:r>
          </a:p>
          <a:p>
            <a:pPr marL="336550" indent="-33655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Provided a way of expressing user-defined constraints for process execution</a:t>
            </a:r>
          </a:p>
          <a:p>
            <a:pPr marL="336550" indent="-33655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Defined three recovery modes: APRollback, APRetry, and APCC that support combined use of Compensation and Contingency</a:t>
            </a:r>
          </a:p>
          <a:p>
            <a:pPr marL="336550" indent="-33655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Unlike BPEL, supports recovery actions for internal errors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violation of pre and post conditions. </a:t>
            </a:r>
          </a:p>
          <a:p>
            <a:pPr marL="336550" lvl="1" indent="-336550">
              <a:buClrTx/>
              <a:buFont typeface="Wingdings" pitchFamily="2" charset="2"/>
              <a:buChar char="Ø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37</a:t>
            </a:fld>
            <a:endParaRPr lang="en-US">
              <a:latin typeface="Arial Black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 smtClean="0"/>
              <a:t>Future Research</a:t>
            </a:r>
            <a:endParaRPr lang="en-US" sz="3600" b="1" cap="smal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9913" y="1378425"/>
            <a:ext cx="8229600" cy="5277964"/>
          </a:xfrm>
        </p:spPr>
        <p:txBody>
          <a:bodyPr/>
          <a:lstStyle/>
          <a:p>
            <a:pPr marL="336550" indent="-336550"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Future Research Directions:</a:t>
            </a:r>
          </a:p>
          <a:p>
            <a:pPr marL="746125" lvl="2" indent="-282575">
              <a:buFont typeface="Wingdings" pitchFamily="2" charset="2"/>
              <a:buChar char="§"/>
              <a:tabLst>
                <a:tab pos="633413" algn="l"/>
              </a:tabLst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Integration of the AP concept with decentralized data dependency analysis </a:t>
            </a:r>
          </a:p>
          <a:p>
            <a:pPr marL="746125" lvl="2" indent="-282575">
              <a:buFont typeface="Wingdings" pitchFamily="2" charset="2"/>
              <a:buChar char="§"/>
              <a:tabLst>
                <a:tab pos="633413" algn="l"/>
              </a:tabLst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Extend APs with Invariants to dynamically monitor changes in constrain condition</a:t>
            </a:r>
          </a:p>
          <a:p>
            <a:pPr marL="746125" lvl="2" indent="-282575">
              <a:buFont typeface="Wingdings" pitchFamily="2" charset="2"/>
              <a:buChar char="§"/>
              <a:tabLst>
                <a:tab pos="633413" algn="l"/>
              </a:tabLst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Concurrent execution within a composite group</a:t>
            </a:r>
          </a:p>
          <a:p>
            <a:pPr marL="746125" lvl="2" indent="-282575">
              <a:buFont typeface="Wingdings" pitchFamily="2" charset="2"/>
              <a:buChar char="§"/>
              <a:tabLst>
                <a:tab pos="633413" algn="l"/>
              </a:tabLst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Integration of the AP concept into a BPEL processor with performance evaluation</a:t>
            </a:r>
          </a:p>
          <a:p>
            <a:pPr marL="746125" lvl="2" indent="-282575">
              <a:buFont typeface="Wingdings" pitchFamily="2" charset="2"/>
              <a:buChar char="§"/>
              <a:tabLst>
                <a:tab pos="633413" algn="l"/>
              </a:tabLst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Develop a design methodology</a:t>
            </a:r>
          </a:p>
          <a:p>
            <a:pPr marL="746125" lvl="2" indent="-282575">
              <a:buFont typeface="Wingdings" pitchFamily="2" charset="2"/>
              <a:buChar char="§"/>
              <a:tabLst>
                <a:tab pos="633413" algn="l"/>
              </a:tabLst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Formalization with Petri-nets and Model Checking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38</a:t>
            </a:fld>
            <a:endParaRPr lang="en-US">
              <a:latin typeface="Arial Black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cap="small" dirty="0" smtClean="0"/>
              <a:t>Assurance Points</a:t>
            </a:r>
            <a:endParaRPr lang="en-US" sz="3600" dirty="0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8108950" cy="17526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Research Objective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9913" y="1219201"/>
            <a:ext cx="8229600" cy="5366848"/>
          </a:xfrm>
        </p:spPr>
        <p:txBody>
          <a:bodyPr/>
          <a:lstStyle/>
          <a:p>
            <a:pPr marL="336550" lvl="1" indent="-336550"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 enhance an existing service composition model with user-defined constraints and flexible recovery actions</a:t>
            </a:r>
          </a:p>
          <a:p>
            <a:pPr marL="739775" lvl="2" indent="-231775"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Assurance Points (APs) as rollback points and state capture.</a:t>
            </a:r>
          </a:p>
          <a:p>
            <a:pPr marL="739775" lvl="2" indent="-231775"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Integration Rules for pre and post conditions.</a:t>
            </a:r>
          </a:p>
          <a:p>
            <a:pPr marL="739775" lvl="2" indent="-231775"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Recovery Actions that integrate the use of APs and integration rules for combined use of forward and backward recovery</a:t>
            </a:r>
          </a:p>
          <a:p>
            <a:pPr marL="739775" lvl="2" indent="-231775"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i="0" dirty="0" smtClean="0">
                <a:latin typeface="Arial" pitchFamily="34" charset="0"/>
                <a:cs typeface="Arial" pitchFamily="34" charset="0"/>
              </a:rPr>
              <a:t>Prototype of the execution environment</a:t>
            </a:r>
          </a:p>
          <a:p>
            <a:pPr marL="336550" lvl="2" indent="-336550">
              <a:buFont typeface="Wingdings" pitchFamily="2" charset="2"/>
              <a:buChar char="Ø"/>
            </a:pPr>
            <a:r>
              <a:rPr lang="en-US" sz="2800" i="0" dirty="0" smtClean="0">
                <a:latin typeface="Arial" pitchFamily="34" charset="0"/>
                <a:cs typeface="Arial" pitchFamily="34" charset="0"/>
              </a:rPr>
              <a:t>Sub-component of the Decentralized Data Dependency Analysis Project.</a:t>
            </a:r>
          </a:p>
          <a:p>
            <a:pPr marL="576263" lvl="2" indent="0">
              <a:buNone/>
            </a:pPr>
            <a:endParaRPr lang="en-US" sz="24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B2DB496E-19D1-4295-AEBF-A4F2FFB919CC}" type="slidenum">
              <a:rPr lang="en-US">
                <a:latin typeface="Arial Black" charset="0"/>
              </a:rPr>
              <a:pPr/>
              <a:t>4</a:t>
            </a:fld>
            <a:endParaRPr lang="en-US" dirty="0">
              <a:latin typeface="Arial Black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>
            <a:spLocks noGrp="1"/>
          </p:cNvSpPr>
          <p:nvPr>
            <p:ph idx="1"/>
          </p:nvPr>
        </p:nvSpPr>
        <p:spPr>
          <a:xfrm>
            <a:off x="569913" y="1378425"/>
            <a:ext cx="8229600" cy="52779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Committee Members:</a:t>
            </a:r>
          </a:p>
          <a:p>
            <a:pPr marL="574675" lvl="1" indent="-234950">
              <a:buClrTx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Dr. Susan D. Urban (Chair)</a:t>
            </a:r>
          </a:p>
          <a:p>
            <a:pPr marL="574675" lvl="1" indent="-234950">
              <a:buClrTx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Dr. Michael Shin </a:t>
            </a:r>
          </a:p>
          <a:p>
            <a:pPr marL="574675" lvl="1" indent="-234950">
              <a:buClrTx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Dr. Susan Mengel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Research Group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40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small" dirty="0" smtClean="0"/>
              <a:t>Acknowledgements</a:t>
            </a:r>
            <a:endParaRPr lang="en-US" sz="3600" b="1" cap="small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1244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The End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cap="small" dirty="0" smtClean="0"/>
              <a:t>Assurance Points</a:t>
            </a:r>
            <a:endParaRPr lang="en-US" sz="3600" dirty="0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8108950" cy="1752600"/>
          </a:xfrm>
        </p:spPr>
        <p:txBody>
          <a:bodyPr/>
          <a:lstStyle/>
          <a:p>
            <a:pPr algn="ctr"/>
            <a:r>
              <a:rPr lang="en-US" b="1" cap="small" dirty="0" smtClean="0"/>
              <a:t>Backups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Process Wrapper</a:t>
            </a:r>
            <a:endParaRPr lang="en-US" sz="3600" dirty="0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42</a:t>
            </a:fld>
            <a:endParaRPr lang="en-US">
              <a:latin typeface="Arial Black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145915" y="1311964"/>
            <a:ext cx="4042821" cy="50093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void executeCG(org.ap.pml.CGType cgTypeObj) {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for(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i=0; cgTypeObj.getActivityArray().length &gt; i; i++) {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Cases if Activity is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: </a:t>
            </a:r>
            <a:r>
              <a:rPr lang="en-US" sz="1000" dirty="0" smtClean="0">
                <a:latin typeface="Arial Narrow" pitchFamily="34" charset="0"/>
              </a:rPr>
              <a:t> If No Mode Set </a:t>
            </a:r>
            <a:r>
              <a:rPr lang="en-US" sz="1000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errorBool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=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EXECUTEActivity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(AGWrapper); 	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Arial Narrow" pitchFamily="34" charset="0"/>
            </a:endParaRPr>
          </a:p>
          <a:p>
            <a:pPr lvl="0" indent="228600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No Mode Set  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EXECUTEActivity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CGWrapper);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(APCC &amp;&amp; (Reached Outer Layer)) {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457200" lvl="0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if (!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checkAPPrevious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 { //No AP is found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        findTOP (CG)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                Succeeds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setAPCC(false); //continue forward execution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                Fails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still under APCC mode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457200" marR="0" lvl="0" indent="-60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}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	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AP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-60325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If No Mode Set 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EXECUTEActivity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(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APWrapper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, 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getAPRules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(APName));	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If (!APRollBack &amp;&amp; (APCC || APRetry)) {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(APRetry &amp;&amp; ((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APDefined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= APName) || 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APDefined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= null) ))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 ExecuteActivity (AP,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getAPRules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(APName));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if (APCC &amp;&amp; Reached Outside Layer)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 ExecuteActivity (AP,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getAPRules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(APName));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-60325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Assign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: </a:t>
            </a:r>
          </a:p>
          <a:p>
            <a:pPr indent="396875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If No Mode Set  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EXECUTEActivity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(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AssignWrapper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);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Switch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: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ExecuteActivity 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SwitchWrapper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End Case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/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4192621" y="1311969"/>
            <a:ext cx="4834647" cy="50093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Cases after Executing/Skipping Activity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errorBool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:          //Internal Error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findTOP (AG)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Succeeds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setAPCC(false); //continue forward execution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Fails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setAPCC(true);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 = i - 2; //go to previous activity	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APCC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:</a:t>
            </a:r>
            <a:endParaRPr lang="en-US" sz="1000" dirty="0" smtClean="0"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(!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c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heckAPPrevious)  {		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(Activity = AP) &amp;&amp; (Reached Outside Layer while Recovering) {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 = i + 1; //Go to Next Activity, i.e. AG/CG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findTOP (AG/CG)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3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Succeeds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setAPCC(false); //continue forward execution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Fails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	i = i - 2; //go to previous activity to continue APCC mode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If (Activity = AG/CG) &amp;&amp; (Not Reached Outside Layer while Recovering) {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findCOP (AG/CG); // Deep or Shallow compensation for CG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 = i - 2; //go to previous activity to continue APCC mode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}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2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 = i - 2; //go to previous activity to continue APCC mode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</a:t>
            </a:r>
            <a:endParaRPr lang="en-US" sz="1000" dirty="0" smtClean="0">
              <a:latin typeface="Arial Narrow" pitchFamily="34" charset="0"/>
            </a:endParaRPr>
          </a:p>
          <a:p>
            <a:pPr lvl="1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{	 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685800" lvl="2" indent="2286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i = i - 2; //go to previous activity to continue APCC mode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685800" lvl="2" indent="2286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checkAPPrev =  false; //reset the variable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APRollBack || APRetry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(Activity = AG/CG)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lang="en-US" sz="1000" dirty="0" smtClean="0">
                <a:latin typeface="Arial Narrow" pitchFamily="34" charset="0"/>
              </a:rPr>
              <a:t>findCOP(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AG/CG); //can be Deep or Shallow for CG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1" indent="457200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 = i - 2; //continue APRollBack || APRetry mode	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Default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: 	//running on normal mode, i.e. No Recovery mode is on or No error has occurred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End Case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Compensation &amp; Contingency Wrapper</a:t>
            </a:r>
            <a:endParaRPr lang="en-US" sz="3600" dirty="0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43</a:t>
            </a:fld>
            <a:endParaRPr lang="en-US">
              <a:latin typeface="Arial Black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408563" y="2256835"/>
            <a:ext cx="3931920" cy="34727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void  findCompensation(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org.ap.pml.ActivityType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activityType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Cases if </a:t>
            </a:r>
            <a:r>
              <a:rPr kumimoji="0" lang="en-US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activityType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is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AG: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//AG is of type org.ap.pml.AGType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If AG has cop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 AG.cop;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CG: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//CG is of type org.ap.pml.CGType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If CG has cop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 CG.cop; //shallow compensation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hangingPunct="0"/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Suceeds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	Continue</a:t>
            </a:r>
          </a:p>
          <a:p>
            <a:pPr lvl="2" indent="457200" eaLnBrk="0" hangingPunct="0"/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Failure</a:t>
            </a:r>
            <a:endParaRPr lang="en-US" sz="600" dirty="0" smtClean="0">
              <a:latin typeface="Arial" pitchFamily="34" charset="0"/>
            </a:endParaRPr>
          </a:p>
          <a:p>
            <a:pPr lvl="2" indent="457200" eaLnBrk="0" hangingPunct="0"/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For Each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subGroup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//in reverse order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	         findCompensation(AG/CG)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else</a:t>
            </a:r>
          </a:p>
          <a:p>
            <a:pPr lvl="2" indent="457200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For Each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subGroup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//in reverse order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indent="457200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findCompensation(AG/CG)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793106" y="2247105"/>
            <a:ext cx="3931920" cy="34747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boolean findContingency(org.ap.pml.ActivityType activityType) {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Cases if activityType is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</a:t>
            </a: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AG: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//AG is of type org.ap.pml.AGType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If AG has top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return Execute AG.top;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else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	return False;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</a:t>
            </a: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CG: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//CG is of type org.ap.pml.CGType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If CG has top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return Execute CG.top;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else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	return False;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293" y="1896911"/>
            <a:ext cx="392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Compensation Implementation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92497" y="1883940"/>
            <a:ext cx="392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Contingency Implementation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44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 Wrapper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1" y="1147863"/>
            <a:ext cx="4629150" cy="57004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void execute(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org.ap.pml.APType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apObjectType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org.ap.eca.RulesType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rulesType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(APRetry || APCC)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revisitAP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hangingPunct="0"/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normalAP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void normalAP() 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1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PostConditionRule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Exists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integrationRule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PostConditionRuleType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1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PostCondition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does not Exists) ||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PostCondition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is Satisfied)) </a:t>
            </a:r>
            <a:endParaRPr lang="en-US" sz="600" dirty="0" smtClean="0">
              <a:latin typeface="Arial" pitchFamily="34" charset="0"/>
            </a:endParaRPr>
          </a:p>
          <a:p>
            <a:pPr marL="0" lvl="1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PreConditionRule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Exists)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</a:t>
            </a:r>
            <a:r>
              <a:rPr kumimoji="0" lang="en-US" sz="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integrationRule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PreConditionRuleType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	if(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PreConditionRule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does not Exists) ||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PreCondition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is Satisfied))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	      if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ConditionalRule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Exists)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3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            for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i=0; i&lt;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eventTypeObj.getCondArray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().length; i++) 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3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                if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condRule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eventTypeObj.getCondArray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(i)))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3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                     // Conditional Rule Violated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hangingPunct="0"/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</a:t>
            </a:r>
            <a:endParaRPr lang="en-US" sz="600" dirty="0" smtClean="0">
              <a:latin typeface="Arial" pitchFamily="34" charset="0"/>
            </a:endParaRPr>
          </a:p>
          <a:p>
            <a:pPr lvl="0" eaLnBrk="0" hangingPunct="0"/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void 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revisitAP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() {</a:t>
            </a:r>
            <a:endParaRPr lang="en-US" sz="600" dirty="0" smtClean="0">
              <a:latin typeface="Arial" pitchFamily="34" charset="0"/>
            </a:endParaRPr>
          </a:p>
          <a:p>
            <a:pPr marL="0" lvl="1" eaLnBrk="0" hangingPunct="0"/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if (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PreConditionRule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 Exists)  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</a:t>
            </a:r>
            <a:r>
              <a:rPr lang="en-US" sz="6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integrationRule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 (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PreConditionRuleType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)	if(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PreConditionRule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 does not Exists) || (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PreCondition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 is Satisfied)) </a:t>
            </a:r>
            <a:endParaRPr lang="en-US" sz="600" dirty="0" smtClean="0">
              <a:latin typeface="Arial" pitchFamily="34" charset="0"/>
            </a:endParaRPr>
          </a:p>
          <a:p>
            <a:pPr eaLnBrk="0" hangingPunct="0"/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	      if (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ConditionalRule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 Exists) </a:t>
            </a:r>
            <a:endParaRPr lang="en-US" sz="600" dirty="0" smtClean="0">
              <a:latin typeface="Arial" pitchFamily="34" charset="0"/>
            </a:endParaRPr>
          </a:p>
          <a:p>
            <a:pPr marL="0" lvl="3" eaLnBrk="0" hangingPunct="0"/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                    for (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int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i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=0; 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i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&lt; 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eventTypeObj.getCondArray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().length; 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i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++) {</a:t>
            </a:r>
            <a:endParaRPr lang="en-US" sz="600" dirty="0" smtClean="0">
              <a:latin typeface="Arial" pitchFamily="34" charset="0"/>
            </a:endParaRPr>
          </a:p>
          <a:p>
            <a:pPr marL="0" lvl="3" eaLnBrk="0" hangingPunct="0"/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                        if (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condRule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(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eventTypeObj.getCondArray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(</a:t>
            </a:r>
            <a:r>
              <a:rPr lang="en-US" sz="1100" dirty="0" err="1" smtClean="0">
                <a:latin typeface="Arial Narrow" pitchFamily="34" charset="0"/>
                <a:ea typeface="Times New Roman" pitchFamily="18" charset="0"/>
              </a:rPr>
              <a:t>i</a:t>
            </a: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))) </a:t>
            </a:r>
            <a:endParaRPr lang="en-US" sz="600" dirty="0" smtClean="0">
              <a:latin typeface="Arial" pitchFamily="34" charset="0"/>
            </a:endParaRPr>
          </a:p>
          <a:p>
            <a:pPr marL="0" lvl="3" eaLnBrk="0" hangingPunct="0"/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                             // Conditional Rule Violated</a:t>
            </a:r>
            <a:endParaRPr lang="en-US" sz="600" dirty="0" smtClean="0">
              <a:latin typeface="Arial" pitchFamily="34" charset="0"/>
            </a:endParaRPr>
          </a:p>
          <a:p>
            <a:pPr lvl="0" eaLnBrk="0" hangingPunct="0"/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}</a:t>
            </a: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void 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executeAction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(String action, String 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targetAP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) {        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if (action = APRetry) {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    if ((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targetAP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= null) || (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targetAP.length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() &lt;= 0)) 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        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setAPRetry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(true);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    else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    	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setAPRetry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(true, 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targetAP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); 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}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else if (action = APCC)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	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setAPCC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(true);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else if (action = APRollback)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        </a:t>
            </a:r>
            <a:r>
              <a:rPr lang="en-US" sz="1000" dirty="0" err="1" smtClean="0">
                <a:latin typeface="Arial Narrow" pitchFamily="34" charset="0"/>
                <a:ea typeface="Times New Roman" pitchFamily="18" charset="0"/>
              </a:rPr>
              <a:t>setAPRollback</a:t>
            </a:r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(true); 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r>
              <a:rPr lang="en-US" sz="1000" dirty="0" smtClean="0">
                <a:latin typeface="Arial Narrow" pitchFamily="34" charset="0"/>
                <a:ea typeface="Times New Roman" pitchFamily="18" charset="0"/>
              </a:rPr>
              <a:t>    }</a:t>
            </a:r>
            <a:endParaRPr lang="en-US" sz="1000" dirty="0" smtClean="0">
              <a:latin typeface="Arial" pitchFamily="34" charset="0"/>
            </a:endParaRPr>
          </a:p>
          <a:p>
            <a:pPr lvl="0" eaLnBrk="0" hangingPunct="0"/>
            <a:endParaRPr lang="en-US" sz="1000" dirty="0" smtClean="0"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629152" y="1156446"/>
            <a:ext cx="4514848" cy="5701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</a:endParaRPr>
          </a:p>
          <a:p>
            <a:pPr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 Narrow" pitchFamily="34" charset="0"/>
              <a:ea typeface="Times New Roman" pitchFamily="18" charset="0"/>
            </a:endParaRPr>
          </a:p>
          <a:p>
            <a:pPr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</a:endParaRPr>
          </a:p>
          <a:p>
            <a:pPr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 Narrow" pitchFamily="34" charset="0"/>
              <a:ea typeface="Times New Roman" pitchFamily="18" charset="0"/>
            </a:endParaRPr>
          </a:p>
          <a:p>
            <a:pPr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</a:endParaRPr>
          </a:p>
          <a:p>
            <a:pPr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 Narrow" pitchFamily="34" charset="0"/>
              <a:ea typeface="Times New Roman" pitchFamily="18" charset="0"/>
            </a:endParaRPr>
          </a:p>
          <a:p>
            <a:pPr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boolean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integrationRule(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ecaRuleType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403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boolean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executeAction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=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evaluateCondition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ecaRuleType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getCondition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403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(!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executeAction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return false; //condition is not violated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403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{</a:t>
            </a:r>
          </a:p>
          <a:p>
            <a:pPr marR="0" lvl="0" indent="511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countHereBefore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APName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= 1)            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isActionTypeNormal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getActionArray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(0)))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 Narrow" pitchFamily="34" charset="0"/>
                <a:ea typeface="Times New Roman" pitchFamily="18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executeAction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getActionArray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(0).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getName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(), 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getActionArray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(0).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getTargetAP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());              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invokeAction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getActionArray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(0));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if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countHereBefore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(APName) = 2) 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(second Action Exists) 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If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isActionTypeNormal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getActionArray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(1)))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executeAction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getActionArray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(1).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getName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(), 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getActionArray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(1).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getTargetAP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();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invokeAction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getActionArray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(1));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executeAction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("APRollback", null);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       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else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sym typeface="Wingdings" pitchFamily="2" charset="2"/>
              </a:rPr>
              <a:t>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executeAction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("APRollback", null);</a:t>
            </a:r>
            <a:endParaRPr lang="en-US" sz="1100" dirty="0" smtClean="0">
              <a:latin typeface="Arial Narrow" pitchFamily="34" charset="0"/>
              <a:ea typeface="Times New Roman" pitchFamily="18" charset="0"/>
            </a:endParaRPr>
          </a:p>
          <a:p>
            <a:pPr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return true; //condition is violated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</a:t>
            </a:r>
            <a:endParaRPr lang="en-US" sz="1100" dirty="0" smtClean="0">
              <a:latin typeface="Arial" pitchFamily="34" charset="0"/>
            </a:endParaRPr>
          </a:p>
          <a:p>
            <a:pPr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45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Class diagram: Process &amp; Rule Schema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440196" y="1226097"/>
          <a:ext cx="8055699" cy="3333242"/>
        </p:xfrm>
        <a:graphic>
          <a:graphicData uri="http://schemas.openxmlformats.org/presentationml/2006/ole">
            <p:oleObj spid="_x0000_s234498" name="Visio" r:id="rId4" imgW="5853778" imgH="2421917" progId="Visio.Drawing.11">
              <p:embed/>
            </p:oleObj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2142955" y="4664565"/>
          <a:ext cx="5067300" cy="2263775"/>
        </p:xfrm>
        <a:graphic>
          <a:graphicData uri="http://schemas.openxmlformats.org/presentationml/2006/ole">
            <p:oleObj spid="_x0000_s234499" name="Visio" r:id="rId5" imgW="3178552" imgH="1770164" progId="Visio.Drawing.11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46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Class Diagram of Activity Wrappers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446278" y="1893888"/>
          <a:ext cx="8670131" cy="3711384"/>
        </p:xfrm>
        <a:graphic>
          <a:graphicData uri="http://schemas.openxmlformats.org/presentationml/2006/ole">
            <p:oleObj spid="_x0000_s235522" name="Visio" r:id="rId4" imgW="7172982" imgH="3070691" progId="Visio.Drawing.11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Process Wrapper and Code for Binding an XML document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9913" y="1448973"/>
            <a:ext cx="8229600" cy="191320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Wrapper class for the top-level process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Maintains defined variables and service provider information in a hash table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47</a:t>
            </a:fld>
            <a:endParaRPr lang="en-US">
              <a:latin typeface="Arial Black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703401" y="4289594"/>
            <a:ext cx="3756074" cy="1933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public static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org.ap.pml.ProcessType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createIpmlProcess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(File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file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) {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org.ap.pml.ProcessDocument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pDoc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= null;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try {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pDoc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=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ProcessDocument.Factory.parse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(file);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} catch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XmlException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e) {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e.printStackTrace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();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} catch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IOException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e) {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e.printStackTrace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();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}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    return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pDoc.getProcess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();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ＭＳ Ｐゴシック" pitchFamily="34" charset="-128"/>
              </a:rPr>
              <a:t>        }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4921626" y="4290901"/>
            <a:ext cx="3547139" cy="1933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public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org.ap.eca.RulesType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setRules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(File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file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org.ap.eca.RulesDocument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rulesDoc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= null;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try 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rulesDoc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=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org.ap.eca.RulesDocument.Factory.parse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(file);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} catch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XmlException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e) 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e.printStackTrace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} catch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IOException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e) {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e.printStackTrace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}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    return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rulesDoc.getRules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();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 }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362" y="3815247"/>
            <a:ext cx="375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Process XML document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22769" y="3809385"/>
            <a:ext cx="35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Rule XML Document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D62B37BF-3D50-41AE-8D37-FE851CFFF4AF}" type="slidenum">
              <a:rPr lang="en-US">
                <a:latin typeface="Arial Black" charset="0"/>
              </a:rPr>
              <a:pPr/>
              <a:t>48</a:t>
            </a:fld>
            <a:endParaRPr lang="en-US">
              <a:latin typeface="Arial Black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Execution History Generation</a:t>
            </a:r>
            <a:endParaRPr lang="en-US" sz="3600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 bmk="_Toc255896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Table 2. Activities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768114" y="1079769"/>
          <a:ext cx="7150201" cy="5749057"/>
        </p:xfrm>
        <a:graphic>
          <a:graphicData uri="http://schemas.openxmlformats.org/presentationml/2006/ole">
            <p:oleObj spid="_x0000_s238594" name="Visio" r:id="rId4" imgW="7763353" imgH="8610974" progId="Visio.Drawing.11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Assurance Points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8108950" cy="1752600"/>
          </a:xfrm>
        </p:spPr>
        <p:txBody>
          <a:bodyPr/>
          <a:lstStyle/>
          <a:p>
            <a:r>
              <a:rPr lang="en-US" dirty="0" smtClean="0"/>
              <a:t>Related Work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CBCDF25-F83B-4722-9346-918893825F4F}" type="slidenum">
              <a:rPr lang="en-US">
                <a:latin typeface="Arial Black" charset="0"/>
              </a:rPr>
              <a:pPr/>
              <a:t>6</a:t>
            </a:fld>
            <a:endParaRPr lang="en-US">
              <a:latin typeface="Arial Black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charset="-122"/>
              </a:rPr>
              <a:t>Related Work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charset="0"/>
                <a:cs typeface="Arial" charset="0"/>
              </a:rPr>
              <a:t>Exception handling in service composition environment</a:t>
            </a:r>
          </a:p>
          <a:p>
            <a:pPr marL="690563" lvl="1" eaLnBrk="1" hangingPunct="1">
              <a:lnSpc>
                <a:spcPct val="80000"/>
              </a:lnSpc>
              <a:buClrTx/>
            </a:pPr>
            <a:r>
              <a:rPr lang="en-US" altLang="zh-CN" sz="2000" dirty="0" smtClean="0">
                <a:latin typeface="Arial" charset="0"/>
                <a:cs typeface="Arial" charset="0"/>
              </a:rPr>
              <a:t>Business Process Execution Language (BPEL) (Jordan et al., 2007)</a:t>
            </a:r>
          </a:p>
          <a:p>
            <a:pPr marL="1033463" lvl="2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Industry Standard for workflow language</a:t>
            </a:r>
          </a:p>
          <a:p>
            <a:pPr marL="1033463" lvl="2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Recovery of BPEL process is through combined use of:</a:t>
            </a:r>
          </a:p>
          <a:p>
            <a:pPr marL="1549401" lvl="3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Fault Handler</a:t>
            </a:r>
          </a:p>
          <a:p>
            <a:pPr marL="1712913" lvl="4" eaLnBrk="1" hangingPunct="1">
              <a:lnSpc>
                <a:spcPct val="80000"/>
              </a:lnSpc>
            </a:pPr>
            <a:r>
              <a:rPr lang="en-US" altLang="zh-CN" sz="2000" dirty="0" smtClean="0">
                <a:latin typeface="Arial" charset="0"/>
                <a:cs typeface="Arial" charset="0"/>
              </a:rPr>
              <a:t>Repair active scopes that encountered a fault.</a:t>
            </a:r>
            <a:endParaRPr lang="en-US" altLang="zh-CN" sz="2000" i="0" dirty="0" smtClean="0">
              <a:latin typeface="Arial" charset="0"/>
              <a:cs typeface="Arial" charset="0"/>
            </a:endParaRPr>
          </a:p>
          <a:p>
            <a:pPr marL="1549401" lvl="3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Compensation Handler</a:t>
            </a:r>
          </a:p>
          <a:p>
            <a:pPr marL="2117725" lvl="4" indent="1588" eaLnBrk="1" hangingPunct="1">
              <a:lnSpc>
                <a:spcPct val="80000"/>
              </a:lnSpc>
            </a:pPr>
            <a:r>
              <a:rPr lang="en-US" altLang="zh-CN" sz="2000" dirty="0" smtClean="0">
                <a:latin typeface="Arial" charset="0"/>
                <a:cs typeface="Arial" charset="0"/>
              </a:rPr>
              <a:t>Undo work done in a completed scope. </a:t>
            </a:r>
            <a:endParaRPr lang="en-US" altLang="zh-CN" sz="2000" i="0" dirty="0" smtClean="0">
              <a:latin typeface="Arial" charset="0"/>
              <a:cs typeface="Arial" charset="0"/>
            </a:endParaRPr>
          </a:p>
          <a:p>
            <a:pPr marL="1549401" lvl="3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Termination Handler</a:t>
            </a:r>
          </a:p>
          <a:p>
            <a:pPr marL="1712913" lvl="4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Terminate an active scope. </a:t>
            </a:r>
            <a:endParaRPr lang="en-US" altLang="zh-CN" sz="2000" dirty="0" smtClean="0">
              <a:latin typeface="Arial" charset="0"/>
              <a:cs typeface="Arial" charset="0"/>
            </a:endParaRPr>
          </a:p>
          <a:p>
            <a:pPr marL="1033463" lvl="2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BPEL demonstrates anomalies in the recovery process</a:t>
            </a:r>
            <a:endParaRPr lang="en-US" altLang="zh-CN" sz="2000" dirty="0" smtClean="0">
              <a:ea typeface="宋体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CBCDF25-F83B-4722-9346-918893825F4F}" type="slidenum">
              <a:rPr lang="en-US">
                <a:latin typeface="Arial Black" charset="0"/>
              </a:rPr>
              <a:pPr/>
              <a:t>7</a:t>
            </a:fld>
            <a:endParaRPr lang="en-US">
              <a:latin typeface="Arial Black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charset="-122"/>
              </a:rPr>
              <a:t>Related Work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325" y="1240971"/>
            <a:ext cx="8382000" cy="4953000"/>
          </a:xfrm>
        </p:spPr>
        <p:txBody>
          <a:bodyPr/>
          <a:lstStyle/>
          <a:p>
            <a:pPr marL="285750" lvl="1" indent="-227013" eaLnBrk="1" hangingPunct="1">
              <a:lnSpc>
                <a:spcPct val="80000"/>
              </a:lnSpc>
              <a:buClrTx/>
            </a:pPr>
            <a:r>
              <a:rPr lang="en-US" altLang="zh-CN" sz="2000" dirty="0" smtClean="0">
                <a:latin typeface="Arial" charset="0"/>
                <a:cs typeface="Arial" charset="0"/>
              </a:rPr>
              <a:t>Aspect-Oriented Workflows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zh-CN" sz="1400" dirty="0" err="1" smtClean="0">
                <a:latin typeface="Arial" pitchFamily="34" charset="0"/>
                <a:cs typeface="Arial" pitchFamily="34" charset="0"/>
              </a:rPr>
              <a:t>Charfi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CN" sz="1400" dirty="0" err="1" smtClean="0">
                <a:latin typeface="Arial" pitchFamily="34" charset="0"/>
                <a:cs typeface="Arial" pitchFamily="34" charset="0"/>
              </a:rPr>
              <a:t>Mezini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 2007) , (</a:t>
            </a:r>
            <a:r>
              <a:rPr lang="en-US" altLang="zh-CN" sz="1400" dirty="0" err="1" smtClean="0">
                <a:latin typeface="Arial" pitchFamily="34" charset="0"/>
                <a:cs typeface="Arial" pitchFamily="34" charset="0"/>
              </a:rPr>
              <a:t>Kiczales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 et al., 2001)</a:t>
            </a:r>
          </a:p>
          <a:p>
            <a:pPr marL="569913" lvl="2" indent="-225425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modularizes the process specification  </a:t>
            </a:r>
          </a:p>
          <a:p>
            <a:pPr marL="855663" lvl="3" indent="-285750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with respect to functionality that is  not a part of the main process flow</a:t>
            </a:r>
          </a:p>
          <a:p>
            <a:pPr marL="855663" lvl="3" indent="-285750" eaLnBrk="1" hangingPunct="1">
              <a:lnSpc>
                <a:spcPct val="80000"/>
              </a:lnSpc>
            </a:pPr>
            <a:r>
              <a:rPr lang="en-US" altLang="zh-CN" sz="2000" dirty="0" smtClean="0">
                <a:latin typeface="Arial" charset="0"/>
                <a:cs typeface="Arial" charset="0"/>
              </a:rPr>
              <a:t>For example: logging, business rules, etc.</a:t>
            </a:r>
            <a:endParaRPr lang="en-US" altLang="zh-CN" sz="2000" b="1" dirty="0" smtClean="0">
              <a:latin typeface="Arial" charset="0"/>
              <a:cs typeface="Arial" charset="0"/>
            </a:endParaRPr>
          </a:p>
          <a:p>
            <a:pPr marL="285750" lvl="1" indent="-227013" eaLnBrk="1" hangingPunct="1">
              <a:lnSpc>
                <a:spcPct val="80000"/>
              </a:lnSpc>
              <a:spcBef>
                <a:spcPts val="800"/>
              </a:spcBef>
              <a:buClrTx/>
            </a:pPr>
            <a:r>
              <a:rPr lang="en-US" altLang="zh-CN" sz="2000" dirty="0" smtClean="0">
                <a:latin typeface="Arial" charset="0"/>
                <a:cs typeface="Arial" charset="0"/>
              </a:rPr>
              <a:t>Checkpointing</a:t>
            </a:r>
            <a:r>
              <a:rPr lang="en-US" altLang="zh-CN" sz="2000" b="1" dirty="0" smtClean="0">
                <a:latin typeface="Arial" charset="0"/>
                <a:cs typeface="Arial" charset="0"/>
              </a:rPr>
              <a:t> </a:t>
            </a:r>
            <a:r>
              <a:rPr lang="en-US" altLang="zh-CN" sz="1400" dirty="0" smtClean="0">
                <a:latin typeface="Arial" charset="0"/>
                <a:cs typeface="Arial" charset="0"/>
              </a:rPr>
              <a:t>(</a:t>
            </a:r>
            <a:r>
              <a:rPr lang="en-US" altLang="zh-CN" sz="1400" dirty="0" err="1" smtClean="0">
                <a:latin typeface="Arial" charset="0"/>
                <a:cs typeface="Arial" charset="0"/>
              </a:rPr>
              <a:t>Dialani</a:t>
            </a:r>
            <a:r>
              <a:rPr lang="en-US" altLang="zh-CN" sz="1400" dirty="0" smtClean="0">
                <a:latin typeface="Arial" charset="0"/>
                <a:cs typeface="Arial" charset="0"/>
              </a:rPr>
              <a:t> et al., 2002), (</a:t>
            </a:r>
            <a:r>
              <a:rPr lang="en-US" altLang="zh-CN" sz="1400" dirty="0" err="1" smtClean="0">
                <a:latin typeface="Arial" charset="0"/>
                <a:cs typeface="Arial" charset="0"/>
              </a:rPr>
              <a:t>Luo</a:t>
            </a:r>
            <a:r>
              <a:rPr lang="en-US" altLang="zh-CN" sz="1400" dirty="0" smtClean="0">
                <a:latin typeface="Arial" charset="0"/>
                <a:cs typeface="Arial" charset="0"/>
              </a:rPr>
              <a:t> 2000), (</a:t>
            </a:r>
            <a:r>
              <a:rPr lang="en-US" altLang="zh-CN" sz="1400" dirty="0" err="1" smtClean="0">
                <a:latin typeface="Arial" charset="0"/>
                <a:cs typeface="Arial" charset="0"/>
              </a:rPr>
              <a:t>Marzouk</a:t>
            </a:r>
            <a:r>
              <a:rPr lang="en-US" altLang="zh-CN" sz="1400" dirty="0" smtClean="0">
                <a:latin typeface="Arial" charset="0"/>
                <a:cs typeface="Arial" charset="0"/>
              </a:rPr>
              <a:t> et al., 2009) </a:t>
            </a:r>
          </a:p>
          <a:p>
            <a:pPr marL="569913" lvl="2" indent="-225425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charset="0"/>
                <a:cs typeface="Arial" charset="0"/>
              </a:rPr>
              <a:t>During failures and exceptions, the activity can be rolled back to the closest consistent checkpoint, resuming the execution from that point</a:t>
            </a:r>
            <a:endParaRPr lang="en-US" altLang="zh-CN" sz="2000" b="1" dirty="0" smtClean="0">
              <a:latin typeface="Arial" charset="0"/>
              <a:cs typeface="Arial" charset="0"/>
            </a:endParaRPr>
          </a:p>
          <a:p>
            <a:pPr marL="285750" lvl="1" indent="-227013" eaLnBrk="1" hangingPunct="1">
              <a:lnSpc>
                <a:spcPct val="80000"/>
              </a:lnSpc>
              <a:spcBef>
                <a:spcPts val="800"/>
              </a:spcBef>
              <a:buClrTx/>
            </a:pPr>
            <a:r>
              <a:rPr lang="en-US" altLang="zh-CN" sz="2000" dirty="0" smtClean="0">
                <a:latin typeface="Arial" charset="0"/>
                <a:cs typeface="Arial" charset="0"/>
              </a:rPr>
              <a:t>How is the AP concept different? </a:t>
            </a:r>
          </a:p>
          <a:p>
            <a:pPr marL="569913" lvl="2" indent="-225425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pitchFamily="34" charset="0"/>
                <a:ea typeface="宋体" charset="-122"/>
                <a:cs typeface="Arial" pitchFamily="34" charset="0"/>
              </a:rPr>
              <a:t>Hierarchical Recovery Process</a:t>
            </a:r>
          </a:p>
          <a:p>
            <a:pPr marL="569913" lvl="2" indent="-225425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pitchFamily="34" charset="0"/>
                <a:ea typeface="宋体" charset="-122"/>
                <a:cs typeface="Arial" pitchFamily="34" charset="0"/>
              </a:rPr>
              <a:t>APs are referenceable points that store execution state</a:t>
            </a:r>
          </a:p>
          <a:p>
            <a:pPr marL="569913" lvl="2" indent="-225425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pitchFamily="34" charset="0"/>
                <a:ea typeface="宋体" charset="-122"/>
                <a:cs typeface="Arial" pitchFamily="34" charset="0"/>
              </a:rPr>
              <a:t>Supports user-defined correctness conditions</a:t>
            </a:r>
          </a:p>
          <a:p>
            <a:pPr marL="569913" lvl="2" indent="-225425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pitchFamily="34" charset="0"/>
                <a:ea typeface="宋体" charset="-122"/>
                <a:cs typeface="Arial" pitchFamily="34" charset="0"/>
              </a:rPr>
              <a:t>Integrates forward and backward recovery with constraints and APs</a:t>
            </a:r>
          </a:p>
          <a:p>
            <a:pPr marL="569913" lvl="2" indent="-225425" eaLnBrk="1" hangingPunct="1">
              <a:lnSpc>
                <a:spcPct val="80000"/>
              </a:lnSpc>
            </a:pPr>
            <a:r>
              <a:rPr lang="en-US" altLang="zh-CN" sz="2000" i="0" dirty="0" smtClean="0">
                <a:latin typeface="Arial" pitchFamily="34" charset="0"/>
                <a:ea typeface="宋体" charset="-122"/>
                <a:cs typeface="Arial" pitchFamily="34" charset="0"/>
              </a:rPr>
              <a:t>Potential to maximize forward recovery</a:t>
            </a:r>
          </a:p>
          <a:p>
            <a:pPr marL="1033463" lvl="2" eaLnBrk="1" hangingPunct="1">
              <a:lnSpc>
                <a:spcPct val="80000"/>
              </a:lnSpc>
            </a:pPr>
            <a:endParaRPr lang="en-US" altLang="zh-CN" sz="1600" dirty="0" smtClean="0">
              <a:ea typeface="宋体" charset="-122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zh-CN" sz="1800" dirty="0" smtClean="0">
              <a:ea typeface="宋体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Background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8108950" cy="1752600"/>
          </a:xfrm>
        </p:spPr>
        <p:txBody>
          <a:bodyPr/>
          <a:lstStyle/>
          <a:p>
            <a:r>
              <a:rPr lang="en-US" dirty="0" smtClean="0"/>
              <a:t>Service Composition and Recovery Model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497D-00D8-438F-AE94-D3652BC993C8}" type="slidenum">
              <a:rPr lang="en-US">
                <a:latin typeface="Arial Black" charset="0"/>
              </a:rPr>
              <a:pPr/>
              <a:t>9</a:t>
            </a:fld>
            <a:endParaRPr lang="en-US">
              <a:latin typeface="Arial Black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8015288" cy="1159099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宋体" charset="-122"/>
              </a:rPr>
              <a:t>Service Composition and Recovery Model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14583" y="5049846"/>
            <a:ext cx="8544406" cy="1808154"/>
          </a:xfrm>
        </p:spPr>
        <p:txBody>
          <a:bodyPr/>
          <a:lstStyle/>
          <a:p>
            <a:r>
              <a:rPr lang="en-US" sz="1600" b="1" dirty="0" smtClean="0">
                <a:latin typeface="Arial" charset="0"/>
                <a:cs typeface="Arial" charset="0"/>
              </a:rPr>
              <a:t>Abstract view of a sample process definition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cs typeface="Arial" charset="0"/>
              </a:rPr>
              <a:t>(</a:t>
            </a:r>
            <a:r>
              <a:rPr lang="en-US" sz="1400" dirty="0" smtClean="0"/>
              <a:t>Xiao, Y., &amp; Urban, S. D. 2009)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400" b="1" dirty="0" smtClean="0">
                <a:latin typeface="Arial" charset="0"/>
                <a:cs typeface="Arial" charset="0"/>
              </a:rPr>
              <a:t>p</a:t>
            </a:r>
            <a:r>
              <a:rPr lang="en-US" sz="1400" b="1" baseline="-25000" dirty="0" smtClean="0">
                <a:latin typeface="Arial" charset="0"/>
                <a:cs typeface="Arial" charset="0"/>
              </a:rPr>
              <a:t>1</a:t>
            </a:r>
            <a:r>
              <a:rPr lang="en-US" sz="1400" b="1" dirty="0" smtClean="0">
                <a:latin typeface="Arial" charset="0"/>
                <a:cs typeface="Arial" charset="0"/>
              </a:rPr>
              <a:t> = cg</a:t>
            </a:r>
            <a:r>
              <a:rPr lang="en-US" sz="1400" b="1" baseline="-25000" dirty="0" smtClean="0">
                <a:latin typeface="Arial" charset="0"/>
                <a:cs typeface="Arial" charset="0"/>
              </a:rPr>
              <a:t>1</a:t>
            </a:r>
            <a:r>
              <a:rPr lang="en-US" sz="1400" b="1" dirty="0" smtClean="0"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cs typeface="Arial" charset="0"/>
              </a:rPr>
              <a:t>	=  Top-level execution entity that is composed of other execution entities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400" b="1" dirty="0" smtClean="0">
                <a:latin typeface="Arial" charset="0"/>
                <a:cs typeface="Arial" charset="0"/>
              </a:rPr>
              <a:t>copi,j </a:t>
            </a:r>
            <a:r>
              <a:rPr lang="en-US" sz="1400" dirty="0" smtClean="0">
                <a:latin typeface="Arial" charset="0"/>
                <a:cs typeface="Arial" charset="0"/>
              </a:rPr>
              <a:t>	=  Compensation (an operation intended for backward recovery)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400" b="1" dirty="0" smtClean="0">
                <a:latin typeface="Arial" charset="0"/>
                <a:cs typeface="Arial" charset="0"/>
              </a:rPr>
              <a:t>topi,j </a:t>
            </a:r>
            <a:r>
              <a:rPr lang="en-US" sz="1400" dirty="0" smtClean="0">
                <a:latin typeface="Arial" charset="0"/>
                <a:cs typeface="Arial" charset="0"/>
              </a:rPr>
              <a:t>	=  Contingency (an operation used for forward recovery)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400" b="1" dirty="0" smtClean="0">
                <a:latin typeface="Arial" charset="0"/>
                <a:cs typeface="Arial" charset="0"/>
              </a:rPr>
              <a:t>Shallow Vs. Deep Compensation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970875" y="1179902"/>
          <a:ext cx="7114345" cy="3848939"/>
        </p:xfrm>
        <a:graphic>
          <a:graphicData uri="http://schemas.openxmlformats.org/presentationml/2006/ole">
            <p:oleObj spid="_x0000_s44035" name="Visio" r:id="rId4" imgW="8676550" imgH="4438245" progId="Visio.Drawing.11">
              <p:embed/>
            </p:oleObj>
          </a:graphicData>
        </a:graphic>
      </p:graphicFrame>
      <p:sp>
        <p:nvSpPr>
          <p:cNvPr id="6" name="Curved Left Arrow 5"/>
          <p:cNvSpPr/>
          <p:nvPr/>
        </p:nvSpPr>
        <p:spPr>
          <a:xfrm>
            <a:off x="7507705" y="2871538"/>
            <a:ext cx="417095" cy="6096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15200" y="1957137"/>
            <a:ext cx="994611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85220" y="1379621"/>
            <a:ext cx="105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 Occurs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3740914">
            <a:off x="5943478" y="3204835"/>
            <a:ext cx="638743" cy="168467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5400000">
            <a:off x="3160174" y="3549743"/>
            <a:ext cx="638743" cy="168467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256677" y="1171074"/>
            <a:ext cx="866274" cy="389823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6667</TotalTime>
  <Words>3352</Words>
  <Application>Microsoft Office PowerPoint</Application>
  <PresentationFormat>On-screen Show (4:3)</PresentationFormat>
  <Paragraphs>742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Default Design</vt:lpstr>
      <vt:lpstr>Visio</vt:lpstr>
      <vt:lpstr>Microsoft Office Visio Drawing</vt:lpstr>
      <vt:lpstr>Using Assurance Points and Integration Rules for Recovery in Service Composition*</vt:lpstr>
      <vt:lpstr>Overview of Presentation</vt:lpstr>
      <vt:lpstr>Motivation</vt:lpstr>
      <vt:lpstr>Research Objective </vt:lpstr>
      <vt:lpstr>Assurance Points</vt:lpstr>
      <vt:lpstr>Related Work</vt:lpstr>
      <vt:lpstr>Related Work</vt:lpstr>
      <vt:lpstr>Background</vt:lpstr>
      <vt:lpstr>Service Composition and Recovery Model</vt:lpstr>
      <vt:lpstr>The Extended Approach</vt:lpstr>
      <vt:lpstr>Assurance Point and Rule Extension</vt:lpstr>
      <vt:lpstr>Assurance Point Definition</vt:lpstr>
      <vt:lpstr>Integration Rule Structure</vt:lpstr>
      <vt:lpstr>Recovery Actions</vt:lpstr>
      <vt:lpstr>Service Composition with AP</vt:lpstr>
      <vt:lpstr>Slide 16</vt:lpstr>
      <vt:lpstr>A Prototype</vt:lpstr>
      <vt:lpstr>A Prototype</vt:lpstr>
      <vt:lpstr>Activities</vt:lpstr>
      <vt:lpstr>AP and Integration Rule Syntax</vt:lpstr>
      <vt:lpstr>Process and Rule Sample</vt:lpstr>
      <vt:lpstr>Process Execution Architecture</vt:lpstr>
      <vt:lpstr>Execution History Generation</vt:lpstr>
      <vt:lpstr>Generic Process for Recovery Actions</vt:lpstr>
      <vt:lpstr>Sample Scenario 1: APRollback</vt:lpstr>
      <vt:lpstr>Sample Scenario 2: APCC</vt:lpstr>
      <vt:lpstr>Sample Scenario 3: APCC</vt:lpstr>
      <vt:lpstr>Sample Scenario 4: APRetry-Default</vt:lpstr>
      <vt:lpstr>Sample Scenario 5: APRetry (AP1)</vt:lpstr>
      <vt:lpstr>Sample Scenario 6: Internal Error</vt:lpstr>
      <vt:lpstr>Assurance Points</vt:lpstr>
      <vt:lpstr>Evaluation of the Assurance Points</vt:lpstr>
      <vt:lpstr>Evaluation of the Assurance Points</vt:lpstr>
      <vt:lpstr>Other Comparisons</vt:lpstr>
      <vt:lpstr>Concurrent Issues in AP</vt:lpstr>
      <vt:lpstr>Future Application of Assurance Points</vt:lpstr>
      <vt:lpstr>Contributions</vt:lpstr>
      <vt:lpstr>Future Research</vt:lpstr>
      <vt:lpstr>Assurance Points</vt:lpstr>
      <vt:lpstr>Acknowledgements</vt:lpstr>
      <vt:lpstr>Assurance Points</vt:lpstr>
      <vt:lpstr>Process Wrapper</vt:lpstr>
      <vt:lpstr>Compensation &amp; Contingency Wrapper</vt:lpstr>
      <vt:lpstr>AP Wrapper</vt:lpstr>
      <vt:lpstr>Class diagram: Process &amp; Rule Schema</vt:lpstr>
      <vt:lpstr>Class Diagram of Activity Wrappers</vt:lpstr>
      <vt:lpstr>Process Wrapper and Code for Binding an XML document</vt:lpstr>
      <vt:lpstr>Execution History Generation</vt:lpstr>
    </vt:vector>
  </TitlesOfParts>
  <Company>Presentation Diva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Randel</dc:creator>
  <cp:lastModifiedBy>legao</cp:lastModifiedBy>
  <cp:revision>1093</cp:revision>
  <cp:lastPrinted>2005-08-11T16:18:25Z</cp:lastPrinted>
  <dcterms:created xsi:type="dcterms:W3CDTF">2009-02-06T01:24:12Z</dcterms:created>
  <dcterms:modified xsi:type="dcterms:W3CDTF">2010-06-11T19:22:36Z</dcterms:modified>
</cp:coreProperties>
</file>