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0" r:id="rId1"/>
  </p:sldMasterIdLst>
  <p:notesMasterIdLst>
    <p:notesMasterId r:id="rId66"/>
  </p:notesMasterIdLst>
  <p:handoutMasterIdLst>
    <p:handoutMasterId r:id="rId67"/>
  </p:handoutMasterIdLst>
  <p:sldIdLst>
    <p:sldId id="256" r:id="rId2"/>
    <p:sldId id="297" r:id="rId3"/>
    <p:sldId id="300" r:id="rId4"/>
    <p:sldId id="257" r:id="rId5"/>
    <p:sldId id="322" r:id="rId6"/>
    <p:sldId id="282" r:id="rId7"/>
    <p:sldId id="339" r:id="rId8"/>
    <p:sldId id="340" r:id="rId9"/>
    <p:sldId id="264" r:id="rId10"/>
    <p:sldId id="309" r:id="rId11"/>
    <p:sldId id="342" r:id="rId12"/>
    <p:sldId id="343" r:id="rId13"/>
    <p:sldId id="344" r:id="rId14"/>
    <p:sldId id="308" r:id="rId15"/>
    <p:sldId id="293" r:id="rId16"/>
    <p:sldId id="271" r:id="rId17"/>
    <p:sldId id="272" r:id="rId18"/>
    <p:sldId id="345" r:id="rId19"/>
    <p:sldId id="263" r:id="rId20"/>
    <p:sldId id="292" r:id="rId21"/>
    <p:sldId id="346" r:id="rId22"/>
    <p:sldId id="287" r:id="rId23"/>
    <p:sldId id="323" r:id="rId24"/>
    <p:sldId id="286" r:id="rId25"/>
    <p:sldId id="262" r:id="rId26"/>
    <p:sldId id="310" r:id="rId27"/>
    <p:sldId id="335" r:id="rId28"/>
    <p:sldId id="336" r:id="rId29"/>
    <p:sldId id="311" r:id="rId30"/>
    <p:sldId id="355" r:id="rId31"/>
    <p:sldId id="352" r:id="rId32"/>
    <p:sldId id="260" r:id="rId33"/>
    <p:sldId id="289" r:id="rId34"/>
    <p:sldId id="288" r:id="rId35"/>
    <p:sldId id="261" r:id="rId36"/>
    <p:sldId id="273" r:id="rId37"/>
    <p:sldId id="338" r:id="rId38"/>
    <p:sldId id="294" r:id="rId39"/>
    <p:sldId id="259" r:id="rId40"/>
    <p:sldId id="296" r:id="rId41"/>
    <p:sldId id="291" r:id="rId42"/>
    <p:sldId id="258" r:id="rId43"/>
    <p:sldId id="318" r:id="rId44"/>
    <p:sldId id="306" r:id="rId45"/>
    <p:sldId id="307" r:id="rId46"/>
    <p:sldId id="332" r:id="rId47"/>
    <p:sldId id="314" r:id="rId48"/>
    <p:sldId id="337" r:id="rId49"/>
    <p:sldId id="353" r:id="rId50"/>
    <p:sldId id="328" r:id="rId51"/>
    <p:sldId id="329" r:id="rId52"/>
    <p:sldId id="330" r:id="rId53"/>
    <p:sldId id="331" r:id="rId54"/>
    <p:sldId id="280" r:id="rId55"/>
    <p:sldId id="348" r:id="rId56"/>
    <p:sldId id="326" r:id="rId57"/>
    <p:sldId id="324" r:id="rId58"/>
    <p:sldId id="304" r:id="rId59"/>
    <p:sldId id="354" r:id="rId60"/>
    <p:sldId id="334" r:id="rId61"/>
    <p:sldId id="350" r:id="rId62"/>
    <p:sldId id="325" r:id="rId63"/>
    <p:sldId id="349" r:id="rId64"/>
    <p:sldId id="351" r:id="rId6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574"/>
    </p:cViewPr>
  </p:sorterViewPr>
  <p:notesViewPr>
    <p:cSldViewPr>
      <p:cViewPr varScale="1">
        <p:scale>
          <a:sx n="78" d="100"/>
          <a:sy n="78" d="100"/>
        </p:scale>
        <p:origin x="-585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7735" cy="464503"/>
          </a:xfrm>
          <a:prstGeom prst="rect">
            <a:avLst/>
          </a:prstGeom>
        </p:spPr>
        <p:txBody>
          <a:bodyPr vert="horz" lIns="91275" tIns="45638" rIns="91275" bIns="45638" rtlCol="0"/>
          <a:lstStyle>
            <a:lvl1pPr algn="l">
              <a:defRPr sz="1200"/>
            </a:lvl1pPr>
          </a:lstStyle>
          <a:p>
            <a:pPr>
              <a:defRPr/>
            </a:pPr>
            <a:endParaRPr lang="en-US"/>
          </a:p>
        </p:txBody>
      </p:sp>
      <p:sp>
        <p:nvSpPr>
          <p:cNvPr id="3" name="Date Placeholder 2"/>
          <p:cNvSpPr>
            <a:spLocks noGrp="1"/>
          </p:cNvSpPr>
          <p:nvPr>
            <p:ph type="dt" sz="quarter" idx="1"/>
          </p:nvPr>
        </p:nvSpPr>
        <p:spPr>
          <a:xfrm>
            <a:off x="3971084" y="2"/>
            <a:ext cx="3037735" cy="464503"/>
          </a:xfrm>
          <a:prstGeom prst="rect">
            <a:avLst/>
          </a:prstGeom>
        </p:spPr>
        <p:txBody>
          <a:bodyPr vert="horz" lIns="91275" tIns="45638" rIns="91275" bIns="45638" rtlCol="0"/>
          <a:lstStyle>
            <a:lvl1pPr algn="r">
              <a:defRPr sz="1200"/>
            </a:lvl1pPr>
          </a:lstStyle>
          <a:p>
            <a:pPr>
              <a:defRPr/>
            </a:pPr>
            <a:fld id="{7ED63B7D-7F84-4845-B8ED-8B9A53DDDAD0}" type="datetimeFigureOut">
              <a:rPr lang="en-US"/>
              <a:pPr>
                <a:defRPr/>
              </a:pPr>
              <a:t>9/1/2016</a:t>
            </a:fld>
            <a:endParaRPr lang="en-US"/>
          </a:p>
        </p:txBody>
      </p:sp>
      <p:sp>
        <p:nvSpPr>
          <p:cNvPr id="4" name="Footer Placeholder 3"/>
          <p:cNvSpPr>
            <a:spLocks noGrp="1"/>
          </p:cNvSpPr>
          <p:nvPr>
            <p:ph type="ftr" sz="quarter" idx="2"/>
          </p:nvPr>
        </p:nvSpPr>
        <p:spPr>
          <a:xfrm>
            <a:off x="3" y="8830314"/>
            <a:ext cx="3037735" cy="464503"/>
          </a:xfrm>
          <a:prstGeom prst="rect">
            <a:avLst/>
          </a:prstGeom>
        </p:spPr>
        <p:txBody>
          <a:bodyPr vert="horz" lIns="91275" tIns="45638" rIns="91275" bIns="4563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1084" y="8830314"/>
            <a:ext cx="3037735" cy="464503"/>
          </a:xfrm>
          <a:prstGeom prst="rect">
            <a:avLst/>
          </a:prstGeom>
        </p:spPr>
        <p:txBody>
          <a:bodyPr vert="horz" lIns="91275" tIns="45638" rIns="91275" bIns="45638" rtlCol="0" anchor="b"/>
          <a:lstStyle>
            <a:lvl1pPr algn="r">
              <a:defRPr sz="1200"/>
            </a:lvl1pPr>
          </a:lstStyle>
          <a:p>
            <a:pPr>
              <a:defRPr/>
            </a:pPr>
            <a:fld id="{80DE4121-CE9D-4A76-80D6-AB53DD3D6C4F}" type="slidenum">
              <a:rPr lang="en-US"/>
              <a:pPr>
                <a:defRPr/>
              </a:pPr>
              <a:t>‹#›</a:t>
            </a:fld>
            <a:endParaRPr lang="en-US"/>
          </a:p>
        </p:txBody>
      </p:sp>
    </p:spTree>
    <p:extLst>
      <p:ext uri="{BB962C8B-B14F-4D97-AF65-F5344CB8AC3E}">
        <p14:creationId xmlns:p14="http://schemas.microsoft.com/office/powerpoint/2010/main" val="1880286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161" cy="465141"/>
          </a:xfrm>
          <a:prstGeom prst="rect">
            <a:avLst/>
          </a:prstGeom>
        </p:spPr>
        <p:txBody>
          <a:bodyPr vert="horz" lIns="92215" tIns="46107" rIns="92215" bIns="46107" rtlCol="0"/>
          <a:lstStyle>
            <a:lvl1pPr algn="l">
              <a:defRPr sz="1200"/>
            </a:lvl1pPr>
          </a:lstStyle>
          <a:p>
            <a:endParaRPr lang="en-US"/>
          </a:p>
        </p:txBody>
      </p:sp>
      <p:sp>
        <p:nvSpPr>
          <p:cNvPr id="3" name="Date Placeholder 2"/>
          <p:cNvSpPr>
            <a:spLocks noGrp="1"/>
          </p:cNvSpPr>
          <p:nvPr>
            <p:ph type="dt" idx="1"/>
          </p:nvPr>
        </p:nvSpPr>
        <p:spPr>
          <a:xfrm>
            <a:off x="3970637" y="2"/>
            <a:ext cx="3038161" cy="465141"/>
          </a:xfrm>
          <a:prstGeom prst="rect">
            <a:avLst/>
          </a:prstGeom>
        </p:spPr>
        <p:txBody>
          <a:bodyPr vert="horz" lIns="92215" tIns="46107" rIns="92215" bIns="46107" rtlCol="0"/>
          <a:lstStyle>
            <a:lvl1pPr algn="r">
              <a:defRPr sz="1200"/>
            </a:lvl1pPr>
          </a:lstStyle>
          <a:p>
            <a:fld id="{B8439A2D-A595-4753-83E3-B7F3B3EAE1A8}" type="datetimeFigureOut">
              <a:rPr lang="en-US" smtClean="0"/>
              <a:pPr/>
              <a:t>9/1/2016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15" tIns="46107" rIns="92215" bIns="46107" rtlCol="0" anchor="ctr"/>
          <a:lstStyle/>
          <a:p>
            <a:endParaRPr lang="en-US"/>
          </a:p>
        </p:txBody>
      </p:sp>
      <p:sp>
        <p:nvSpPr>
          <p:cNvPr id="5" name="Notes Placeholder 4"/>
          <p:cNvSpPr>
            <a:spLocks noGrp="1"/>
          </p:cNvSpPr>
          <p:nvPr>
            <p:ph type="body" sz="quarter" idx="3"/>
          </p:nvPr>
        </p:nvSpPr>
        <p:spPr>
          <a:xfrm>
            <a:off x="701364" y="4416433"/>
            <a:ext cx="5607678" cy="4183059"/>
          </a:xfrm>
          <a:prstGeom prst="rect">
            <a:avLst/>
          </a:prstGeom>
        </p:spPr>
        <p:txBody>
          <a:bodyPr vert="horz" lIns="92215" tIns="46107" rIns="92215" bIns="461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663"/>
            <a:ext cx="3038161" cy="465141"/>
          </a:xfrm>
          <a:prstGeom prst="rect">
            <a:avLst/>
          </a:prstGeom>
        </p:spPr>
        <p:txBody>
          <a:bodyPr vert="horz" lIns="92215" tIns="46107" rIns="92215" bIns="46107" rtlCol="0" anchor="b"/>
          <a:lstStyle>
            <a:lvl1pPr algn="l">
              <a:defRPr sz="1200"/>
            </a:lvl1pPr>
          </a:lstStyle>
          <a:p>
            <a:endParaRPr lang="en-US"/>
          </a:p>
        </p:txBody>
      </p:sp>
      <p:sp>
        <p:nvSpPr>
          <p:cNvPr id="7" name="Slide Number Placeholder 6"/>
          <p:cNvSpPr>
            <a:spLocks noGrp="1"/>
          </p:cNvSpPr>
          <p:nvPr>
            <p:ph type="sldNum" sz="quarter" idx="5"/>
          </p:nvPr>
        </p:nvSpPr>
        <p:spPr>
          <a:xfrm>
            <a:off x="3970637" y="8829663"/>
            <a:ext cx="3038161" cy="465141"/>
          </a:xfrm>
          <a:prstGeom prst="rect">
            <a:avLst/>
          </a:prstGeom>
        </p:spPr>
        <p:txBody>
          <a:bodyPr vert="horz" lIns="92215" tIns="46107" rIns="92215" bIns="46107" rtlCol="0" anchor="b"/>
          <a:lstStyle>
            <a:lvl1pPr algn="r">
              <a:defRPr sz="1200"/>
            </a:lvl1pPr>
          </a:lstStyle>
          <a:p>
            <a:fld id="{A5C16073-3674-4AEE-A712-87EBF1E7086D}" type="slidenum">
              <a:rPr lang="en-US" smtClean="0"/>
              <a:pPr/>
              <a:t>‹#›</a:t>
            </a:fld>
            <a:endParaRPr lang="en-US"/>
          </a:p>
        </p:txBody>
      </p:sp>
    </p:spTree>
    <p:extLst>
      <p:ext uri="{BB962C8B-B14F-4D97-AF65-F5344CB8AC3E}">
        <p14:creationId xmlns:p14="http://schemas.microsoft.com/office/powerpoint/2010/main" val="241490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form is only used when organization is seeking to be reimbursed and the org</a:t>
            </a:r>
            <a:r>
              <a:rPr lang="en-US" baseline="0" dirty="0" smtClean="0"/>
              <a:t> has paid the vendor. Attached to this form should be a receipt or zeroed invoiced reflecting payment along with </a:t>
            </a:r>
            <a:endParaRPr lang="en-US" dirty="0"/>
          </a:p>
        </p:txBody>
      </p:sp>
      <p:sp>
        <p:nvSpPr>
          <p:cNvPr id="4" name="Slide Number Placeholder 3"/>
          <p:cNvSpPr>
            <a:spLocks noGrp="1"/>
          </p:cNvSpPr>
          <p:nvPr>
            <p:ph type="sldNum" sz="quarter" idx="10"/>
          </p:nvPr>
        </p:nvSpPr>
        <p:spPr/>
        <p:txBody>
          <a:bodyPr/>
          <a:lstStyle/>
          <a:p>
            <a:fld id="{A5C16073-3674-4AEE-A712-87EBF1E7086D}" type="slidenum">
              <a:rPr lang="en-US" smtClean="0"/>
              <a:pPr/>
              <a:t>19</a:t>
            </a:fld>
            <a:endParaRPr lang="en-US"/>
          </a:p>
        </p:txBody>
      </p:sp>
    </p:spTree>
    <p:extLst>
      <p:ext uri="{BB962C8B-B14F-4D97-AF65-F5344CB8AC3E}">
        <p14:creationId xmlns:p14="http://schemas.microsoft.com/office/powerpoint/2010/main" val="3816839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A36C8248-3F8D-422B-AE59-556411D5B2A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97BCAB8-69F9-4254-B49A-65A796B9B3A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FD59878-8C33-4373-9FDF-C7AD42F9EEB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8EC0314A-5068-4227-AC81-8FFCA49CB32C}"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86B17B0-9764-4B1E-88F5-05AC5F93571F}"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BC22710-BBB1-4A03-A29A-07907CFB3BC4}"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BAE92F5B-692C-4CD3-A1E7-4E1B105A9CF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F5BD82B2-9AEA-4CA3-8E66-5864878EAE56}"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9DAC8F1D-DA62-4A13-AC22-9A9B5643FCD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7DBDC754-085C-494B-9AE9-FC649429801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5E93B893-3A18-4B40-84B7-95CD1DDEC7BC}"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0406578-1E76-4937-A6D9-E373B14417E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epts.ttu.edu/sga/StudentOrganizationsFund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ga.ttu.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depts.ttu.edu/sga/StudentOrganizationsFunding/FundingFAQs.ph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orgsync.com/2028/events" TargetMode="External"/><Relationship Id="rId2" Type="http://schemas.openxmlformats.org/officeDocument/2006/relationships/hyperlink" Target="mailto:keri.shiplet@ttu.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3048000"/>
            <a:ext cx="7772400" cy="1975104"/>
          </a:xfrm>
        </p:spPr>
        <p:txBody>
          <a:bodyPr/>
          <a:lstStyle/>
          <a:p>
            <a:pPr eaLnBrk="1" fontAlgn="auto" hangingPunct="1">
              <a:spcAft>
                <a:spcPts val="0"/>
              </a:spcAft>
              <a:defRPr/>
            </a:pPr>
            <a:r>
              <a:rPr sz="7200" dirty="0" smtClean="0">
                <a:solidFill>
                  <a:schemeClr val="tx2">
                    <a:satMod val="200000"/>
                  </a:schemeClr>
                </a:solidFill>
              </a:rPr>
              <a:t>SGA </a:t>
            </a:r>
            <a:r>
              <a:rPr sz="7200" dirty="0">
                <a:solidFill>
                  <a:schemeClr val="tx2">
                    <a:satMod val="200000"/>
                  </a:schemeClr>
                </a:solidFill>
              </a:rPr>
              <a:t>FUNDING</a:t>
            </a:r>
            <a:r>
              <a:rPr dirty="0">
                <a:solidFill>
                  <a:schemeClr val="tx2">
                    <a:satMod val="200000"/>
                  </a:schemeClr>
                </a:solidFill>
              </a:rPr>
              <a:t/>
            </a:r>
            <a:br>
              <a:rPr dirty="0">
                <a:solidFill>
                  <a:schemeClr val="tx2">
                    <a:satMod val="200000"/>
                  </a:schemeClr>
                </a:solidFill>
              </a:rPr>
            </a:br>
            <a:endParaRPr dirty="0">
              <a:solidFill>
                <a:schemeClr val="tx2">
                  <a:satMod val="200000"/>
                </a:schemeClr>
              </a:solidFill>
            </a:endParaRPr>
          </a:p>
        </p:txBody>
      </p:sp>
      <p:sp>
        <p:nvSpPr>
          <p:cNvPr id="9219" name="Rectangle 3"/>
          <p:cNvSpPr>
            <a:spLocks noGrp="1" noChangeArrowheads="1"/>
          </p:cNvSpPr>
          <p:nvPr>
            <p:ph type="subTitle" idx="1"/>
          </p:nvPr>
        </p:nvSpPr>
        <p:spPr>
          <a:xfrm>
            <a:off x="914400" y="2057400"/>
            <a:ext cx="7772400" cy="1508125"/>
          </a:xfrm>
        </p:spPr>
        <p:txBody>
          <a:bodyPr/>
          <a:lstStyle/>
          <a:p>
            <a:pPr marR="0" eaLnBrk="1" hangingPunct="1">
              <a:spcBef>
                <a:spcPct val="0"/>
              </a:spcBef>
              <a:buFont typeface="Wingdings 2" pitchFamily="18" charset="2"/>
              <a:buNone/>
            </a:pPr>
            <a:r>
              <a:rPr lang="en-US" sz="2400" b="1" i="1" dirty="0" smtClean="0">
                <a:solidFill>
                  <a:schemeClr val="tx1"/>
                </a:solidFill>
              </a:rPr>
              <a:t>Katherine Taylor</a:t>
            </a:r>
          </a:p>
          <a:p>
            <a:pPr marR="0" eaLnBrk="1" hangingPunct="1">
              <a:spcBef>
                <a:spcPct val="0"/>
              </a:spcBef>
              <a:buFont typeface="Wingdings 2" pitchFamily="18" charset="2"/>
              <a:buNone/>
            </a:pPr>
            <a:r>
              <a:rPr lang="en-US" sz="2400" b="1" i="1" dirty="0" smtClean="0">
                <a:solidFill>
                  <a:schemeClr val="tx1"/>
                </a:solidFill>
              </a:rPr>
              <a:t>Account Manager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4800"/>
            <a:ext cx="2014728" cy="20147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143000"/>
            <a:ext cx="8229600" cy="5549900"/>
          </a:xfrm>
        </p:spPr>
        <p:txBody>
          <a:bodyPr/>
          <a:lstStyle/>
          <a:p>
            <a:pPr eaLnBrk="1" hangingPunct="1"/>
            <a:endParaRPr lang="en-US" dirty="0" smtClean="0"/>
          </a:p>
          <a:p>
            <a:pPr eaLnBrk="1" hangingPunct="1"/>
            <a:r>
              <a:rPr lang="en-US" dirty="0" smtClean="0"/>
              <a:t>Balances/processed expenses are on the SGA website</a:t>
            </a:r>
          </a:p>
          <a:p>
            <a:pPr eaLnBrk="1" hangingPunct="1"/>
            <a:endParaRPr lang="en-US" dirty="0" smtClean="0"/>
          </a:p>
          <a:p>
            <a:pPr lvl="1"/>
            <a:r>
              <a:rPr lang="en-US" sz="1800" b="1" i="1" dirty="0">
                <a:hlinkClick r:id="rId2"/>
              </a:rPr>
              <a:t>http://www.depts.ttu.edu/sga/StudentOrganizationsFunding</a:t>
            </a:r>
            <a:r>
              <a:rPr lang="en-US" sz="1800" b="1" i="1" dirty="0" smtClean="0">
                <a:hlinkClick r:id="rId2"/>
              </a:rPr>
              <a:t>/</a:t>
            </a:r>
            <a:endParaRPr lang="en-US" sz="1800" b="1" i="1" dirty="0" smtClean="0"/>
          </a:p>
          <a:p>
            <a:pPr marL="630936" lvl="2" indent="0">
              <a:buNone/>
            </a:pPr>
            <a:r>
              <a:rPr lang="en-US" b="1" i="1" dirty="0" smtClean="0"/>
              <a:t>Click on either Graduate or Undergraduate </a:t>
            </a:r>
          </a:p>
          <a:p>
            <a:pPr eaLnBrk="1" hangingPunct="1"/>
            <a:endParaRPr lang="en-US" dirty="0" smtClean="0"/>
          </a:p>
          <a:p>
            <a:pPr eaLnBrk="1" hangingPunct="1"/>
            <a:r>
              <a:rPr lang="en-US" sz="1800" dirty="0" smtClean="0"/>
              <a:t>The spreadsheets will be uploaded to the site every Friday </a:t>
            </a:r>
          </a:p>
        </p:txBody>
      </p:sp>
      <p:sp>
        <p:nvSpPr>
          <p:cNvPr id="3" name="Rectangle 2"/>
          <p:cNvSpPr>
            <a:spLocks noGrp="1" noChangeArrowheads="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solidFill>
                  <a:schemeClr val="tx2">
                    <a:satMod val="200000"/>
                  </a:schemeClr>
                </a:solidFill>
              </a:rPr>
              <a:t>Financial Statements</a:t>
            </a:r>
            <a:endParaRPr dirty="0">
              <a:solidFill>
                <a:schemeClr val="tx2">
                  <a:satMod val="200000"/>
                </a:schemeClr>
              </a:solidFill>
            </a:endParaRPr>
          </a:p>
        </p:txBody>
      </p:sp>
      <p:sp>
        <p:nvSpPr>
          <p:cNvPr id="4" name="Rectangle 3"/>
          <p:cNvSpPr/>
          <p:nvPr/>
        </p:nvSpPr>
        <p:spPr>
          <a:xfrm>
            <a:off x="5181600" y="6323568"/>
            <a:ext cx="3570208" cy="369332"/>
          </a:xfrm>
          <a:prstGeom prst="rect">
            <a:avLst/>
          </a:prstGeom>
        </p:spPr>
        <p:txBody>
          <a:bodyPr wrap="none">
            <a:spAutoFit/>
          </a:bodyPr>
          <a:lstStyle/>
          <a:p>
            <a:r>
              <a:rPr lang="en-US" dirty="0" smtClean="0">
                <a:solidFill>
                  <a:srgbClr val="FF0000"/>
                </a:solidFill>
              </a:rPr>
              <a:t>Page 9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81000" y="1219200"/>
            <a:ext cx="8229600" cy="5105400"/>
          </a:xfrm>
        </p:spPr>
        <p:txBody>
          <a:bodyPr>
            <a:normAutofit lnSpcReduction="10000"/>
          </a:bodyPr>
          <a:lstStyle/>
          <a:p>
            <a:pPr eaLnBrk="1" hangingPunct="1"/>
            <a:r>
              <a:rPr lang="en-US" sz="2400" dirty="0" smtClean="0">
                <a:solidFill>
                  <a:srgbClr val="FF0000"/>
                </a:solidFill>
              </a:rPr>
              <a:t>Contingency Form serves two purposes</a:t>
            </a:r>
          </a:p>
          <a:p>
            <a:pPr lvl="1"/>
            <a:r>
              <a:rPr lang="en-US" sz="2000" dirty="0" smtClean="0"/>
              <a:t>To fund “new” student organizations (newly formed or those orgs who have not been funded by SGA within the past three years)</a:t>
            </a:r>
          </a:p>
          <a:p>
            <a:pPr lvl="1"/>
            <a:r>
              <a:rPr lang="en-US" sz="2000" dirty="0" smtClean="0"/>
              <a:t>To provide additional funding to orgs who have utilized the allocation provided to them for the fiscal year</a:t>
            </a:r>
          </a:p>
          <a:p>
            <a:pPr lvl="2"/>
            <a:r>
              <a:rPr lang="en-US" sz="1800" dirty="0" smtClean="0"/>
              <a:t>Currently funded organizations may request up to 25% of their original allocation from Contingency Funding (</a:t>
            </a:r>
            <a:r>
              <a:rPr lang="en-US" sz="1800" i="1" dirty="0" smtClean="0">
                <a:solidFill>
                  <a:schemeClr val="tx2"/>
                </a:solidFill>
              </a:rPr>
              <a:t>after original allocation has been exhausted or very minimal amount remaining to be used with approved contingency amount</a:t>
            </a:r>
            <a:r>
              <a:rPr lang="en-US" sz="1800" dirty="0" smtClean="0"/>
              <a:t>)</a:t>
            </a:r>
          </a:p>
          <a:p>
            <a:pPr eaLnBrk="1" hangingPunct="1"/>
            <a:r>
              <a:rPr lang="en-US" sz="2400" dirty="0" smtClean="0"/>
              <a:t>One application a year (September through August) for one event or expense. Contingency Funding is made for specific events and will not be a general allocation.  </a:t>
            </a:r>
          </a:p>
          <a:p>
            <a:pPr lvl="2"/>
            <a:r>
              <a:rPr lang="en-US" sz="1800" b="1" i="1" dirty="0" smtClean="0">
                <a:solidFill>
                  <a:srgbClr val="FF0000"/>
                </a:solidFill>
              </a:rPr>
              <a:t>Contingency requests will not be accepted prior to the start of the spring semester unless it’s a new organization</a:t>
            </a:r>
          </a:p>
          <a:p>
            <a:pPr lvl="1" eaLnBrk="1" hangingPunct="1"/>
            <a:endParaRPr lang="en-US" sz="2000" b="1" i="1" dirty="0" smtClean="0">
              <a:solidFill>
                <a:schemeClr val="accent1"/>
              </a:solidFill>
            </a:endParaRPr>
          </a:p>
        </p:txBody>
      </p:sp>
      <p:sp>
        <p:nvSpPr>
          <p:cNvPr id="4" name="Rectangle 3"/>
          <p:cNvSpPr/>
          <p:nvPr/>
        </p:nvSpPr>
        <p:spPr>
          <a:xfrm>
            <a:off x="5181600" y="6324600"/>
            <a:ext cx="3570208" cy="369332"/>
          </a:xfrm>
          <a:prstGeom prst="rect">
            <a:avLst/>
          </a:prstGeom>
        </p:spPr>
        <p:txBody>
          <a:bodyPr wrap="none">
            <a:spAutoFit/>
          </a:bodyPr>
          <a:lstStyle/>
          <a:p>
            <a:r>
              <a:rPr lang="en-US" dirty="0" smtClean="0">
                <a:solidFill>
                  <a:srgbClr val="FF0000"/>
                </a:solidFill>
              </a:rPr>
              <a:t>Page 9 of Regulations Handbook</a:t>
            </a:r>
            <a:endParaRPr lang="en-US" dirty="0">
              <a:solidFill>
                <a:srgbClr val="FF0000"/>
              </a:solidFill>
            </a:endParaRPr>
          </a:p>
        </p:txBody>
      </p:sp>
      <p:sp>
        <p:nvSpPr>
          <p:cNvPr id="5" name="Rectangle 2"/>
          <p:cNvSpPr>
            <a:spLocks noGrp="1" noChangeArrowheads="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solidFill>
                  <a:schemeClr val="tx2">
                    <a:satMod val="200000"/>
                  </a:schemeClr>
                </a:solidFill>
              </a:rPr>
              <a:t>Contingency Funding Process</a:t>
            </a:r>
            <a:endParaRPr dirty="0">
              <a:solidFill>
                <a:schemeClr val="tx2">
                  <a:satMod val="200000"/>
                </a:schemeClr>
              </a:solidFill>
            </a:endParaRPr>
          </a:p>
        </p:txBody>
      </p:sp>
    </p:spTree>
    <p:extLst>
      <p:ext uri="{BB962C8B-B14F-4D97-AF65-F5344CB8AC3E}">
        <p14:creationId xmlns:p14="http://schemas.microsoft.com/office/powerpoint/2010/main" val="1554576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86400" y="6324600"/>
            <a:ext cx="3681329" cy="369332"/>
          </a:xfrm>
          <a:prstGeom prst="rect">
            <a:avLst/>
          </a:prstGeom>
        </p:spPr>
        <p:txBody>
          <a:bodyPr wrap="none">
            <a:spAutoFit/>
          </a:bodyPr>
          <a:lstStyle/>
          <a:p>
            <a:r>
              <a:rPr lang="en-US" dirty="0" smtClean="0">
                <a:solidFill>
                  <a:srgbClr val="FF0000"/>
                </a:solidFill>
              </a:rPr>
              <a:t>Page 11 of Regulations Handbook</a:t>
            </a:r>
            <a:endParaRPr lang="en-US" dirty="0">
              <a:solidFill>
                <a:srgbClr val="FF0000"/>
              </a:solidFill>
            </a:endParaRPr>
          </a:p>
        </p:txBody>
      </p:sp>
      <p:pic>
        <p:nvPicPr>
          <p:cNvPr id="14" name="Picture 13"/>
          <p:cNvPicPr/>
          <p:nvPr/>
        </p:nvPicPr>
        <p:blipFill>
          <a:blip r:embed="rId2" cstate="print"/>
          <a:srcRect l="12783" t="13713" r="61664" b="6020"/>
          <a:stretch>
            <a:fillRect/>
          </a:stretch>
        </p:blipFill>
        <p:spPr bwMode="auto">
          <a:xfrm>
            <a:off x="1363518" y="298222"/>
            <a:ext cx="6553200" cy="5715000"/>
          </a:xfrm>
          <a:prstGeom prst="rect">
            <a:avLst/>
          </a:prstGeom>
          <a:noFill/>
          <a:ln w="9525">
            <a:noFill/>
            <a:miter lim="800000"/>
            <a:headEnd/>
            <a:tailEnd/>
          </a:ln>
        </p:spPr>
      </p:pic>
      <p:sp>
        <p:nvSpPr>
          <p:cNvPr id="16" name="TextBox 15"/>
          <p:cNvSpPr txBox="1"/>
          <p:nvPr/>
        </p:nvSpPr>
        <p:spPr>
          <a:xfrm>
            <a:off x="2133600" y="2209800"/>
            <a:ext cx="4343400" cy="215444"/>
          </a:xfrm>
          <a:prstGeom prst="rect">
            <a:avLst/>
          </a:prstGeom>
          <a:noFill/>
        </p:spPr>
        <p:txBody>
          <a:bodyPr wrap="square" rtlCol="0">
            <a:spAutoFit/>
          </a:bodyPr>
          <a:lstStyle/>
          <a:p>
            <a:r>
              <a:rPr lang="en-US" sz="800" dirty="0" smtClean="0"/>
              <a:t>We are having a recruitment event and would like to have t-shirts made to be given out.</a:t>
            </a:r>
            <a:endParaRPr lang="en-US" sz="800" dirty="0"/>
          </a:p>
        </p:txBody>
      </p:sp>
      <p:sp>
        <p:nvSpPr>
          <p:cNvPr id="17" name="TextBox 16"/>
          <p:cNvSpPr txBox="1"/>
          <p:nvPr/>
        </p:nvSpPr>
        <p:spPr>
          <a:xfrm>
            <a:off x="3124200" y="680483"/>
            <a:ext cx="4114800" cy="215444"/>
          </a:xfrm>
          <a:prstGeom prst="rect">
            <a:avLst/>
          </a:prstGeom>
          <a:noFill/>
        </p:spPr>
        <p:txBody>
          <a:bodyPr wrap="square" rtlCol="0">
            <a:spAutoFit/>
          </a:bodyPr>
          <a:lstStyle/>
          <a:p>
            <a:r>
              <a:rPr lang="en-US" sz="800" dirty="0" smtClean="0"/>
              <a:t>Student Government Association</a:t>
            </a:r>
            <a:endParaRPr lang="en-US" sz="800" dirty="0"/>
          </a:p>
        </p:txBody>
      </p:sp>
      <p:sp>
        <p:nvSpPr>
          <p:cNvPr id="18" name="TextBox 17"/>
          <p:cNvSpPr txBox="1"/>
          <p:nvPr/>
        </p:nvSpPr>
        <p:spPr>
          <a:xfrm>
            <a:off x="2667000" y="805934"/>
            <a:ext cx="1447800" cy="369332"/>
          </a:xfrm>
          <a:prstGeom prst="rect">
            <a:avLst/>
          </a:prstGeom>
          <a:noFill/>
        </p:spPr>
        <p:txBody>
          <a:bodyPr wrap="square" rtlCol="0">
            <a:spAutoFit/>
          </a:bodyPr>
          <a:lstStyle/>
          <a:p>
            <a:r>
              <a:rPr lang="en-US" sz="800" dirty="0" smtClean="0"/>
              <a:t>Patrick Steed </a:t>
            </a:r>
            <a:r>
              <a:rPr lang="en-US" dirty="0" smtClean="0"/>
              <a:t>	</a:t>
            </a:r>
            <a:endParaRPr lang="en-US" dirty="0"/>
          </a:p>
        </p:txBody>
      </p:sp>
      <p:sp>
        <p:nvSpPr>
          <p:cNvPr id="19" name="TextBox 18"/>
          <p:cNvSpPr txBox="1"/>
          <p:nvPr/>
        </p:nvSpPr>
        <p:spPr>
          <a:xfrm>
            <a:off x="5548745" y="882878"/>
            <a:ext cx="2133600" cy="215444"/>
          </a:xfrm>
          <a:prstGeom prst="rect">
            <a:avLst/>
          </a:prstGeom>
          <a:noFill/>
        </p:spPr>
        <p:txBody>
          <a:bodyPr wrap="square" rtlCol="0">
            <a:spAutoFit/>
          </a:bodyPr>
          <a:lstStyle/>
          <a:p>
            <a:r>
              <a:rPr lang="en-US" sz="800" dirty="0" smtClean="0"/>
              <a:t>Patricio.steed@ttu.edu</a:t>
            </a:r>
            <a:endParaRPr lang="en-US" sz="800" dirty="0"/>
          </a:p>
        </p:txBody>
      </p:sp>
      <p:sp>
        <p:nvSpPr>
          <p:cNvPr id="20" name="TextBox 19"/>
          <p:cNvSpPr txBox="1"/>
          <p:nvPr/>
        </p:nvSpPr>
        <p:spPr>
          <a:xfrm>
            <a:off x="3886200" y="1069961"/>
            <a:ext cx="2895600" cy="246221"/>
          </a:xfrm>
          <a:prstGeom prst="rect">
            <a:avLst/>
          </a:prstGeom>
          <a:noFill/>
        </p:spPr>
        <p:txBody>
          <a:bodyPr wrap="square" rtlCol="0">
            <a:spAutoFit/>
          </a:bodyPr>
          <a:lstStyle/>
          <a:p>
            <a:r>
              <a:rPr lang="en-US" sz="1000" b="1" dirty="0" smtClean="0">
                <a:latin typeface="Freestyle Script" pitchFamily="66" charset="0"/>
              </a:rPr>
              <a:t>Patrick Steed</a:t>
            </a:r>
            <a:endParaRPr lang="en-US" sz="1000" b="1" dirty="0">
              <a:latin typeface="Freestyle Script" pitchFamily="66" charset="0"/>
            </a:endParaRPr>
          </a:p>
        </p:txBody>
      </p:sp>
      <p:sp>
        <p:nvSpPr>
          <p:cNvPr id="21" name="TextBox 20"/>
          <p:cNvSpPr txBox="1"/>
          <p:nvPr/>
        </p:nvSpPr>
        <p:spPr>
          <a:xfrm>
            <a:off x="3784600" y="1288473"/>
            <a:ext cx="2971800" cy="246221"/>
          </a:xfrm>
          <a:prstGeom prst="rect">
            <a:avLst/>
          </a:prstGeom>
          <a:noFill/>
        </p:spPr>
        <p:txBody>
          <a:bodyPr wrap="square" rtlCol="0">
            <a:spAutoFit/>
          </a:bodyPr>
          <a:lstStyle/>
          <a:p>
            <a:r>
              <a:rPr lang="en-US" sz="1000" b="1" dirty="0" smtClean="0">
                <a:latin typeface="Freestyle Script" pitchFamily="66" charset="0"/>
              </a:rPr>
              <a:t>Katherine Taylor</a:t>
            </a:r>
            <a:endParaRPr lang="en-US" sz="1000" b="1" dirty="0">
              <a:latin typeface="Freestyle Script" pitchFamily="66" charset="0"/>
            </a:endParaRPr>
          </a:p>
        </p:txBody>
      </p:sp>
      <p:sp>
        <p:nvSpPr>
          <p:cNvPr id="24" name="TextBox 23"/>
          <p:cNvSpPr txBox="1"/>
          <p:nvPr/>
        </p:nvSpPr>
        <p:spPr>
          <a:xfrm>
            <a:off x="2933700" y="1524000"/>
            <a:ext cx="1752600" cy="215444"/>
          </a:xfrm>
          <a:prstGeom prst="rect">
            <a:avLst/>
          </a:prstGeom>
          <a:noFill/>
        </p:spPr>
        <p:txBody>
          <a:bodyPr wrap="square" rtlCol="0">
            <a:spAutoFit/>
          </a:bodyPr>
          <a:lstStyle/>
          <a:p>
            <a:r>
              <a:rPr lang="en-US" sz="800" dirty="0" smtClean="0"/>
              <a:t>NA</a:t>
            </a:r>
            <a:endParaRPr lang="en-US" sz="800" dirty="0"/>
          </a:p>
        </p:txBody>
      </p:sp>
      <p:sp>
        <p:nvSpPr>
          <p:cNvPr id="28" name="TextBox 27"/>
          <p:cNvSpPr txBox="1"/>
          <p:nvPr/>
        </p:nvSpPr>
        <p:spPr>
          <a:xfrm>
            <a:off x="2057400" y="3048000"/>
            <a:ext cx="4876800" cy="215444"/>
          </a:xfrm>
          <a:prstGeom prst="rect">
            <a:avLst/>
          </a:prstGeom>
          <a:noFill/>
        </p:spPr>
        <p:txBody>
          <a:bodyPr wrap="square" rtlCol="0">
            <a:spAutoFit/>
          </a:bodyPr>
          <a:lstStyle/>
          <a:p>
            <a:r>
              <a:rPr lang="en-US" sz="800" dirty="0" smtClean="0"/>
              <a:t>TTU and SGA will be promoted</a:t>
            </a:r>
            <a:endParaRPr lang="en-US" sz="800" dirty="0"/>
          </a:p>
        </p:txBody>
      </p:sp>
      <p:sp>
        <p:nvSpPr>
          <p:cNvPr id="34" name="TextBox 33"/>
          <p:cNvSpPr txBox="1"/>
          <p:nvPr/>
        </p:nvSpPr>
        <p:spPr>
          <a:xfrm>
            <a:off x="3581400" y="3423683"/>
            <a:ext cx="3505200" cy="215444"/>
          </a:xfrm>
          <a:prstGeom prst="rect">
            <a:avLst/>
          </a:prstGeom>
          <a:noFill/>
        </p:spPr>
        <p:txBody>
          <a:bodyPr wrap="square" rtlCol="0">
            <a:spAutoFit/>
          </a:bodyPr>
          <a:lstStyle/>
          <a:p>
            <a:r>
              <a:rPr lang="en-US" sz="800" dirty="0" smtClean="0"/>
              <a:t>No other funding will be available</a:t>
            </a:r>
            <a:endParaRPr lang="en-US" sz="800" dirty="0"/>
          </a:p>
        </p:txBody>
      </p:sp>
      <p:sp>
        <p:nvSpPr>
          <p:cNvPr id="35" name="TextBox 34"/>
          <p:cNvSpPr txBox="1"/>
          <p:nvPr/>
        </p:nvSpPr>
        <p:spPr>
          <a:xfrm>
            <a:off x="3719945" y="3639127"/>
            <a:ext cx="3657600" cy="215444"/>
          </a:xfrm>
          <a:prstGeom prst="rect">
            <a:avLst/>
          </a:prstGeom>
          <a:noFill/>
        </p:spPr>
        <p:txBody>
          <a:bodyPr wrap="square" rtlCol="0">
            <a:spAutoFit/>
          </a:bodyPr>
          <a:lstStyle/>
          <a:p>
            <a:r>
              <a:rPr lang="en-US" sz="800" dirty="0" smtClean="0"/>
              <a:t>Up to 25% of current year funding</a:t>
            </a:r>
            <a:endParaRPr lang="en-US" sz="800" dirty="0"/>
          </a:p>
        </p:txBody>
      </p:sp>
    </p:spTree>
    <p:extLst>
      <p:ext uri="{BB962C8B-B14F-4D97-AF65-F5344CB8AC3E}">
        <p14:creationId xmlns:p14="http://schemas.microsoft.com/office/powerpoint/2010/main" val="195924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4" grpId="0"/>
      <p:bldP spid="28"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81000" y="1417638"/>
            <a:ext cx="8229600" cy="4906962"/>
          </a:xfrm>
        </p:spPr>
        <p:txBody>
          <a:bodyPr>
            <a:normAutofit lnSpcReduction="10000"/>
          </a:bodyPr>
          <a:lstStyle/>
          <a:p>
            <a:pPr lvl="1"/>
            <a:r>
              <a:rPr lang="en-US" sz="2000" dirty="0" smtClean="0"/>
              <a:t>Form is used when requesting artwork pre-approval &amp; unique expenses</a:t>
            </a:r>
          </a:p>
          <a:p>
            <a:pPr lvl="1"/>
            <a:endParaRPr lang="en-US" sz="2000" dirty="0" smtClean="0"/>
          </a:p>
          <a:p>
            <a:pPr lvl="1"/>
            <a:r>
              <a:rPr lang="en-US" sz="2000" dirty="0" smtClean="0"/>
              <a:t>The </a:t>
            </a:r>
            <a:r>
              <a:rPr lang="en-US" sz="2000" dirty="0"/>
              <a:t>president or treasurer of the organization (NOT the advisor or affiliated department) must complete the Request for Expense Approval Form.  </a:t>
            </a:r>
            <a:endParaRPr lang="en-US" sz="2000" dirty="0" smtClean="0"/>
          </a:p>
          <a:p>
            <a:pPr lvl="1"/>
            <a:endParaRPr lang="en-US" sz="2000" dirty="0"/>
          </a:p>
          <a:p>
            <a:pPr lvl="1"/>
            <a:r>
              <a:rPr lang="en-US" sz="2000" dirty="0"/>
              <a:t>Provide this form and any additional information, either in person, e-mail, or via </a:t>
            </a:r>
            <a:r>
              <a:rPr lang="en-US" sz="2000" dirty="0" err="1"/>
              <a:t>OrgSync</a:t>
            </a:r>
            <a:r>
              <a:rPr lang="en-US" sz="2000" dirty="0"/>
              <a:t> to the SGA Account Manager</a:t>
            </a:r>
            <a:r>
              <a:rPr lang="en-US" sz="2000" dirty="0" smtClean="0"/>
              <a:t>.</a:t>
            </a:r>
          </a:p>
          <a:p>
            <a:pPr lvl="1"/>
            <a:endParaRPr lang="en-US" sz="2000" dirty="0"/>
          </a:p>
          <a:p>
            <a:pPr lvl="1"/>
            <a:r>
              <a:rPr lang="en-US" sz="2000" dirty="0"/>
              <a:t>The SGA President </a:t>
            </a:r>
            <a:r>
              <a:rPr lang="en-US" sz="2000" dirty="0" smtClean="0"/>
              <a:t>will </a:t>
            </a:r>
            <a:r>
              <a:rPr lang="en-US" sz="2000" dirty="0"/>
              <a:t>review the request and consult with the Account Manager to either approve or deny the request</a:t>
            </a:r>
            <a:r>
              <a:rPr lang="en-US" sz="2000" dirty="0" smtClean="0"/>
              <a:t>.</a:t>
            </a:r>
          </a:p>
          <a:p>
            <a:pPr lvl="1"/>
            <a:endParaRPr lang="en-US" sz="2000" dirty="0"/>
          </a:p>
          <a:p>
            <a:pPr lvl="1"/>
            <a:r>
              <a:rPr lang="en-US" sz="2000" dirty="0"/>
              <a:t>The organization will be notified via e-mail when a decision is made regarding the request.</a:t>
            </a:r>
          </a:p>
          <a:p>
            <a:pPr eaLnBrk="1" hangingPunct="1"/>
            <a:endParaRPr lang="en-US" sz="1800" dirty="0" smtClean="0"/>
          </a:p>
        </p:txBody>
      </p:sp>
      <p:sp>
        <p:nvSpPr>
          <p:cNvPr id="4" name="Rectangle 3"/>
          <p:cNvSpPr/>
          <p:nvPr/>
        </p:nvSpPr>
        <p:spPr>
          <a:xfrm>
            <a:off x="5181600" y="6324600"/>
            <a:ext cx="3698448" cy="369332"/>
          </a:xfrm>
          <a:prstGeom prst="rect">
            <a:avLst/>
          </a:prstGeom>
        </p:spPr>
        <p:txBody>
          <a:bodyPr wrap="none">
            <a:spAutoFit/>
          </a:bodyPr>
          <a:lstStyle/>
          <a:p>
            <a:r>
              <a:rPr lang="en-US" dirty="0" smtClean="0">
                <a:solidFill>
                  <a:srgbClr val="FF0000"/>
                </a:solidFill>
              </a:rPr>
              <a:t>Page 10 of Regulations Handbook</a:t>
            </a:r>
            <a:endParaRPr lang="en-US" dirty="0">
              <a:solidFill>
                <a:srgbClr val="FF0000"/>
              </a:solidFill>
            </a:endParaRPr>
          </a:p>
        </p:txBody>
      </p:sp>
      <p:sp>
        <p:nvSpPr>
          <p:cNvPr id="5"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Request for Expense Approval Process</a:t>
            </a:r>
            <a:endParaRPr dirty="0">
              <a:solidFill>
                <a:schemeClr val="tx2">
                  <a:satMod val="200000"/>
                </a:schemeClr>
              </a:solidFill>
            </a:endParaRPr>
          </a:p>
        </p:txBody>
      </p:sp>
    </p:spTree>
    <p:extLst>
      <p:ext uri="{BB962C8B-B14F-4D97-AF65-F5344CB8AC3E}">
        <p14:creationId xmlns:p14="http://schemas.microsoft.com/office/powerpoint/2010/main" val="167789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457200"/>
            <a:ext cx="8305800" cy="5562600"/>
          </a:xfrm>
        </p:spPr>
        <p:txBody>
          <a:bodyPr>
            <a:normAutofit/>
          </a:bodyPr>
          <a:lstStyle/>
          <a:p>
            <a:endParaRPr lang="en-US" sz="2400" b="1" dirty="0" smtClean="0"/>
          </a:p>
          <a:p>
            <a:r>
              <a:rPr lang="en-US" sz="2400" b="1" dirty="0" smtClean="0">
                <a:solidFill>
                  <a:schemeClr val="tx2"/>
                </a:solidFill>
              </a:rPr>
              <a:t>Logos/Designs have to be preapproved</a:t>
            </a:r>
          </a:p>
          <a:p>
            <a:pPr lvl="1"/>
            <a:r>
              <a:rPr lang="en-US" sz="2000" dirty="0" smtClean="0"/>
              <a:t>Any item with a design  (promotional/recruiting items/printing materials) will need “Sponsored by Student Government Association” or SGA’s logo on the item. If these items are printed/received without this information SGA will NOT provide funding for the expense whether it’s paying the vendor directly or reimbursing the organization.</a:t>
            </a:r>
          </a:p>
          <a:p>
            <a:endParaRPr lang="en-US" sz="2400" b="1" dirty="0"/>
          </a:p>
          <a:p>
            <a:pPr lvl="1"/>
            <a:r>
              <a:rPr lang="en-US" sz="2000" dirty="0" smtClean="0"/>
              <a:t>Fill out the </a:t>
            </a:r>
            <a:r>
              <a:rPr lang="en-US" sz="2000" dirty="0" smtClean="0">
                <a:solidFill>
                  <a:srgbClr val="FF0000"/>
                </a:solidFill>
              </a:rPr>
              <a:t>Request for Expense Approval </a:t>
            </a:r>
            <a:r>
              <a:rPr lang="en-US" sz="2000" dirty="0" smtClean="0"/>
              <a:t>form, and </a:t>
            </a:r>
            <a:r>
              <a:rPr lang="en-US" sz="2000" dirty="0" smtClean="0">
                <a:solidFill>
                  <a:srgbClr val="FF0000"/>
                </a:solidFill>
              </a:rPr>
              <a:t>attach </a:t>
            </a:r>
            <a:r>
              <a:rPr lang="en-US" sz="2000" dirty="0" smtClean="0">
                <a:solidFill>
                  <a:schemeClr val="tx2"/>
                </a:solidFill>
              </a:rPr>
              <a:t>artwork design </a:t>
            </a:r>
            <a:r>
              <a:rPr lang="en-US" sz="2000" dirty="0" smtClean="0"/>
              <a:t>(for recruiting items and printing expenses)</a:t>
            </a:r>
          </a:p>
          <a:p>
            <a:pPr lvl="2"/>
            <a:r>
              <a:rPr lang="en-US" sz="2000" dirty="0" smtClean="0"/>
              <a:t>If you want SGA to pay a portion of the expense the logo must meet university guidelines. If the logo is not approved prior to making the purchase and does not meet university guidelines SGA will not reimburse the expense.</a:t>
            </a:r>
          </a:p>
          <a:p>
            <a:pPr eaLnBrk="1" hangingPunct="1"/>
            <a:endParaRPr lang="en-US" dirty="0" smtClean="0"/>
          </a:p>
          <a:p>
            <a:pPr lvl="4"/>
            <a:endParaRPr lang="en-US" sz="1700"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p:cNvPicPr>
            <a:picLocks noGrp="1" noChangeAspect="1" noChangeArrowheads="1"/>
          </p:cNvPicPr>
          <p:nvPr>
            <p:ph idx="1"/>
          </p:nvPr>
        </p:nvPicPr>
        <p:blipFill>
          <a:blip r:embed="rId2" cstate="print"/>
          <a:srcRect/>
          <a:stretch>
            <a:fillRect/>
          </a:stretch>
        </p:blipFill>
        <p:spPr>
          <a:xfrm>
            <a:off x="1295400" y="0"/>
            <a:ext cx="6405563" cy="5715000"/>
          </a:xfrm>
          <a:noFill/>
        </p:spPr>
      </p:pic>
      <p:sp>
        <p:nvSpPr>
          <p:cNvPr id="6" name="TextBox 5"/>
          <p:cNvSpPr txBox="1">
            <a:spLocks noChangeArrowheads="1"/>
          </p:cNvSpPr>
          <p:nvPr/>
        </p:nvSpPr>
        <p:spPr bwMode="auto">
          <a:xfrm>
            <a:off x="3657600" y="1143000"/>
            <a:ext cx="381000" cy="215900"/>
          </a:xfrm>
          <a:prstGeom prst="rect">
            <a:avLst/>
          </a:prstGeom>
          <a:noFill/>
          <a:ln w="9525">
            <a:noFill/>
            <a:miter lim="800000"/>
            <a:headEnd/>
            <a:tailEnd/>
          </a:ln>
        </p:spPr>
        <p:txBody>
          <a:bodyPr>
            <a:spAutoFit/>
          </a:bodyPr>
          <a:lstStyle/>
          <a:p>
            <a:r>
              <a:rPr lang="en-US" sz="800" dirty="0"/>
              <a:t>X</a:t>
            </a:r>
          </a:p>
        </p:txBody>
      </p:sp>
      <p:sp>
        <p:nvSpPr>
          <p:cNvPr id="7" name="TextBox 6"/>
          <p:cNvSpPr txBox="1">
            <a:spLocks noChangeArrowheads="1"/>
          </p:cNvSpPr>
          <p:nvPr/>
        </p:nvSpPr>
        <p:spPr bwMode="auto">
          <a:xfrm>
            <a:off x="2667000" y="1981200"/>
            <a:ext cx="2895600" cy="215900"/>
          </a:xfrm>
          <a:prstGeom prst="rect">
            <a:avLst/>
          </a:prstGeom>
          <a:noFill/>
          <a:ln w="9525">
            <a:noFill/>
            <a:miter lim="800000"/>
            <a:headEnd/>
            <a:tailEnd/>
          </a:ln>
        </p:spPr>
        <p:txBody>
          <a:bodyPr>
            <a:spAutoFit/>
          </a:bodyPr>
          <a:lstStyle/>
          <a:p>
            <a:r>
              <a:rPr lang="en-US" sz="800" dirty="0"/>
              <a:t>Students for TTU Success</a:t>
            </a:r>
          </a:p>
        </p:txBody>
      </p:sp>
      <p:sp>
        <p:nvSpPr>
          <p:cNvPr id="8" name="TextBox 7"/>
          <p:cNvSpPr txBox="1">
            <a:spLocks noChangeArrowheads="1"/>
          </p:cNvSpPr>
          <p:nvPr/>
        </p:nvSpPr>
        <p:spPr bwMode="auto">
          <a:xfrm>
            <a:off x="2438400" y="2362200"/>
            <a:ext cx="1676400" cy="215900"/>
          </a:xfrm>
          <a:prstGeom prst="rect">
            <a:avLst/>
          </a:prstGeom>
          <a:noFill/>
          <a:ln w="9525">
            <a:noFill/>
            <a:miter lim="800000"/>
            <a:headEnd/>
            <a:tailEnd/>
          </a:ln>
        </p:spPr>
        <p:txBody>
          <a:bodyPr>
            <a:spAutoFit/>
          </a:bodyPr>
          <a:lstStyle/>
          <a:p>
            <a:r>
              <a:rPr lang="en-US" sz="800" dirty="0"/>
              <a:t>Patrick Steed</a:t>
            </a:r>
          </a:p>
        </p:txBody>
      </p:sp>
      <p:sp>
        <p:nvSpPr>
          <p:cNvPr id="9" name="TextBox 8"/>
          <p:cNvSpPr txBox="1">
            <a:spLocks noChangeArrowheads="1"/>
          </p:cNvSpPr>
          <p:nvPr/>
        </p:nvSpPr>
        <p:spPr bwMode="auto">
          <a:xfrm>
            <a:off x="5029200" y="2362200"/>
            <a:ext cx="1905000" cy="215900"/>
          </a:xfrm>
          <a:prstGeom prst="rect">
            <a:avLst/>
          </a:prstGeom>
          <a:noFill/>
          <a:ln w="9525">
            <a:noFill/>
            <a:miter lim="800000"/>
            <a:headEnd/>
            <a:tailEnd/>
          </a:ln>
        </p:spPr>
        <p:txBody>
          <a:bodyPr>
            <a:spAutoFit/>
          </a:bodyPr>
          <a:lstStyle/>
          <a:p>
            <a:r>
              <a:rPr lang="en-US" sz="800" dirty="0"/>
              <a:t>petrucio.shakespeare@gmail.com</a:t>
            </a:r>
          </a:p>
        </p:txBody>
      </p:sp>
      <p:sp>
        <p:nvSpPr>
          <p:cNvPr id="10" name="TextBox 9"/>
          <p:cNvSpPr txBox="1">
            <a:spLocks noChangeArrowheads="1"/>
          </p:cNvSpPr>
          <p:nvPr/>
        </p:nvSpPr>
        <p:spPr bwMode="auto">
          <a:xfrm>
            <a:off x="1524000" y="2971800"/>
            <a:ext cx="5791200" cy="215900"/>
          </a:xfrm>
          <a:prstGeom prst="rect">
            <a:avLst/>
          </a:prstGeom>
          <a:noFill/>
          <a:ln w="9525">
            <a:noFill/>
            <a:miter lim="800000"/>
            <a:headEnd/>
            <a:tailEnd/>
          </a:ln>
        </p:spPr>
        <p:txBody>
          <a:bodyPr>
            <a:spAutoFit/>
          </a:bodyPr>
          <a:lstStyle/>
          <a:p>
            <a:r>
              <a:rPr lang="en-US" sz="800" dirty="0"/>
              <a:t> </a:t>
            </a:r>
            <a:r>
              <a:rPr lang="en-US" sz="800" dirty="0" err="1"/>
              <a:t>Tshirts</a:t>
            </a:r>
            <a:r>
              <a:rPr lang="en-US" sz="800" dirty="0"/>
              <a:t> for members of student organization.  Shirts will be worn during all organization functions and recruiting activities.</a:t>
            </a:r>
          </a:p>
        </p:txBody>
      </p:sp>
      <p:sp>
        <p:nvSpPr>
          <p:cNvPr id="11" name="TextBox 10"/>
          <p:cNvSpPr txBox="1">
            <a:spLocks noChangeArrowheads="1"/>
          </p:cNvSpPr>
          <p:nvPr/>
        </p:nvSpPr>
        <p:spPr bwMode="auto">
          <a:xfrm>
            <a:off x="1295400" y="3886200"/>
            <a:ext cx="6019800" cy="215900"/>
          </a:xfrm>
          <a:prstGeom prst="rect">
            <a:avLst/>
          </a:prstGeom>
          <a:noFill/>
          <a:ln w="9525">
            <a:noFill/>
            <a:miter lim="800000"/>
            <a:headEnd/>
            <a:tailEnd/>
          </a:ln>
        </p:spPr>
        <p:txBody>
          <a:bodyPr>
            <a:spAutoFit/>
          </a:bodyPr>
          <a:lstStyle/>
          <a:p>
            <a:r>
              <a:rPr lang="en-US" sz="800" dirty="0"/>
              <a:t> Shirts for members of organization will add to recruiting capabilities of University and support the activities of the organization</a:t>
            </a:r>
          </a:p>
        </p:txBody>
      </p:sp>
      <p:sp>
        <p:nvSpPr>
          <p:cNvPr id="12" name="TextBox 11"/>
          <p:cNvSpPr txBox="1">
            <a:spLocks noChangeArrowheads="1"/>
          </p:cNvSpPr>
          <p:nvPr/>
        </p:nvSpPr>
        <p:spPr bwMode="auto">
          <a:xfrm>
            <a:off x="3276600" y="4572000"/>
            <a:ext cx="2286000" cy="215900"/>
          </a:xfrm>
          <a:prstGeom prst="rect">
            <a:avLst/>
          </a:prstGeom>
          <a:noFill/>
          <a:ln w="9525">
            <a:noFill/>
            <a:miter lim="800000"/>
            <a:headEnd/>
            <a:tailEnd/>
          </a:ln>
        </p:spPr>
        <p:txBody>
          <a:bodyPr>
            <a:spAutoFit/>
          </a:bodyPr>
          <a:lstStyle/>
          <a:p>
            <a:r>
              <a:rPr lang="en-US" sz="800" dirty="0"/>
              <a:t> $499.00 from prior fundraising activities.</a:t>
            </a:r>
          </a:p>
        </p:txBody>
      </p:sp>
      <p:sp>
        <p:nvSpPr>
          <p:cNvPr id="13" name="TextBox 12"/>
          <p:cNvSpPr txBox="1">
            <a:spLocks noChangeArrowheads="1"/>
          </p:cNvSpPr>
          <p:nvPr/>
        </p:nvSpPr>
        <p:spPr bwMode="auto">
          <a:xfrm>
            <a:off x="3352800" y="5029200"/>
            <a:ext cx="1676400" cy="215900"/>
          </a:xfrm>
          <a:prstGeom prst="rect">
            <a:avLst/>
          </a:prstGeom>
          <a:noFill/>
          <a:ln w="9525">
            <a:noFill/>
            <a:miter lim="800000"/>
            <a:headEnd/>
            <a:tailEnd/>
          </a:ln>
        </p:spPr>
        <p:txBody>
          <a:bodyPr>
            <a:spAutoFit/>
          </a:bodyPr>
          <a:lstStyle/>
          <a:p>
            <a:r>
              <a:rPr lang="en-US" sz="800" dirty="0"/>
              <a:t> $499.00</a:t>
            </a:r>
          </a:p>
        </p:txBody>
      </p:sp>
      <p:sp>
        <p:nvSpPr>
          <p:cNvPr id="14" name="TextBox 8"/>
          <p:cNvSpPr txBox="1">
            <a:spLocks noChangeArrowheads="1"/>
          </p:cNvSpPr>
          <p:nvPr/>
        </p:nvSpPr>
        <p:spPr bwMode="auto">
          <a:xfrm>
            <a:off x="5181600" y="1219200"/>
            <a:ext cx="2209800" cy="400110"/>
          </a:xfrm>
          <a:prstGeom prst="rect">
            <a:avLst/>
          </a:prstGeom>
          <a:noFill/>
          <a:ln w="9525">
            <a:noFill/>
            <a:miter lim="800000"/>
            <a:headEnd/>
            <a:tailEnd/>
          </a:ln>
        </p:spPr>
        <p:txBody>
          <a:bodyPr>
            <a:spAutoFit/>
          </a:bodyPr>
          <a:lstStyle/>
          <a:p>
            <a:r>
              <a:rPr lang="en-US" sz="2000" dirty="0">
                <a:latin typeface="Kunstler Script" panose="030304020206070D0D06" pitchFamily="66" charset="0"/>
                <a:cs typeface="Handwriting - Dakota"/>
              </a:rPr>
              <a:t>Patrick Steed</a:t>
            </a:r>
          </a:p>
        </p:txBody>
      </p:sp>
      <p:sp>
        <p:nvSpPr>
          <p:cNvPr id="15" name="Rectangle 14"/>
          <p:cNvSpPr/>
          <p:nvPr/>
        </p:nvSpPr>
        <p:spPr>
          <a:xfrm>
            <a:off x="5486400" y="6324600"/>
            <a:ext cx="3698448" cy="369332"/>
          </a:xfrm>
          <a:prstGeom prst="rect">
            <a:avLst/>
          </a:prstGeom>
        </p:spPr>
        <p:txBody>
          <a:bodyPr wrap="none">
            <a:spAutoFit/>
          </a:bodyPr>
          <a:lstStyle/>
          <a:p>
            <a:r>
              <a:rPr lang="en-US" dirty="0" smtClean="0">
                <a:solidFill>
                  <a:srgbClr val="FF0000"/>
                </a:solidFill>
              </a:rPr>
              <a:t>Page 12 of Regulations Handbook</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457200" y="1295400"/>
            <a:ext cx="8305800" cy="4953000"/>
          </a:xfrm>
        </p:spPr>
        <p:txBody>
          <a:bodyPr>
            <a:normAutofit fontScale="77500" lnSpcReduction="20000"/>
          </a:bodyPr>
          <a:lstStyle/>
          <a:p>
            <a:pPr marL="566737" indent="-457200" eaLnBrk="1" hangingPunct="1">
              <a:lnSpc>
                <a:spcPct val="80000"/>
              </a:lnSpc>
              <a:buFont typeface="+mj-lt"/>
              <a:buAutoNum type="arabicPeriod"/>
            </a:pPr>
            <a:r>
              <a:rPr lang="en-US" sz="2900" dirty="0" smtClean="0"/>
              <a:t>General Office Supplies </a:t>
            </a:r>
            <a:r>
              <a:rPr lang="en-US" sz="2900" dirty="0" smtClean="0">
                <a:solidFill>
                  <a:srgbClr val="00B0F0"/>
                </a:solidFill>
              </a:rPr>
              <a:t>(must be purchased from Staples)</a:t>
            </a:r>
            <a:r>
              <a:rPr lang="en-US" sz="2900" dirty="0" smtClean="0"/>
              <a:t/>
            </a:r>
            <a:br>
              <a:rPr lang="en-US" sz="2900" dirty="0" smtClean="0"/>
            </a:br>
            <a:endParaRPr lang="en-US" sz="2900" dirty="0" smtClean="0"/>
          </a:p>
          <a:p>
            <a:pPr marL="566737" indent="-457200" eaLnBrk="1" hangingPunct="1">
              <a:lnSpc>
                <a:spcPct val="80000"/>
              </a:lnSpc>
              <a:buFont typeface="+mj-lt"/>
              <a:buAutoNum type="arabicPeriod"/>
            </a:pPr>
            <a:r>
              <a:rPr lang="en-US" sz="2900" dirty="0" smtClean="0"/>
              <a:t>Organization Banners &amp; Signs</a:t>
            </a:r>
          </a:p>
          <a:p>
            <a:pPr marL="822325" lvl="1" indent="-457200" eaLnBrk="1" hangingPunct="1">
              <a:lnSpc>
                <a:spcPct val="80000"/>
              </a:lnSpc>
            </a:pPr>
            <a:r>
              <a:rPr lang="en-US" sz="2900" dirty="0" smtClean="0"/>
              <a:t>Must include copy of design</a:t>
            </a:r>
            <a:br>
              <a:rPr lang="en-US" sz="2900" dirty="0" smtClean="0"/>
            </a:br>
            <a:endParaRPr lang="en-US" sz="2900" dirty="0" smtClean="0"/>
          </a:p>
          <a:p>
            <a:pPr marL="566737" indent="-457200" eaLnBrk="1" hangingPunct="1">
              <a:lnSpc>
                <a:spcPct val="80000"/>
              </a:lnSpc>
              <a:buFont typeface="+mj-lt"/>
              <a:buAutoNum type="arabicPeriod"/>
            </a:pPr>
            <a:r>
              <a:rPr lang="en-US" sz="2900" dirty="0" smtClean="0"/>
              <a:t>50% of Recruiting Items</a:t>
            </a:r>
          </a:p>
          <a:p>
            <a:pPr marL="822325" lvl="1" indent="-457200" eaLnBrk="1" hangingPunct="1">
              <a:lnSpc>
                <a:spcPct val="80000"/>
              </a:lnSpc>
            </a:pPr>
            <a:r>
              <a:rPr lang="en-US" sz="2900" dirty="0" smtClean="0"/>
              <a:t>T-shirts, pens/pencils, mugs, </a:t>
            </a:r>
            <a:r>
              <a:rPr lang="en-US" sz="2900" dirty="0" err="1" smtClean="0"/>
              <a:t>koozies</a:t>
            </a:r>
            <a:r>
              <a:rPr lang="en-US" sz="2900" dirty="0" smtClean="0"/>
              <a:t>, </a:t>
            </a:r>
            <a:r>
              <a:rPr lang="en-US" sz="2900" dirty="0" err="1" smtClean="0"/>
              <a:t>e.g</a:t>
            </a:r>
            <a:endParaRPr lang="en-US" sz="2900" dirty="0" smtClean="0"/>
          </a:p>
          <a:p>
            <a:pPr marL="822325" lvl="1" indent="-457200" eaLnBrk="1" hangingPunct="1">
              <a:lnSpc>
                <a:spcPct val="80000"/>
              </a:lnSpc>
            </a:pPr>
            <a:r>
              <a:rPr lang="en-US" sz="2900" dirty="0" smtClean="0">
                <a:solidFill>
                  <a:schemeClr val="tx2"/>
                </a:solidFill>
              </a:rPr>
              <a:t>Request for Expense Approval Form required</a:t>
            </a:r>
          </a:p>
          <a:p>
            <a:pPr marL="822325" lvl="1" indent="-457200" eaLnBrk="1" hangingPunct="1">
              <a:lnSpc>
                <a:spcPct val="80000"/>
              </a:lnSpc>
            </a:pPr>
            <a:r>
              <a:rPr lang="en-US" sz="2900" dirty="0" smtClean="0"/>
              <a:t>Must include copy of the design</a:t>
            </a:r>
            <a:br>
              <a:rPr lang="en-US" sz="2900" dirty="0" smtClean="0"/>
            </a:br>
            <a:endParaRPr lang="en-US" sz="2900" dirty="0" smtClean="0"/>
          </a:p>
          <a:p>
            <a:pPr marL="566737" indent="-457200" eaLnBrk="1" hangingPunct="1">
              <a:lnSpc>
                <a:spcPct val="80000"/>
              </a:lnSpc>
              <a:buFont typeface="+mj-lt"/>
              <a:buAutoNum type="arabicPeriod"/>
            </a:pPr>
            <a:r>
              <a:rPr lang="en-US" sz="2900" dirty="0" smtClean="0"/>
              <a:t>Copying and Printing</a:t>
            </a:r>
          </a:p>
          <a:p>
            <a:pPr marL="849313" lvl="1" indent="-457200" eaLnBrk="1" hangingPunct="1">
              <a:lnSpc>
                <a:spcPct val="80000"/>
              </a:lnSpc>
            </a:pPr>
            <a:r>
              <a:rPr lang="en-US" sz="2900" dirty="0" smtClean="0"/>
              <a:t>Must include a copy of what was printed </a:t>
            </a:r>
            <a:br>
              <a:rPr lang="en-US" sz="2900" dirty="0" smtClean="0"/>
            </a:br>
            <a:endParaRPr lang="en-US" sz="2900" dirty="0" smtClean="0"/>
          </a:p>
          <a:p>
            <a:pPr marL="566737" indent="-457200" eaLnBrk="1" hangingPunct="1">
              <a:lnSpc>
                <a:spcPct val="80000"/>
              </a:lnSpc>
              <a:buFont typeface="+mj-lt"/>
              <a:buAutoNum type="arabicPeriod"/>
            </a:pPr>
            <a:r>
              <a:rPr lang="en-US" sz="2900" dirty="0" smtClean="0"/>
              <a:t>Event Room Rental</a:t>
            </a:r>
          </a:p>
          <a:p>
            <a:pPr marL="566737" indent="-457200" eaLnBrk="1" hangingPunct="1">
              <a:lnSpc>
                <a:spcPct val="80000"/>
              </a:lnSpc>
              <a:buFont typeface="+mj-lt"/>
              <a:buAutoNum type="arabicPeriod"/>
            </a:pPr>
            <a:endParaRPr lang="en-US" sz="2900" dirty="0" smtClean="0"/>
          </a:p>
          <a:p>
            <a:pPr marL="566737" indent="-457200" eaLnBrk="1" hangingPunct="1">
              <a:lnSpc>
                <a:spcPct val="80000"/>
              </a:lnSpc>
              <a:buFont typeface="+mj-lt"/>
              <a:buAutoNum type="arabicPeriod"/>
            </a:pPr>
            <a:r>
              <a:rPr lang="en-US" sz="2900" dirty="0" smtClean="0"/>
              <a:t>Non-Research Travel</a:t>
            </a:r>
          </a:p>
          <a:p>
            <a:pPr marL="566737" indent="-457200" eaLnBrk="1" hangingPunct="1">
              <a:lnSpc>
                <a:spcPct val="80000"/>
              </a:lnSpc>
              <a:buFont typeface="+mj-lt"/>
              <a:buAutoNum type="arabicPeriod"/>
            </a:pPr>
            <a:endParaRPr lang="en-US" sz="2900" dirty="0" smtClean="0"/>
          </a:p>
          <a:p>
            <a:pPr marL="566737" indent="-457200" eaLnBrk="1" hangingPunct="1">
              <a:lnSpc>
                <a:spcPct val="80000"/>
              </a:lnSpc>
              <a:buFont typeface="+mj-lt"/>
              <a:buAutoNum type="arabicPeriod"/>
            </a:pPr>
            <a:r>
              <a:rPr lang="en-US" sz="2900" dirty="0" smtClean="0"/>
              <a:t>Speaker Expenses</a:t>
            </a:r>
          </a:p>
          <a:p>
            <a:pPr marL="566737" indent="-457200" algn="r" eaLnBrk="1" hangingPunct="1">
              <a:lnSpc>
                <a:spcPct val="80000"/>
              </a:lnSpc>
              <a:buNone/>
            </a:pPr>
            <a:endParaRPr lang="en-US" sz="2000" dirty="0" smtClean="0">
              <a:solidFill>
                <a:srgbClr val="FF0000"/>
              </a:solidFill>
            </a:endParaRPr>
          </a:p>
          <a:p>
            <a:pPr marL="566737" indent="-457200" algn="r" eaLnBrk="1" hangingPunct="1">
              <a:lnSpc>
                <a:spcPct val="80000"/>
              </a:lnSpc>
              <a:buNone/>
            </a:pPr>
            <a:endParaRPr lang="en-US" sz="2000" dirty="0" smtClean="0">
              <a:solidFill>
                <a:srgbClr val="FF0000"/>
              </a:solidFill>
            </a:endParaRPr>
          </a:p>
        </p:txBody>
      </p:sp>
      <p:sp>
        <p:nvSpPr>
          <p:cNvPr id="4" name="Rectangle 2"/>
          <p:cNvSpPr txBox="1">
            <a:spLocks noChangeArrowheads="1"/>
          </p:cNvSpPr>
          <p:nvPr/>
        </p:nvSpPr>
        <p:spPr>
          <a:xfrm>
            <a:off x="228600" y="152400"/>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5" name="Rectangle 2"/>
          <p:cNvSpPr txBox="1">
            <a:spLocks noChangeArrowheads="1"/>
          </p:cNvSpPr>
          <p:nvPr/>
        </p:nvSpPr>
        <p:spPr>
          <a:xfrm>
            <a:off x="457200" y="274638"/>
            <a:ext cx="8229600" cy="944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en-US" dirty="0" smtClean="0">
                <a:solidFill>
                  <a:schemeClr val="tx2">
                    <a:satMod val="200000"/>
                  </a:schemeClr>
                </a:solidFill>
              </a:rPr>
              <a:t>Allowable Expenses</a:t>
            </a:r>
            <a:endParaRPr lang="en-US" dirty="0">
              <a:solidFill>
                <a:schemeClr val="tx2">
                  <a:satMod val="200000"/>
                </a:schemeClr>
              </a:solidFill>
            </a:endParaRPr>
          </a:p>
        </p:txBody>
      </p:sp>
      <p:sp>
        <p:nvSpPr>
          <p:cNvPr id="6" name="Rectangle 5"/>
          <p:cNvSpPr/>
          <p:nvPr/>
        </p:nvSpPr>
        <p:spPr>
          <a:xfrm>
            <a:off x="5486400" y="6324600"/>
            <a:ext cx="3698448" cy="369332"/>
          </a:xfrm>
          <a:prstGeom prst="rect">
            <a:avLst/>
          </a:prstGeom>
        </p:spPr>
        <p:txBody>
          <a:bodyPr wrap="none">
            <a:spAutoFit/>
          </a:bodyPr>
          <a:lstStyle/>
          <a:p>
            <a:r>
              <a:rPr lang="en-US" dirty="0" smtClean="0">
                <a:solidFill>
                  <a:srgbClr val="FF0000"/>
                </a:solidFill>
              </a:rPr>
              <a:t>Page 13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228600" y="1066800"/>
            <a:ext cx="8686800" cy="5486400"/>
          </a:xfrm>
        </p:spPr>
        <p:txBody>
          <a:bodyPr>
            <a:normAutofit fontScale="92500" lnSpcReduction="10000"/>
          </a:bodyPr>
          <a:lstStyle/>
          <a:p>
            <a:pPr marL="612331" indent="-457200" eaLnBrk="1" fontAlgn="auto" hangingPunct="1">
              <a:lnSpc>
                <a:spcPct val="90000"/>
              </a:lnSpc>
              <a:spcAft>
                <a:spcPts val="0"/>
              </a:spcAft>
              <a:buFont typeface="+mj-lt"/>
              <a:buAutoNum type="arabicPeriod"/>
              <a:defRPr/>
            </a:pPr>
            <a:r>
              <a:rPr lang="en-US" sz="2400" dirty="0" smtClean="0"/>
              <a:t>Food (Catering for Banquets or membership meetings)</a:t>
            </a:r>
            <a:endParaRPr lang="en-US" sz="2200" dirty="0" smtClean="0"/>
          </a:p>
          <a:p>
            <a:pPr marL="612331" indent="-457200" eaLnBrk="1" fontAlgn="auto" hangingPunct="1">
              <a:lnSpc>
                <a:spcPct val="90000"/>
              </a:lnSpc>
              <a:spcAft>
                <a:spcPts val="0"/>
              </a:spcAft>
              <a:buFont typeface="+mj-lt"/>
              <a:buAutoNum type="arabicPeriod"/>
              <a:defRPr/>
            </a:pPr>
            <a:endParaRPr lang="en-US" sz="2400" dirty="0" smtClean="0"/>
          </a:p>
          <a:p>
            <a:pPr marL="612331" indent="-457200" eaLnBrk="1" fontAlgn="auto" hangingPunct="1">
              <a:lnSpc>
                <a:spcPct val="90000"/>
              </a:lnSpc>
              <a:spcAft>
                <a:spcPts val="0"/>
              </a:spcAft>
              <a:buFont typeface="+mj-lt"/>
              <a:buAutoNum type="arabicPeriod"/>
              <a:defRPr/>
            </a:pPr>
            <a:r>
              <a:rPr lang="en-US" sz="2400" dirty="0" smtClean="0"/>
              <a:t>Research and presentation travel, Advisor’s expenses, internship fees</a:t>
            </a:r>
          </a:p>
          <a:p>
            <a:pPr marL="612331" indent="-457200" eaLnBrk="1" fontAlgn="auto" hangingPunct="1">
              <a:lnSpc>
                <a:spcPct val="90000"/>
              </a:lnSpc>
              <a:spcAft>
                <a:spcPts val="0"/>
              </a:spcAft>
              <a:buFont typeface="+mj-lt"/>
              <a:buAutoNum type="arabicPeriod"/>
              <a:defRPr/>
            </a:pPr>
            <a:endParaRPr lang="en-US" sz="2400" dirty="0" smtClean="0"/>
          </a:p>
          <a:p>
            <a:pPr marL="612331" indent="-457200" eaLnBrk="1" fontAlgn="auto" hangingPunct="1">
              <a:lnSpc>
                <a:spcPct val="90000"/>
              </a:lnSpc>
              <a:spcAft>
                <a:spcPts val="0"/>
              </a:spcAft>
              <a:buFont typeface="+mj-lt"/>
              <a:buAutoNum type="arabicPeriod"/>
              <a:defRPr/>
            </a:pPr>
            <a:r>
              <a:rPr lang="en-US" sz="2400" dirty="0" smtClean="0"/>
              <a:t>Tables, Tents, Canopies, Camping equipment, Coolers, Grills and Accessories</a:t>
            </a:r>
          </a:p>
          <a:p>
            <a:pPr marL="612331" indent="-457200" eaLnBrk="1" fontAlgn="auto" hangingPunct="1">
              <a:lnSpc>
                <a:spcPct val="90000"/>
              </a:lnSpc>
              <a:spcAft>
                <a:spcPts val="0"/>
              </a:spcAft>
              <a:buFont typeface="+mj-lt"/>
              <a:buAutoNum type="arabicPeriod"/>
              <a:defRPr/>
            </a:pPr>
            <a:endParaRPr lang="en-US" sz="2400" dirty="0" smtClean="0"/>
          </a:p>
          <a:p>
            <a:pPr marL="612331" indent="-457200" eaLnBrk="1" fontAlgn="auto" hangingPunct="1">
              <a:lnSpc>
                <a:spcPct val="90000"/>
              </a:lnSpc>
              <a:spcAft>
                <a:spcPts val="0"/>
              </a:spcAft>
              <a:buFont typeface="+mj-lt"/>
              <a:buAutoNum type="arabicPeriod"/>
              <a:defRPr/>
            </a:pPr>
            <a:r>
              <a:rPr lang="en-US" sz="2400" dirty="0" smtClean="0"/>
              <a:t>Computers, Printers, Scanners, Digital Cameras, Equipment of any variety</a:t>
            </a:r>
          </a:p>
          <a:p>
            <a:pPr marL="612331" indent="-457200" eaLnBrk="1" fontAlgn="auto" hangingPunct="1">
              <a:lnSpc>
                <a:spcPct val="90000"/>
              </a:lnSpc>
              <a:spcAft>
                <a:spcPts val="0"/>
              </a:spcAft>
              <a:buFont typeface="+mj-lt"/>
              <a:buAutoNum type="arabicPeriod"/>
              <a:defRPr/>
            </a:pPr>
            <a:endParaRPr lang="en-US" sz="2400" dirty="0" smtClean="0"/>
          </a:p>
          <a:p>
            <a:pPr marL="612331" indent="-457200" eaLnBrk="1" fontAlgn="auto" hangingPunct="1">
              <a:lnSpc>
                <a:spcPct val="90000"/>
              </a:lnSpc>
              <a:spcAft>
                <a:spcPts val="0"/>
              </a:spcAft>
              <a:buFont typeface="+mj-lt"/>
              <a:buAutoNum type="arabicPeriod"/>
              <a:defRPr/>
            </a:pPr>
            <a:r>
              <a:rPr lang="en-US" sz="2400" dirty="0" smtClean="0"/>
              <a:t>Texas State sales tax</a:t>
            </a:r>
          </a:p>
          <a:p>
            <a:pPr marL="612331" indent="-457200" eaLnBrk="1" fontAlgn="auto" hangingPunct="1">
              <a:lnSpc>
                <a:spcPct val="90000"/>
              </a:lnSpc>
              <a:spcAft>
                <a:spcPts val="0"/>
              </a:spcAft>
              <a:buFont typeface="+mj-lt"/>
              <a:buAutoNum type="arabicPeriod"/>
              <a:defRPr/>
            </a:pPr>
            <a:endParaRPr lang="en-US" sz="2400" dirty="0" smtClean="0"/>
          </a:p>
          <a:p>
            <a:pPr marL="612331" indent="-457200" eaLnBrk="1" fontAlgn="auto" hangingPunct="1">
              <a:lnSpc>
                <a:spcPct val="90000"/>
              </a:lnSpc>
              <a:spcAft>
                <a:spcPts val="0"/>
              </a:spcAft>
              <a:buFont typeface="+mj-lt"/>
              <a:buAutoNum type="arabicPeriod"/>
              <a:defRPr/>
            </a:pPr>
            <a:r>
              <a:rPr lang="en-US" sz="2400" dirty="0" smtClean="0"/>
              <a:t>Scholarship, awards, gifts, prizes, gift cards</a:t>
            </a:r>
          </a:p>
          <a:p>
            <a:pPr marL="612331" indent="-457200" eaLnBrk="1" fontAlgn="auto" hangingPunct="1">
              <a:lnSpc>
                <a:spcPct val="90000"/>
              </a:lnSpc>
              <a:spcAft>
                <a:spcPts val="0"/>
              </a:spcAft>
              <a:buFont typeface="+mj-lt"/>
              <a:buAutoNum type="arabicPeriod"/>
              <a:defRPr/>
            </a:pPr>
            <a:endParaRPr lang="en-US" sz="2400" dirty="0" smtClean="0"/>
          </a:p>
          <a:p>
            <a:pPr marL="612331" indent="-457200" eaLnBrk="1" fontAlgn="auto" hangingPunct="1">
              <a:lnSpc>
                <a:spcPct val="90000"/>
              </a:lnSpc>
              <a:spcAft>
                <a:spcPts val="0"/>
              </a:spcAft>
              <a:buFont typeface="+mj-lt"/>
              <a:buAutoNum type="arabicPeriod"/>
              <a:defRPr/>
            </a:pPr>
            <a:r>
              <a:rPr lang="en-US" sz="2400" dirty="0" smtClean="0"/>
              <a:t>Operating Expenses </a:t>
            </a:r>
            <a:r>
              <a:rPr lang="en-US" sz="2200" dirty="0" smtClean="0"/>
              <a:t>(Telephone, Salaries, Copier Rental, e.g.)</a:t>
            </a:r>
            <a:endParaRPr lang="en-US" sz="2400" dirty="0" smtClean="0"/>
          </a:p>
          <a:p>
            <a:pPr marL="612331" indent="-457200" algn="r" eaLnBrk="1" fontAlgn="auto" hangingPunct="1">
              <a:lnSpc>
                <a:spcPct val="90000"/>
              </a:lnSpc>
              <a:spcAft>
                <a:spcPts val="0"/>
              </a:spcAft>
              <a:buNone/>
              <a:defRPr/>
            </a:pPr>
            <a:endParaRPr lang="en-US" sz="2200" dirty="0" smtClean="0">
              <a:solidFill>
                <a:srgbClr val="FF0000"/>
              </a:solidFill>
            </a:endParaRPr>
          </a:p>
        </p:txBody>
      </p:sp>
      <p:sp>
        <p:nvSpPr>
          <p:cNvPr id="45058" name="Rectangle 2"/>
          <p:cNvSpPr>
            <a:spLocks noGrp="1" noChangeArrowheads="1"/>
          </p:cNvSpPr>
          <p:nvPr>
            <p:ph type="title"/>
          </p:nvPr>
        </p:nvSpPr>
        <p:spPr>
          <a:xfrm>
            <a:off x="457200" y="274638"/>
            <a:ext cx="8229600" cy="944562"/>
          </a:xfrm>
        </p:spPr>
        <p:txBody>
          <a:bodyPr>
            <a:normAutofit/>
          </a:bodyPr>
          <a:lstStyle/>
          <a:p>
            <a:pPr eaLnBrk="1" fontAlgn="auto" hangingPunct="1">
              <a:spcAft>
                <a:spcPts val="0"/>
              </a:spcAft>
              <a:defRPr/>
            </a:pPr>
            <a:r>
              <a:rPr lang="en-US" dirty="0" smtClean="0">
                <a:solidFill>
                  <a:schemeClr val="tx2">
                    <a:satMod val="200000"/>
                  </a:schemeClr>
                </a:solidFill>
              </a:rPr>
              <a:t>Excluded Expenses</a:t>
            </a:r>
            <a:endParaRPr dirty="0">
              <a:solidFill>
                <a:schemeClr val="tx2">
                  <a:satMod val="200000"/>
                </a:schemeClr>
              </a:solidFill>
            </a:endParaRPr>
          </a:p>
        </p:txBody>
      </p:sp>
      <p:sp>
        <p:nvSpPr>
          <p:cNvPr id="4" name="Rectangle 3"/>
          <p:cNvSpPr/>
          <p:nvPr/>
        </p:nvSpPr>
        <p:spPr>
          <a:xfrm>
            <a:off x="5486400" y="6324600"/>
            <a:ext cx="3698448" cy="369332"/>
          </a:xfrm>
          <a:prstGeom prst="rect">
            <a:avLst/>
          </a:prstGeom>
        </p:spPr>
        <p:txBody>
          <a:bodyPr wrap="none">
            <a:spAutoFit/>
          </a:bodyPr>
          <a:lstStyle/>
          <a:p>
            <a:r>
              <a:rPr lang="en-US" dirty="0" smtClean="0">
                <a:solidFill>
                  <a:srgbClr val="FF0000"/>
                </a:solidFill>
              </a:rPr>
              <a:t>Page 13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28600" y="1143000"/>
            <a:ext cx="8651448" cy="5562600"/>
          </a:xfrm>
        </p:spPr>
        <p:txBody>
          <a:bodyPr>
            <a:normAutofit/>
          </a:bodyPr>
          <a:lstStyle/>
          <a:p>
            <a:pPr marL="365760" lvl="1" indent="-256032">
              <a:spcBef>
                <a:spcPts val="400"/>
              </a:spcBef>
              <a:buSzPct val="68000"/>
              <a:buFont typeface="Wingdings 3"/>
              <a:buChar char=""/>
            </a:pPr>
            <a:r>
              <a:rPr lang="en-US" sz="2200" dirty="0" smtClean="0"/>
              <a:t>Used to reimburse an organization for an expense</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smtClean="0"/>
              <a:t>Fill </a:t>
            </a:r>
            <a:r>
              <a:rPr lang="en-US" sz="2200" dirty="0"/>
              <a:t>out the </a:t>
            </a:r>
            <a:r>
              <a:rPr lang="en-US" sz="2200" dirty="0" smtClean="0">
                <a:solidFill>
                  <a:srgbClr val="FF0000"/>
                </a:solidFill>
              </a:rPr>
              <a:t>General </a:t>
            </a:r>
            <a:r>
              <a:rPr lang="en-US" sz="2200" dirty="0">
                <a:solidFill>
                  <a:srgbClr val="FF0000"/>
                </a:solidFill>
              </a:rPr>
              <a:t>Reimbursement </a:t>
            </a:r>
            <a:r>
              <a:rPr lang="en-US" sz="2200" dirty="0"/>
              <a:t>form and </a:t>
            </a:r>
            <a:r>
              <a:rPr lang="en-US" sz="2200" dirty="0">
                <a:solidFill>
                  <a:srgbClr val="FF0000"/>
                </a:solidFill>
              </a:rPr>
              <a:t>attach the necessary documentation </a:t>
            </a:r>
            <a:r>
              <a:rPr lang="en-US" sz="2200" dirty="0"/>
              <a:t>– </a:t>
            </a:r>
            <a:r>
              <a:rPr lang="en-US" sz="2200" dirty="0" smtClean="0"/>
              <a:t>itemized receipt</a:t>
            </a:r>
            <a:r>
              <a:rPr lang="en-US" sz="2200" dirty="0"/>
              <a:t>, </a:t>
            </a:r>
            <a:r>
              <a:rPr lang="en-US" sz="2200" dirty="0" smtClean="0"/>
              <a:t>paid invoice</a:t>
            </a:r>
            <a:r>
              <a:rPr lang="en-US" sz="2200" dirty="0"/>
              <a:t>, artwork design (for recruiting items and printing expenses</a:t>
            </a:r>
            <a:r>
              <a:rPr lang="en-US" sz="2200" dirty="0" smtClean="0"/>
              <a:t>)</a:t>
            </a:r>
          </a:p>
          <a:p>
            <a:pPr marL="365760" lvl="1" indent="-256032">
              <a:spcBef>
                <a:spcPts val="400"/>
              </a:spcBef>
              <a:buSzPct val="68000"/>
              <a:buFont typeface="Wingdings 3"/>
              <a:buChar char=""/>
            </a:pPr>
            <a:endParaRPr lang="en-US" sz="2200" dirty="0" smtClean="0"/>
          </a:p>
          <a:p>
            <a:pPr marL="365760" lvl="1" indent="-256032">
              <a:spcBef>
                <a:spcPts val="400"/>
              </a:spcBef>
              <a:buSzPct val="68000"/>
              <a:buFont typeface="Wingdings 3"/>
              <a:buChar char=""/>
            </a:pPr>
            <a:r>
              <a:rPr lang="en-US" sz="2200" dirty="0" smtClean="0"/>
              <a:t>Under no circumstances will SGA reimburse a TTU department, </a:t>
            </a:r>
            <a:r>
              <a:rPr lang="en-US" sz="2200" dirty="0" err="1" smtClean="0"/>
              <a:t>pcard</a:t>
            </a:r>
            <a:r>
              <a:rPr lang="en-US" sz="2200" dirty="0" smtClean="0"/>
              <a:t>, TTU Voyager Card, or any other TTU issued credit card. </a:t>
            </a:r>
            <a:r>
              <a:rPr lang="en-US" sz="1800" dirty="0">
                <a:solidFill>
                  <a:schemeClr val="tx2"/>
                </a:solidFill>
              </a:rPr>
              <a:t>(page 10)</a:t>
            </a:r>
          </a:p>
          <a:p>
            <a:pPr marL="365760" lvl="1" indent="-256032">
              <a:spcBef>
                <a:spcPts val="400"/>
              </a:spcBef>
              <a:buSzPct val="68000"/>
              <a:buFont typeface="Wingdings 3"/>
              <a:buChar char=""/>
            </a:pPr>
            <a:endParaRPr lang="en-US" sz="2200" dirty="0" smtClean="0"/>
          </a:p>
          <a:p>
            <a:pPr marL="365760" lvl="1" indent="-256032">
              <a:spcBef>
                <a:spcPts val="400"/>
              </a:spcBef>
              <a:buSzPct val="68000"/>
              <a:buFont typeface="Wingdings 3"/>
              <a:buChar char=""/>
            </a:pPr>
            <a:r>
              <a:rPr lang="en-US" sz="2200" dirty="0" smtClean="0"/>
              <a:t>All reimbursements will be made to the organization only and it is the responsibility of the organization to disburse the reimbursement to the appropriate individuals. </a:t>
            </a:r>
            <a:r>
              <a:rPr lang="en-US" sz="1800" dirty="0" smtClean="0">
                <a:solidFill>
                  <a:schemeClr val="tx2"/>
                </a:solidFill>
              </a:rPr>
              <a:t>(page 10)</a:t>
            </a:r>
            <a:endParaRPr lang="en-US" sz="1800" dirty="0">
              <a:solidFill>
                <a:schemeClr val="tx2"/>
              </a:solidFill>
            </a:endParaRPr>
          </a:p>
          <a:p>
            <a:pPr eaLnBrk="1" hangingPunct="1"/>
            <a:endParaRPr lang="en-US" sz="1800" dirty="0" smtClean="0"/>
          </a:p>
        </p:txBody>
      </p:sp>
      <p:sp>
        <p:nvSpPr>
          <p:cNvPr id="4" name="Rectangle 3"/>
          <p:cNvSpPr/>
          <p:nvPr/>
        </p:nvSpPr>
        <p:spPr>
          <a:xfrm>
            <a:off x="5181600" y="6324600"/>
            <a:ext cx="3698448" cy="369332"/>
          </a:xfrm>
          <a:prstGeom prst="rect">
            <a:avLst/>
          </a:prstGeom>
        </p:spPr>
        <p:txBody>
          <a:bodyPr wrap="none">
            <a:spAutoFit/>
          </a:bodyPr>
          <a:lstStyle/>
          <a:p>
            <a:r>
              <a:rPr lang="en-US" dirty="0" smtClean="0">
                <a:solidFill>
                  <a:srgbClr val="FF0000"/>
                </a:solidFill>
              </a:rPr>
              <a:t>Page 14 of Regulations Handbook</a:t>
            </a:r>
            <a:endParaRPr lang="en-US" dirty="0">
              <a:solidFill>
                <a:srgbClr val="FF0000"/>
              </a:solidFill>
            </a:endParaRPr>
          </a:p>
        </p:txBody>
      </p:sp>
      <p:sp>
        <p:nvSpPr>
          <p:cNvPr id="5" name="Rectangle 2"/>
          <p:cNvSpPr>
            <a:spLocks noGrp="1" noChangeArrowheads="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solidFill>
                  <a:schemeClr val="tx2">
                    <a:satMod val="200000"/>
                  </a:schemeClr>
                </a:solidFill>
              </a:rPr>
              <a:t>General Reimbursement Form</a:t>
            </a:r>
            <a:endParaRPr dirty="0">
              <a:solidFill>
                <a:schemeClr val="tx2">
                  <a:satMod val="200000"/>
                </a:schemeClr>
              </a:solidFill>
            </a:endParaRPr>
          </a:p>
        </p:txBody>
      </p:sp>
    </p:spTree>
    <p:extLst>
      <p:ext uri="{BB962C8B-B14F-4D97-AF65-F5344CB8AC3E}">
        <p14:creationId xmlns:p14="http://schemas.microsoft.com/office/powerpoint/2010/main" val="2324696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Grp="1" noChangeAspect="1" noChangeArrowheads="1"/>
          </p:cNvPicPr>
          <p:nvPr>
            <p:ph idx="1"/>
          </p:nvPr>
        </p:nvPicPr>
        <p:blipFill>
          <a:blip r:embed="rId3" cstate="print"/>
          <a:srcRect/>
          <a:stretch>
            <a:fillRect/>
          </a:stretch>
        </p:blipFill>
        <p:spPr>
          <a:xfrm>
            <a:off x="1752600" y="0"/>
            <a:ext cx="5486400" cy="5734050"/>
          </a:xfrm>
          <a:noFill/>
        </p:spPr>
      </p:pic>
      <p:sp>
        <p:nvSpPr>
          <p:cNvPr id="7" name="TextBox 6"/>
          <p:cNvSpPr txBox="1">
            <a:spLocks noChangeArrowheads="1"/>
          </p:cNvSpPr>
          <p:nvPr/>
        </p:nvSpPr>
        <p:spPr bwMode="auto">
          <a:xfrm>
            <a:off x="1981200" y="533400"/>
            <a:ext cx="2895600" cy="215900"/>
          </a:xfrm>
          <a:prstGeom prst="rect">
            <a:avLst/>
          </a:prstGeom>
          <a:noFill/>
          <a:ln w="9525">
            <a:noFill/>
            <a:miter lim="800000"/>
            <a:headEnd/>
            <a:tailEnd/>
          </a:ln>
        </p:spPr>
        <p:txBody>
          <a:bodyPr>
            <a:spAutoFit/>
          </a:bodyPr>
          <a:lstStyle/>
          <a:p>
            <a:r>
              <a:rPr lang="en-US" sz="800" dirty="0" smtClean="0"/>
              <a:t>Students for TTU Success</a:t>
            </a:r>
            <a:endParaRPr lang="en-US" sz="800" dirty="0"/>
          </a:p>
        </p:txBody>
      </p:sp>
      <p:sp>
        <p:nvSpPr>
          <p:cNvPr id="8" name="TextBox 7"/>
          <p:cNvSpPr txBox="1">
            <a:spLocks noChangeArrowheads="1"/>
          </p:cNvSpPr>
          <p:nvPr/>
        </p:nvSpPr>
        <p:spPr bwMode="auto">
          <a:xfrm>
            <a:off x="5638800" y="533400"/>
            <a:ext cx="1447800" cy="215900"/>
          </a:xfrm>
          <a:prstGeom prst="rect">
            <a:avLst/>
          </a:prstGeom>
          <a:noFill/>
          <a:ln w="9525">
            <a:noFill/>
            <a:miter lim="800000"/>
            <a:headEnd/>
            <a:tailEnd/>
          </a:ln>
        </p:spPr>
        <p:txBody>
          <a:bodyPr>
            <a:spAutoFit/>
          </a:bodyPr>
          <a:lstStyle/>
          <a:p>
            <a:r>
              <a:rPr lang="en-US" sz="800" dirty="0" smtClean="0"/>
              <a:t>09/30/2012</a:t>
            </a:r>
            <a:endParaRPr lang="en-US" sz="800" dirty="0"/>
          </a:p>
        </p:txBody>
      </p:sp>
      <p:sp>
        <p:nvSpPr>
          <p:cNvPr id="9" name="TextBox 8"/>
          <p:cNvSpPr txBox="1">
            <a:spLocks noChangeArrowheads="1"/>
          </p:cNvSpPr>
          <p:nvPr/>
        </p:nvSpPr>
        <p:spPr bwMode="auto">
          <a:xfrm>
            <a:off x="1905000" y="838200"/>
            <a:ext cx="1676400" cy="215444"/>
          </a:xfrm>
          <a:prstGeom prst="rect">
            <a:avLst/>
          </a:prstGeom>
          <a:noFill/>
          <a:ln w="9525">
            <a:noFill/>
            <a:miter lim="800000"/>
            <a:headEnd/>
            <a:tailEnd/>
          </a:ln>
        </p:spPr>
        <p:txBody>
          <a:bodyPr>
            <a:spAutoFit/>
          </a:bodyPr>
          <a:lstStyle/>
          <a:p>
            <a:r>
              <a:rPr lang="en-US" sz="800" dirty="0" smtClean="0"/>
              <a:t>Katherine Taylor</a:t>
            </a:r>
            <a:endParaRPr lang="en-US" sz="800" dirty="0"/>
          </a:p>
        </p:txBody>
      </p:sp>
      <p:sp>
        <p:nvSpPr>
          <p:cNvPr id="10" name="TextBox 9"/>
          <p:cNvSpPr txBox="1">
            <a:spLocks noChangeArrowheads="1"/>
          </p:cNvSpPr>
          <p:nvPr/>
        </p:nvSpPr>
        <p:spPr bwMode="auto">
          <a:xfrm>
            <a:off x="3429000" y="914400"/>
            <a:ext cx="1828800" cy="215900"/>
          </a:xfrm>
          <a:prstGeom prst="rect">
            <a:avLst/>
          </a:prstGeom>
          <a:noFill/>
          <a:ln w="9525">
            <a:noFill/>
            <a:miter lim="800000"/>
            <a:headEnd/>
            <a:tailEnd/>
          </a:ln>
        </p:spPr>
        <p:txBody>
          <a:bodyPr>
            <a:spAutoFit/>
          </a:bodyPr>
          <a:lstStyle/>
          <a:p>
            <a:r>
              <a:rPr lang="en-US" sz="800" dirty="0"/>
              <a:t>Student Government Association</a:t>
            </a:r>
          </a:p>
        </p:txBody>
      </p:sp>
      <p:sp>
        <p:nvSpPr>
          <p:cNvPr id="11" name="TextBox 10"/>
          <p:cNvSpPr txBox="1">
            <a:spLocks noChangeArrowheads="1"/>
          </p:cNvSpPr>
          <p:nvPr/>
        </p:nvSpPr>
        <p:spPr bwMode="auto">
          <a:xfrm>
            <a:off x="5257800" y="914400"/>
            <a:ext cx="762000" cy="215900"/>
          </a:xfrm>
          <a:prstGeom prst="rect">
            <a:avLst/>
          </a:prstGeom>
          <a:noFill/>
          <a:ln w="9525">
            <a:noFill/>
            <a:miter lim="800000"/>
            <a:headEnd/>
            <a:tailEnd/>
          </a:ln>
        </p:spPr>
        <p:txBody>
          <a:bodyPr>
            <a:spAutoFit/>
          </a:bodyPr>
          <a:lstStyle/>
          <a:p>
            <a:r>
              <a:rPr lang="en-US" sz="800" dirty="0"/>
              <a:t>742-3631</a:t>
            </a:r>
          </a:p>
        </p:txBody>
      </p:sp>
      <p:sp>
        <p:nvSpPr>
          <p:cNvPr id="12" name="TextBox 11"/>
          <p:cNvSpPr txBox="1">
            <a:spLocks noChangeArrowheads="1"/>
          </p:cNvSpPr>
          <p:nvPr/>
        </p:nvSpPr>
        <p:spPr bwMode="auto">
          <a:xfrm>
            <a:off x="6172200" y="990600"/>
            <a:ext cx="762000" cy="215900"/>
          </a:xfrm>
          <a:prstGeom prst="rect">
            <a:avLst/>
          </a:prstGeom>
          <a:noFill/>
          <a:ln w="9525">
            <a:noFill/>
            <a:miter lim="800000"/>
            <a:headEnd/>
            <a:tailEnd/>
          </a:ln>
        </p:spPr>
        <p:txBody>
          <a:bodyPr>
            <a:spAutoFit/>
          </a:bodyPr>
          <a:lstStyle/>
          <a:p>
            <a:r>
              <a:rPr lang="en-US" sz="800" dirty="0"/>
              <a:t>2032</a:t>
            </a:r>
          </a:p>
        </p:txBody>
      </p:sp>
      <p:sp>
        <p:nvSpPr>
          <p:cNvPr id="13" name="TextBox 12"/>
          <p:cNvSpPr txBox="1">
            <a:spLocks noChangeArrowheads="1"/>
          </p:cNvSpPr>
          <p:nvPr/>
        </p:nvSpPr>
        <p:spPr bwMode="auto">
          <a:xfrm>
            <a:off x="2133600" y="1371600"/>
            <a:ext cx="1676400" cy="215900"/>
          </a:xfrm>
          <a:prstGeom prst="rect">
            <a:avLst/>
          </a:prstGeom>
          <a:noFill/>
          <a:ln w="9525">
            <a:noFill/>
            <a:miter lim="800000"/>
            <a:headEnd/>
            <a:tailEnd/>
          </a:ln>
        </p:spPr>
        <p:txBody>
          <a:bodyPr>
            <a:spAutoFit/>
          </a:bodyPr>
          <a:lstStyle/>
          <a:p>
            <a:r>
              <a:rPr lang="en-US" sz="800" dirty="0"/>
              <a:t>Patrick Steed</a:t>
            </a:r>
          </a:p>
        </p:txBody>
      </p:sp>
      <p:sp>
        <p:nvSpPr>
          <p:cNvPr id="14" name="TextBox 13"/>
          <p:cNvSpPr txBox="1">
            <a:spLocks noChangeArrowheads="1"/>
          </p:cNvSpPr>
          <p:nvPr/>
        </p:nvSpPr>
        <p:spPr bwMode="auto">
          <a:xfrm>
            <a:off x="5181600" y="1371600"/>
            <a:ext cx="1905000" cy="215900"/>
          </a:xfrm>
          <a:prstGeom prst="rect">
            <a:avLst/>
          </a:prstGeom>
          <a:noFill/>
          <a:ln w="9525">
            <a:noFill/>
            <a:miter lim="800000"/>
            <a:headEnd/>
            <a:tailEnd/>
          </a:ln>
        </p:spPr>
        <p:txBody>
          <a:bodyPr>
            <a:spAutoFit/>
          </a:bodyPr>
          <a:lstStyle/>
          <a:p>
            <a:r>
              <a:rPr lang="en-US" sz="800" dirty="0"/>
              <a:t>petrucio.shakespeare@gmail.com</a:t>
            </a:r>
          </a:p>
        </p:txBody>
      </p:sp>
      <p:sp>
        <p:nvSpPr>
          <p:cNvPr id="15" name="TextBox 14"/>
          <p:cNvSpPr txBox="1">
            <a:spLocks noChangeArrowheads="1"/>
          </p:cNvSpPr>
          <p:nvPr/>
        </p:nvSpPr>
        <p:spPr bwMode="auto">
          <a:xfrm>
            <a:off x="1981200" y="4572000"/>
            <a:ext cx="1676400" cy="215900"/>
          </a:xfrm>
          <a:prstGeom prst="rect">
            <a:avLst/>
          </a:prstGeom>
          <a:noFill/>
          <a:ln w="9525">
            <a:noFill/>
            <a:miter lim="800000"/>
            <a:headEnd/>
            <a:tailEnd/>
          </a:ln>
        </p:spPr>
        <p:txBody>
          <a:bodyPr>
            <a:spAutoFit/>
          </a:bodyPr>
          <a:lstStyle/>
          <a:p>
            <a:r>
              <a:rPr lang="en-US" sz="800" dirty="0"/>
              <a:t> 130.00</a:t>
            </a:r>
          </a:p>
        </p:txBody>
      </p:sp>
      <p:sp>
        <p:nvSpPr>
          <p:cNvPr id="16" name="TextBox 15"/>
          <p:cNvSpPr txBox="1">
            <a:spLocks noChangeArrowheads="1"/>
          </p:cNvSpPr>
          <p:nvPr/>
        </p:nvSpPr>
        <p:spPr bwMode="auto">
          <a:xfrm>
            <a:off x="4495800" y="4572000"/>
            <a:ext cx="2362200" cy="215900"/>
          </a:xfrm>
          <a:prstGeom prst="rect">
            <a:avLst/>
          </a:prstGeom>
          <a:noFill/>
          <a:ln w="9525">
            <a:noFill/>
            <a:miter lim="800000"/>
            <a:headEnd/>
            <a:tailEnd/>
          </a:ln>
        </p:spPr>
        <p:txBody>
          <a:bodyPr>
            <a:spAutoFit/>
          </a:bodyPr>
          <a:lstStyle/>
          <a:p>
            <a:r>
              <a:rPr lang="en-US" sz="800" dirty="0"/>
              <a:t>Registration at North Central AAAE Conference</a:t>
            </a:r>
          </a:p>
        </p:txBody>
      </p:sp>
      <p:sp>
        <p:nvSpPr>
          <p:cNvPr id="17" name="TextBox 16"/>
          <p:cNvSpPr txBox="1">
            <a:spLocks noChangeArrowheads="1"/>
          </p:cNvSpPr>
          <p:nvPr/>
        </p:nvSpPr>
        <p:spPr bwMode="auto">
          <a:xfrm>
            <a:off x="1905000" y="2590800"/>
            <a:ext cx="1676400" cy="215900"/>
          </a:xfrm>
          <a:prstGeom prst="rect">
            <a:avLst/>
          </a:prstGeom>
          <a:noFill/>
          <a:ln w="9525">
            <a:noFill/>
            <a:miter lim="800000"/>
            <a:headEnd/>
            <a:tailEnd/>
          </a:ln>
        </p:spPr>
        <p:txBody>
          <a:bodyPr>
            <a:spAutoFit/>
          </a:bodyPr>
          <a:lstStyle/>
          <a:p>
            <a:r>
              <a:rPr lang="en-US" sz="800" dirty="0"/>
              <a:t>101.74</a:t>
            </a:r>
          </a:p>
        </p:txBody>
      </p:sp>
      <p:sp>
        <p:nvSpPr>
          <p:cNvPr id="18" name="TextBox 17"/>
          <p:cNvSpPr txBox="1">
            <a:spLocks noChangeArrowheads="1"/>
          </p:cNvSpPr>
          <p:nvPr/>
        </p:nvSpPr>
        <p:spPr bwMode="auto">
          <a:xfrm>
            <a:off x="4648200" y="2590800"/>
            <a:ext cx="2286000" cy="215900"/>
          </a:xfrm>
          <a:prstGeom prst="rect">
            <a:avLst/>
          </a:prstGeom>
          <a:noFill/>
          <a:ln w="9525">
            <a:noFill/>
            <a:miter lim="800000"/>
            <a:headEnd/>
            <a:tailEnd/>
          </a:ln>
        </p:spPr>
        <p:txBody>
          <a:bodyPr>
            <a:spAutoFit/>
          </a:bodyPr>
          <a:lstStyle/>
          <a:p>
            <a:r>
              <a:rPr lang="en-US" sz="800" dirty="0"/>
              <a:t>Pens, pencils, crayons, envelopes, first aid kit</a:t>
            </a:r>
          </a:p>
        </p:txBody>
      </p:sp>
      <p:sp>
        <p:nvSpPr>
          <p:cNvPr id="20" name="TextBox 19"/>
          <p:cNvSpPr txBox="1">
            <a:spLocks noChangeArrowheads="1"/>
          </p:cNvSpPr>
          <p:nvPr/>
        </p:nvSpPr>
        <p:spPr bwMode="auto">
          <a:xfrm>
            <a:off x="1905000" y="5029200"/>
            <a:ext cx="2057400" cy="369888"/>
          </a:xfrm>
          <a:prstGeom prst="rect">
            <a:avLst/>
          </a:prstGeom>
          <a:noFill/>
          <a:ln w="9525">
            <a:noFill/>
            <a:miter lim="800000"/>
            <a:headEnd/>
            <a:tailEnd/>
          </a:ln>
        </p:spPr>
        <p:txBody>
          <a:bodyPr>
            <a:spAutoFit/>
          </a:bodyPr>
          <a:lstStyle/>
          <a:p>
            <a:r>
              <a:rPr lang="en-US" dirty="0" smtClean="0">
                <a:latin typeface="Mistral" pitchFamily="66" charset="0"/>
              </a:rPr>
              <a:t>Katherine Taylor</a:t>
            </a:r>
            <a:endParaRPr lang="en-US" dirty="0">
              <a:latin typeface="Mistral" pitchFamily="66" charset="0"/>
            </a:endParaRPr>
          </a:p>
        </p:txBody>
      </p:sp>
      <p:sp>
        <p:nvSpPr>
          <p:cNvPr id="21" name="TextBox 8"/>
          <p:cNvSpPr txBox="1">
            <a:spLocks noChangeArrowheads="1"/>
          </p:cNvSpPr>
          <p:nvPr/>
        </p:nvSpPr>
        <p:spPr bwMode="auto">
          <a:xfrm>
            <a:off x="4724400" y="5029200"/>
            <a:ext cx="2209800" cy="400110"/>
          </a:xfrm>
          <a:prstGeom prst="rect">
            <a:avLst/>
          </a:prstGeom>
          <a:noFill/>
          <a:ln w="9525">
            <a:noFill/>
            <a:miter lim="800000"/>
            <a:headEnd/>
            <a:tailEnd/>
          </a:ln>
        </p:spPr>
        <p:txBody>
          <a:bodyPr>
            <a:spAutoFit/>
          </a:bodyPr>
          <a:lstStyle/>
          <a:p>
            <a:r>
              <a:rPr lang="en-US" sz="2000" b="1" dirty="0">
                <a:latin typeface="Freestyle Script" pitchFamily="66" charset="0"/>
                <a:cs typeface="Handwriting - Dakota"/>
              </a:rPr>
              <a:t>Patrick Steed</a:t>
            </a:r>
          </a:p>
        </p:txBody>
      </p:sp>
      <p:sp>
        <p:nvSpPr>
          <p:cNvPr id="19" name="TextBox 18"/>
          <p:cNvSpPr txBox="1"/>
          <p:nvPr/>
        </p:nvSpPr>
        <p:spPr>
          <a:xfrm>
            <a:off x="5105400" y="6324600"/>
            <a:ext cx="4343400" cy="369332"/>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Page 15 of Regulations Handbook</a:t>
            </a:r>
            <a:endParaRPr lang="en-US"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1">
                                            <p:txEl>
                                              <p:pRg st="0" end="0"/>
                                            </p:txEl>
                                          </p:spTgt>
                                        </p:tgtEl>
                                        <p:attrNameLst>
                                          <p:attrName>style.visibility</p:attrName>
                                        </p:attrNameLst>
                                      </p:cBhvr>
                                      <p:to>
                                        <p:strVal val="visible"/>
                                      </p:to>
                                    </p:set>
                                    <p:anim calcmode="lin" valueType="num">
                                      <p:cBhvr additive="base">
                                        <p:cTn id="8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5745162"/>
          </a:xfrm>
        </p:spPr>
        <p:txBody>
          <a:bodyPr>
            <a:normAutofit fontScale="90000"/>
          </a:bodyPr>
          <a:lstStyle/>
          <a:p>
            <a:pPr algn="ctr" eaLnBrk="1" fontAlgn="auto" hangingPunct="1">
              <a:spcAft>
                <a:spcPts val="0"/>
              </a:spcAft>
              <a:defRPr/>
            </a:pPr>
            <a:r>
              <a:rPr lang="en-US" sz="5400" dirty="0" smtClean="0">
                <a:solidFill>
                  <a:schemeClr val="tx2">
                    <a:satMod val="200000"/>
                  </a:schemeClr>
                </a:solidFill>
              </a:rPr>
              <a:t/>
            </a:r>
            <a:br>
              <a:rPr lang="en-US" sz="5400" dirty="0" smtClean="0">
                <a:solidFill>
                  <a:schemeClr val="tx2">
                    <a:satMod val="200000"/>
                  </a:schemeClr>
                </a:solidFill>
              </a:rPr>
            </a:br>
            <a:r>
              <a:rPr lang="en-US" sz="5400" dirty="0" smtClean="0">
                <a:solidFill>
                  <a:schemeClr val="tx2">
                    <a:satMod val="200000"/>
                  </a:schemeClr>
                </a:solidFill>
              </a:rPr>
              <a:t>Funding Training </a:t>
            </a:r>
            <a:br>
              <a:rPr lang="en-US" sz="5400" dirty="0" smtClean="0">
                <a:solidFill>
                  <a:schemeClr val="tx2">
                    <a:satMod val="200000"/>
                  </a:schemeClr>
                </a:solidFill>
              </a:rPr>
            </a:br>
            <a:r>
              <a:rPr lang="en-US" sz="5400" i="1" dirty="0" smtClean="0">
                <a:solidFill>
                  <a:schemeClr val="tx2">
                    <a:satMod val="200000"/>
                  </a:schemeClr>
                </a:solidFill>
              </a:rPr>
              <a:t>ONLY</a:t>
            </a:r>
            <a:r>
              <a:rPr lang="en-US" sz="5400" dirty="0" smtClean="0">
                <a:solidFill>
                  <a:schemeClr val="tx2">
                    <a:satMod val="200000"/>
                  </a:schemeClr>
                </a:solidFill>
              </a:rPr>
              <a:t> </a:t>
            </a:r>
            <a:br>
              <a:rPr lang="en-US" sz="5400" dirty="0" smtClean="0">
                <a:solidFill>
                  <a:schemeClr val="tx2">
                    <a:satMod val="200000"/>
                  </a:schemeClr>
                </a:solidFill>
              </a:rPr>
            </a:br>
            <a:r>
              <a:rPr lang="en-US" sz="5400" dirty="0" smtClean="0">
                <a:solidFill>
                  <a:schemeClr val="tx2">
                    <a:satMod val="200000"/>
                  </a:schemeClr>
                </a:solidFill>
              </a:rPr>
              <a:t>for Student Orgs </a:t>
            </a:r>
            <a:br>
              <a:rPr lang="en-US" sz="5400" dirty="0" smtClean="0">
                <a:solidFill>
                  <a:schemeClr val="tx2">
                    <a:satMod val="200000"/>
                  </a:schemeClr>
                </a:solidFill>
              </a:rPr>
            </a:br>
            <a:r>
              <a:rPr lang="en-US" sz="5400" dirty="0" smtClean="0">
                <a:solidFill>
                  <a:schemeClr val="tx2">
                    <a:satMod val="200000"/>
                  </a:schemeClr>
                </a:solidFill>
              </a:rPr>
              <a:t>receiving funding </a:t>
            </a:r>
            <a:br>
              <a:rPr lang="en-US" sz="5400" dirty="0" smtClean="0">
                <a:solidFill>
                  <a:schemeClr val="tx2">
                    <a:satMod val="200000"/>
                  </a:schemeClr>
                </a:solidFill>
              </a:rPr>
            </a:br>
            <a:r>
              <a:rPr lang="en-US" sz="5400" dirty="0" smtClean="0">
                <a:solidFill>
                  <a:schemeClr val="tx2">
                    <a:satMod val="200000"/>
                  </a:schemeClr>
                </a:solidFill>
              </a:rPr>
              <a:t>from SGA or planning to apply for Contingency Funding</a:t>
            </a:r>
            <a:endParaRPr sz="5400"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990600"/>
            <a:ext cx="8229600" cy="5344180"/>
          </a:xfrm>
        </p:spPr>
        <p:txBody>
          <a:bodyPr>
            <a:normAutofit fontScale="92500" lnSpcReduction="20000"/>
          </a:bodyPr>
          <a:lstStyle/>
          <a:p>
            <a:pPr>
              <a:defRPr/>
            </a:pPr>
            <a:r>
              <a:rPr lang="en-US" dirty="0"/>
              <a:t>Organizations not currently in the Vendor Table for the University will be required to submit the </a:t>
            </a:r>
            <a:r>
              <a:rPr lang="en-US" dirty="0" smtClean="0"/>
              <a:t>Vendor Setup Form prior </a:t>
            </a:r>
            <a:r>
              <a:rPr lang="en-US" dirty="0"/>
              <a:t>to being reimbursed for any expense paid out of pocket</a:t>
            </a:r>
          </a:p>
          <a:p>
            <a:pPr marL="365760" indent="-256032" eaLnBrk="1" fontAlgn="auto" hangingPunct="1">
              <a:spcAft>
                <a:spcPts val="0"/>
              </a:spcAft>
              <a:buFont typeface="Wingdings 3"/>
              <a:buChar char=""/>
              <a:defRPr/>
            </a:pPr>
            <a:endParaRPr lang="en-US" i="1" dirty="0" smtClean="0"/>
          </a:p>
          <a:p>
            <a:pPr marL="365760" indent="-256032" eaLnBrk="1" fontAlgn="auto" hangingPunct="1">
              <a:spcAft>
                <a:spcPts val="0"/>
              </a:spcAft>
              <a:buFont typeface="Wingdings 3"/>
              <a:buChar char=""/>
              <a:defRPr/>
            </a:pPr>
            <a:r>
              <a:rPr lang="en-US" i="1" dirty="0" smtClean="0"/>
              <a:t>All</a:t>
            </a:r>
            <a:r>
              <a:rPr lang="en-US" dirty="0" smtClean="0"/>
              <a:t> organizations must have a tax ID or EIN number  - </a:t>
            </a:r>
            <a:r>
              <a:rPr lang="en-US" sz="2100" i="1" dirty="0" smtClean="0">
                <a:solidFill>
                  <a:srgbClr val="FF0000"/>
                </a:solidFill>
              </a:rPr>
              <a:t>if your org has a checking account this number should already be established and your bank would be able to provide that to you</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Fill out the Sections A, B, C and E of the New Vendor Setup Form</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Use the organization’s on-campus address and the advisor’s contact information (campus phone &amp; email)</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p:txBody>
      </p:sp>
      <p:sp>
        <p:nvSpPr>
          <p:cNvPr id="5" name="TextBox 4"/>
          <p:cNvSpPr txBox="1"/>
          <p:nvPr/>
        </p:nvSpPr>
        <p:spPr>
          <a:xfrm>
            <a:off x="4419600" y="6096000"/>
            <a:ext cx="5029200" cy="646331"/>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Page 24-27 (vendor form) in Regulations Handbook</a:t>
            </a:r>
            <a:endParaRPr lang="en-US"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066800" y="152400"/>
            <a:ext cx="7620000" cy="523220"/>
          </a:xfrm>
          <a:prstGeom prst="rect">
            <a:avLst/>
          </a:prstGeom>
          <a:noFill/>
        </p:spPr>
        <p:txBody>
          <a:bodyPr wrap="square" rtlCol="0">
            <a:spAutoFit/>
          </a:bodyPr>
          <a:lstStyle/>
          <a:p>
            <a:r>
              <a:rPr lang="en-US" sz="2800" dirty="0" smtClean="0">
                <a:solidFill>
                  <a:srgbClr val="FF0000"/>
                </a:solidFill>
              </a:rPr>
              <a:t>Vendor Setup for Student Organizations</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81000" y="1524000"/>
            <a:ext cx="8229600" cy="5181600"/>
          </a:xfrm>
        </p:spPr>
        <p:txBody>
          <a:bodyPr>
            <a:normAutofit/>
          </a:bodyPr>
          <a:lstStyle/>
          <a:p>
            <a:pPr marL="365760" lvl="1" indent="-256032">
              <a:spcBef>
                <a:spcPts val="400"/>
              </a:spcBef>
              <a:buSzPct val="68000"/>
              <a:buFont typeface="Wingdings 3"/>
              <a:buChar char=""/>
            </a:pPr>
            <a:r>
              <a:rPr lang="en-US" sz="2400" dirty="0" smtClean="0"/>
              <a:t>Used to pay vendors directly for an organization’s expense </a:t>
            </a:r>
          </a:p>
          <a:p>
            <a:pPr lvl="1"/>
            <a:r>
              <a:rPr lang="en-US" sz="2400" dirty="0" smtClean="0"/>
              <a:t>Fill </a:t>
            </a:r>
            <a:r>
              <a:rPr lang="en-US" sz="2400" dirty="0"/>
              <a:t>out the </a:t>
            </a:r>
            <a:r>
              <a:rPr lang="en-US" sz="2400" dirty="0" smtClean="0">
                <a:solidFill>
                  <a:srgbClr val="FF0000"/>
                </a:solidFill>
              </a:rPr>
              <a:t>Purchase </a:t>
            </a:r>
            <a:r>
              <a:rPr lang="en-US" sz="2400" dirty="0">
                <a:solidFill>
                  <a:srgbClr val="FF0000"/>
                </a:solidFill>
              </a:rPr>
              <a:t>Request </a:t>
            </a:r>
            <a:r>
              <a:rPr lang="en-US" sz="2400" dirty="0"/>
              <a:t>form and </a:t>
            </a:r>
            <a:r>
              <a:rPr lang="en-US" sz="2400" dirty="0">
                <a:solidFill>
                  <a:srgbClr val="FF0000"/>
                </a:solidFill>
              </a:rPr>
              <a:t>attach the necessary documentation </a:t>
            </a:r>
            <a:r>
              <a:rPr lang="en-US" sz="2400" dirty="0"/>
              <a:t>– sales </a:t>
            </a:r>
            <a:r>
              <a:rPr lang="en-US" sz="2400" dirty="0" smtClean="0"/>
              <a:t>order/quote, artwork </a:t>
            </a:r>
            <a:r>
              <a:rPr lang="en-US" sz="2400" dirty="0"/>
              <a:t>design (for recruiting items and printing expenses)</a:t>
            </a:r>
          </a:p>
          <a:p>
            <a:pPr lvl="4"/>
            <a:r>
              <a:rPr lang="en-US" sz="2400" dirty="0">
                <a:solidFill>
                  <a:srgbClr val="FF0000"/>
                </a:solidFill>
              </a:rPr>
              <a:t>NOTE: If you submit a sales order the vendor will not be paid until an invoice is </a:t>
            </a:r>
            <a:r>
              <a:rPr lang="en-US" sz="2400" dirty="0" smtClean="0">
                <a:solidFill>
                  <a:srgbClr val="FF0000"/>
                </a:solidFill>
              </a:rPr>
              <a:t>received</a:t>
            </a:r>
          </a:p>
          <a:p>
            <a:pPr lvl="4"/>
            <a:r>
              <a:rPr lang="en-US" sz="2000" b="1" dirty="0" smtClean="0"/>
              <a:t>If you submit an invoice with this form we will be assumed the org has received the product so it will have to be processed as an “After-the-Fact” and could take up to three months to pay the vendor.</a:t>
            </a:r>
            <a:endParaRPr lang="en-US" sz="2000" b="1" dirty="0"/>
          </a:p>
          <a:p>
            <a:pPr eaLnBrk="1" hangingPunct="1"/>
            <a:endParaRPr lang="en-US" sz="1800" dirty="0" smtClean="0"/>
          </a:p>
        </p:txBody>
      </p:sp>
      <p:sp>
        <p:nvSpPr>
          <p:cNvPr id="4" name="Rectangle 3"/>
          <p:cNvSpPr/>
          <p:nvPr/>
        </p:nvSpPr>
        <p:spPr>
          <a:xfrm>
            <a:off x="5181600" y="6324600"/>
            <a:ext cx="3826689" cy="369332"/>
          </a:xfrm>
          <a:prstGeom prst="rect">
            <a:avLst/>
          </a:prstGeom>
        </p:spPr>
        <p:txBody>
          <a:bodyPr wrap="none">
            <a:spAutoFit/>
          </a:bodyPr>
          <a:lstStyle/>
          <a:p>
            <a:r>
              <a:rPr lang="en-US" dirty="0" smtClean="0">
                <a:solidFill>
                  <a:srgbClr val="FF0000"/>
                </a:solidFill>
              </a:rPr>
              <a:t>Page 16 of Regulations Handbook</a:t>
            </a:r>
            <a:endParaRPr lang="en-US" dirty="0">
              <a:solidFill>
                <a:srgbClr val="FF0000"/>
              </a:solidFill>
            </a:endParaRPr>
          </a:p>
        </p:txBody>
      </p:sp>
      <p:sp>
        <p:nvSpPr>
          <p:cNvPr id="5" name="Rectangle 2"/>
          <p:cNvSpPr>
            <a:spLocks noGrp="1" noChangeArrowheads="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solidFill>
                  <a:schemeClr val="tx2">
                    <a:satMod val="200000"/>
                  </a:schemeClr>
                </a:solidFill>
              </a:rPr>
              <a:t>Purchase Request Form</a:t>
            </a:r>
            <a:endParaRPr dirty="0">
              <a:solidFill>
                <a:schemeClr val="tx2">
                  <a:satMod val="200000"/>
                </a:schemeClr>
              </a:solidFill>
            </a:endParaRPr>
          </a:p>
        </p:txBody>
      </p:sp>
    </p:spTree>
    <p:extLst>
      <p:ext uri="{BB962C8B-B14F-4D97-AF65-F5344CB8AC3E}">
        <p14:creationId xmlns:p14="http://schemas.microsoft.com/office/powerpoint/2010/main" val="2166922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81000" y="1524000"/>
            <a:ext cx="8229600" cy="4800600"/>
          </a:xfrm>
        </p:spPr>
        <p:txBody>
          <a:bodyPr>
            <a:normAutofit/>
          </a:bodyPr>
          <a:lstStyle/>
          <a:p>
            <a:pPr eaLnBrk="1" hangingPunct="1"/>
            <a:r>
              <a:rPr lang="en-US" dirty="0" smtClean="0"/>
              <a:t>You will submit the Purchase Request form and attach the contract</a:t>
            </a:r>
          </a:p>
          <a:p>
            <a:pPr eaLnBrk="1" hangingPunct="1"/>
            <a:endParaRPr lang="en-US" dirty="0" smtClean="0"/>
          </a:p>
          <a:p>
            <a:pPr eaLnBrk="1" hangingPunct="1"/>
            <a:r>
              <a:rPr lang="en-US" dirty="0" smtClean="0"/>
              <a:t>Katherine will email the contract back to the service department and provide the account (FOP) to charge</a:t>
            </a:r>
          </a:p>
          <a:p>
            <a:pPr eaLnBrk="1" hangingPunct="1"/>
            <a:endParaRPr lang="en-US" dirty="0" smtClean="0"/>
          </a:p>
          <a:p>
            <a:pPr eaLnBrk="1" hangingPunct="1"/>
            <a:r>
              <a:rPr lang="en-US" dirty="0" smtClean="0"/>
              <a:t>Follow-up with the service department to be sure that all information needed for the expense was received.</a:t>
            </a:r>
          </a:p>
          <a:p>
            <a:pPr lvl="1"/>
            <a:endParaRPr lang="en-US" dirty="0" smtClean="0"/>
          </a:p>
        </p:txBody>
      </p:sp>
      <p:sp>
        <p:nvSpPr>
          <p:cNvPr id="3" name="Rectangle 2"/>
          <p:cNvSpPr>
            <a:spLocks noGrp="1" noChangeArrowheads="1"/>
          </p:cNvSpPr>
          <p:nvPr>
            <p:ph type="title"/>
          </p:nvPr>
        </p:nvSpPr>
        <p:spPr>
          <a:xfrm>
            <a:off x="470500" y="304800"/>
            <a:ext cx="8229600" cy="944562"/>
          </a:xfrm>
        </p:spPr>
        <p:txBody>
          <a:bodyPr>
            <a:normAutofit fontScale="90000"/>
          </a:bodyPr>
          <a:lstStyle/>
          <a:p>
            <a:pPr eaLnBrk="1" fontAlgn="auto" hangingPunct="1">
              <a:spcAft>
                <a:spcPts val="0"/>
              </a:spcAft>
              <a:defRPr/>
            </a:pPr>
            <a:r>
              <a:rPr lang="en-US" dirty="0" smtClean="0">
                <a:solidFill>
                  <a:schemeClr val="tx2">
                    <a:satMod val="200000"/>
                  </a:schemeClr>
                </a:solidFill>
              </a:rPr>
              <a:t>Direct Payment to On-Campus Entities</a:t>
            </a:r>
            <a:endParaRPr dirty="0">
              <a:solidFill>
                <a:schemeClr val="tx2">
                  <a:satMod val="200000"/>
                </a:schemeClr>
              </a:solidFill>
            </a:endParaRPr>
          </a:p>
        </p:txBody>
      </p:sp>
      <p:sp>
        <p:nvSpPr>
          <p:cNvPr id="4" name="Rectangle 3"/>
          <p:cNvSpPr/>
          <p:nvPr/>
        </p:nvSpPr>
        <p:spPr>
          <a:xfrm>
            <a:off x="4973438" y="6260716"/>
            <a:ext cx="3726662" cy="341632"/>
          </a:xfrm>
          <a:prstGeom prst="rect">
            <a:avLst/>
          </a:prstGeom>
        </p:spPr>
        <p:txBody>
          <a:bodyPr wrap="none">
            <a:spAutoFit/>
          </a:bodyPr>
          <a:lstStyle/>
          <a:p>
            <a:pPr marL="612331" indent="-457200" algn="r" eaLnBrk="1" fontAlgn="auto" hangingPunct="1">
              <a:lnSpc>
                <a:spcPct val="90000"/>
              </a:lnSpc>
              <a:spcAft>
                <a:spcPts val="0"/>
              </a:spcAft>
              <a:buNone/>
              <a:defRPr/>
            </a:pPr>
            <a:r>
              <a:rPr lang="en-US" dirty="0" smtClean="0">
                <a:solidFill>
                  <a:srgbClr val="FF0000"/>
                </a:solidFill>
              </a:rPr>
              <a:t>Page 16 Regulations Handbook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81000" y="1295400"/>
            <a:ext cx="8229600" cy="5029200"/>
          </a:xfrm>
        </p:spPr>
        <p:txBody>
          <a:bodyPr>
            <a:normAutofit/>
          </a:bodyPr>
          <a:lstStyle/>
          <a:p>
            <a:pPr eaLnBrk="1" hangingPunct="1"/>
            <a:r>
              <a:rPr lang="en-US" dirty="0" smtClean="0"/>
              <a:t>Rental fees</a:t>
            </a:r>
          </a:p>
          <a:p>
            <a:pPr lvl="1"/>
            <a:r>
              <a:rPr lang="en-US" dirty="0" smtClean="0"/>
              <a:t>United Spirit Arena</a:t>
            </a:r>
          </a:p>
          <a:p>
            <a:pPr lvl="1"/>
            <a:r>
              <a:rPr lang="en-US" dirty="0" smtClean="0"/>
              <a:t>Alumni </a:t>
            </a:r>
            <a:r>
              <a:rPr lang="en-US" dirty="0" err="1" smtClean="0"/>
              <a:t>Merket</a:t>
            </a:r>
            <a:r>
              <a:rPr lang="en-US" dirty="0" smtClean="0"/>
              <a:t> (</a:t>
            </a:r>
            <a:r>
              <a:rPr lang="en-US" dirty="0" smtClean="0">
                <a:solidFill>
                  <a:srgbClr val="FF0000"/>
                </a:solidFill>
              </a:rPr>
              <a:t>no food</a:t>
            </a:r>
            <a:r>
              <a:rPr lang="en-US" dirty="0" smtClean="0"/>
              <a:t>)</a:t>
            </a:r>
          </a:p>
          <a:p>
            <a:pPr lvl="1"/>
            <a:r>
              <a:rPr lang="en-US" dirty="0" smtClean="0"/>
              <a:t>Frazier </a:t>
            </a:r>
            <a:r>
              <a:rPr lang="en-US" dirty="0" err="1" smtClean="0"/>
              <a:t>Pavillion</a:t>
            </a:r>
            <a:r>
              <a:rPr lang="en-US" dirty="0" smtClean="0"/>
              <a:t> (</a:t>
            </a:r>
            <a:r>
              <a:rPr lang="en-US" dirty="0" smtClean="0">
                <a:solidFill>
                  <a:srgbClr val="FF0000"/>
                </a:solidFill>
              </a:rPr>
              <a:t>no food</a:t>
            </a:r>
            <a:r>
              <a:rPr lang="en-US" dirty="0" smtClean="0"/>
              <a:t>)</a:t>
            </a:r>
          </a:p>
          <a:p>
            <a:pPr lvl="1"/>
            <a:r>
              <a:rPr lang="en-US" dirty="0" smtClean="0"/>
              <a:t>Vehicle rental through the Physical Plant (for trips only)</a:t>
            </a:r>
          </a:p>
          <a:p>
            <a:pPr eaLnBrk="1" hangingPunct="1"/>
            <a:r>
              <a:rPr lang="en-US" dirty="0" smtClean="0"/>
              <a:t>Printing/Copying</a:t>
            </a:r>
          </a:p>
          <a:p>
            <a:pPr lvl="1"/>
            <a:r>
              <a:rPr lang="en-US" dirty="0" smtClean="0"/>
              <a:t>Copy Services kiosk in the SUB (around the corner from the Police kiosk)</a:t>
            </a:r>
          </a:p>
          <a:p>
            <a:pPr eaLnBrk="1" hangingPunct="1"/>
            <a:r>
              <a:rPr lang="en-US" dirty="0" smtClean="0"/>
              <a:t>Advertising</a:t>
            </a:r>
          </a:p>
          <a:p>
            <a:pPr lvl="1"/>
            <a:r>
              <a:rPr lang="en-US" dirty="0" smtClean="0"/>
              <a:t>La </a:t>
            </a:r>
            <a:r>
              <a:rPr lang="en-US" dirty="0" err="1" smtClean="0"/>
              <a:t>Ventana</a:t>
            </a:r>
            <a:endParaRPr lang="en-US" dirty="0" smtClean="0"/>
          </a:p>
        </p:txBody>
      </p:sp>
      <p:sp>
        <p:nvSpPr>
          <p:cNvPr id="3" name="Rectangle 2"/>
          <p:cNvSpPr>
            <a:spLocks noGrp="1" noChangeArrowheads="1"/>
          </p:cNvSpPr>
          <p:nvPr>
            <p:ph type="title"/>
          </p:nvPr>
        </p:nvSpPr>
        <p:spPr>
          <a:xfrm>
            <a:off x="381000" y="457200"/>
            <a:ext cx="8229600" cy="944562"/>
          </a:xfrm>
        </p:spPr>
        <p:txBody>
          <a:bodyPr>
            <a:normAutofit/>
          </a:bodyPr>
          <a:lstStyle/>
          <a:p>
            <a:pPr eaLnBrk="1" fontAlgn="auto" hangingPunct="1">
              <a:spcAft>
                <a:spcPts val="0"/>
              </a:spcAft>
              <a:defRPr/>
            </a:pPr>
            <a:r>
              <a:rPr lang="en-US" dirty="0" smtClean="0">
                <a:solidFill>
                  <a:schemeClr val="tx2">
                    <a:satMod val="200000"/>
                  </a:schemeClr>
                </a:solidFill>
              </a:rPr>
              <a:t>On-Campus Entities</a:t>
            </a:r>
            <a:endParaRPr dirty="0">
              <a:solidFill>
                <a:schemeClr val="tx2">
                  <a:satMod val="200000"/>
                </a:schemeClr>
              </a:solidFill>
            </a:endParaRPr>
          </a:p>
        </p:txBody>
      </p:sp>
      <p:sp>
        <p:nvSpPr>
          <p:cNvPr id="4" name="Rectangle 3"/>
          <p:cNvSpPr/>
          <p:nvPr/>
        </p:nvSpPr>
        <p:spPr>
          <a:xfrm>
            <a:off x="5101678" y="6096000"/>
            <a:ext cx="3598422" cy="341632"/>
          </a:xfrm>
          <a:prstGeom prst="rect">
            <a:avLst/>
          </a:prstGeom>
        </p:spPr>
        <p:txBody>
          <a:bodyPr wrap="none">
            <a:spAutoFit/>
          </a:bodyPr>
          <a:lstStyle/>
          <a:p>
            <a:pPr marL="612331" indent="-457200" algn="r" eaLnBrk="1" fontAlgn="auto" hangingPunct="1">
              <a:lnSpc>
                <a:spcPct val="90000"/>
              </a:lnSpc>
              <a:spcAft>
                <a:spcPts val="0"/>
              </a:spcAft>
              <a:buNone/>
              <a:defRPr/>
            </a:pPr>
            <a:r>
              <a:rPr lang="en-US" dirty="0" smtClean="0">
                <a:solidFill>
                  <a:srgbClr val="FF0000"/>
                </a:solidFill>
              </a:rPr>
              <a:t>Page 16 Regulations Handbook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p:cNvPicPr>
            <a:picLocks noGrp="1" noChangeAspect="1" noChangeArrowheads="1"/>
          </p:cNvPicPr>
          <p:nvPr>
            <p:ph idx="1"/>
          </p:nvPr>
        </p:nvPicPr>
        <p:blipFill>
          <a:blip r:embed="rId2" cstate="print"/>
          <a:stretch>
            <a:fillRect/>
          </a:stretch>
        </p:blipFill>
        <p:spPr>
          <a:xfrm>
            <a:off x="1447800" y="228600"/>
            <a:ext cx="6184534" cy="5848889"/>
          </a:xfrm>
          <a:noFill/>
        </p:spPr>
      </p:pic>
      <p:sp>
        <p:nvSpPr>
          <p:cNvPr id="6" name="TextBox 5"/>
          <p:cNvSpPr txBox="1">
            <a:spLocks noChangeArrowheads="1"/>
          </p:cNvSpPr>
          <p:nvPr/>
        </p:nvSpPr>
        <p:spPr bwMode="auto">
          <a:xfrm>
            <a:off x="2133600" y="685800"/>
            <a:ext cx="2895600" cy="215900"/>
          </a:xfrm>
          <a:prstGeom prst="rect">
            <a:avLst/>
          </a:prstGeom>
          <a:noFill/>
          <a:ln w="9525">
            <a:noFill/>
            <a:miter lim="800000"/>
            <a:headEnd/>
            <a:tailEnd/>
          </a:ln>
        </p:spPr>
        <p:txBody>
          <a:bodyPr>
            <a:spAutoFit/>
          </a:bodyPr>
          <a:lstStyle/>
          <a:p>
            <a:r>
              <a:rPr lang="en-US" sz="800" dirty="0"/>
              <a:t>Students for TTU Success</a:t>
            </a:r>
          </a:p>
        </p:txBody>
      </p:sp>
      <p:sp>
        <p:nvSpPr>
          <p:cNvPr id="7" name="TextBox 6"/>
          <p:cNvSpPr txBox="1">
            <a:spLocks noChangeArrowheads="1"/>
          </p:cNvSpPr>
          <p:nvPr/>
        </p:nvSpPr>
        <p:spPr bwMode="auto">
          <a:xfrm>
            <a:off x="5791200" y="685800"/>
            <a:ext cx="1447800" cy="215900"/>
          </a:xfrm>
          <a:prstGeom prst="rect">
            <a:avLst/>
          </a:prstGeom>
          <a:noFill/>
          <a:ln w="9525">
            <a:noFill/>
            <a:miter lim="800000"/>
            <a:headEnd/>
            <a:tailEnd/>
          </a:ln>
        </p:spPr>
        <p:txBody>
          <a:bodyPr>
            <a:spAutoFit/>
          </a:bodyPr>
          <a:lstStyle/>
          <a:p>
            <a:r>
              <a:rPr lang="en-US" sz="800" dirty="0" smtClean="0"/>
              <a:t>02/10/2010</a:t>
            </a:r>
            <a:endParaRPr lang="en-US" sz="800" dirty="0"/>
          </a:p>
        </p:txBody>
      </p:sp>
      <p:sp>
        <p:nvSpPr>
          <p:cNvPr id="8" name="TextBox 7"/>
          <p:cNvSpPr txBox="1">
            <a:spLocks noChangeArrowheads="1"/>
          </p:cNvSpPr>
          <p:nvPr/>
        </p:nvSpPr>
        <p:spPr bwMode="auto">
          <a:xfrm>
            <a:off x="2133600" y="1066800"/>
            <a:ext cx="1676400" cy="215444"/>
          </a:xfrm>
          <a:prstGeom prst="rect">
            <a:avLst/>
          </a:prstGeom>
          <a:noFill/>
          <a:ln w="9525">
            <a:noFill/>
            <a:miter lim="800000"/>
            <a:headEnd/>
            <a:tailEnd/>
          </a:ln>
        </p:spPr>
        <p:txBody>
          <a:bodyPr>
            <a:spAutoFit/>
          </a:bodyPr>
          <a:lstStyle/>
          <a:p>
            <a:r>
              <a:rPr lang="en-US" sz="800" dirty="0" smtClean="0"/>
              <a:t>Katherine Taylor</a:t>
            </a:r>
            <a:endParaRPr lang="en-US" sz="800" dirty="0"/>
          </a:p>
        </p:txBody>
      </p:sp>
      <p:sp>
        <p:nvSpPr>
          <p:cNvPr id="9" name="TextBox 8"/>
          <p:cNvSpPr txBox="1">
            <a:spLocks noChangeArrowheads="1"/>
          </p:cNvSpPr>
          <p:nvPr/>
        </p:nvSpPr>
        <p:spPr bwMode="auto">
          <a:xfrm>
            <a:off x="3657600" y="1066800"/>
            <a:ext cx="1828800" cy="215900"/>
          </a:xfrm>
          <a:prstGeom prst="rect">
            <a:avLst/>
          </a:prstGeom>
          <a:noFill/>
          <a:ln w="9525">
            <a:noFill/>
            <a:miter lim="800000"/>
            <a:headEnd/>
            <a:tailEnd/>
          </a:ln>
        </p:spPr>
        <p:txBody>
          <a:bodyPr>
            <a:spAutoFit/>
          </a:bodyPr>
          <a:lstStyle/>
          <a:p>
            <a:r>
              <a:rPr lang="en-US" sz="800" dirty="0"/>
              <a:t>Student Government Association</a:t>
            </a:r>
          </a:p>
        </p:txBody>
      </p:sp>
      <p:sp>
        <p:nvSpPr>
          <p:cNvPr id="10" name="TextBox 9"/>
          <p:cNvSpPr txBox="1">
            <a:spLocks noChangeArrowheads="1"/>
          </p:cNvSpPr>
          <p:nvPr/>
        </p:nvSpPr>
        <p:spPr bwMode="auto">
          <a:xfrm>
            <a:off x="5410200" y="1066800"/>
            <a:ext cx="762000" cy="215900"/>
          </a:xfrm>
          <a:prstGeom prst="rect">
            <a:avLst/>
          </a:prstGeom>
          <a:noFill/>
          <a:ln w="9525">
            <a:noFill/>
            <a:miter lim="800000"/>
            <a:headEnd/>
            <a:tailEnd/>
          </a:ln>
        </p:spPr>
        <p:txBody>
          <a:bodyPr>
            <a:spAutoFit/>
          </a:bodyPr>
          <a:lstStyle/>
          <a:p>
            <a:r>
              <a:rPr lang="en-US" sz="800" dirty="0"/>
              <a:t>742-3631</a:t>
            </a:r>
          </a:p>
        </p:txBody>
      </p:sp>
      <p:sp>
        <p:nvSpPr>
          <p:cNvPr id="11" name="TextBox 10"/>
          <p:cNvSpPr txBox="1">
            <a:spLocks noChangeArrowheads="1"/>
          </p:cNvSpPr>
          <p:nvPr/>
        </p:nvSpPr>
        <p:spPr bwMode="auto">
          <a:xfrm>
            <a:off x="6324600" y="1066800"/>
            <a:ext cx="762000" cy="215900"/>
          </a:xfrm>
          <a:prstGeom prst="rect">
            <a:avLst/>
          </a:prstGeom>
          <a:noFill/>
          <a:ln w="9525">
            <a:noFill/>
            <a:miter lim="800000"/>
            <a:headEnd/>
            <a:tailEnd/>
          </a:ln>
        </p:spPr>
        <p:txBody>
          <a:bodyPr>
            <a:spAutoFit/>
          </a:bodyPr>
          <a:lstStyle/>
          <a:p>
            <a:r>
              <a:rPr lang="en-US" sz="800" dirty="0"/>
              <a:t>2032</a:t>
            </a:r>
          </a:p>
        </p:txBody>
      </p:sp>
      <p:sp>
        <p:nvSpPr>
          <p:cNvPr id="12" name="TextBox 11"/>
          <p:cNvSpPr txBox="1">
            <a:spLocks noChangeArrowheads="1"/>
          </p:cNvSpPr>
          <p:nvPr/>
        </p:nvSpPr>
        <p:spPr bwMode="auto">
          <a:xfrm>
            <a:off x="2209800" y="1447800"/>
            <a:ext cx="1676400" cy="215900"/>
          </a:xfrm>
          <a:prstGeom prst="rect">
            <a:avLst/>
          </a:prstGeom>
          <a:noFill/>
          <a:ln w="9525">
            <a:noFill/>
            <a:miter lim="800000"/>
            <a:headEnd/>
            <a:tailEnd/>
          </a:ln>
        </p:spPr>
        <p:txBody>
          <a:bodyPr>
            <a:spAutoFit/>
          </a:bodyPr>
          <a:lstStyle/>
          <a:p>
            <a:r>
              <a:rPr lang="en-US" sz="800" dirty="0"/>
              <a:t>Patrick Steed</a:t>
            </a:r>
          </a:p>
        </p:txBody>
      </p:sp>
      <p:sp>
        <p:nvSpPr>
          <p:cNvPr id="13" name="TextBox 12"/>
          <p:cNvSpPr txBox="1">
            <a:spLocks noChangeArrowheads="1"/>
          </p:cNvSpPr>
          <p:nvPr/>
        </p:nvSpPr>
        <p:spPr bwMode="auto">
          <a:xfrm>
            <a:off x="5486400" y="1447800"/>
            <a:ext cx="1905000" cy="215900"/>
          </a:xfrm>
          <a:prstGeom prst="rect">
            <a:avLst/>
          </a:prstGeom>
          <a:noFill/>
          <a:ln w="9525">
            <a:noFill/>
            <a:miter lim="800000"/>
            <a:headEnd/>
            <a:tailEnd/>
          </a:ln>
        </p:spPr>
        <p:txBody>
          <a:bodyPr>
            <a:spAutoFit/>
          </a:bodyPr>
          <a:lstStyle/>
          <a:p>
            <a:r>
              <a:rPr lang="en-US" sz="800" dirty="0"/>
              <a:t>petrucio.shakespeare@gmail.com</a:t>
            </a:r>
          </a:p>
        </p:txBody>
      </p:sp>
      <p:sp>
        <p:nvSpPr>
          <p:cNvPr id="14" name="TextBox 13"/>
          <p:cNvSpPr txBox="1">
            <a:spLocks noChangeArrowheads="1"/>
          </p:cNvSpPr>
          <p:nvPr/>
        </p:nvSpPr>
        <p:spPr bwMode="auto">
          <a:xfrm>
            <a:off x="2057400" y="3733800"/>
            <a:ext cx="1676400" cy="215900"/>
          </a:xfrm>
          <a:prstGeom prst="rect">
            <a:avLst/>
          </a:prstGeom>
          <a:noFill/>
          <a:ln w="9525">
            <a:noFill/>
            <a:miter lim="800000"/>
            <a:headEnd/>
            <a:tailEnd/>
          </a:ln>
        </p:spPr>
        <p:txBody>
          <a:bodyPr>
            <a:spAutoFit/>
          </a:bodyPr>
          <a:lstStyle/>
          <a:p>
            <a:r>
              <a:rPr lang="en-US" sz="800" dirty="0"/>
              <a:t> 499.00</a:t>
            </a:r>
          </a:p>
        </p:txBody>
      </p:sp>
      <p:sp>
        <p:nvSpPr>
          <p:cNvPr id="15" name="TextBox 14"/>
          <p:cNvSpPr txBox="1">
            <a:spLocks noChangeArrowheads="1"/>
          </p:cNvSpPr>
          <p:nvPr/>
        </p:nvSpPr>
        <p:spPr bwMode="auto">
          <a:xfrm>
            <a:off x="3124200" y="4648200"/>
            <a:ext cx="1676400" cy="215900"/>
          </a:xfrm>
          <a:prstGeom prst="rect">
            <a:avLst/>
          </a:prstGeom>
          <a:noFill/>
          <a:ln w="9525">
            <a:noFill/>
            <a:miter lim="800000"/>
            <a:headEnd/>
            <a:tailEnd/>
          </a:ln>
        </p:spPr>
        <p:txBody>
          <a:bodyPr>
            <a:spAutoFit/>
          </a:bodyPr>
          <a:lstStyle/>
          <a:p>
            <a:r>
              <a:rPr lang="en-US" sz="800" dirty="0"/>
              <a:t>Scarborough Specialties Inc.</a:t>
            </a:r>
          </a:p>
        </p:txBody>
      </p:sp>
      <p:sp>
        <p:nvSpPr>
          <p:cNvPr id="17" name="TextBox 16"/>
          <p:cNvSpPr txBox="1">
            <a:spLocks noChangeArrowheads="1"/>
          </p:cNvSpPr>
          <p:nvPr/>
        </p:nvSpPr>
        <p:spPr bwMode="auto">
          <a:xfrm>
            <a:off x="2971800" y="4876800"/>
            <a:ext cx="3505200" cy="215900"/>
          </a:xfrm>
          <a:prstGeom prst="rect">
            <a:avLst/>
          </a:prstGeom>
          <a:noFill/>
          <a:ln w="9525">
            <a:noFill/>
            <a:miter lim="800000"/>
            <a:headEnd/>
            <a:tailEnd/>
          </a:ln>
        </p:spPr>
        <p:txBody>
          <a:bodyPr>
            <a:spAutoFit/>
          </a:bodyPr>
          <a:lstStyle/>
          <a:p>
            <a:r>
              <a:rPr lang="en-US" sz="800" dirty="0"/>
              <a:t> 10501 Indiana Ave, Lubbock, TX 79423</a:t>
            </a:r>
          </a:p>
        </p:txBody>
      </p:sp>
      <p:sp>
        <p:nvSpPr>
          <p:cNvPr id="18" name="TextBox 17"/>
          <p:cNvSpPr txBox="1">
            <a:spLocks noChangeArrowheads="1"/>
          </p:cNvSpPr>
          <p:nvPr/>
        </p:nvSpPr>
        <p:spPr bwMode="auto">
          <a:xfrm>
            <a:off x="3429000" y="5181600"/>
            <a:ext cx="1676400" cy="215900"/>
          </a:xfrm>
          <a:prstGeom prst="rect">
            <a:avLst/>
          </a:prstGeom>
          <a:noFill/>
          <a:ln w="9525">
            <a:noFill/>
            <a:miter lim="800000"/>
            <a:headEnd/>
            <a:tailEnd/>
          </a:ln>
        </p:spPr>
        <p:txBody>
          <a:bodyPr>
            <a:spAutoFit/>
          </a:bodyPr>
          <a:lstStyle/>
          <a:p>
            <a:r>
              <a:rPr lang="en-US" sz="800" dirty="0"/>
              <a:t> 96587</a:t>
            </a:r>
          </a:p>
        </p:txBody>
      </p:sp>
      <p:sp>
        <p:nvSpPr>
          <p:cNvPr id="19" name="TextBox 18"/>
          <p:cNvSpPr txBox="1">
            <a:spLocks noChangeArrowheads="1"/>
          </p:cNvSpPr>
          <p:nvPr/>
        </p:nvSpPr>
        <p:spPr bwMode="auto">
          <a:xfrm>
            <a:off x="2133600" y="5410200"/>
            <a:ext cx="2057400" cy="369888"/>
          </a:xfrm>
          <a:prstGeom prst="rect">
            <a:avLst/>
          </a:prstGeom>
          <a:noFill/>
          <a:ln w="9525">
            <a:noFill/>
            <a:miter lim="800000"/>
            <a:headEnd/>
            <a:tailEnd/>
          </a:ln>
        </p:spPr>
        <p:txBody>
          <a:bodyPr>
            <a:spAutoFit/>
          </a:bodyPr>
          <a:lstStyle/>
          <a:p>
            <a:r>
              <a:rPr lang="en-US" dirty="0" smtClean="0">
                <a:latin typeface="Mistral" pitchFamily="66" charset="0"/>
              </a:rPr>
              <a:t>Katherine Taylor</a:t>
            </a:r>
            <a:endParaRPr lang="en-US" dirty="0">
              <a:latin typeface="Mistral" pitchFamily="66" charset="0"/>
            </a:endParaRPr>
          </a:p>
        </p:txBody>
      </p:sp>
      <p:sp>
        <p:nvSpPr>
          <p:cNvPr id="20" name="TextBox 8"/>
          <p:cNvSpPr txBox="1">
            <a:spLocks noChangeArrowheads="1"/>
          </p:cNvSpPr>
          <p:nvPr/>
        </p:nvSpPr>
        <p:spPr bwMode="auto">
          <a:xfrm>
            <a:off x="4876800" y="5410200"/>
            <a:ext cx="2209800" cy="400110"/>
          </a:xfrm>
          <a:prstGeom prst="rect">
            <a:avLst/>
          </a:prstGeom>
          <a:noFill/>
          <a:ln w="9525">
            <a:noFill/>
            <a:miter lim="800000"/>
            <a:headEnd/>
            <a:tailEnd/>
          </a:ln>
        </p:spPr>
        <p:txBody>
          <a:bodyPr>
            <a:spAutoFit/>
          </a:bodyPr>
          <a:lstStyle/>
          <a:p>
            <a:r>
              <a:rPr lang="en-US" sz="2000" b="1" dirty="0">
                <a:latin typeface="Freestyle Script" pitchFamily="66" charset="0"/>
                <a:cs typeface="Handwriting - Dakota"/>
              </a:rPr>
              <a:t>Patrick Steed</a:t>
            </a:r>
          </a:p>
        </p:txBody>
      </p:sp>
      <p:sp>
        <p:nvSpPr>
          <p:cNvPr id="22" name="Rectangle 21"/>
          <p:cNvSpPr/>
          <p:nvPr/>
        </p:nvSpPr>
        <p:spPr>
          <a:xfrm>
            <a:off x="5486400" y="6324600"/>
            <a:ext cx="3698448" cy="369332"/>
          </a:xfrm>
          <a:prstGeom prst="rect">
            <a:avLst/>
          </a:prstGeom>
        </p:spPr>
        <p:txBody>
          <a:bodyPr wrap="none">
            <a:spAutoFit/>
          </a:bodyPr>
          <a:lstStyle/>
          <a:p>
            <a:r>
              <a:rPr lang="en-US" dirty="0" smtClean="0">
                <a:solidFill>
                  <a:srgbClr val="FF0000"/>
                </a:solidFill>
              </a:rPr>
              <a:t>Page 17 of Regulations Handbook</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 calcmode="lin" valueType="num">
                                      <p:cBhvr additive="base">
                                        <p:cTn id="8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1219200"/>
            <a:ext cx="8839200" cy="5410200"/>
          </a:xfrm>
        </p:spPr>
        <p:txBody>
          <a:bodyPr>
            <a:normAutofit/>
          </a:bodyPr>
          <a:lstStyle/>
          <a:p>
            <a:pPr marL="274320" indent="-274320" eaLnBrk="1" fontAlgn="auto" hangingPunct="1">
              <a:spcAft>
                <a:spcPts val="0"/>
              </a:spcAft>
              <a:buFont typeface="Wingdings 2"/>
              <a:buChar char=""/>
              <a:defRPr/>
            </a:pPr>
            <a:endParaRPr lang="en-US" sz="1100" dirty="0" smtClean="0"/>
          </a:p>
          <a:p>
            <a:pPr marL="530352" lvl="1" indent="-274320">
              <a:buFont typeface="Wingdings 2"/>
              <a:buChar char=""/>
              <a:defRPr/>
            </a:pPr>
            <a:r>
              <a:rPr lang="en-US" sz="2000" b="1" dirty="0" smtClean="0">
                <a:solidFill>
                  <a:schemeClr val="tx2"/>
                </a:solidFill>
              </a:rPr>
              <a:t>Speaker Fees and/or Reimbursing Travel Expenses to the Speaker</a:t>
            </a:r>
          </a:p>
          <a:p>
            <a:pPr marL="768096" lvl="2" indent="-274320">
              <a:buFont typeface="Wingdings 2"/>
              <a:buChar char=""/>
              <a:defRPr/>
            </a:pPr>
            <a:r>
              <a:rPr lang="en-US" sz="2000" dirty="0" smtClean="0"/>
              <a:t>Organization will need to complete:</a:t>
            </a:r>
          </a:p>
          <a:p>
            <a:pPr marL="1051560" lvl="3" indent="-274320">
              <a:buFont typeface="Wingdings 2"/>
              <a:buChar char=""/>
              <a:defRPr/>
            </a:pPr>
            <a:r>
              <a:rPr lang="en-US" sz="2000" dirty="0" smtClean="0">
                <a:solidFill>
                  <a:srgbClr val="FF0000"/>
                </a:solidFill>
              </a:rPr>
              <a:t>Campus Organization’s Contract for Speakers or Professional Fee </a:t>
            </a:r>
            <a:r>
              <a:rPr lang="en-US" sz="2000" dirty="0" smtClean="0"/>
              <a:t>(page 21)</a:t>
            </a:r>
          </a:p>
          <a:p>
            <a:pPr marL="768096" lvl="2" indent="-274320">
              <a:buFont typeface="Wingdings 2"/>
              <a:buChar char=""/>
              <a:defRPr/>
            </a:pPr>
            <a:r>
              <a:rPr lang="en-US" sz="2000" dirty="0" smtClean="0"/>
              <a:t>The Speaker will need to complete: </a:t>
            </a:r>
          </a:p>
          <a:p>
            <a:pPr marL="1051560" lvl="3" indent="-274320">
              <a:buFont typeface="Wingdings 2"/>
              <a:buChar char=""/>
              <a:defRPr/>
            </a:pPr>
            <a:r>
              <a:rPr lang="en-US" sz="2000" dirty="0" smtClean="0">
                <a:solidFill>
                  <a:srgbClr val="FF0000"/>
                </a:solidFill>
              </a:rPr>
              <a:t>Independent Contractor Questionnaire </a:t>
            </a:r>
            <a:r>
              <a:rPr lang="en-US" sz="2000" dirty="0" smtClean="0"/>
              <a:t>(page 23)</a:t>
            </a:r>
          </a:p>
          <a:p>
            <a:pPr marL="1051560" lvl="3" indent="-274320">
              <a:buFont typeface="Wingdings 2"/>
              <a:buChar char=""/>
              <a:defRPr/>
            </a:pPr>
            <a:r>
              <a:rPr lang="en-US" sz="2000" dirty="0" smtClean="0">
                <a:solidFill>
                  <a:srgbClr val="FF0000"/>
                </a:solidFill>
              </a:rPr>
              <a:t>Vendor Setup Form </a:t>
            </a:r>
            <a:r>
              <a:rPr lang="en-US" sz="2000" dirty="0" smtClean="0"/>
              <a:t>(pages 24-27)</a:t>
            </a:r>
          </a:p>
          <a:p>
            <a:pPr marL="530352" lvl="1" indent="-274320">
              <a:buFont typeface="Wingdings 2"/>
              <a:buChar char=""/>
              <a:defRPr/>
            </a:pPr>
            <a:endParaRPr lang="en-US" sz="2000" b="1" dirty="0" smtClean="0">
              <a:solidFill>
                <a:schemeClr val="tx2"/>
              </a:solidFill>
            </a:endParaRPr>
          </a:p>
          <a:p>
            <a:pPr marL="530352" lvl="1" indent="-274320">
              <a:buFont typeface="Wingdings 2"/>
              <a:buChar char=""/>
              <a:defRPr/>
            </a:pPr>
            <a:r>
              <a:rPr lang="en-US" sz="2000" b="1" dirty="0" smtClean="0">
                <a:solidFill>
                  <a:schemeClr val="tx2"/>
                </a:solidFill>
              </a:rPr>
              <a:t>Speaker’s Hotel/Airfare – SGA to Purchase </a:t>
            </a:r>
          </a:p>
          <a:p>
            <a:pPr marL="768096" lvl="2" indent="-274320">
              <a:buFont typeface="Wingdings 2"/>
              <a:buChar char=""/>
              <a:defRPr/>
            </a:pPr>
            <a:r>
              <a:rPr lang="en-US" sz="1800" dirty="0" smtClean="0">
                <a:solidFill>
                  <a:schemeClr val="tx2"/>
                </a:solidFill>
              </a:rPr>
              <a:t>Purchase Request for Speaker Airfare and Hotel only </a:t>
            </a:r>
            <a:r>
              <a:rPr lang="en-US" sz="1800" dirty="0" smtClean="0"/>
              <a:t>(page 22)</a:t>
            </a:r>
            <a:endParaRPr lang="en-US" sz="1800" dirty="0"/>
          </a:p>
          <a:p>
            <a:pPr marL="1051560" lvl="3" indent="-274320">
              <a:buFont typeface="Wingdings 2"/>
              <a:buChar char=""/>
              <a:defRPr/>
            </a:pPr>
            <a:r>
              <a:rPr lang="en-US" sz="1800" dirty="0"/>
              <a:t>This form is specific to hotel and airfare </a:t>
            </a:r>
            <a:r>
              <a:rPr lang="en-US" sz="1800" dirty="0" smtClean="0"/>
              <a:t>only and the additional forms are not required from the speaker </a:t>
            </a:r>
            <a:endParaRPr lang="en-US" sz="1800" dirty="0"/>
          </a:p>
          <a:p>
            <a:pPr marL="274320" indent="-274320" eaLnBrk="1" fontAlgn="auto" hangingPunct="1">
              <a:spcAft>
                <a:spcPts val="0"/>
              </a:spcAft>
              <a:buFont typeface="Wingdings 2"/>
              <a:buChar char=""/>
              <a:defRPr/>
            </a:pPr>
            <a:r>
              <a:rPr lang="en-US" sz="2000" dirty="0" smtClean="0"/>
              <a:t>SGA </a:t>
            </a:r>
            <a:r>
              <a:rPr lang="en-US" sz="2000" i="1" dirty="0" smtClean="0"/>
              <a:t>cannot</a:t>
            </a:r>
            <a:r>
              <a:rPr lang="en-US" sz="2000" dirty="0" smtClean="0"/>
              <a:t> reimburse/pay a person who is currently at TTU/TTUHSC employee for goods or services</a:t>
            </a:r>
            <a:endParaRPr lang="en-US" sz="2000" i="1" dirty="0" smtClean="0"/>
          </a:p>
        </p:txBody>
      </p:sp>
      <p:sp>
        <p:nvSpPr>
          <p:cNvPr id="3" name="Rectangle 2"/>
          <p:cNvSpPr/>
          <p:nvPr/>
        </p:nvSpPr>
        <p:spPr>
          <a:xfrm>
            <a:off x="5181600" y="6324600"/>
            <a:ext cx="4031873" cy="369332"/>
          </a:xfrm>
          <a:prstGeom prst="rect">
            <a:avLst/>
          </a:prstGeom>
        </p:spPr>
        <p:txBody>
          <a:bodyPr wrap="none">
            <a:spAutoFit/>
          </a:bodyPr>
          <a:lstStyle/>
          <a:p>
            <a:r>
              <a:rPr lang="en-US" dirty="0" smtClean="0">
                <a:solidFill>
                  <a:srgbClr val="FF0000"/>
                </a:solidFill>
              </a:rPr>
              <a:t>Page 18-27 of Regulations Handbook</a:t>
            </a:r>
            <a:endParaRPr lang="en-US" dirty="0">
              <a:solidFill>
                <a:srgbClr val="FF0000"/>
              </a:solidFill>
            </a:endParaRPr>
          </a:p>
        </p:txBody>
      </p:sp>
      <p:sp>
        <p:nvSpPr>
          <p:cNvPr id="4" name="Rectangle 2"/>
          <p:cNvSpPr>
            <a:spLocks noGrp="1" noChangeArrowheads="1"/>
          </p:cNvSpPr>
          <p:nvPr>
            <p:ph type="title"/>
          </p:nvPr>
        </p:nvSpPr>
        <p:spPr>
          <a:xfrm>
            <a:off x="457200" y="76200"/>
            <a:ext cx="8229600" cy="1447800"/>
          </a:xfrm>
        </p:spPr>
        <p:txBody>
          <a:bodyPr>
            <a:normAutofit/>
          </a:bodyPr>
          <a:lstStyle/>
          <a:p>
            <a:pPr eaLnBrk="1" fontAlgn="auto" hangingPunct="1">
              <a:spcAft>
                <a:spcPts val="0"/>
              </a:spcAft>
              <a:defRPr/>
            </a:pPr>
            <a:r>
              <a:rPr lang="en-US" dirty="0" smtClean="0">
                <a:solidFill>
                  <a:schemeClr val="tx2">
                    <a:satMod val="200000"/>
                  </a:schemeClr>
                </a:solidFill>
              </a:rPr>
              <a:t>Guest Professional and/or Speaker Services</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284584" y="1371600"/>
            <a:ext cx="8382000" cy="4953000"/>
          </a:xfrm>
        </p:spPr>
        <p:txBody>
          <a:bodyPr>
            <a:normAutofit/>
          </a:bodyPr>
          <a:lstStyle/>
          <a:p>
            <a:pPr lvl="1"/>
            <a:endParaRPr lang="en-US" sz="2000" dirty="0" smtClean="0"/>
          </a:p>
          <a:p>
            <a:pPr lvl="1"/>
            <a:r>
              <a:rPr lang="en-US" sz="2000" b="1" i="1" dirty="0" smtClean="0"/>
              <a:t>Only two options: the speaker makes the purchases then seeks reimbursement or SGA makes the purchases directly. There is no other way around this!</a:t>
            </a:r>
          </a:p>
          <a:p>
            <a:pPr lvl="1"/>
            <a:endParaRPr lang="en-US" sz="2000" dirty="0" smtClean="0"/>
          </a:p>
          <a:p>
            <a:pPr lvl="1"/>
            <a:r>
              <a:rPr lang="en-US" sz="2000" dirty="0" smtClean="0"/>
              <a:t>TTU will not reimburse individuals for travel expenses paid for other people.  This is against TTU policies because there are too many possible complications. </a:t>
            </a:r>
          </a:p>
          <a:p>
            <a:pPr lvl="1"/>
            <a:endParaRPr lang="en-US" sz="2000" dirty="0" smtClean="0"/>
          </a:p>
          <a:p>
            <a:pPr lvl="1"/>
            <a:r>
              <a:rPr lang="en-US" sz="2000" dirty="0" smtClean="0"/>
              <a:t>If organizations need to purchase airfare or lodging for guest speakers, SGA needs to do this directly through one of the university's travel agencies.  TTU will not reimburse the student organization, it's members or it's faculty advisors.  </a:t>
            </a:r>
          </a:p>
        </p:txBody>
      </p:sp>
      <p:sp>
        <p:nvSpPr>
          <p:cNvPr id="3" name="Rectangle 2"/>
          <p:cNvSpPr>
            <a:spLocks noGrp="1" noChangeArrowheads="1"/>
          </p:cNvSpPr>
          <p:nvPr>
            <p:ph type="title"/>
          </p:nvPr>
        </p:nvSpPr>
        <p:spPr>
          <a:xfrm>
            <a:off x="457200" y="533400"/>
            <a:ext cx="8229600" cy="884238"/>
          </a:xfrm>
        </p:spPr>
        <p:txBody>
          <a:bodyPr>
            <a:normAutofit fontScale="90000"/>
          </a:bodyPr>
          <a:lstStyle/>
          <a:p>
            <a:pPr eaLnBrk="1" fontAlgn="auto" hangingPunct="1">
              <a:spcAft>
                <a:spcPts val="0"/>
              </a:spcAft>
              <a:defRPr/>
            </a:pPr>
            <a:r>
              <a:rPr lang="en-US" dirty="0" smtClean="0">
                <a:solidFill>
                  <a:schemeClr val="tx2">
                    <a:satMod val="200000"/>
                  </a:schemeClr>
                </a:solidFill>
              </a:rPr>
              <a:t>Payments to/for Guest Professionals</a:t>
            </a:r>
            <a:endParaRPr dirty="0">
              <a:solidFill>
                <a:schemeClr val="tx2">
                  <a:satMod val="200000"/>
                </a:schemeClr>
              </a:solidFill>
            </a:endParaRPr>
          </a:p>
        </p:txBody>
      </p:sp>
      <p:sp>
        <p:nvSpPr>
          <p:cNvPr id="4" name="Rectangle 3"/>
          <p:cNvSpPr/>
          <p:nvPr/>
        </p:nvSpPr>
        <p:spPr>
          <a:xfrm>
            <a:off x="5181600" y="6324600"/>
            <a:ext cx="3698448" cy="369332"/>
          </a:xfrm>
          <a:prstGeom prst="rect">
            <a:avLst/>
          </a:prstGeom>
        </p:spPr>
        <p:txBody>
          <a:bodyPr wrap="none">
            <a:spAutoFit/>
          </a:bodyPr>
          <a:lstStyle/>
          <a:p>
            <a:r>
              <a:rPr lang="en-US" dirty="0" smtClean="0">
                <a:solidFill>
                  <a:srgbClr val="FF0000"/>
                </a:solidFill>
              </a:rPr>
              <a:t>Page 18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200650" y="6375112"/>
            <a:ext cx="3698448" cy="369332"/>
          </a:xfrm>
          <a:prstGeom prst="rect">
            <a:avLst/>
          </a:prstGeom>
        </p:spPr>
        <p:txBody>
          <a:bodyPr wrap="none">
            <a:spAutoFit/>
          </a:bodyPr>
          <a:lstStyle/>
          <a:p>
            <a:r>
              <a:rPr lang="en-US" dirty="0" smtClean="0">
                <a:solidFill>
                  <a:srgbClr val="FF0000"/>
                </a:solidFill>
              </a:rPr>
              <a:t>Page 21 of Regulations Handbook</a:t>
            </a:r>
            <a:endParaRPr lang="en-US" dirty="0">
              <a:solidFill>
                <a:srgbClr val="FF0000"/>
              </a:solidFill>
            </a:endParaRPr>
          </a:p>
        </p:txBody>
      </p:sp>
      <p:pic>
        <p:nvPicPr>
          <p:cNvPr id="25" name="Picture 24"/>
          <p:cNvPicPr/>
          <p:nvPr/>
        </p:nvPicPr>
        <p:blipFill>
          <a:blip r:embed="rId2" cstate="print"/>
          <a:srcRect l="14266" t="22742" r="63938" b="4983"/>
          <a:stretch>
            <a:fillRect/>
          </a:stretch>
        </p:blipFill>
        <p:spPr bwMode="auto">
          <a:xfrm>
            <a:off x="2133600" y="457200"/>
            <a:ext cx="5334000" cy="5867400"/>
          </a:xfrm>
          <a:prstGeom prst="rect">
            <a:avLst/>
          </a:prstGeom>
          <a:noFill/>
          <a:ln w="9525">
            <a:noFill/>
            <a:miter lim="800000"/>
            <a:headEnd/>
            <a:tailEnd/>
          </a:ln>
        </p:spPr>
      </p:pic>
      <p:sp>
        <p:nvSpPr>
          <p:cNvPr id="26" name="TextBox 25"/>
          <p:cNvSpPr txBox="1"/>
          <p:nvPr/>
        </p:nvSpPr>
        <p:spPr>
          <a:xfrm>
            <a:off x="3581400" y="1447800"/>
            <a:ext cx="1676400" cy="215444"/>
          </a:xfrm>
          <a:prstGeom prst="rect">
            <a:avLst/>
          </a:prstGeom>
          <a:noFill/>
        </p:spPr>
        <p:txBody>
          <a:bodyPr wrap="square" rtlCol="0">
            <a:spAutoFit/>
          </a:bodyPr>
          <a:lstStyle/>
          <a:p>
            <a:r>
              <a:rPr lang="en-US" sz="800" dirty="0" smtClean="0"/>
              <a:t>Student Government</a:t>
            </a:r>
            <a:endParaRPr lang="en-US" sz="800" dirty="0"/>
          </a:p>
        </p:txBody>
      </p:sp>
      <p:sp>
        <p:nvSpPr>
          <p:cNvPr id="27" name="TextBox 26"/>
          <p:cNvSpPr txBox="1"/>
          <p:nvPr/>
        </p:nvSpPr>
        <p:spPr>
          <a:xfrm>
            <a:off x="6096000" y="1447800"/>
            <a:ext cx="1066800" cy="215444"/>
          </a:xfrm>
          <a:prstGeom prst="rect">
            <a:avLst/>
          </a:prstGeom>
          <a:noFill/>
        </p:spPr>
        <p:txBody>
          <a:bodyPr wrap="square" rtlCol="0">
            <a:spAutoFit/>
          </a:bodyPr>
          <a:lstStyle/>
          <a:p>
            <a:r>
              <a:rPr lang="en-US" sz="800" dirty="0" smtClean="0"/>
              <a:t>09/15/2014</a:t>
            </a:r>
            <a:endParaRPr lang="en-US" sz="800" dirty="0"/>
          </a:p>
        </p:txBody>
      </p:sp>
      <p:sp>
        <p:nvSpPr>
          <p:cNvPr id="28" name="TextBox 27"/>
          <p:cNvSpPr txBox="1"/>
          <p:nvPr/>
        </p:nvSpPr>
        <p:spPr>
          <a:xfrm>
            <a:off x="2590800" y="1600200"/>
            <a:ext cx="2667000" cy="215444"/>
          </a:xfrm>
          <a:prstGeom prst="rect">
            <a:avLst/>
          </a:prstGeom>
          <a:noFill/>
        </p:spPr>
        <p:txBody>
          <a:bodyPr wrap="square" rtlCol="0">
            <a:spAutoFit/>
          </a:bodyPr>
          <a:lstStyle/>
          <a:p>
            <a:r>
              <a:rPr lang="en-US" sz="800" dirty="0" smtClean="0"/>
              <a:t>Bill Cosby</a:t>
            </a:r>
            <a:endParaRPr lang="en-US" sz="800" dirty="0"/>
          </a:p>
        </p:txBody>
      </p:sp>
      <p:sp>
        <p:nvSpPr>
          <p:cNvPr id="29" name="TextBox 28"/>
          <p:cNvSpPr txBox="1"/>
          <p:nvPr/>
        </p:nvSpPr>
        <p:spPr>
          <a:xfrm>
            <a:off x="5410200" y="1676400"/>
            <a:ext cx="1219200" cy="215444"/>
          </a:xfrm>
          <a:prstGeom prst="rect">
            <a:avLst/>
          </a:prstGeom>
          <a:noFill/>
        </p:spPr>
        <p:txBody>
          <a:bodyPr wrap="square" rtlCol="0">
            <a:spAutoFit/>
          </a:bodyPr>
          <a:lstStyle/>
          <a:p>
            <a:r>
              <a:rPr lang="en-US" sz="800" dirty="0" smtClean="0"/>
              <a:t>111-11-1111</a:t>
            </a:r>
            <a:endParaRPr lang="en-US" sz="800" dirty="0"/>
          </a:p>
        </p:txBody>
      </p:sp>
      <p:sp>
        <p:nvSpPr>
          <p:cNvPr id="8" name="TextBox 7"/>
          <p:cNvSpPr txBox="1"/>
          <p:nvPr/>
        </p:nvSpPr>
        <p:spPr>
          <a:xfrm>
            <a:off x="5410200" y="1981200"/>
            <a:ext cx="381000" cy="215444"/>
          </a:xfrm>
          <a:prstGeom prst="rect">
            <a:avLst/>
          </a:prstGeom>
          <a:noFill/>
        </p:spPr>
        <p:txBody>
          <a:bodyPr wrap="square" rtlCol="0">
            <a:spAutoFit/>
          </a:bodyPr>
          <a:lstStyle/>
          <a:p>
            <a:r>
              <a:rPr lang="en-US" sz="800" dirty="0" smtClean="0"/>
              <a:t>X</a:t>
            </a:r>
            <a:endParaRPr lang="en-US" sz="800" dirty="0"/>
          </a:p>
        </p:txBody>
      </p:sp>
      <p:sp>
        <p:nvSpPr>
          <p:cNvPr id="9" name="TextBox 8"/>
          <p:cNvSpPr txBox="1"/>
          <p:nvPr/>
        </p:nvSpPr>
        <p:spPr>
          <a:xfrm>
            <a:off x="5486400" y="2209800"/>
            <a:ext cx="304800" cy="215444"/>
          </a:xfrm>
          <a:prstGeom prst="rect">
            <a:avLst/>
          </a:prstGeom>
          <a:noFill/>
        </p:spPr>
        <p:txBody>
          <a:bodyPr wrap="square" rtlCol="0">
            <a:spAutoFit/>
          </a:bodyPr>
          <a:lstStyle/>
          <a:p>
            <a:r>
              <a:rPr lang="en-US" sz="800" dirty="0" smtClean="0"/>
              <a:t>X</a:t>
            </a:r>
            <a:endParaRPr lang="en-US" sz="800" dirty="0"/>
          </a:p>
        </p:txBody>
      </p:sp>
      <p:sp>
        <p:nvSpPr>
          <p:cNvPr id="10" name="TextBox 9"/>
          <p:cNvSpPr txBox="1"/>
          <p:nvPr/>
        </p:nvSpPr>
        <p:spPr>
          <a:xfrm>
            <a:off x="2667000" y="2514600"/>
            <a:ext cx="1447800" cy="215444"/>
          </a:xfrm>
          <a:prstGeom prst="rect">
            <a:avLst/>
          </a:prstGeom>
          <a:noFill/>
        </p:spPr>
        <p:txBody>
          <a:bodyPr wrap="square" rtlCol="0">
            <a:spAutoFit/>
          </a:bodyPr>
          <a:lstStyle/>
          <a:p>
            <a:r>
              <a:rPr lang="en-US" sz="800" dirty="0" smtClean="0"/>
              <a:t>123 Akron Ave.</a:t>
            </a:r>
            <a:endParaRPr lang="en-US" sz="800" dirty="0"/>
          </a:p>
        </p:txBody>
      </p:sp>
      <p:sp>
        <p:nvSpPr>
          <p:cNvPr id="11" name="TextBox 10"/>
          <p:cNvSpPr txBox="1"/>
          <p:nvPr/>
        </p:nvSpPr>
        <p:spPr>
          <a:xfrm>
            <a:off x="4343400" y="2514600"/>
            <a:ext cx="1219200" cy="230832"/>
          </a:xfrm>
          <a:prstGeom prst="rect">
            <a:avLst/>
          </a:prstGeom>
          <a:noFill/>
        </p:spPr>
        <p:txBody>
          <a:bodyPr wrap="square" rtlCol="0">
            <a:spAutoFit/>
          </a:bodyPr>
          <a:lstStyle/>
          <a:p>
            <a:r>
              <a:rPr lang="en-US" sz="900" dirty="0" smtClean="0"/>
              <a:t>Dallas</a:t>
            </a:r>
            <a:endParaRPr lang="en-US" sz="900" dirty="0"/>
          </a:p>
        </p:txBody>
      </p:sp>
      <p:sp>
        <p:nvSpPr>
          <p:cNvPr id="12" name="TextBox 11"/>
          <p:cNvSpPr txBox="1"/>
          <p:nvPr/>
        </p:nvSpPr>
        <p:spPr>
          <a:xfrm>
            <a:off x="5715000" y="2514600"/>
            <a:ext cx="457200" cy="215444"/>
          </a:xfrm>
          <a:prstGeom prst="rect">
            <a:avLst/>
          </a:prstGeom>
          <a:noFill/>
        </p:spPr>
        <p:txBody>
          <a:bodyPr wrap="square" rtlCol="0">
            <a:spAutoFit/>
          </a:bodyPr>
          <a:lstStyle/>
          <a:p>
            <a:r>
              <a:rPr lang="en-US" sz="800" dirty="0" smtClean="0"/>
              <a:t>TX</a:t>
            </a:r>
            <a:endParaRPr lang="en-US" sz="800" dirty="0"/>
          </a:p>
        </p:txBody>
      </p:sp>
      <p:sp>
        <p:nvSpPr>
          <p:cNvPr id="13" name="TextBox 12"/>
          <p:cNvSpPr txBox="1"/>
          <p:nvPr/>
        </p:nvSpPr>
        <p:spPr>
          <a:xfrm>
            <a:off x="6248400" y="2514600"/>
            <a:ext cx="533400" cy="215444"/>
          </a:xfrm>
          <a:prstGeom prst="rect">
            <a:avLst/>
          </a:prstGeom>
          <a:noFill/>
        </p:spPr>
        <p:txBody>
          <a:bodyPr wrap="square" rtlCol="0">
            <a:spAutoFit/>
          </a:bodyPr>
          <a:lstStyle/>
          <a:p>
            <a:r>
              <a:rPr lang="en-US" sz="800" dirty="0" smtClean="0"/>
              <a:t>88888</a:t>
            </a:r>
            <a:endParaRPr lang="en-US" sz="800" dirty="0"/>
          </a:p>
        </p:txBody>
      </p:sp>
      <p:sp>
        <p:nvSpPr>
          <p:cNvPr id="14" name="TextBox 13"/>
          <p:cNvSpPr txBox="1"/>
          <p:nvPr/>
        </p:nvSpPr>
        <p:spPr>
          <a:xfrm>
            <a:off x="4343400" y="2895600"/>
            <a:ext cx="2590800" cy="215444"/>
          </a:xfrm>
          <a:prstGeom prst="rect">
            <a:avLst/>
          </a:prstGeom>
          <a:noFill/>
        </p:spPr>
        <p:txBody>
          <a:bodyPr wrap="square" rtlCol="0">
            <a:spAutoFit/>
          </a:bodyPr>
          <a:lstStyle/>
          <a:p>
            <a:r>
              <a:rPr lang="en-US" sz="800" dirty="0" smtClean="0"/>
              <a:t>How bacteria grows in dirt</a:t>
            </a:r>
            <a:endParaRPr lang="en-US" sz="800" dirty="0"/>
          </a:p>
        </p:txBody>
      </p:sp>
      <p:sp>
        <p:nvSpPr>
          <p:cNvPr id="15" name="TextBox 14"/>
          <p:cNvSpPr txBox="1"/>
          <p:nvPr/>
        </p:nvSpPr>
        <p:spPr>
          <a:xfrm>
            <a:off x="3124200" y="3200400"/>
            <a:ext cx="3657600" cy="215444"/>
          </a:xfrm>
          <a:prstGeom prst="rect">
            <a:avLst/>
          </a:prstGeom>
          <a:noFill/>
        </p:spPr>
        <p:txBody>
          <a:bodyPr wrap="square" rtlCol="0">
            <a:spAutoFit/>
          </a:bodyPr>
          <a:lstStyle/>
          <a:p>
            <a:r>
              <a:rPr lang="en-US" sz="800" dirty="0" smtClean="0"/>
              <a:t>TTU Students &amp; faculty in the Biology Department</a:t>
            </a:r>
            <a:endParaRPr lang="en-US" sz="800" dirty="0"/>
          </a:p>
        </p:txBody>
      </p:sp>
      <p:sp>
        <p:nvSpPr>
          <p:cNvPr id="16" name="TextBox 15"/>
          <p:cNvSpPr txBox="1"/>
          <p:nvPr/>
        </p:nvSpPr>
        <p:spPr>
          <a:xfrm>
            <a:off x="3581400" y="3733800"/>
            <a:ext cx="914400" cy="215444"/>
          </a:xfrm>
          <a:prstGeom prst="rect">
            <a:avLst/>
          </a:prstGeom>
          <a:noFill/>
        </p:spPr>
        <p:txBody>
          <a:bodyPr wrap="square" rtlCol="0">
            <a:spAutoFit/>
          </a:bodyPr>
          <a:lstStyle/>
          <a:p>
            <a:r>
              <a:rPr lang="en-US" sz="800" dirty="0" smtClean="0"/>
              <a:t>$500</a:t>
            </a:r>
            <a:endParaRPr lang="en-US" sz="800" dirty="0"/>
          </a:p>
        </p:txBody>
      </p:sp>
      <p:sp>
        <p:nvSpPr>
          <p:cNvPr id="17" name="TextBox 16"/>
          <p:cNvSpPr txBox="1"/>
          <p:nvPr/>
        </p:nvSpPr>
        <p:spPr>
          <a:xfrm>
            <a:off x="5181600" y="4343400"/>
            <a:ext cx="1447800" cy="215444"/>
          </a:xfrm>
          <a:prstGeom prst="rect">
            <a:avLst/>
          </a:prstGeom>
          <a:noFill/>
        </p:spPr>
        <p:txBody>
          <a:bodyPr wrap="square" rtlCol="0">
            <a:spAutoFit/>
          </a:bodyPr>
          <a:lstStyle/>
          <a:p>
            <a:r>
              <a:rPr lang="en-US" sz="800" dirty="0" smtClean="0"/>
              <a:t>$500</a:t>
            </a:r>
            <a:endParaRPr lang="en-US" sz="800" dirty="0"/>
          </a:p>
        </p:txBody>
      </p:sp>
      <p:sp>
        <p:nvSpPr>
          <p:cNvPr id="18" name="TextBox 17"/>
          <p:cNvSpPr txBox="1"/>
          <p:nvPr/>
        </p:nvSpPr>
        <p:spPr>
          <a:xfrm>
            <a:off x="2590800" y="4953000"/>
            <a:ext cx="2057400" cy="369332"/>
          </a:xfrm>
          <a:prstGeom prst="rect">
            <a:avLst/>
          </a:prstGeom>
          <a:noFill/>
        </p:spPr>
        <p:txBody>
          <a:bodyPr wrap="square" rtlCol="0">
            <a:spAutoFit/>
          </a:bodyPr>
          <a:lstStyle/>
          <a:p>
            <a:r>
              <a:rPr lang="en-US" dirty="0" smtClean="0">
                <a:latin typeface="Freestyle Script" pitchFamily="66" charset="0"/>
              </a:rPr>
              <a:t>Bill Cosby </a:t>
            </a:r>
            <a:endParaRPr lang="en-US" dirty="0">
              <a:latin typeface="Freestyle Script" pitchFamily="66" charset="0"/>
            </a:endParaRPr>
          </a:p>
        </p:txBody>
      </p:sp>
      <p:sp>
        <p:nvSpPr>
          <p:cNvPr id="19" name="TextBox 18"/>
          <p:cNvSpPr txBox="1"/>
          <p:nvPr/>
        </p:nvSpPr>
        <p:spPr>
          <a:xfrm>
            <a:off x="5181600" y="4953000"/>
            <a:ext cx="1676400" cy="369332"/>
          </a:xfrm>
          <a:prstGeom prst="rect">
            <a:avLst/>
          </a:prstGeom>
          <a:noFill/>
        </p:spPr>
        <p:txBody>
          <a:bodyPr wrap="square" rtlCol="0">
            <a:spAutoFit/>
          </a:bodyPr>
          <a:lstStyle/>
          <a:p>
            <a:r>
              <a:rPr lang="en-US" dirty="0" smtClean="0">
                <a:latin typeface="Freestyle Script" pitchFamily="66" charset="0"/>
              </a:rPr>
              <a:t>Katherine Taylor</a:t>
            </a:r>
            <a:endParaRPr lang="en-US" dirty="0">
              <a:latin typeface="Freestyle Script" pitchFamily="66" charset="0"/>
            </a:endParaRPr>
          </a:p>
        </p:txBody>
      </p:sp>
      <p:sp>
        <p:nvSpPr>
          <p:cNvPr id="20" name="TextBox 19"/>
          <p:cNvSpPr txBox="1"/>
          <p:nvPr/>
        </p:nvSpPr>
        <p:spPr>
          <a:xfrm>
            <a:off x="2667000" y="5486400"/>
            <a:ext cx="1981200" cy="369332"/>
          </a:xfrm>
          <a:prstGeom prst="rect">
            <a:avLst/>
          </a:prstGeom>
          <a:noFill/>
        </p:spPr>
        <p:txBody>
          <a:bodyPr wrap="square" rtlCol="0">
            <a:spAutoFit/>
          </a:bodyPr>
          <a:lstStyle/>
          <a:p>
            <a:r>
              <a:rPr lang="en-US" dirty="0" smtClean="0">
                <a:latin typeface="Freestyle Script" pitchFamily="66" charset="0"/>
              </a:rPr>
              <a:t>Patrick Steed</a:t>
            </a:r>
            <a:endParaRPr lang="en-US" dirty="0">
              <a:latin typeface="Freestyle Scrip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84976" y="6375111"/>
            <a:ext cx="3698448" cy="369332"/>
          </a:xfrm>
          <a:prstGeom prst="rect">
            <a:avLst/>
          </a:prstGeom>
        </p:spPr>
        <p:txBody>
          <a:bodyPr wrap="none">
            <a:spAutoFit/>
          </a:bodyPr>
          <a:lstStyle/>
          <a:p>
            <a:r>
              <a:rPr lang="en-US" dirty="0" smtClean="0">
                <a:solidFill>
                  <a:srgbClr val="FF0000"/>
                </a:solidFill>
              </a:rPr>
              <a:t>Page 22 of Regulations Handbook</a:t>
            </a:r>
            <a:endParaRPr lang="en-US" dirty="0">
              <a:solidFill>
                <a:srgbClr val="FF0000"/>
              </a:solidFill>
            </a:endParaRPr>
          </a:p>
        </p:txBody>
      </p:sp>
      <p:pic>
        <p:nvPicPr>
          <p:cNvPr id="33" name="Picture 32"/>
          <p:cNvPicPr/>
          <p:nvPr/>
        </p:nvPicPr>
        <p:blipFill>
          <a:blip r:embed="rId2" cstate="print"/>
          <a:srcRect l="63348" t="23398" r="13933" b="2204"/>
          <a:stretch>
            <a:fillRect/>
          </a:stretch>
        </p:blipFill>
        <p:spPr bwMode="auto">
          <a:xfrm>
            <a:off x="1981200" y="381000"/>
            <a:ext cx="5334000" cy="5791199"/>
          </a:xfrm>
          <a:prstGeom prst="rect">
            <a:avLst/>
          </a:prstGeom>
          <a:noFill/>
          <a:ln w="9525">
            <a:noFill/>
            <a:miter lim="800000"/>
            <a:headEnd/>
            <a:tailEnd/>
          </a:ln>
        </p:spPr>
      </p:pic>
      <p:sp>
        <p:nvSpPr>
          <p:cNvPr id="34" name="TextBox 33"/>
          <p:cNvSpPr txBox="1"/>
          <p:nvPr/>
        </p:nvSpPr>
        <p:spPr>
          <a:xfrm>
            <a:off x="2590800" y="1447800"/>
            <a:ext cx="2667000" cy="215444"/>
          </a:xfrm>
          <a:prstGeom prst="rect">
            <a:avLst/>
          </a:prstGeom>
          <a:noFill/>
        </p:spPr>
        <p:txBody>
          <a:bodyPr wrap="square" rtlCol="0">
            <a:spAutoFit/>
          </a:bodyPr>
          <a:lstStyle/>
          <a:p>
            <a:r>
              <a:rPr lang="en-US" sz="800" dirty="0" smtClean="0"/>
              <a:t>Bill R. Cosby</a:t>
            </a:r>
            <a:endParaRPr lang="en-US" sz="800" dirty="0"/>
          </a:p>
        </p:txBody>
      </p:sp>
      <p:sp>
        <p:nvSpPr>
          <p:cNvPr id="35" name="TextBox 34"/>
          <p:cNvSpPr txBox="1"/>
          <p:nvPr/>
        </p:nvSpPr>
        <p:spPr>
          <a:xfrm>
            <a:off x="3581400" y="1219200"/>
            <a:ext cx="1676400" cy="215444"/>
          </a:xfrm>
          <a:prstGeom prst="rect">
            <a:avLst/>
          </a:prstGeom>
          <a:noFill/>
        </p:spPr>
        <p:txBody>
          <a:bodyPr wrap="square" rtlCol="0">
            <a:spAutoFit/>
          </a:bodyPr>
          <a:lstStyle/>
          <a:p>
            <a:r>
              <a:rPr lang="en-US" sz="800" dirty="0" smtClean="0"/>
              <a:t>Student Government</a:t>
            </a:r>
            <a:endParaRPr lang="en-US" sz="800" dirty="0"/>
          </a:p>
        </p:txBody>
      </p:sp>
      <p:sp>
        <p:nvSpPr>
          <p:cNvPr id="36" name="TextBox 35"/>
          <p:cNvSpPr txBox="1"/>
          <p:nvPr/>
        </p:nvSpPr>
        <p:spPr>
          <a:xfrm>
            <a:off x="6248400" y="1219200"/>
            <a:ext cx="1066800" cy="215444"/>
          </a:xfrm>
          <a:prstGeom prst="rect">
            <a:avLst/>
          </a:prstGeom>
          <a:noFill/>
        </p:spPr>
        <p:txBody>
          <a:bodyPr wrap="square" rtlCol="0">
            <a:spAutoFit/>
          </a:bodyPr>
          <a:lstStyle/>
          <a:p>
            <a:r>
              <a:rPr lang="en-US" sz="800" dirty="0" smtClean="0"/>
              <a:t>09/15/2014</a:t>
            </a:r>
            <a:endParaRPr lang="en-US" sz="800" dirty="0"/>
          </a:p>
        </p:txBody>
      </p:sp>
      <p:sp>
        <p:nvSpPr>
          <p:cNvPr id="37" name="TextBox 36"/>
          <p:cNvSpPr txBox="1"/>
          <p:nvPr/>
        </p:nvSpPr>
        <p:spPr>
          <a:xfrm>
            <a:off x="6019800" y="1447800"/>
            <a:ext cx="1219200" cy="215444"/>
          </a:xfrm>
          <a:prstGeom prst="rect">
            <a:avLst/>
          </a:prstGeom>
          <a:noFill/>
        </p:spPr>
        <p:txBody>
          <a:bodyPr wrap="square" rtlCol="0">
            <a:spAutoFit/>
          </a:bodyPr>
          <a:lstStyle/>
          <a:p>
            <a:r>
              <a:rPr lang="en-US" sz="800" dirty="0" smtClean="0"/>
              <a:t>05/11/2011</a:t>
            </a:r>
            <a:endParaRPr lang="en-US" sz="800" dirty="0"/>
          </a:p>
        </p:txBody>
      </p:sp>
      <p:sp>
        <p:nvSpPr>
          <p:cNvPr id="38" name="TextBox 37"/>
          <p:cNvSpPr txBox="1"/>
          <p:nvPr/>
        </p:nvSpPr>
        <p:spPr>
          <a:xfrm>
            <a:off x="5486400" y="1752600"/>
            <a:ext cx="381000" cy="215444"/>
          </a:xfrm>
          <a:prstGeom prst="rect">
            <a:avLst/>
          </a:prstGeom>
          <a:noFill/>
        </p:spPr>
        <p:txBody>
          <a:bodyPr wrap="square" rtlCol="0">
            <a:spAutoFit/>
          </a:bodyPr>
          <a:lstStyle/>
          <a:p>
            <a:r>
              <a:rPr lang="en-US" sz="800" dirty="0" smtClean="0"/>
              <a:t>X</a:t>
            </a:r>
            <a:endParaRPr lang="en-US" sz="800" dirty="0"/>
          </a:p>
        </p:txBody>
      </p:sp>
      <p:sp>
        <p:nvSpPr>
          <p:cNvPr id="39" name="TextBox 38"/>
          <p:cNvSpPr txBox="1"/>
          <p:nvPr/>
        </p:nvSpPr>
        <p:spPr>
          <a:xfrm>
            <a:off x="4953000" y="2057400"/>
            <a:ext cx="304800" cy="215444"/>
          </a:xfrm>
          <a:prstGeom prst="rect">
            <a:avLst/>
          </a:prstGeom>
          <a:noFill/>
        </p:spPr>
        <p:txBody>
          <a:bodyPr wrap="square" rtlCol="0">
            <a:spAutoFit/>
          </a:bodyPr>
          <a:lstStyle/>
          <a:p>
            <a:r>
              <a:rPr lang="en-US" sz="800" dirty="0" smtClean="0"/>
              <a:t>X</a:t>
            </a:r>
            <a:endParaRPr lang="en-US" sz="800" dirty="0"/>
          </a:p>
        </p:txBody>
      </p:sp>
      <p:sp>
        <p:nvSpPr>
          <p:cNvPr id="40" name="TextBox 39"/>
          <p:cNvSpPr txBox="1"/>
          <p:nvPr/>
        </p:nvSpPr>
        <p:spPr>
          <a:xfrm>
            <a:off x="2667000" y="2438400"/>
            <a:ext cx="1447800" cy="215444"/>
          </a:xfrm>
          <a:prstGeom prst="rect">
            <a:avLst/>
          </a:prstGeom>
          <a:noFill/>
        </p:spPr>
        <p:txBody>
          <a:bodyPr wrap="square" rtlCol="0">
            <a:spAutoFit/>
          </a:bodyPr>
          <a:lstStyle/>
          <a:p>
            <a:r>
              <a:rPr lang="en-US" sz="800" dirty="0" smtClean="0"/>
              <a:t>123 Akron Ave.</a:t>
            </a:r>
            <a:endParaRPr lang="en-US" sz="800" dirty="0"/>
          </a:p>
        </p:txBody>
      </p:sp>
      <p:sp>
        <p:nvSpPr>
          <p:cNvPr id="41" name="TextBox 40"/>
          <p:cNvSpPr txBox="1"/>
          <p:nvPr/>
        </p:nvSpPr>
        <p:spPr>
          <a:xfrm>
            <a:off x="4343400" y="2438400"/>
            <a:ext cx="1219200" cy="230832"/>
          </a:xfrm>
          <a:prstGeom prst="rect">
            <a:avLst/>
          </a:prstGeom>
          <a:noFill/>
        </p:spPr>
        <p:txBody>
          <a:bodyPr wrap="square" rtlCol="0">
            <a:spAutoFit/>
          </a:bodyPr>
          <a:lstStyle/>
          <a:p>
            <a:r>
              <a:rPr lang="en-US" sz="900" dirty="0" smtClean="0"/>
              <a:t>Dallas</a:t>
            </a:r>
            <a:endParaRPr lang="en-US" sz="900" dirty="0"/>
          </a:p>
        </p:txBody>
      </p:sp>
      <p:sp>
        <p:nvSpPr>
          <p:cNvPr id="42" name="TextBox 41"/>
          <p:cNvSpPr txBox="1"/>
          <p:nvPr/>
        </p:nvSpPr>
        <p:spPr>
          <a:xfrm>
            <a:off x="5791200" y="2438400"/>
            <a:ext cx="457200" cy="215444"/>
          </a:xfrm>
          <a:prstGeom prst="rect">
            <a:avLst/>
          </a:prstGeom>
          <a:noFill/>
        </p:spPr>
        <p:txBody>
          <a:bodyPr wrap="square" rtlCol="0">
            <a:spAutoFit/>
          </a:bodyPr>
          <a:lstStyle/>
          <a:p>
            <a:r>
              <a:rPr lang="en-US" sz="800" dirty="0" smtClean="0"/>
              <a:t>TX</a:t>
            </a:r>
            <a:endParaRPr lang="en-US" sz="800" dirty="0"/>
          </a:p>
        </p:txBody>
      </p:sp>
      <p:sp>
        <p:nvSpPr>
          <p:cNvPr id="43" name="TextBox 42"/>
          <p:cNvSpPr txBox="1"/>
          <p:nvPr/>
        </p:nvSpPr>
        <p:spPr>
          <a:xfrm>
            <a:off x="6324600" y="2438400"/>
            <a:ext cx="533400" cy="215444"/>
          </a:xfrm>
          <a:prstGeom prst="rect">
            <a:avLst/>
          </a:prstGeom>
          <a:noFill/>
        </p:spPr>
        <p:txBody>
          <a:bodyPr wrap="square" rtlCol="0">
            <a:spAutoFit/>
          </a:bodyPr>
          <a:lstStyle/>
          <a:p>
            <a:r>
              <a:rPr lang="en-US" sz="800" dirty="0" smtClean="0"/>
              <a:t>88888</a:t>
            </a:r>
            <a:endParaRPr lang="en-US" sz="800" dirty="0"/>
          </a:p>
        </p:txBody>
      </p:sp>
      <p:sp>
        <p:nvSpPr>
          <p:cNvPr id="44" name="TextBox 43"/>
          <p:cNvSpPr txBox="1"/>
          <p:nvPr/>
        </p:nvSpPr>
        <p:spPr>
          <a:xfrm>
            <a:off x="4343400" y="2895600"/>
            <a:ext cx="2590800" cy="215444"/>
          </a:xfrm>
          <a:prstGeom prst="rect">
            <a:avLst/>
          </a:prstGeom>
          <a:noFill/>
        </p:spPr>
        <p:txBody>
          <a:bodyPr wrap="square" rtlCol="0">
            <a:spAutoFit/>
          </a:bodyPr>
          <a:lstStyle/>
          <a:p>
            <a:r>
              <a:rPr lang="en-US" sz="800" dirty="0" smtClean="0"/>
              <a:t>How bacteria grows in dirt</a:t>
            </a:r>
            <a:endParaRPr lang="en-US" sz="800" dirty="0"/>
          </a:p>
        </p:txBody>
      </p:sp>
      <p:sp>
        <p:nvSpPr>
          <p:cNvPr id="45" name="TextBox 44"/>
          <p:cNvSpPr txBox="1"/>
          <p:nvPr/>
        </p:nvSpPr>
        <p:spPr>
          <a:xfrm>
            <a:off x="3124200" y="3200400"/>
            <a:ext cx="3657600" cy="215444"/>
          </a:xfrm>
          <a:prstGeom prst="rect">
            <a:avLst/>
          </a:prstGeom>
          <a:noFill/>
        </p:spPr>
        <p:txBody>
          <a:bodyPr wrap="square" rtlCol="0">
            <a:spAutoFit/>
          </a:bodyPr>
          <a:lstStyle/>
          <a:p>
            <a:r>
              <a:rPr lang="en-US" sz="800" dirty="0" smtClean="0"/>
              <a:t>TTU Students &amp; faculty in the Biology Department</a:t>
            </a:r>
            <a:endParaRPr lang="en-US" sz="800" dirty="0"/>
          </a:p>
        </p:txBody>
      </p:sp>
      <p:sp>
        <p:nvSpPr>
          <p:cNvPr id="46" name="TextBox 45"/>
          <p:cNvSpPr txBox="1"/>
          <p:nvPr/>
        </p:nvSpPr>
        <p:spPr>
          <a:xfrm>
            <a:off x="5181600" y="5562600"/>
            <a:ext cx="1981200" cy="369332"/>
          </a:xfrm>
          <a:prstGeom prst="rect">
            <a:avLst/>
          </a:prstGeom>
          <a:noFill/>
        </p:spPr>
        <p:txBody>
          <a:bodyPr wrap="square" rtlCol="0">
            <a:spAutoFit/>
          </a:bodyPr>
          <a:lstStyle/>
          <a:p>
            <a:r>
              <a:rPr lang="en-US" dirty="0" smtClean="0">
                <a:latin typeface="Freestyle Script" pitchFamily="66" charset="0"/>
              </a:rPr>
              <a:t>Patrick Steed</a:t>
            </a:r>
            <a:endParaRPr lang="en-US" dirty="0">
              <a:latin typeface="Freestyle Script" pitchFamily="66" charset="0"/>
            </a:endParaRPr>
          </a:p>
        </p:txBody>
      </p:sp>
      <p:sp>
        <p:nvSpPr>
          <p:cNvPr id="47" name="TextBox 46"/>
          <p:cNvSpPr txBox="1"/>
          <p:nvPr/>
        </p:nvSpPr>
        <p:spPr>
          <a:xfrm>
            <a:off x="2438400" y="5562600"/>
            <a:ext cx="1676400" cy="369332"/>
          </a:xfrm>
          <a:prstGeom prst="rect">
            <a:avLst/>
          </a:prstGeom>
          <a:noFill/>
        </p:spPr>
        <p:txBody>
          <a:bodyPr wrap="square" rtlCol="0">
            <a:spAutoFit/>
          </a:bodyPr>
          <a:lstStyle/>
          <a:p>
            <a:r>
              <a:rPr lang="en-US" dirty="0" smtClean="0">
                <a:latin typeface="Freestyle Script" pitchFamily="66" charset="0"/>
              </a:rPr>
              <a:t>Katherine Taylor</a:t>
            </a:r>
            <a:endParaRPr lang="en-US" dirty="0">
              <a:latin typeface="Freestyle Script" pitchFamily="66" charset="0"/>
            </a:endParaRPr>
          </a:p>
        </p:txBody>
      </p:sp>
      <p:sp>
        <p:nvSpPr>
          <p:cNvPr id="48" name="TextBox 47"/>
          <p:cNvSpPr txBox="1"/>
          <p:nvPr/>
        </p:nvSpPr>
        <p:spPr>
          <a:xfrm>
            <a:off x="3581400" y="3733800"/>
            <a:ext cx="914400" cy="215444"/>
          </a:xfrm>
          <a:prstGeom prst="rect">
            <a:avLst/>
          </a:prstGeom>
          <a:noFill/>
        </p:spPr>
        <p:txBody>
          <a:bodyPr wrap="square" rtlCol="0">
            <a:spAutoFit/>
          </a:bodyPr>
          <a:lstStyle/>
          <a:p>
            <a:r>
              <a:rPr lang="en-US" sz="800" dirty="0" smtClean="0"/>
              <a:t>$100/night</a:t>
            </a:r>
            <a:endParaRPr lang="en-US" sz="800" dirty="0"/>
          </a:p>
        </p:txBody>
      </p:sp>
      <p:sp>
        <p:nvSpPr>
          <p:cNvPr id="49" name="TextBox 48"/>
          <p:cNvSpPr txBox="1"/>
          <p:nvPr/>
        </p:nvSpPr>
        <p:spPr>
          <a:xfrm>
            <a:off x="3352800" y="4038600"/>
            <a:ext cx="914400" cy="215444"/>
          </a:xfrm>
          <a:prstGeom prst="rect">
            <a:avLst/>
          </a:prstGeom>
          <a:noFill/>
        </p:spPr>
        <p:txBody>
          <a:bodyPr wrap="square" rtlCol="0">
            <a:spAutoFit/>
          </a:bodyPr>
          <a:lstStyle/>
          <a:p>
            <a:r>
              <a:rPr lang="en-US" sz="800" dirty="0" smtClean="0"/>
              <a:t>$500</a:t>
            </a:r>
            <a:endParaRPr lang="en-US" sz="800" dirty="0"/>
          </a:p>
        </p:txBody>
      </p:sp>
      <p:sp>
        <p:nvSpPr>
          <p:cNvPr id="50" name="TextBox 49"/>
          <p:cNvSpPr txBox="1"/>
          <p:nvPr/>
        </p:nvSpPr>
        <p:spPr>
          <a:xfrm>
            <a:off x="6248400" y="3810000"/>
            <a:ext cx="914400" cy="215444"/>
          </a:xfrm>
          <a:prstGeom prst="rect">
            <a:avLst/>
          </a:prstGeom>
          <a:noFill/>
        </p:spPr>
        <p:txBody>
          <a:bodyPr wrap="square" rtlCol="0">
            <a:spAutoFit/>
          </a:bodyPr>
          <a:lstStyle/>
          <a:p>
            <a:r>
              <a:rPr lang="en-US" sz="800" dirty="0" smtClean="0"/>
              <a:t>05/10-12/2011</a:t>
            </a:r>
            <a:endParaRPr lang="en-US" sz="800" dirty="0"/>
          </a:p>
        </p:txBody>
      </p:sp>
      <p:sp>
        <p:nvSpPr>
          <p:cNvPr id="51" name="TextBox 50"/>
          <p:cNvSpPr txBox="1"/>
          <p:nvPr/>
        </p:nvSpPr>
        <p:spPr>
          <a:xfrm>
            <a:off x="3505200" y="4267200"/>
            <a:ext cx="3505200" cy="215444"/>
          </a:xfrm>
          <a:prstGeom prst="rect">
            <a:avLst/>
          </a:prstGeom>
          <a:noFill/>
        </p:spPr>
        <p:txBody>
          <a:bodyPr wrap="square" rtlCol="0">
            <a:spAutoFit/>
          </a:bodyPr>
          <a:lstStyle/>
          <a:p>
            <a:r>
              <a:rPr lang="en-US" sz="800" dirty="0" smtClean="0"/>
              <a:t>Southwest flight 1 on 05/10/2011 at 5:00 pm from Dallas, TX to Lubbock</a:t>
            </a:r>
            <a:endParaRPr lang="en-US" sz="800" dirty="0"/>
          </a:p>
        </p:txBody>
      </p:sp>
      <p:sp>
        <p:nvSpPr>
          <p:cNvPr id="52" name="TextBox 51"/>
          <p:cNvSpPr txBox="1"/>
          <p:nvPr/>
        </p:nvSpPr>
        <p:spPr>
          <a:xfrm>
            <a:off x="2667000" y="4572000"/>
            <a:ext cx="4191000" cy="215444"/>
          </a:xfrm>
          <a:prstGeom prst="rect">
            <a:avLst/>
          </a:prstGeom>
          <a:noFill/>
        </p:spPr>
        <p:txBody>
          <a:bodyPr wrap="square" rtlCol="0">
            <a:spAutoFit/>
          </a:bodyPr>
          <a:lstStyle/>
          <a:p>
            <a:r>
              <a:rPr lang="en-US" sz="800" dirty="0" smtClean="0"/>
              <a:t>Southwest flight 3 on 05/12/2011 at 9:00 am from Lubbock, TX to Dallas, TX</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500" fill="hold"/>
                                        <p:tgtEl>
                                          <p:spTgt spid="50"/>
                                        </p:tgtEl>
                                        <p:attrNameLst>
                                          <p:attrName>ppt_x</p:attrName>
                                        </p:attrNameLst>
                                      </p:cBhvr>
                                      <p:tavLst>
                                        <p:tav tm="0">
                                          <p:val>
                                            <p:strVal val="#ppt_x"/>
                                          </p:val>
                                        </p:tav>
                                        <p:tav tm="100000">
                                          <p:val>
                                            <p:strVal val="#ppt_x"/>
                                          </p:val>
                                        </p:tav>
                                      </p:tavLst>
                                    </p:anim>
                                    <p:anim calcmode="lin" valueType="num">
                                      <p:cBhvr additive="base">
                                        <p:cTn id="8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ppt_x"/>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anim calcmode="lin" valueType="num">
                                      <p:cBhvr additive="base">
                                        <p:cTn id="103" dur="500" fill="hold"/>
                                        <p:tgtEl>
                                          <p:spTgt spid="52"/>
                                        </p:tgtEl>
                                        <p:attrNameLst>
                                          <p:attrName>ppt_x</p:attrName>
                                        </p:attrNameLst>
                                      </p:cBhvr>
                                      <p:tavLst>
                                        <p:tav tm="0">
                                          <p:val>
                                            <p:strVal val="#ppt_x"/>
                                          </p:val>
                                        </p:tav>
                                        <p:tav tm="100000">
                                          <p:val>
                                            <p:strVal val="#ppt_x"/>
                                          </p:val>
                                        </p:tav>
                                      </p:tavLst>
                                    </p:anim>
                                    <p:anim calcmode="lin" valueType="num">
                                      <p:cBhvr additive="base">
                                        <p:cTn id="10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ppt_x"/>
                                          </p:val>
                                        </p:tav>
                                        <p:tav tm="100000">
                                          <p:val>
                                            <p:strVal val="#ppt_x"/>
                                          </p:val>
                                        </p:tav>
                                      </p:tavLst>
                                    </p:anim>
                                    <p:anim calcmode="lin" valueType="num">
                                      <p:cBhvr additive="base">
                                        <p:cTn id="11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additive="base">
                                        <p:cTn id="115" dur="500" fill="hold"/>
                                        <p:tgtEl>
                                          <p:spTgt spid="46"/>
                                        </p:tgtEl>
                                        <p:attrNameLst>
                                          <p:attrName>ppt_x</p:attrName>
                                        </p:attrNameLst>
                                      </p:cBhvr>
                                      <p:tavLst>
                                        <p:tav tm="0">
                                          <p:val>
                                            <p:strVal val="#ppt_x"/>
                                          </p:val>
                                        </p:tav>
                                        <p:tav tm="100000">
                                          <p:val>
                                            <p:strVal val="#ppt_x"/>
                                          </p:val>
                                        </p:tav>
                                      </p:tavLst>
                                    </p:anim>
                                    <p:anim calcmode="lin" valueType="num">
                                      <p:cBhvr additive="base">
                                        <p:cTn id="1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600200"/>
            <a:ext cx="8229600" cy="4572000"/>
          </a:xfrm>
        </p:spPr>
        <p:txBody>
          <a:bodyPr>
            <a:normAutofit lnSpcReduction="10000"/>
          </a:bodyPr>
          <a:lstStyle/>
          <a:p>
            <a:pPr marL="274320" indent="-274320" eaLnBrk="1" fontAlgn="auto" hangingPunct="1">
              <a:spcAft>
                <a:spcPts val="0"/>
              </a:spcAft>
              <a:buFont typeface="Wingdings 2"/>
              <a:buChar char=""/>
              <a:defRPr/>
            </a:pPr>
            <a:endParaRPr lang="en-US" sz="1100" dirty="0" smtClean="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You MUST contact Phillip Gill in the Office of International Affairs at 806-742-3667 </a:t>
            </a:r>
            <a:r>
              <a:rPr lang="en-US" b="1" i="1" dirty="0" smtClean="0"/>
              <a:t>BEFORE </a:t>
            </a:r>
            <a:r>
              <a:rPr lang="en-US" dirty="0" smtClean="0"/>
              <a:t>inviting the Nonresident Alien visitor to campus to ensure that the visitor will have a payable visa type.</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Refer to the Funding Regulations Handbook to see the list of things Phillip will need to know when you call him</a:t>
            </a:r>
          </a:p>
          <a:p>
            <a:pPr marL="274320" indent="-274320" eaLnBrk="1" fontAlgn="auto" hangingPunct="1">
              <a:spcAft>
                <a:spcPts val="0"/>
              </a:spcAft>
              <a:buFont typeface="Wingdings 2"/>
              <a:buChar char=""/>
              <a:defRPr/>
            </a:pPr>
            <a:endParaRPr lang="en-US" sz="2800" i="1" dirty="0" smtClean="0"/>
          </a:p>
        </p:txBody>
      </p:sp>
      <p:sp>
        <p:nvSpPr>
          <p:cNvPr id="3" name="Rectangle 2"/>
          <p:cNvSpPr/>
          <p:nvPr/>
        </p:nvSpPr>
        <p:spPr>
          <a:xfrm>
            <a:off x="5181600" y="6324600"/>
            <a:ext cx="3647152" cy="369332"/>
          </a:xfrm>
          <a:prstGeom prst="rect">
            <a:avLst/>
          </a:prstGeom>
        </p:spPr>
        <p:txBody>
          <a:bodyPr wrap="none">
            <a:spAutoFit/>
          </a:bodyPr>
          <a:lstStyle/>
          <a:p>
            <a:r>
              <a:rPr lang="en-US" dirty="0" smtClean="0">
                <a:solidFill>
                  <a:srgbClr val="FF0000"/>
                </a:solidFill>
              </a:rPr>
              <a:t>Page 19-20 of Funding Handbook</a:t>
            </a:r>
            <a:endParaRPr lang="en-US" dirty="0">
              <a:solidFill>
                <a:srgbClr val="FF0000"/>
              </a:solidFill>
            </a:endParaRPr>
          </a:p>
        </p:txBody>
      </p:sp>
      <p:sp>
        <p:nvSpPr>
          <p:cNvPr id="4" name="Rectangle 2"/>
          <p:cNvSpPr>
            <a:spLocks noGrp="1" noChangeArrowheads="1"/>
          </p:cNvSpPr>
          <p:nvPr>
            <p:ph type="title"/>
          </p:nvPr>
        </p:nvSpPr>
        <p:spPr>
          <a:xfrm>
            <a:off x="457200" y="274638"/>
            <a:ext cx="8229600" cy="1249362"/>
          </a:xfrm>
        </p:spPr>
        <p:txBody>
          <a:bodyPr>
            <a:normAutofit fontScale="90000"/>
          </a:bodyPr>
          <a:lstStyle/>
          <a:p>
            <a:pPr eaLnBrk="1" fontAlgn="auto" hangingPunct="1">
              <a:spcAft>
                <a:spcPts val="0"/>
              </a:spcAft>
              <a:defRPr/>
            </a:pPr>
            <a:r>
              <a:rPr lang="en-US" dirty="0" smtClean="0">
                <a:solidFill>
                  <a:schemeClr val="tx2">
                    <a:satMod val="200000"/>
                  </a:schemeClr>
                </a:solidFill>
              </a:rPr>
              <a:t>Payments to a Nonresident Alien</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11459" y="1066800"/>
            <a:ext cx="3657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t>SGA Office Suites </a:t>
            </a:r>
          </a:p>
          <a:p>
            <a:pPr eaLnBrk="1" hangingPunct="1"/>
            <a:endParaRPr lang="en-US" sz="2400" dirty="0" smtClean="0"/>
          </a:p>
          <a:p>
            <a:pPr eaLnBrk="1" hangingPunct="1"/>
            <a:r>
              <a:rPr lang="en-US" sz="2400" dirty="0" smtClean="0"/>
              <a:t>3</a:t>
            </a:r>
            <a:r>
              <a:rPr lang="en-US" sz="2400" baseline="30000" dirty="0" smtClean="0"/>
              <a:t>rd</a:t>
            </a:r>
            <a:r>
              <a:rPr lang="en-US" sz="2400" dirty="0" smtClean="0"/>
              <a:t> Floor of the Student Union Building, Room 302 </a:t>
            </a:r>
          </a:p>
          <a:p>
            <a:pPr eaLnBrk="1" hangingPunct="1"/>
            <a:endParaRPr lang="en-US" sz="2400" dirty="0" smtClean="0"/>
          </a:p>
          <a:p>
            <a:pPr eaLnBrk="1" hangingPunct="1"/>
            <a:r>
              <a:rPr lang="en-US" sz="2400" dirty="0" smtClean="0"/>
              <a:t>Ph: Number: 742-3631</a:t>
            </a:r>
          </a:p>
          <a:p>
            <a:pPr eaLnBrk="1" hangingPunct="1"/>
            <a:endParaRPr lang="en-US" sz="900" dirty="0" smtClean="0"/>
          </a:p>
          <a:p>
            <a:pPr eaLnBrk="1" hangingPunct="1"/>
            <a:r>
              <a:rPr lang="en-US" sz="2400" dirty="0" smtClean="0"/>
              <a:t>Fax Number: 742-0170</a:t>
            </a:r>
          </a:p>
          <a:p>
            <a:pPr eaLnBrk="1" hangingPunct="1"/>
            <a:endParaRPr lang="en-US" sz="2400" dirty="0" smtClean="0">
              <a:solidFill>
                <a:srgbClr val="FF0000"/>
              </a:solidFill>
              <a:hlinkClick r:id="rId2"/>
            </a:endParaRPr>
          </a:p>
          <a:p>
            <a:pPr eaLnBrk="1" hangingPunct="1"/>
            <a:r>
              <a:rPr lang="en-US" sz="2400" dirty="0" smtClean="0"/>
              <a:t>Website:</a:t>
            </a:r>
            <a:r>
              <a:rPr lang="en-US" sz="2400" dirty="0" smtClean="0">
                <a:solidFill>
                  <a:srgbClr val="FF0000"/>
                </a:solidFill>
              </a:rPr>
              <a:t> </a:t>
            </a:r>
            <a:r>
              <a:rPr lang="en-US" sz="2400" dirty="0" smtClean="0">
                <a:solidFill>
                  <a:srgbClr val="FF0000"/>
                </a:solidFill>
                <a:hlinkClick r:id="rId2"/>
              </a:rPr>
              <a:t>www.sga.ttu.edu</a:t>
            </a:r>
            <a:r>
              <a:rPr lang="en-US" sz="2400" dirty="0" smtClean="0"/>
              <a:t> </a:t>
            </a:r>
          </a:p>
          <a:p>
            <a:pPr eaLnBrk="1" hangingPunct="1"/>
            <a:endParaRPr lang="en-US" sz="2400" dirty="0" smtClean="0"/>
          </a:p>
          <a:p>
            <a:pPr eaLnBrk="1" hangingPunct="1"/>
            <a:r>
              <a:rPr lang="en-US" sz="2400" dirty="0" smtClean="0"/>
              <a:t>Email: sga@ttu.edu</a:t>
            </a:r>
          </a:p>
        </p:txBody>
      </p:sp>
      <p:sp>
        <p:nvSpPr>
          <p:cNvPr id="10" name="Rectangle 3"/>
          <p:cNvSpPr txBox="1">
            <a:spLocks noChangeArrowheads="1"/>
          </p:cNvSpPr>
          <p:nvPr/>
        </p:nvSpPr>
        <p:spPr bwMode="auto">
          <a:xfrm>
            <a:off x="4728676" y="1066800"/>
            <a:ext cx="3657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lvl="0" indent="-255588" eaLnBrk="1" hangingPunct="1">
              <a:spcBef>
                <a:spcPts val="400"/>
              </a:spcBef>
              <a:buClr>
                <a:schemeClr val="accent1"/>
              </a:buClr>
              <a:buSzPct val="68000"/>
              <a:buFont typeface="Wingdings 3" pitchFamily="18" charset="2"/>
              <a:buChar char=""/>
              <a:defRPr/>
            </a:pPr>
            <a:r>
              <a:rPr lang="en-US" b="1" dirty="0" smtClean="0"/>
              <a:t>Katherine Taylor</a:t>
            </a:r>
          </a:p>
          <a:p>
            <a:pPr marL="365125" lvl="0" indent="-255588" eaLnBrk="1" hangingPunct="1">
              <a:spcBef>
                <a:spcPts val="400"/>
              </a:spcBef>
              <a:buClr>
                <a:schemeClr val="accent1"/>
              </a:buClr>
              <a:buSzPct val="68000"/>
              <a:defRPr/>
            </a:pPr>
            <a:r>
              <a:rPr lang="en-US" b="1" dirty="0" smtClean="0"/>
              <a:t>	</a:t>
            </a:r>
            <a:r>
              <a:rPr lang="en-US" dirty="0" smtClean="0"/>
              <a:t>SGA Funding Coordinator/Account Manager </a:t>
            </a:r>
          </a:p>
          <a:p>
            <a:pPr marL="365125" lvl="0" indent="-255588" eaLnBrk="1" hangingPunct="1">
              <a:spcBef>
                <a:spcPts val="400"/>
              </a:spcBef>
              <a:buClr>
                <a:schemeClr val="accent1"/>
              </a:buClr>
              <a:buSzPct val="68000"/>
              <a:defRPr/>
            </a:pPr>
            <a:r>
              <a:rPr lang="en-US" dirty="0" smtClean="0"/>
              <a:t>	742-3631 or 834-1738</a:t>
            </a:r>
          </a:p>
          <a:p>
            <a:pPr marL="365125" lvl="0" indent="-255588" eaLnBrk="1" hangingPunct="1">
              <a:spcBef>
                <a:spcPts val="400"/>
              </a:spcBef>
              <a:buClr>
                <a:schemeClr val="accent1"/>
              </a:buClr>
              <a:buSzPct val="68000"/>
              <a:defRPr/>
            </a:pPr>
            <a:r>
              <a:rPr lang="en-US" dirty="0" smtClean="0">
                <a:solidFill>
                  <a:srgbClr val="FF0000"/>
                </a:solidFill>
              </a:rPr>
              <a:t>    katherine.r.taylor@ttu.edu</a:t>
            </a:r>
            <a:endParaRPr lang="en-US" b="1" dirty="0" smtClean="0">
              <a:solidFill>
                <a:srgbClr val="FF0000"/>
              </a:solidFill>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r>
              <a:rPr kumimoji="0" lang="en-US" b="1" i="0" u="none" strike="noStrike" kern="1200" cap="none" spc="0" normalizeH="0" baseline="0" noProof="0" dirty="0" smtClean="0">
                <a:ln>
                  <a:noFill/>
                </a:ln>
                <a:solidFill>
                  <a:schemeClr val="tx1"/>
                </a:solidFill>
                <a:effectLst/>
                <a:uLnTx/>
                <a:uFillTx/>
                <a:latin typeface="+mj-lt"/>
                <a:ea typeface="+mn-ea"/>
                <a:cs typeface="+mn-cs"/>
              </a:rPr>
              <a:t>Evonne Heredia</a:t>
            </a:r>
          </a:p>
          <a:p>
            <a:pPr marL="365125" lvl="0" indent="-255588" eaLnBrk="1" hangingPunct="1">
              <a:spcBef>
                <a:spcPts val="400"/>
              </a:spcBef>
              <a:buClr>
                <a:schemeClr val="accent1"/>
              </a:buClr>
              <a:buSzPct val="68000"/>
              <a:defRPr/>
            </a:pPr>
            <a:r>
              <a:rPr lang="en-US" dirty="0" smtClean="0">
                <a:latin typeface="+mj-lt"/>
              </a:rPr>
              <a:t>	SGA Chief of Staff,  SORC  </a:t>
            </a:r>
          </a:p>
          <a:p>
            <a:pPr marL="365125" lvl="0" indent="-255588" eaLnBrk="1" hangingPunct="1">
              <a:spcBef>
                <a:spcPts val="400"/>
              </a:spcBef>
              <a:buClr>
                <a:schemeClr val="accent1"/>
              </a:buClr>
              <a:buSzPct val="68000"/>
              <a:defRPr/>
            </a:pPr>
            <a:r>
              <a:rPr lang="en-US" dirty="0" smtClean="0">
                <a:latin typeface="+mj-lt"/>
              </a:rPr>
              <a:t>	742-3631 </a:t>
            </a:r>
          </a:p>
          <a:p>
            <a:pPr marL="365125" lvl="0" indent="-255588" eaLnBrk="1" hangingPunct="1">
              <a:spcBef>
                <a:spcPts val="400"/>
              </a:spcBef>
              <a:buClr>
                <a:schemeClr val="accent1"/>
              </a:buClr>
              <a:buSzPct val="68000"/>
              <a:defRPr/>
            </a:pPr>
            <a:r>
              <a:rPr lang="en-US" dirty="0" smtClean="0">
                <a:latin typeface="+mj-lt"/>
              </a:rPr>
              <a:t>	</a:t>
            </a:r>
            <a:r>
              <a:rPr lang="en-US" dirty="0" smtClean="0">
                <a:solidFill>
                  <a:schemeClr val="tx2"/>
                </a:solidFill>
                <a:latin typeface="+mj-lt"/>
              </a:rPr>
              <a:t>Evonne.heredia</a:t>
            </a:r>
            <a:r>
              <a:rPr lang="en-US" dirty="0" smtClean="0">
                <a:solidFill>
                  <a:srgbClr val="FF0000"/>
                </a:solidFill>
                <a:latin typeface="+mj-lt"/>
              </a:rPr>
              <a:t>@ttu.edu</a:t>
            </a:r>
          </a:p>
          <a:p>
            <a:pPr marL="365125" lvl="0" indent="-255588" eaLnBrk="1" hangingPunct="1">
              <a:spcBef>
                <a:spcPts val="400"/>
              </a:spcBef>
              <a:buClr>
                <a:schemeClr val="accent1"/>
              </a:buClr>
              <a:buSzPct val="68000"/>
              <a:defRPr/>
            </a:pPr>
            <a:endParaRPr lang="en-US" b="1" dirty="0" smtClean="0">
              <a:latin typeface="+mj-lt"/>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r>
              <a:rPr lang="en-US" b="1" dirty="0" smtClean="0">
                <a:latin typeface="+mj-lt"/>
              </a:rPr>
              <a:t>Farah Mechref</a:t>
            </a:r>
          </a:p>
          <a:p>
            <a:pPr marL="365125" marR="0" lvl="0" indent="-255588" algn="l" defTabSz="914400" rtl="0" eaLnBrk="1" fontAlgn="base" latinLnBrk="0" hangingPunct="1">
              <a:lnSpc>
                <a:spcPct val="100000"/>
              </a:lnSpc>
              <a:spcBef>
                <a:spcPts val="400"/>
              </a:spcBef>
              <a:spcAft>
                <a:spcPct val="0"/>
              </a:spcAft>
              <a:buClr>
                <a:schemeClr val="accent1"/>
              </a:buClr>
              <a:buSzPct val="68000"/>
              <a:tabLst/>
              <a:defRPr/>
            </a:pPr>
            <a:r>
              <a:rPr lang="en-US" dirty="0" smtClean="0">
                <a:latin typeface="+mj-lt"/>
              </a:rPr>
              <a:t>	Chair, Budget &amp; Finance Committee </a:t>
            </a:r>
          </a:p>
          <a:p>
            <a:pPr marL="365125" marR="0" lvl="0" indent="-255588" algn="l" defTabSz="914400" rtl="0" eaLnBrk="1" fontAlgn="base" latinLnBrk="0" hangingPunct="1">
              <a:lnSpc>
                <a:spcPct val="100000"/>
              </a:lnSpc>
              <a:spcBef>
                <a:spcPts val="400"/>
              </a:spcBef>
              <a:spcAft>
                <a:spcPct val="0"/>
              </a:spcAft>
              <a:buClr>
                <a:schemeClr val="accent1"/>
              </a:buClr>
              <a:buSzPct val="68000"/>
              <a:tabLst/>
              <a:defRPr/>
            </a:pPr>
            <a:r>
              <a:rPr lang="en-US" dirty="0" smtClean="0">
                <a:latin typeface="+mj-lt"/>
              </a:rPr>
              <a:t>	742-3631</a:t>
            </a:r>
          </a:p>
          <a:p>
            <a:pPr marL="365125" marR="0" lvl="0" indent="-255588" algn="l" defTabSz="914400" rtl="0" eaLnBrk="1" fontAlgn="base" latinLnBrk="0" hangingPunct="1">
              <a:lnSpc>
                <a:spcPct val="100000"/>
              </a:lnSpc>
              <a:spcBef>
                <a:spcPts val="400"/>
              </a:spcBef>
              <a:spcAft>
                <a:spcPct val="0"/>
              </a:spcAft>
              <a:buClr>
                <a:schemeClr val="accent1"/>
              </a:buClr>
              <a:buSzPct val="68000"/>
              <a:tabLst/>
              <a:defRPr/>
            </a:pPr>
            <a:r>
              <a:rPr lang="en-US" dirty="0" smtClean="0">
                <a:solidFill>
                  <a:srgbClr val="FF0000"/>
                </a:solidFill>
                <a:latin typeface="+mj-lt"/>
              </a:rPr>
              <a:t>	farah.mechref@ttu.edu </a:t>
            </a: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lang="en-US" sz="2000" dirty="0" smtClean="0">
              <a:latin typeface="+mn-lt"/>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381000" y="76200"/>
            <a:ext cx="8305800" cy="1096962"/>
          </a:xfrm>
        </p:spPr>
        <p:txBody>
          <a:bodyPr>
            <a:normAutofit/>
          </a:bodyPr>
          <a:lstStyle/>
          <a:p>
            <a:pPr eaLnBrk="1" fontAlgn="auto" hangingPunct="1">
              <a:spcAft>
                <a:spcPts val="0"/>
              </a:spcAft>
              <a:defRPr/>
            </a:pPr>
            <a:r>
              <a:rPr lang="en-US" dirty="0" smtClean="0">
                <a:solidFill>
                  <a:schemeClr val="tx2">
                    <a:satMod val="200000"/>
                  </a:schemeClr>
                </a:solidFill>
              </a:rPr>
              <a:t>Contact Information</a:t>
            </a:r>
            <a:endParaRPr dirty="0">
              <a:solidFill>
                <a:schemeClr val="tx2">
                  <a:satMod val="200000"/>
                </a:schemeClr>
              </a:solidFill>
            </a:endParaRPr>
          </a:p>
        </p:txBody>
      </p:sp>
      <p:sp>
        <p:nvSpPr>
          <p:cNvPr id="6" name="Rectangle 5"/>
          <p:cNvSpPr/>
          <p:nvPr/>
        </p:nvSpPr>
        <p:spPr>
          <a:xfrm>
            <a:off x="5334000" y="6477000"/>
            <a:ext cx="3698448" cy="369332"/>
          </a:xfrm>
          <a:prstGeom prst="rect">
            <a:avLst/>
          </a:prstGeom>
        </p:spPr>
        <p:txBody>
          <a:bodyPr wrap="none">
            <a:spAutoFit/>
          </a:bodyPr>
          <a:lstStyle/>
          <a:p>
            <a:r>
              <a:rPr lang="en-US" dirty="0" smtClean="0">
                <a:solidFill>
                  <a:srgbClr val="FF0000"/>
                </a:solidFill>
              </a:rPr>
              <a:t>Page 36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913709"/>
            <a:ext cx="8229600" cy="5639491"/>
          </a:xfrm>
        </p:spPr>
        <p:txBody>
          <a:bodyPr>
            <a:normAutofit lnSpcReduction="10000"/>
          </a:bodyPr>
          <a:lstStyle/>
          <a:p>
            <a:pPr eaLnBrk="1" hangingPunct="1"/>
            <a:r>
              <a:rPr lang="en-US" dirty="0" smtClean="0">
                <a:solidFill>
                  <a:srgbClr val="FF0000"/>
                </a:solidFill>
              </a:rPr>
              <a:t>BEFORE YOU TRAVEL:</a:t>
            </a:r>
          </a:p>
          <a:p>
            <a:pPr lvl="1" eaLnBrk="1" hangingPunct="1"/>
            <a:r>
              <a:rPr lang="en-US" dirty="0" smtClean="0"/>
              <a:t>Fill out the </a:t>
            </a:r>
            <a:r>
              <a:rPr lang="en-US" dirty="0" smtClean="0">
                <a:solidFill>
                  <a:srgbClr val="FF0000"/>
                </a:solidFill>
              </a:rPr>
              <a:t>Travel Application </a:t>
            </a:r>
            <a:r>
              <a:rPr lang="en-US" dirty="0" smtClean="0"/>
              <a:t>Form </a:t>
            </a:r>
            <a:br>
              <a:rPr lang="en-US" dirty="0" smtClean="0"/>
            </a:br>
            <a:endParaRPr lang="en-US" sz="1100" dirty="0" smtClean="0"/>
          </a:p>
          <a:p>
            <a:pPr lvl="2"/>
            <a:r>
              <a:rPr lang="en-US" dirty="0" smtClean="0"/>
              <a:t>Attach conference or event itinerary (per Travel Services effective 6/1/2016)</a:t>
            </a:r>
          </a:p>
          <a:p>
            <a:pPr lvl="2"/>
            <a:r>
              <a:rPr lang="en-US" dirty="0" smtClean="0"/>
              <a:t>Attach a </a:t>
            </a:r>
            <a:r>
              <a:rPr lang="en-US" b="1" i="1" dirty="0" smtClean="0"/>
              <a:t>copy</a:t>
            </a:r>
            <a:r>
              <a:rPr lang="en-US" dirty="0" smtClean="0"/>
              <a:t> of the Student/Participant Release &amp; Indemnity Agreement form from </a:t>
            </a:r>
            <a:r>
              <a:rPr lang="en-US" b="1" i="1" dirty="0" smtClean="0"/>
              <a:t>each</a:t>
            </a:r>
            <a:r>
              <a:rPr lang="en-US" dirty="0" smtClean="0"/>
              <a:t> student traveling – the organization must maintain the original for three years</a:t>
            </a:r>
          </a:p>
          <a:p>
            <a:pPr lvl="2"/>
            <a:r>
              <a:rPr lang="en-US" dirty="0" smtClean="0"/>
              <a:t>Provide the names, Student R numbers, emergency contact information, &amp; residency status (international students only) for all of the students attending the trip. </a:t>
            </a:r>
            <a:r>
              <a:rPr lang="en-US" dirty="0" smtClean="0">
                <a:solidFill>
                  <a:schemeClr val="tx2"/>
                </a:solidFill>
              </a:rPr>
              <a:t>Students enrollment status with the university must be verified by SGA before approval is given for each trip. If the application is submitted without the names and R#s of each student travel funding may be denied </a:t>
            </a:r>
          </a:p>
          <a:p>
            <a:pPr lvl="3"/>
            <a:r>
              <a:rPr lang="en-US" b="1" i="1" dirty="0" smtClean="0">
                <a:solidFill>
                  <a:schemeClr val="tx2"/>
                </a:solidFill>
              </a:rPr>
              <a:t>SGA will NOT pay for any expenses for individuals who are not in active status and </a:t>
            </a:r>
            <a:r>
              <a:rPr lang="en-US" b="1" i="1" dirty="0" smtClean="0">
                <a:solidFill>
                  <a:schemeClr val="tx2"/>
                </a:solidFill>
              </a:rPr>
              <a:t>good </a:t>
            </a:r>
            <a:r>
              <a:rPr lang="en-US" b="1" i="1" dirty="0" smtClean="0">
                <a:solidFill>
                  <a:schemeClr val="tx2"/>
                </a:solidFill>
              </a:rPr>
              <a:t>standing with the </a:t>
            </a:r>
            <a:r>
              <a:rPr lang="en-US" b="1" i="1" dirty="0" smtClean="0">
                <a:solidFill>
                  <a:schemeClr val="tx2"/>
                </a:solidFill>
              </a:rPr>
              <a:t>university</a:t>
            </a:r>
            <a:endParaRPr lang="en-US" b="1" i="1" dirty="0" smtClean="0">
              <a:solidFill>
                <a:schemeClr val="tx2"/>
              </a:solidFill>
            </a:endParaRPr>
          </a:p>
          <a:p>
            <a:pPr lvl="1" eaLnBrk="1" hangingPunct="1"/>
            <a:endParaRPr lang="en-US" dirty="0" smtClean="0"/>
          </a:p>
        </p:txBody>
      </p:sp>
      <p:sp>
        <p:nvSpPr>
          <p:cNvPr id="6" name="Rectangle 5"/>
          <p:cNvSpPr/>
          <p:nvPr/>
        </p:nvSpPr>
        <p:spPr>
          <a:xfrm>
            <a:off x="5181600" y="6324600"/>
            <a:ext cx="4031873" cy="369332"/>
          </a:xfrm>
          <a:prstGeom prst="rect">
            <a:avLst/>
          </a:prstGeom>
        </p:spPr>
        <p:txBody>
          <a:bodyPr wrap="none">
            <a:spAutoFit/>
          </a:bodyPr>
          <a:lstStyle/>
          <a:p>
            <a:r>
              <a:rPr lang="en-US" dirty="0" smtClean="0">
                <a:solidFill>
                  <a:srgbClr val="FF0000"/>
                </a:solidFill>
              </a:rPr>
              <a:t>Page 28-32 of Regulations Handbook</a:t>
            </a:r>
            <a:endParaRPr lang="en-US" dirty="0">
              <a:solidFill>
                <a:srgbClr val="FF0000"/>
              </a:solidFill>
            </a:endParaRPr>
          </a:p>
        </p:txBody>
      </p:sp>
      <p:sp>
        <p:nvSpPr>
          <p:cNvPr id="4" name="Rectangle 2"/>
          <p:cNvSpPr txBox="1">
            <a:spLocks noChangeArrowheads="1"/>
          </p:cNvSpPr>
          <p:nvPr/>
        </p:nvSpPr>
        <p:spPr>
          <a:xfrm>
            <a:off x="457200" y="76200"/>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rPr>
              <a:t>Travel Procedures</a:t>
            </a:r>
            <a:endParaRPr kumimoji="0" lang="en-US" sz="4100" b="1" i="0" u="none" strike="noStrike" kern="1200" cap="none" spc="0" normalizeH="0" baseline="0" noProof="0" dirty="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972389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913709"/>
            <a:ext cx="8229600" cy="5639491"/>
          </a:xfrm>
        </p:spPr>
        <p:txBody>
          <a:bodyPr>
            <a:normAutofit fontScale="92500"/>
          </a:bodyPr>
          <a:lstStyle/>
          <a:p>
            <a:pPr lvl="1" eaLnBrk="1" hangingPunct="1"/>
            <a:endParaRPr lang="en-US" dirty="0" smtClean="0"/>
          </a:p>
          <a:p>
            <a:pPr lvl="1" eaLnBrk="1" hangingPunct="1"/>
            <a:r>
              <a:rPr lang="en-US" dirty="0" smtClean="0"/>
              <a:t>IF you ask for a </a:t>
            </a:r>
            <a:r>
              <a:rPr lang="en-US" dirty="0" smtClean="0">
                <a:solidFill>
                  <a:srgbClr val="FF0000"/>
                </a:solidFill>
              </a:rPr>
              <a:t>cash advance</a:t>
            </a:r>
            <a:r>
              <a:rPr lang="en-US" dirty="0" smtClean="0"/>
              <a:t>,</a:t>
            </a:r>
            <a:r>
              <a:rPr lang="en-US" dirty="0" smtClean="0">
                <a:solidFill>
                  <a:srgbClr val="FF0000"/>
                </a:solidFill>
              </a:rPr>
              <a:t> </a:t>
            </a:r>
            <a:r>
              <a:rPr lang="en-US" dirty="0" smtClean="0"/>
              <a:t>the list of students has to be submitted along with the application and a letter from your advisor. (</a:t>
            </a:r>
            <a:r>
              <a:rPr lang="en-US" dirty="0" smtClean="0">
                <a:solidFill>
                  <a:schemeClr val="tx2"/>
                </a:solidFill>
              </a:rPr>
              <a:t>letter is on SGA website</a:t>
            </a:r>
            <a:r>
              <a:rPr lang="en-US" dirty="0" smtClean="0"/>
              <a:t>) Travel Services has implemented a new step for Group Travel.</a:t>
            </a:r>
          </a:p>
          <a:p>
            <a:pPr lvl="1" eaLnBrk="1" hangingPunct="1"/>
            <a:endParaRPr lang="en-US" dirty="0"/>
          </a:p>
          <a:p>
            <a:pPr lvl="1" eaLnBrk="1" hangingPunct="1"/>
            <a:r>
              <a:rPr lang="en-US" dirty="0" smtClean="0"/>
              <a:t>You may request a </a:t>
            </a:r>
            <a:r>
              <a:rPr lang="en-US" dirty="0" smtClean="0">
                <a:solidFill>
                  <a:srgbClr val="FF0000"/>
                </a:solidFill>
              </a:rPr>
              <a:t>Travel Advance Card </a:t>
            </a:r>
            <a:r>
              <a:rPr lang="en-US" dirty="0" smtClean="0"/>
              <a:t>for the cash advance rather than it being sent through your advisor. Make sure you write “Travel Advance Card Request” at the top of your application because it is processed slightly different.</a:t>
            </a:r>
          </a:p>
          <a:p>
            <a:pPr lvl="1" eaLnBrk="1" hangingPunct="1"/>
            <a:endParaRPr lang="en-US" sz="1100" dirty="0" smtClean="0"/>
          </a:p>
          <a:p>
            <a:pPr lvl="1" eaLnBrk="1" hangingPunct="1"/>
            <a:r>
              <a:rPr lang="en-US" dirty="0" smtClean="0"/>
              <a:t>Submit Completed Travel Application to Katherine in the SGA office:</a:t>
            </a:r>
          </a:p>
          <a:p>
            <a:pPr lvl="2" eaLnBrk="1" hangingPunct="1"/>
            <a:r>
              <a:rPr lang="en-US" b="1" dirty="0" smtClean="0">
                <a:solidFill>
                  <a:srgbClr val="FF0000"/>
                </a:solidFill>
              </a:rPr>
              <a:t>Due 3 weeks prior to the trip</a:t>
            </a:r>
          </a:p>
          <a:p>
            <a:pPr lvl="2" eaLnBrk="1" hangingPunct="1"/>
            <a:r>
              <a:rPr lang="en-US" b="1" i="1" dirty="0" smtClean="0"/>
              <a:t>Applications may be denied if inside the 3 week window</a:t>
            </a:r>
          </a:p>
        </p:txBody>
      </p:sp>
      <p:sp>
        <p:nvSpPr>
          <p:cNvPr id="6" name="Rectangle 5"/>
          <p:cNvSpPr/>
          <p:nvPr/>
        </p:nvSpPr>
        <p:spPr>
          <a:xfrm>
            <a:off x="5181600" y="6324600"/>
            <a:ext cx="4031873" cy="369332"/>
          </a:xfrm>
          <a:prstGeom prst="rect">
            <a:avLst/>
          </a:prstGeom>
        </p:spPr>
        <p:txBody>
          <a:bodyPr wrap="none">
            <a:spAutoFit/>
          </a:bodyPr>
          <a:lstStyle/>
          <a:p>
            <a:r>
              <a:rPr lang="en-US" dirty="0" smtClean="0">
                <a:solidFill>
                  <a:srgbClr val="FF0000"/>
                </a:solidFill>
              </a:rPr>
              <a:t>Page 28-32 of Regulations Handbook</a:t>
            </a:r>
            <a:endParaRPr lang="en-US" dirty="0">
              <a:solidFill>
                <a:srgbClr val="FF0000"/>
              </a:solidFill>
            </a:endParaRPr>
          </a:p>
        </p:txBody>
      </p:sp>
      <p:sp>
        <p:nvSpPr>
          <p:cNvPr id="4" name="Rectangle 2"/>
          <p:cNvSpPr txBox="1">
            <a:spLocks noChangeArrowheads="1"/>
          </p:cNvSpPr>
          <p:nvPr/>
        </p:nvSpPr>
        <p:spPr>
          <a:xfrm>
            <a:off x="457200" y="76200"/>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rPr>
              <a:t>Travel Procedures – </a:t>
            </a:r>
            <a:r>
              <a:rPr kumimoji="0" lang="en-US" sz="4100" b="1" i="0" u="none" strike="noStrike" kern="1200" cap="none" spc="0" normalizeH="0" baseline="0" noProof="0" dirty="0" err="1" smtClean="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rPr>
              <a:t>con’t</a:t>
            </a:r>
            <a:r>
              <a:rPr kumimoji="0" lang="en-US" sz="4100" b="1" i="0" u="none" strike="noStrike" kern="1200" cap="none" spc="0" normalizeH="0" baseline="0" noProof="0" dirty="0" smtClean="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rPr>
              <a:t>.</a:t>
            </a:r>
            <a:endParaRPr kumimoji="0" lang="en-US" sz="4100" b="1" i="0" u="none" strike="noStrike" kern="1200" cap="none" spc="0" normalizeH="0" baseline="0" noProof="0" dirty="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095813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1417638"/>
            <a:ext cx="8229600" cy="4906962"/>
          </a:xfrm>
        </p:spPr>
        <p:txBody>
          <a:bodyPr>
            <a:normAutofit/>
          </a:bodyPr>
          <a:lstStyle/>
          <a:p>
            <a:pPr marL="623887" indent="-514350" eaLnBrk="1" hangingPunct="1">
              <a:buFont typeface="Wingdings" pitchFamily="2" charset="2"/>
              <a:buChar char="Ø"/>
            </a:pPr>
            <a:r>
              <a:rPr lang="en-US" dirty="0" smtClean="0"/>
              <a:t>Fuel or Mileage</a:t>
            </a:r>
          </a:p>
          <a:p>
            <a:pPr marL="623887" indent="-514350" eaLnBrk="1" hangingPunct="1">
              <a:buFont typeface="Wingdings" pitchFamily="2" charset="2"/>
              <a:buChar char="Ø"/>
            </a:pPr>
            <a:r>
              <a:rPr lang="en-US" dirty="0" smtClean="0"/>
              <a:t>Lodging Expenses, including Hotel Tax</a:t>
            </a:r>
          </a:p>
          <a:p>
            <a:pPr marL="623887" indent="-514350" eaLnBrk="1" hangingPunct="1">
              <a:buFont typeface="Wingdings" pitchFamily="2" charset="2"/>
              <a:buChar char="Ø"/>
            </a:pPr>
            <a:r>
              <a:rPr lang="en-US" dirty="0" smtClean="0"/>
              <a:t>Rental Car</a:t>
            </a:r>
          </a:p>
          <a:p>
            <a:pPr marL="623887" indent="-514350" eaLnBrk="1" hangingPunct="1">
              <a:buFont typeface="Wingdings" pitchFamily="2" charset="2"/>
              <a:buChar char="Ø"/>
            </a:pPr>
            <a:r>
              <a:rPr lang="en-US" dirty="0" smtClean="0"/>
              <a:t>Airfare</a:t>
            </a:r>
          </a:p>
          <a:p>
            <a:pPr marL="623887" indent="-514350" eaLnBrk="1" hangingPunct="1">
              <a:buFont typeface="Wingdings" pitchFamily="2" charset="2"/>
              <a:buChar char="Ø"/>
            </a:pPr>
            <a:r>
              <a:rPr lang="en-US" dirty="0" smtClean="0"/>
              <a:t>Meals (actual </a:t>
            </a:r>
            <a:r>
              <a:rPr lang="en-US" b="1" i="1" dirty="0" smtClean="0"/>
              <a:t>itemized</a:t>
            </a:r>
            <a:r>
              <a:rPr lang="en-US" dirty="0" smtClean="0"/>
              <a:t> receipts – </a:t>
            </a:r>
            <a:r>
              <a:rPr lang="en-US" i="1" dirty="0" smtClean="0">
                <a:solidFill>
                  <a:srgbClr val="FF0000"/>
                </a:solidFill>
              </a:rPr>
              <a:t>per diem is not allowed under the Student Affairs Travel policy</a:t>
            </a:r>
            <a:r>
              <a:rPr lang="en-US" dirty="0" smtClean="0"/>
              <a:t>)</a:t>
            </a:r>
          </a:p>
          <a:p>
            <a:pPr marL="623887" indent="-514350" eaLnBrk="1" hangingPunct="1">
              <a:buFont typeface="Wingdings" pitchFamily="2" charset="2"/>
              <a:buChar char="Ø"/>
            </a:pPr>
            <a:r>
              <a:rPr lang="en-US" dirty="0" smtClean="0"/>
              <a:t>Public Transportation</a:t>
            </a:r>
          </a:p>
          <a:p>
            <a:pPr marL="623887" indent="-514350" eaLnBrk="1" hangingPunct="1">
              <a:buFont typeface="Wingdings" pitchFamily="2" charset="2"/>
              <a:buChar char="Ø"/>
            </a:pPr>
            <a:r>
              <a:rPr lang="en-US" dirty="0" smtClean="0"/>
              <a:t>Registration Fees</a:t>
            </a:r>
          </a:p>
          <a:p>
            <a:pPr marL="623887" indent="-514350" eaLnBrk="1" hangingPunct="1">
              <a:buFont typeface="Wingdings" pitchFamily="2" charset="2"/>
              <a:buChar char="Ø"/>
            </a:pPr>
            <a:r>
              <a:rPr lang="en-US" dirty="0" smtClean="0"/>
              <a:t>Parking</a:t>
            </a:r>
          </a:p>
        </p:txBody>
      </p:sp>
      <p:sp>
        <p:nvSpPr>
          <p:cNvPr id="4" name="Rectangle 3"/>
          <p:cNvSpPr/>
          <p:nvPr/>
        </p:nvSpPr>
        <p:spPr>
          <a:xfrm>
            <a:off x="5181600" y="6324600"/>
            <a:ext cx="3762568" cy="369332"/>
          </a:xfrm>
          <a:prstGeom prst="rect">
            <a:avLst/>
          </a:prstGeom>
        </p:spPr>
        <p:txBody>
          <a:bodyPr wrap="none">
            <a:spAutoFit/>
          </a:bodyPr>
          <a:lstStyle/>
          <a:p>
            <a:r>
              <a:rPr lang="en-US" dirty="0" smtClean="0">
                <a:solidFill>
                  <a:srgbClr val="FF0000"/>
                </a:solidFill>
              </a:rPr>
              <a:t>Pages 29-32 of Funding Handbook</a:t>
            </a:r>
            <a:endParaRPr lang="en-US" dirty="0">
              <a:solidFill>
                <a:srgbClr val="FF0000"/>
              </a:solidFill>
            </a:endParaRPr>
          </a:p>
        </p:txBody>
      </p:sp>
      <p:sp>
        <p:nvSpPr>
          <p:cNvPr id="5" name="Rectangle 2"/>
          <p:cNvSpPr txBox="1">
            <a:spLocks noChangeArrowheads="1"/>
          </p:cNvSpPr>
          <p:nvPr/>
        </p:nvSpPr>
        <p:spPr>
          <a:xfrm>
            <a:off x="452535" y="152400"/>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rPr>
              <a:t>Allowable Travel Expenses</a:t>
            </a:r>
            <a:endParaRPr kumimoji="0" lang="en-US" sz="4100" b="1" i="0" u="none" strike="noStrike" kern="1200" cap="none" spc="0" normalizeH="0" baseline="0" noProof="0" dirty="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219200"/>
            <a:ext cx="8229600" cy="4787900"/>
          </a:xfrm>
        </p:spPr>
        <p:txBody>
          <a:bodyPr>
            <a:normAutofit fontScale="92500" lnSpcReduction="10000"/>
          </a:bodyPr>
          <a:lstStyle/>
          <a:p>
            <a:pPr eaLnBrk="1" hangingPunct="1"/>
            <a:r>
              <a:rPr lang="en-US" dirty="0" smtClean="0"/>
              <a:t>State contracts exist for rental cars through:</a:t>
            </a:r>
          </a:p>
          <a:p>
            <a:pPr lvl="1" eaLnBrk="1" hangingPunct="1"/>
            <a:r>
              <a:rPr lang="en-US" dirty="0" smtClean="0"/>
              <a:t>Avis</a:t>
            </a:r>
          </a:p>
          <a:p>
            <a:pPr lvl="1" eaLnBrk="1" hangingPunct="1"/>
            <a:r>
              <a:rPr lang="en-US" dirty="0" smtClean="0"/>
              <a:t>Budget</a:t>
            </a:r>
          </a:p>
          <a:p>
            <a:pPr lvl="1" eaLnBrk="1" hangingPunct="1"/>
            <a:r>
              <a:rPr lang="en-US" dirty="0" smtClean="0"/>
              <a:t>Enterprise</a:t>
            </a:r>
          </a:p>
          <a:p>
            <a:pPr lvl="1" eaLnBrk="1" hangingPunct="1"/>
            <a:r>
              <a:rPr lang="en-US" dirty="0" smtClean="0"/>
              <a:t>Hertz</a:t>
            </a:r>
          </a:p>
          <a:p>
            <a:pPr lvl="1" eaLnBrk="1" hangingPunct="1"/>
            <a:r>
              <a:rPr lang="en-US" dirty="0" smtClean="0"/>
              <a:t>National</a:t>
            </a:r>
          </a:p>
          <a:p>
            <a:pPr eaLnBrk="1" hangingPunct="1"/>
            <a:endParaRPr lang="en-US" sz="1400" dirty="0" smtClean="0"/>
          </a:p>
          <a:p>
            <a:pPr eaLnBrk="1" hangingPunct="1"/>
            <a:r>
              <a:rPr lang="en-US" dirty="0" smtClean="0"/>
              <a:t>Cost includes the state rate for the vehicle as well as all required insurance</a:t>
            </a:r>
          </a:p>
          <a:p>
            <a:pPr eaLnBrk="1" hangingPunct="1"/>
            <a:endParaRPr lang="en-US" sz="1400" dirty="0" smtClean="0"/>
          </a:p>
          <a:p>
            <a:pPr eaLnBrk="1" hangingPunct="1"/>
            <a:r>
              <a:rPr lang="en-US" i="1" dirty="0" smtClean="0">
                <a:solidFill>
                  <a:srgbClr val="FF0000"/>
                </a:solidFill>
              </a:rPr>
              <a:t>If another company is used, insurance will not be reimbursed AND justification will have to be provided as to why one of the four vendors above where not utilized</a:t>
            </a:r>
          </a:p>
        </p:txBody>
      </p:sp>
      <p:sp>
        <p:nvSpPr>
          <p:cNvPr id="5"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200000"/>
                  </a:schemeClr>
                </a:solidFill>
              </a:rPr>
              <a:t>Tips for Using Rental Cars</a:t>
            </a:r>
            <a:endParaRPr dirty="0">
              <a:solidFill>
                <a:schemeClr val="tx2">
                  <a:satMod val="200000"/>
                </a:schemeClr>
              </a:solidFill>
            </a:endParaRPr>
          </a:p>
        </p:txBody>
      </p:sp>
      <p:sp>
        <p:nvSpPr>
          <p:cNvPr id="4" name="Rectangle 3"/>
          <p:cNvSpPr/>
          <p:nvPr/>
        </p:nvSpPr>
        <p:spPr>
          <a:xfrm>
            <a:off x="4800600" y="6324600"/>
            <a:ext cx="4031873" cy="369332"/>
          </a:xfrm>
          <a:prstGeom prst="rect">
            <a:avLst/>
          </a:prstGeom>
        </p:spPr>
        <p:txBody>
          <a:bodyPr wrap="none">
            <a:spAutoFit/>
          </a:bodyPr>
          <a:lstStyle/>
          <a:p>
            <a:r>
              <a:rPr lang="en-US" dirty="0" smtClean="0">
                <a:solidFill>
                  <a:srgbClr val="FF0000"/>
                </a:solidFill>
              </a:rPr>
              <a:t>Page 29-30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772400" cy="5137150"/>
          </a:xfrm>
        </p:spPr>
        <p:txBody>
          <a:bodyPr>
            <a:normAutofit fontScale="77500" lnSpcReduction="20000"/>
          </a:bodyPr>
          <a:lstStyle/>
          <a:p>
            <a:pPr marL="411480" indent="-274320" eaLnBrk="1" fontAlgn="auto" hangingPunct="1">
              <a:spcAft>
                <a:spcPts val="0"/>
              </a:spcAft>
              <a:buFont typeface="Wingdings"/>
              <a:buChar char=""/>
              <a:defRPr/>
            </a:pPr>
            <a:r>
              <a:rPr lang="en-US" dirty="0" smtClean="0"/>
              <a:t>Receipts from Expedia, </a:t>
            </a:r>
            <a:r>
              <a:rPr lang="en-US" dirty="0" err="1" smtClean="0"/>
              <a:t>Orbitz</a:t>
            </a:r>
            <a:r>
              <a:rPr lang="en-US" dirty="0" smtClean="0"/>
              <a:t>, Travelocity, etc. will be processed as follows: </a:t>
            </a:r>
          </a:p>
          <a:p>
            <a:pPr marL="667512" lvl="1" indent="-274320">
              <a:buFont typeface="Wingdings"/>
              <a:buChar char=""/>
              <a:defRPr/>
            </a:pPr>
            <a:r>
              <a:rPr lang="en-US" dirty="0" smtClean="0"/>
              <a:t>In state of Texas travel – SGA will reimburse ONLY the room rate paid</a:t>
            </a:r>
          </a:p>
          <a:p>
            <a:pPr marL="667512" lvl="1" indent="-274320">
              <a:buFont typeface="Wingdings"/>
              <a:buChar char=""/>
              <a:defRPr/>
            </a:pPr>
            <a:r>
              <a:rPr lang="en-US" dirty="0" smtClean="0"/>
              <a:t>Out of the state of Texas travel – SGA will reimburse room rate and taxes</a:t>
            </a:r>
          </a:p>
          <a:p>
            <a:pPr marL="667512" lvl="1" indent="-274320">
              <a:buFont typeface="Wingdings"/>
              <a:buChar char=""/>
              <a:defRPr/>
            </a:pPr>
            <a:r>
              <a:rPr lang="en-US" dirty="0" smtClean="0"/>
              <a:t>Must submit a receipt reflecting payment (reservation confirmation will not suffice)</a:t>
            </a:r>
            <a:br>
              <a:rPr lang="en-US" dirty="0" smtClean="0"/>
            </a:br>
            <a:endParaRPr lang="en-US" dirty="0" smtClean="0"/>
          </a:p>
          <a:p>
            <a:pPr marL="411480" indent="-274320" eaLnBrk="1" fontAlgn="auto" hangingPunct="1">
              <a:spcAft>
                <a:spcPts val="0"/>
              </a:spcAft>
              <a:buFont typeface="Wingdings"/>
              <a:buChar char=""/>
              <a:defRPr/>
            </a:pPr>
            <a:r>
              <a:rPr lang="en-US" dirty="0" smtClean="0"/>
              <a:t>Email confirmations serve as your receipt (as long as a  payment method is included).  Turn in all pages. </a:t>
            </a:r>
            <a:br>
              <a:rPr lang="en-US" dirty="0" smtClean="0"/>
            </a:br>
            <a:endParaRPr lang="en-US" dirty="0" smtClean="0"/>
          </a:p>
          <a:p>
            <a:pPr marL="411480" indent="-274320" eaLnBrk="1" fontAlgn="auto" hangingPunct="1">
              <a:spcAft>
                <a:spcPts val="0"/>
              </a:spcAft>
              <a:buFont typeface="Wingdings"/>
              <a:buChar char=""/>
              <a:defRPr/>
            </a:pPr>
            <a:r>
              <a:rPr lang="en-US" dirty="0" smtClean="0">
                <a:solidFill>
                  <a:srgbClr val="FF0000"/>
                </a:solidFill>
              </a:rPr>
              <a:t>SGA can purchase flights for your organization.  Please contact Katherine Taylor no less than 4 weeks in advance to determine what is required</a:t>
            </a:r>
          </a:p>
          <a:p>
            <a:pPr marL="411480" indent="-274320" eaLnBrk="1" fontAlgn="auto" hangingPunct="1">
              <a:spcAft>
                <a:spcPts val="0"/>
              </a:spcAft>
              <a:buNone/>
              <a:defRPr/>
            </a:pPr>
            <a:endParaRPr lang="en-US" dirty="0" smtClean="0"/>
          </a:p>
          <a:p>
            <a:pPr marL="411480" indent="-274320" eaLnBrk="1" fontAlgn="auto" hangingPunct="1">
              <a:spcAft>
                <a:spcPts val="0"/>
              </a:spcAft>
              <a:buFont typeface="Wingdings"/>
              <a:buChar char=""/>
              <a:defRPr/>
            </a:pPr>
            <a:r>
              <a:rPr lang="en-US" dirty="0" smtClean="0"/>
              <a:t>If SGA books flights for you whether it is through SWABIZ or a travel agent, you MUST contact Katherine to make changes to the ticket or itinerary</a:t>
            </a:r>
          </a:p>
          <a:p>
            <a:pPr marL="411480" indent="-274320" eaLnBrk="1" fontAlgn="auto" hangingPunct="1">
              <a:spcAft>
                <a:spcPts val="0"/>
              </a:spcAft>
              <a:buFont typeface="Wingdings"/>
              <a:buChar char=""/>
              <a:defRPr/>
            </a:pPr>
            <a:endParaRPr lang="en-US" dirty="0" smtClean="0"/>
          </a:p>
          <a:p>
            <a:pPr marL="411480" indent="-274320" eaLnBrk="1" fontAlgn="auto" hangingPunct="1">
              <a:spcAft>
                <a:spcPts val="0"/>
              </a:spcAft>
              <a:buFont typeface="Wingdings"/>
              <a:buChar char=""/>
              <a:defRPr/>
            </a:pPr>
            <a:endParaRPr lang="en-US" dirty="0"/>
          </a:p>
        </p:txBody>
      </p:sp>
      <p:sp>
        <p:nvSpPr>
          <p:cNvPr id="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tx2">
                    <a:satMod val="200000"/>
                  </a:schemeClr>
                </a:solidFill>
              </a:rPr>
              <a:t>Tips for Purchasing Airfare/Hotel </a:t>
            </a:r>
            <a:endParaRPr dirty="0">
              <a:solidFill>
                <a:schemeClr val="tx2">
                  <a:satMod val="200000"/>
                </a:schemeClr>
              </a:solidFill>
            </a:endParaRPr>
          </a:p>
        </p:txBody>
      </p:sp>
      <p:sp>
        <p:nvSpPr>
          <p:cNvPr id="5" name="Rectangle 4"/>
          <p:cNvSpPr/>
          <p:nvPr/>
        </p:nvSpPr>
        <p:spPr>
          <a:xfrm>
            <a:off x="5181600" y="6324600"/>
            <a:ext cx="3698448" cy="369332"/>
          </a:xfrm>
          <a:prstGeom prst="rect">
            <a:avLst/>
          </a:prstGeom>
        </p:spPr>
        <p:txBody>
          <a:bodyPr wrap="none">
            <a:spAutoFit/>
          </a:bodyPr>
          <a:lstStyle/>
          <a:p>
            <a:r>
              <a:rPr lang="en-US" dirty="0" smtClean="0">
                <a:solidFill>
                  <a:srgbClr val="FF0000"/>
                </a:solidFill>
              </a:rPr>
              <a:t>Page 30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533400" y="1219200"/>
            <a:ext cx="8229600" cy="5287963"/>
          </a:xfrm>
        </p:spPr>
        <p:txBody>
          <a:bodyPr>
            <a:normAutofit/>
          </a:bodyPr>
          <a:lstStyle/>
          <a:p>
            <a:pPr eaLnBrk="1" hangingPunct="1">
              <a:lnSpc>
                <a:spcPct val="90000"/>
              </a:lnSpc>
            </a:pPr>
            <a:r>
              <a:rPr lang="en-US" dirty="0" smtClean="0"/>
              <a:t>Research Presentation Travel Expenses</a:t>
            </a:r>
          </a:p>
          <a:p>
            <a:pPr eaLnBrk="1" hangingPunct="1">
              <a:lnSpc>
                <a:spcPct val="90000"/>
              </a:lnSpc>
            </a:pPr>
            <a:r>
              <a:rPr lang="en-US" dirty="0" smtClean="0"/>
              <a:t>Alcohol</a:t>
            </a:r>
          </a:p>
          <a:p>
            <a:pPr eaLnBrk="1" hangingPunct="1">
              <a:lnSpc>
                <a:spcPct val="90000"/>
              </a:lnSpc>
            </a:pPr>
            <a:r>
              <a:rPr lang="en-US" dirty="0" smtClean="0"/>
              <a:t>Tips or gratuity</a:t>
            </a:r>
          </a:p>
          <a:p>
            <a:pPr eaLnBrk="1" hangingPunct="1">
              <a:lnSpc>
                <a:spcPct val="90000"/>
              </a:lnSpc>
            </a:pPr>
            <a:r>
              <a:rPr lang="en-US" dirty="0" smtClean="0"/>
              <a:t>Texas State Sales Tax on Hotels</a:t>
            </a:r>
          </a:p>
          <a:p>
            <a:pPr eaLnBrk="1" hangingPunct="1">
              <a:lnSpc>
                <a:spcPct val="90000"/>
              </a:lnSpc>
            </a:pPr>
            <a:r>
              <a:rPr lang="en-US" dirty="0" smtClean="0"/>
              <a:t>Insurance for travel outside the US</a:t>
            </a:r>
          </a:p>
          <a:p>
            <a:pPr eaLnBrk="1" hangingPunct="1">
              <a:lnSpc>
                <a:spcPct val="90000"/>
              </a:lnSpc>
            </a:pPr>
            <a:r>
              <a:rPr lang="en-US" dirty="0" smtClean="0"/>
              <a:t>Room Service</a:t>
            </a:r>
          </a:p>
          <a:p>
            <a:pPr eaLnBrk="1" hangingPunct="1">
              <a:lnSpc>
                <a:spcPct val="90000"/>
              </a:lnSpc>
            </a:pPr>
            <a:r>
              <a:rPr lang="en-US" dirty="0" smtClean="0"/>
              <a:t>Internet/Wi-Fi Fees</a:t>
            </a:r>
          </a:p>
          <a:p>
            <a:pPr eaLnBrk="1" hangingPunct="1">
              <a:lnSpc>
                <a:spcPct val="90000"/>
              </a:lnSpc>
            </a:pPr>
            <a:r>
              <a:rPr lang="en-US" dirty="0" smtClean="0"/>
              <a:t>Movies</a:t>
            </a:r>
          </a:p>
          <a:p>
            <a:pPr eaLnBrk="1" hangingPunct="1">
              <a:lnSpc>
                <a:spcPct val="90000"/>
              </a:lnSpc>
            </a:pPr>
            <a:r>
              <a:rPr lang="en-US" dirty="0" smtClean="0"/>
              <a:t>Telephone Calls</a:t>
            </a:r>
          </a:p>
          <a:p>
            <a:pPr eaLnBrk="1" hangingPunct="1">
              <a:lnSpc>
                <a:spcPct val="90000"/>
              </a:lnSpc>
            </a:pPr>
            <a:r>
              <a:rPr lang="en-US" dirty="0" smtClean="0"/>
              <a:t>Souvenirs</a:t>
            </a:r>
          </a:p>
        </p:txBody>
      </p:sp>
      <p:sp>
        <p:nvSpPr>
          <p:cNvPr id="4" name="Rectangle 3"/>
          <p:cNvSpPr/>
          <p:nvPr/>
        </p:nvSpPr>
        <p:spPr>
          <a:xfrm>
            <a:off x="5181600" y="6324600"/>
            <a:ext cx="3698448" cy="369332"/>
          </a:xfrm>
          <a:prstGeom prst="rect">
            <a:avLst/>
          </a:prstGeom>
        </p:spPr>
        <p:txBody>
          <a:bodyPr wrap="none">
            <a:spAutoFit/>
          </a:bodyPr>
          <a:lstStyle/>
          <a:p>
            <a:r>
              <a:rPr lang="en-US" dirty="0" smtClean="0">
                <a:solidFill>
                  <a:srgbClr val="FF0000"/>
                </a:solidFill>
              </a:rPr>
              <a:t>Page 29 of Regulations Handbook</a:t>
            </a:r>
            <a:endParaRPr lang="en-US" dirty="0">
              <a:solidFill>
                <a:srgbClr val="FF0000"/>
              </a:solidFill>
            </a:endParaRPr>
          </a:p>
        </p:txBody>
      </p:sp>
      <p:sp>
        <p:nvSpPr>
          <p:cNvPr id="5" name="Rectangle 2"/>
          <p:cNvSpPr txBox="1">
            <a:spLocks noChangeArrowheads="1"/>
          </p:cNvSpPr>
          <p:nvPr/>
        </p:nvSpPr>
        <p:spPr>
          <a:xfrm>
            <a:off x="609600" y="152400"/>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rPr>
              <a:t>Excluded Expenses</a:t>
            </a:r>
            <a:endParaRPr kumimoji="0" lang="en-US" sz="4100" b="1" i="0" u="none" strike="noStrike" kern="1200" cap="none" spc="0" normalizeH="0" baseline="0" noProof="0" dirty="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Grp="1" noChangeAspect="1" noChangeArrowheads="1"/>
          </p:cNvPicPr>
          <p:nvPr>
            <p:ph idx="1"/>
          </p:nvPr>
        </p:nvPicPr>
        <p:blipFill>
          <a:blip r:embed="rId2" cstate="print"/>
          <a:srcRect/>
          <a:stretch>
            <a:fillRect/>
          </a:stretch>
        </p:blipFill>
        <p:spPr bwMode="auto">
          <a:xfrm>
            <a:off x="1676400" y="152400"/>
            <a:ext cx="5208493" cy="5654675"/>
          </a:xfrm>
          <a:prstGeom prst="rect">
            <a:avLst/>
          </a:prstGeom>
          <a:noFill/>
          <a:ln w="9525">
            <a:noFill/>
            <a:miter lim="800000"/>
            <a:headEnd/>
            <a:tailEnd/>
          </a:ln>
        </p:spPr>
      </p:pic>
      <p:sp>
        <p:nvSpPr>
          <p:cNvPr id="6" name="TextBox 5"/>
          <p:cNvSpPr txBox="1">
            <a:spLocks noChangeArrowheads="1"/>
          </p:cNvSpPr>
          <p:nvPr/>
        </p:nvSpPr>
        <p:spPr bwMode="auto">
          <a:xfrm>
            <a:off x="2743200" y="762000"/>
            <a:ext cx="2895600" cy="215900"/>
          </a:xfrm>
          <a:prstGeom prst="rect">
            <a:avLst/>
          </a:prstGeom>
          <a:noFill/>
          <a:ln w="9525">
            <a:noFill/>
            <a:miter lim="800000"/>
            <a:headEnd/>
            <a:tailEnd/>
          </a:ln>
        </p:spPr>
        <p:txBody>
          <a:bodyPr>
            <a:spAutoFit/>
          </a:bodyPr>
          <a:lstStyle/>
          <a:p>
            <a:r>
              <a:rPr lang="en-US" sz="800" dirty="0"/>
              <a:t>Students for TTU Success</a:t>
            </a:r>
          </a:p>
        </p:txBody>
      </p:sp>
      <p:sp>
        <p:nvSpPr>
          <p:cNvPr id="7" name="TextBox 6"/>
          <p:cNvSpPr txBox="1">
            <a:spLocks noChangeArrowheads="1"/>
          </p:cNvSpPr>
          <p:nvPr/>
        </p:nvSpPr>
        <p:spPr bwMode="auto">
          <a:xfrm>
            <a:off x="5867400" y="762000"/>
            <a:ext cx="762000" cy="215444"/>
          </a:xfrm>
          <a:prstGeom prst="rect">
            <a:avLst/>
          </a:prstGeom>
          <a:noFill/>
          <a:ln w="9525">
            <a:noFill/>
            <a:miter lim="800000"/>
            <a:headEnd/>
            <a:tailEnd/>
          </a:ln>
        </p:spPr>
        <p:txBody>
          <a:bodyPr wrap="square">
            <a:spAutoFit/>
          </a:bodyPr>
          <a:lstStyle/>
          <a:p>
            <a:r>
              <a:rPr lang="en-US" sz="800" dirty="0" smtClean="0"/>
              <a:t>9/25/10</a:t>
            </a:r>
          </a:p>
        </p:txBody>
      </p:sp>
      <p:sp>
        <p:nvSpPr>
          <p:cNvPr id="8" name="TextBox 7"/>
          <p:cNvSpPr txBox="1">
            <a:spLocks noChangeArrowheads="1"/>
          </p:cNvSpPr>
          <p:nvPr/>
        </p:nvSpPr>
        <p:spPr bwMode="auto">
          <a:xfrm>
            <a:off x="3200400" y="990600"/>
            <a:ext cx="1676400" cy="215444"/>
          </a:xfrm>
          <a:prstGeom prst="rect">
            <a:avLst/>
          </a:prstGeom>
          <a:noFill/>
          <a:ln w="9525">
            <a:noFill/>
            <a:miter lim="800000"/>
            <a:headEnd/>
            <a:tailEnd/>
          </a:ln>
        </p:spPr>
        <p:txBody>
          <a:bodyPr wrap="square">
            <a:spAutoFit/>
          </a:bodyPr>
          <a:lstStyle/>
          <a:p>
            <a:r>
              <a:rPr lang="en-US" sz="800" dirty="0" smtClean="0"/>
              <a:t>Katherine Taylor</a:t>
            </a:r>
            <a:endParaRPr lang="en-US" sz="800" dirty="0"/>
          </a:p>
        </p:txBody>
      </p:sp>
      <p:sp>
        <p:nvSpPr>
          <p:cNvPr id="9" name="TextBox 8"/>
          <p:cNvSpPr txBox="1">
            <a:spLocks noChangeArrowheads="1"/>
          </p:cNvSpPr>
          <p:nvPr/>
        </p:nvSpPr>
        <p:spPr bwMode="auto">
          <a:xfrm>
            <a:off x="5943600" y="990600"/>
            <a:ext cx="990600" cy="215444"/>
          </a:xfrm>
          <a:prstGeom prst="rect">
            <a:avLst/>
          </a:prstGeom>
          <a:noFill/>
          <a:ln w="9525">
            <a:noFill/>
            <a:miter lim="800000"/>
            <a:headEnd/>
            <a:tailEnd/>
          </a:ln>
        </p:spPr>
        <p:txBody>
          <a:bodyPr wrap="square">
            <a:spAutoFit/>
          </a:bodyPr>
          <a:lstStyle/>
          <a:p>
            <a:r>
              <a:rPr lang="en-US" sz="800" dirty="0" smtClean="0"/>
              <a:t>2032</a:t>
            </a:r>
          </a:p>
        </p:txBody>
      </p:sp>
      <p:sp>
        <p:nvSpPr>
          <p:cNvPr id="10" name="TextBox 9"/>
          <p:cNvSpPr txBox="1">
            <a:spLocks noChangeArrowheads="1"/>
          </p:cNvSpPr>
          <p:nvPr/>
        </p:nvSpPr>
        <p:spPr bwMode="auto">
          <a:xfrm>
            <a:off x="2743200" y="1295400"/>
            <a:ext cx="990600" cy="215444"/>
          </a:xfrm>
          <a:prstGeom prst="rect">
            <a:avLst/>
          </a:prstGeom>
          <a:noFill/>
          <a:ln w="9525">
            <a:noFill/>
            <a:miter lim="800000"/>
            <a:headEnd/>
            <a:tailEnd/>
          </a:ln>
        </p:spPr>
        <p:txBody>
          <a:bodyPr wrap="square">
            <a:spAutoFit/>
          </a:bodyPr>
          <a:lstStyle/>
          <a:p>
            <a:r>
              <a:rPr lang="en-US" sz="800" dirty="0" smtClean="0"/>
              <a:t>742-3631</a:t>
            </a:r>
            <a:endParaRPr lang="en-US" sz="800" dirty="0"/>
          </a:p>
        </p:txBody>
      </p:sp>
      <p:sp>
        <p:nvSpPr>
          <p:cNvPr id="11" name="TextBox 10"/>
          <p:cNvSpPr txBox="1">
            <a:spLocks noChangeArrowheads="1"/>
          </p:cNvSpPr>
          <p:nvPr/>
        </p:nvSpPr>
        <p:spPr bwMode="auto">
          <a:xfrm>
            <a:off x="4495800" y="1295400"/>
            <a:ext cx="685800" cy="215444"/>
          </a:xfrm>
          <a:prstGeom prst="rect">
            <a:avLst/>
          </a:prstGeom>
          <a:noFill/>
          <a:ln w="9525">
            <a:noFill/>
            <a:miter lim="800000"/>
            <a:headEnd/>
            <a:tailEnd/>
          </a:ln>
        </p:spPr>
        <p:txBody>
          <a:bodyPr wrap="square">
            <a:spAutoFit/>
          </a:bodyPr>
          <a:lstStyle/>
          <a:p>
            <a:r>
              <a:rPr lang="en-US" sz="800" dirty="0" smtClean="0"/>
              <a:t>742-0170</a:t>
            </a:r>
            <a:endParaRPr lang="en-US" sz="800" dirty="0"/>
          </a:p>
        </p:txBody>
      </p:sp>
      <p:sp>
        <p:nvSpPr>
          <p:cNvPr id="12" name="TextBox 11"/>
          <p:cNvSpPr txBox="1">
            <a:spLocks noChangeArrowheads="1"/>
          </p:cNvSpPr>
          <p:nvPr/>
        </p:nvSpPr>
        <p:spPr bwMode="auto">
          <a:xfrm>
            <a:off x="2743200" y="1524000"/>
            <a:ext cx="914400" cy="215444"/>
          </a:xfrm>
          <a:prstGeom prst="rect">
            <a:avLst/>
          </a:prstGeom>
          <a:noFill/>
          <a:ln w="9525">
            <a:noFill/>
            <a:miter lim="800000"/>
            <a:headEnd/>
            <a:tailEnd/>
          </a:ln>
        </p:spPr>
        <p:txBody>
          <a:bodyPr wrap="square">
            <a:spAutoFit/>
          </a:bodyPr>
          <a:lstStyle/>
          <a:p>
            <a:r>
              <a:rPr lang="en-US" sz="800" dirty="0" smtClean="0"/>
              <a:t>R00524521</a:t>
            </a:r>
            <a:endParaRPr lang="en-US" sz="800" dirty="0"/>
          </a:p>
        </p:txBody>
      </p:sp>
      <p:sp>
        <p:nvSpPr>
          <p:cNvPr id="13" name="TextBox 12"/>
          <p:cNvSpPr txBox="1">
            <a:spLocks noChangeArrowheads="1"/>
          </p:cNvSpPr>
          <p:nvPr/>
        </p:nvSpPr>
        <p:spPr bwMode="auto">
          <a:xfrm>
            <a:off x="4724400" y="1524000"/>
            <a:ext cx="1066800" cy="215444"/>
          </a:xfrm>
          <a:prstGeom prst="rect">
            <a:avLst/>
          </a:prstGeom>
          <a:noFill/>
          <a:ln w="9525">
            <a:noFill/>
            <a:miter lim="800000"/>
            <a:headEnd/>
            <a:tailEnd/>
          </a:ln>
        </p:spPr>
        <p:txBody>
          <a:bodyPr wrap="square">
            <a:spAutoFit/>
          </a:bodyPr>
          <a:lstStyle/>
          <a:p>
            <a:r>
              <a:rPr lang="en-US" sz="800" dirty="0" smtClean="0"/>
              <a:t>Los Angeles, CA</a:t>
            </a:r>
            <a:endParaRPr lang="en-US" sz="800" dirty="0"/>
          </a:p>
        </p:txBody>
      </p:sp>
      <p:sp>
        <p:nvSpPr>
          <p:cNvPr id="14" name="TextBox 13"/>
          <p:cNvSpPr txBox="1">
            <a:spLocks noChangeArrowheads="1"/>
          </p:cNvSpPr>
          <p:nvPr/>
        </p:nvSpPr>
        <p:spPr bwMode="auto">
          <a:xfrm>
            <a:off x="2209800" y="1981200"/>
            <a:ext cx="685800" cy="215444"/>
          </a:xfrm>
          <a:prstGeom prst="rect">
            <a:avLst/>
          </a:prstGeom>
          <a:noFill/>
          <a:ln w="9525">
            <a:noFill/>
            <a:miter lim="800000"/>
            <a:headEnd/>
            <a:tailEnd/>
          </a:ln>
        </p:spPr>
        <p:txBody>
          <a:bodyPr wrap="square">
            <a:spAutoFit/>
          </a:bodyPr>
          <a:lstStyle/>
          <a:p>
            <a:r>
              <a:rPr lang="en-US" sz="800" dirty="0" smtClean="0"/>
              <a:t>650.00</a:t>
            </a:r>
            <a:endParaRPr lang="en-US" sz="800" dirty="0"/>
          </a:p>
        </p:txBody>
      </p:sp>
      <p:sp>
        <p:nvSpPr>
          <p:cNvPr id="15" name="TextBox 14"/>
          <p:cNvSpPr txBox="1">
            <a:spLocks noChangeArrowheads="1"/>
          </p:cNvSpPr>
          <p:nvPr/>
        </p:nvSpPr>
        <p:spPr bwMode="auto">
          <a:xfrm>
            <a:off x="3810000" y="2133600"/>
            <a:ext cx="762000" cy="215444"/>
          </a:xfrm>
          <a:prstGeom prst="rect">
            <a:avLst/>
          </a:prstGeom>
          <a:noFill/>
          <a:ln w="9525">
            <a:noFill/>
            <a:miter lim="800000"/>
            <a:headEnd/>
            <a:tailEnd/>
          </a:ln>
        </p:spPr>
        <p:txBody>
          <a:bodyPr wrap="square">
            <a:spAutoFit/>
          </a:bodyPr>
          <a:lstStyle/>
          <a:p>
            <a:r>
              <a:rPr lang="en-US" sz="800" dirty="0" smtClean="0"/>
              <a:t>250.00</a:t>
            </a:r>
            <a:endParaRPr lang="en-US" sz="800" dirty="0"/>
          </a:p>
        </p:txBody>
      </p:sp>
      <p:sp>
        <p:nvSpPr>
          <p:cNvPr id="17" name="TextBox 16"/>
          <p:cNvSpPr txBox="1">
            <a:spLocks noChangeArrowheads="1"/>
          </p:cNvSpPr>
          <p:nvPr/>
        </p:nvSpPr>
        <p:spPr bwMode="auto">
          <a:xfrm>
            <a:off x="2895600" y="2133600"/>
            <a:ext cx="762000" cy="215444"/>
          </a:xfrm>
          <a:prstGeom prst="rect">
            <a:avLst/>
          </a:prstGeom>
          <a:noFill/>
          <a:ln w="9525">
            <a:noFill/>
            <a:miter lim="800000"/>
            <a:headEnd/>
            <a:tailEnd/>
          </a:ln>
        </p:spPr>
        <p:txBody>
          <a:bodyPr wrap="square">
            <a:spAutoFit/>
          </a:bodyPr>
          <a:lstStyle/>
          <a:p>
            <a:r>
              <a:rPr lang="en-US" sz="800" dirty="0" smtClean="0"/>
              <a:t>250.00</a:t>
            </a:r>
            <a:endParaRPr lang="en-US" sz="800" dirty="0"/>
          </a:p>
        </p:txBody>
      </p:sp>
      <p:sp>
        <p:nvSpPr>
          <p:cNvPr id="18" name="TextBox 17"/>
          <p:cNvSpPr txBox="1">
            <a:spLocks noChangeArrowheads="1"/>
          </p:cNvSpPr>
          <p:nvPr/>
        </p:nvSpPr>
        <p:spPr bwMode="auto">
          <a:xfrm>
            <a:off x="2438400" y="2362200"/>
            <a:ext cx="762000" cy="215444"/>
          </a:xfrm>
          <a:prstGeom prst="rect">
            <a:avLst/>
          </a:prstGeom>
          <a:noFill/>
          <a:ln w="9525">
            <a:noFill/>
            <a:miter lim="800000"/>
            <a:headEnd/>
            <a:tailEnd/>
          </a:ln>
        </p:spPr>
        <p:txBody>
          <a:bodyPr wrap="square">
            <a:spAutoFit/>
          </a:bodyPr>
          <a:lstStyle/>
          <a:p>
            <a:r>
              <a:rPr lang="en-US" sz="800" dirty="0" smtClean="0"/>
              <a:t>10/29/10</a:t>
            </a:r>
            <a:endParaRPr lang="en-US" sz="800" dirty="0"/>
          </a:p>
        </p:txBody>
      </p:sp>
      <p:sp>
        <p:nvSpPr>
          <p:cNvPr id="19" name="TextBox 18"/>
          <p:cNvSpPr txBox="1">
            <a:spLocks noChangeArrowheads="1"/>
          </p:cNvSpPr>
          <p:nvPr/>
        </p:nvSpPr>
        <p:spPr bwMode="auto">
          <a:xfrm>
            <a:off x="2743200" y="2514600"/>
            <a:ext cx="762000" cy="215444"/>
          </a:xfrm>
          <a:prstGeom prst="rect">
            <a:avLst/>
          </a:prstGeom>
          <a:noFill/>
          <a:ln w="9525">
            <a:noFill/>
            <a:miter lim="800000"/>
            <a:headEnd/>
            <a:tailEnd/>
          </a:ln>
        </p:spPr>
        <p:txBody>
          <a:bodyPr wrap="square">
            <a:spAutoFit/>
          </a:bodyPr>
          <a:lstStyle/>
          <a:p>
            <a:r>
              <a:rPr lang="en-US" sz="800" dirty="0" smtClean="0"/>
              <a:t>11/1/11</a:t>
            </a:r>
            <a:endParaRPr lang="en-US" sz="800" dirty="0"/>
          </a:p>
        </p:txBody>
      </p:sp>
      <p:sp>
        <p:nvSpPr>
          <p:cNvPr id="20" name="TextBox 19"/>
          <p:cNvSpPr txBox="1">
            <a:spLocks noChangeArrowheads="1"/>
          </p:cNvSpPr>
          <p:nvPr/>
        </p:nvSpPr>
        <p:spPr bwMode="auto">
          <a:xfrm>
            <a:off x="4953000" y="2362200"/>
            <a:ext cx="762000" cy="215444"/>
          </a:xfrm>
          <a:prstGeom prst="rect">
            <a:avLst/>
          </a:prstGeom>
          <a:noFill/>
          <a:ln w="9525">
            <a:noFill/>
            <a:miter lim="800000"/>
            <a:headEnd/>
            <a:tailEnd/>
          </a:ln>
        </p:spPr>
        <p:txBody>
          <a:bodyPr wrap="square">
            <a:spAutoFit/>
          </a:bodyPr>
          <a:lstStyle/>
          <a:p>
            <a:r>
              <a:rPr lang="en-US" sz="800" dirty="0" smtClean="0"/>
              <a:t>7:00 a.m.</a:t>
            </a:r>
            <a:endParaRPr lang="en-US" sz="800" dirty="0"/>
          </a:p>
        </p:txBody>
      </p:sp>
      <p:sp>
        <p:nvSpPr>
          <p:cNvPr id="21" name="TextBox 20"/>
          <p:cNvSpPr txBox="1">
            <a:spLocks noChangeArrowheads="1"/>
          </p:cNvSpPr>
          <p:nvPr/>
        </p:nvSpPr>
        <p:spPr bwMode="auto">
          <a:xfrm>
            <a:off x="4953000" y="2514600"/>
            <a:ext cx="762000" cy="215444"/>
          </a:xfrm>
          <a:prstGeom prst="rect">
            <a:avLst/>
          </a:prstGeom>
          <a:noFill/>
          <a:ln w="9525">
            <a:noFill/>
            <a:miter lim="800000"/>
            <a:headEnd/>
            <a:tailEnd/>
          </a:ln>
        </p:spPr>
        <p:txBody>
          <a:bodyPr wrap="square">
            <a:spAutoFit/>
          </a:bodyPr>
          <a:lstStyle/>
          <a:p>
            <a:r>
              <a:rPr lang="en-US" sz="800" dirty="0" smtClean="0"/>
              <a:t>10:00 p.m.</a:t>
            </a:r>
            <a:endParaRPr lang="en-US" sz="800" dirty="0"/>
          </a:p>
        </p:txBody>
      </p:sp>
      <p:sp>
        <p:nvSpPr>
          <p:cNvPr id="22" name="TextBox 21"/>
          <p:cNvSpPr txBox="1">
            <a:spLocks noChangeArrowheads="1"/>
          </p:cNvSpPr>
          <p:nvPr/>
        </p:nvSpPr>
        <p:spPr bwMode="auto">
          <a:xfrm>
            <a:off x="4343400" y="2743200"/>
            <a:ext cx="762000" cy="215444"/>
          </a:xfrm>
          <a:prstGeom prst="rect">
            <a:avLst/>
          </a:prstGeom>
          <a:noFill/>
          <a:ln w="9525">
            <a:noFill/>
            <a:miter lim="800000"/>
            <a:headEnd/>
            <a:tailEnd/>
          </a:ln>
        </p:spPr>
        <p:txBody>
          <a:bodyPr wrap="square">
            <a:spAutoFit/>
          </a:bodyPr>
          <a:lstStyle/>
          <a:p>
            <a:r>
              <a:rPr lang="en-US" sz="800" dirty="0"/>
              <a:t>5</a:t>
            </a:r>
          </a:p>
        </p:txBody>
      </p:sp>
      <p:sp>
        <p:nvSpPr>
          <p:cNvPr id="23" name="TextBox 22"/>
          <p:cNvSpPr txBox="1">
            <a:spLocks noChangeArrowheads="1"/>
          </p:cNvSpPr>
          <p:nvPr/>
        </p:nvSpPr>
        <p:spPr bwMode="auto">
          <a:xfrm>
            <a:off x="1752600" y="3505200"/>
            <a:ext cx="5029200" cy="215444"/>
          </a:xfrm>
          <a:prstGeom prst="rect">
            <a:avLst/>
          </a:prstGeom>
          <a:noFill/>
          <a:ln w="9525">
            <a:noFill/>
            <a:miter lim="800000"/>
            <a:headEnd/>
            <a:tailEnd/>
          </a:ln>
        </p:spPr>
        <p:txBody>
          <a:bodyPr wrap="square">
            <a:spAutoFit/>
          </a:bodyPr>
          <a:lstStyle/>
          <a:p>
            <a:r>
              <a:rPr lang="en-US" sz="800" dirty="0" smtClean="0"/>
              <a:t>Travel to Los Angeles, CA, to recruit at the 200</a:t>
            </a:r>
            <a:r>
              <a:rPr lang="en-US" sz="800" baseline="30000" dirty="0" smtClean="0"/>
              <a:t>th</a:t>
            </a:r>
            <a:r>
              <a:rPr lang="en-US" sz="800" dirty="0" smtClean="0"/>
              <a:t> Annual Successful Student Conference.</a:t>
            </a:r>
            <a:endParaRPr lang="en-US" sz="800" dirty="0"/>
          </a:p>
        </p:txBody>
      </p:sp>
      <p:sp>
        <p:nvSpPr>
          <p:cNvPr id="24" name="TextBox 23"/>
          <p:cNvSpPr txBox="1">
            <a:spLocks noChangeArrowheads="1"/>
          </p:cNvSpPr>
          <p:nvPr/>
        </p:nvSpPr>
        <p:spPr bwMode="auto">
          <a:xfrm>
            <a:off x="4648200" y="3886200"/>
            <a:ext cx="762000" cy="215444"/>
          </a:xfrm>
          <a:prstGeom prst="rect">
            <a:avLst/>
          </a:prstGeom>
          <a:noFill/>
          <a:ln w="9525">
            <a:noFill/>
            <a:miter lim="800000"/>
            <a:headEnd/>
            <a:tailEnd/>
          </a:ln>
        </p:spPr>
        <p:txBody>
          <a:bodyPr wrap="square">
            <a:spAutoFit/>
          </a:bodyPr>
          <a:lstStyle/>
          <a:p>
            <a:r>
              <a:rPr lang="en-US" sz="800" dirty="0" smtClean="0"/>
              <a:t>$1150.00</a:t>
            </a:r>
            <a:endParaRPr lang="en-US" sz="800" dirty="0"/>
          </a:p>
        </p:txBody>
      </p:sp>
      <p:sp>
        <p:nvSpPr>
          <p:cNvPr id="25" name="Oval 24"/>
          <p:cNvSpPr/>
          <p:nvPr/>
        </p:nvSpPr>
        <p:spPr>
          <a:xfrm>
            <a:off x="6019800" y="4191000"/>
            <a:ext cx="304800" cy="228600"/>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724400" y="4800600"/>
            <a:ext cx="304800" cy="228600"/>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4419600" y="5105400"/>
            <a:ext cx="304800" cy="228600"/>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a:spLocks noChangeArrowheads="1"/>
          </p:cNvSpPr>
          <p:nvPr/>
        </p:nvSpPr>
        <p:spPr bwMode="auto">
          <a:xfrm>
            <a:off x="1752600" y="5334000"/>
            <a:ext cx="2057400" cy="369888"/>
          </a:xfrm>
          <a:prstGeom prst="rect">
            <a:avLst/>
          </a:prstGeom>
          <a:noFill/>
          <a:ln w="9525">
            <a:noFill/>
            <a:miter lim="800000"/>
            <a:headEnd/>
            <a:tailEnd/>
          </a:ln>
        </p:spPr>
        <p:txBody>
          <a:bodyPr>
            <a:spAutoFit/>
          </a:bodyPr>
          <a:lstStyle/>
          <a:p>
            <a:r>
              <a:rPr lang="en-US" dirty="0" smtClean="0">
                <a:latin typeface="Mistral" pitchFamily="66" charset="0"/>
              </a:rPr>
              <a:t>Katherine Taylor</a:t>
            </a:r>
            <a:endParaRPr lang="en-US" dirty="0">
              <a:latin typeface="Mistral" pitchFamily="66" charset="0"/>
            </a:endParaRPr>
          </a:p>
        </p:txBody>
      </p:sp>
      <p:sp>
        <p:nvSpPr>
          <p:cNvPr id="29" name="TextBox 8"/>
          <p:cNvSpPr txBox="1">
            <a:spLocks noChangeArrowheads="1"/>
          </p:cNvSpPr>
          <p:nvPr/>
        </p:nvSpPr>
        <p:spPr bwMode="auto">
          <a:xfrm>
            <a:off x="4114800" y="5334000"/>
            <a:ext cx="2209800" cy="400110"/>
          </a:xfrm>
          <a:prstGeom prst="rect">
            <a:avLst/>
          </a:prstGeom>
          <a:noFill/>
          <a:ln w="9525">
            <a:noFill/>
            <a:miter lim="800000"/>
            <a:headEnd/>
            <a:tailEnd/>
          </a:ln>
        </p:spPr>
        <p:txBody>
          <a:bodyPr>
            <a:spAutoFit/>
          </a:bodyPr>
          <a:lstStyle/>
          <a:p>
            <a:r>
              <a:rPr lang="en-US" sz="2000" b="1" dirty="0">
                <a:latin typeface="Freestyle Script" pitchFamily="66" charset="0"/>
                <a:cs typeface="Handwriting - Dakota"/>
              </a:rPr>
              <a:t>Patrick Steed</a:t>
            </a:r>
          </a:p>
        </p:txBody>
      </p:sp>
      <p:sp>
        <p:nvSpPr>
          <p:cNvPr id="31" name="Rectangle 30"/>
          <p:cNvSpPr/>
          <p:nvPr/>
        </p:nvSpPr>
        <p:spPr>
          <a:xfrm>
            <a:off x="5181600" y="6324600"/>
            <a:ext cx="3698448" cy="369332"/>
          </a:xfrm>
          <a:prstGeom prst="rect">
            <a:avLst/>
          </a:prstGeom>
        </p:spPr>
        <p:txBody>
          <a:bodyPr wrap="none">
            <a:spAutoFit/>
          </a:bodyPr>
          <a:lstStyle/>
          <a:p>
            <a:r>
              <a:rPr lang="en-US" dirty="0" smtClean="0">
                <a:solidFill>
                  <a:srgbClr val="FF0000"/>
                </a:solidFill>
              </a:rPr>
              <a:t>Page 33 of Regulations Handbook</a:t>
            </a:r>
            <a:endParaRPr lang="en-US" dirty="0">
              <a:solidFill>
                <a:srgbClr val="FF0000"/>
              </a:solidFill>
            </a:endParaRPr>
          </a:p>
        </p:txBody>
      </p:sp>
      <p:sp>
        <p:nvSpPr>
          <p:cNvPr id="2" name="TextBox 1"/>
          <p:cNvSpPr txBox="1"/>
          <p:nvPr/>
        </p:nvSpPr>
        <p:spPr>
          <a:xfrm>
            <a:off x="219364" y="1981200"/>
            <a:ext cx="1295400" cy="923330"/>
          </a:xfrm>
          <a:prstGeom prst="rect">
            <a:avLst/>
          </a:prstGeom>
          <a:solidFill>
            <a:srgbClr val="FFFF00"/>
          </a:solidFill>
        </p:spPr>
        <p:txBody>
          <a:bodyPr wrap="square" rtlCol="0">
            <a:spAutoFit/>
          </a:bodyPr>
          <a:lstStyle/>
          <a:p>
            <a:r>
              <a:rPr lang="en-US" dirty="0" smtClean="0"/>
              <a:t>Expenses are estimated</a:t>
            </a:r>
            <a:endParaRPr lang="en-US" dirty="0"/>
          </a:p>
        </p:txBody>
      </p:sp>
      <p:sp>
        <p:nvSpPr>
          <p:cNvPr id="30" name="TextBox 29"/>
          <p:cNvSpPr txBox="1"/>
          <p:nvPr/>
        </p:nvSpPr>
        <p:spPr>
          <a:xfrm>
            <a:off x="7239000" y="672644"/>
            <a:ext cx="1524000" cy="1200329"/>
          </a:xfrm>
          <a:prstGeom prst="rect">
            <a:avLst/>
          </a:prstGeom>
          <a:solidFill>
            <a:srgbClr val="FFFF00"/>
          </a:solidFill>
        </p:spPr>
        <p:txBody>
          <a:bodyPr wrap="square" rtlCol="0">
            <a:spAutoFit/>
          </a:bodyPr>
          <a:lstStyle/>
          <a:p>
            <a:r>
              <a:rPr lang="en-US" dirty="0" smtClean="0"/>
              <a:t>Make sure you include the advisor’s 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ppt_x"/>
                                          </p:val>
                                        </p:tav>
                                        <p:tav tm="100000">
                                          <p:val>
                                            <p:strVal val="#ppt_x"/>
                                          </p:val>
                                        </p:tav>
                                      </p:tavLst>
                                    </p:anim>
                                    <p:anim calcmode="lin" valueType="num">
                                      <p:cBhvr additive="base">
                                        <p:cTn id="9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additive="base">
                                        <p:cTn id="111" dur="500" fill="hold"/>
                                        <p:tgtEl>
                                          <p:spTgt spid="23"/>
                                        </p:tgtEl>
                                        <p:attrNameLst>
                                          <p:attrName>ppt_x</p:attrName>
                                        </p:attrNameLst>
                                      </p:cBhvr>
                                      <p:tavLst>
                                        <p:tav tm="0">
                                          <p:val>
                                            <p:strVal val="#ppt_x"/>
                                          </p:val>
                                        </p:tav>
                                        <p:tav tm="100000">
                                          <p:val>
                                            <p:strVal val="#ppt_x"/>
                                          </p:val>
                                        </p:tav>
                                      </p:tavLst>
                                    </p:anim>
                                    <p:anim calcmode="lin" valueType="num">
                                      <p:cBhvr additive="base">
                                        <p:cTn id="1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500" fill="hold"/>
                                        <p:tgtEl>
                                          <p:spTgt spid="24"/>
                                        </p:tgtEl>
                                        <p:attrNameLst>
                                          <p:attrName>ppt_x</p:attrName>
                                        </p:attrNameLst>
                                      </p:cBhvr>
                                      <p:tavLst>
                                        <p:tav tm="0">
                                          <p:val>
                                            <p:strVal val="#ppt_x"/>
                                          </p:val>
                                        </p:tav>
                                        <p:tav tm="100000">
                                          <p:val>
                                            <p:strVal val="#ppt_x"/>
                                          </p:val>
                                        </p:tav>
                                      </p:tavLst>
                                    </p:anim>
                                    <p:anim calcmode="lin" valueType="num">
                                      <p:cBhvr additive="base">
                                        <p:cTn id="1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ppt_x"/>
                                          </p:val>
                                        </p:tav>
                                        <p:tav tm="100000">
                                          <p:val>
                                            <p:strVal val="#ppt_x"/>
                                          </p:val>
                                        </p:tav>
                                      </p:tavLst>
                                    </p:anim>
                                    <p:anim calcmode="lin" valueType="num">
                                      <p:cBhvr additive="base">
                                        <p:cTn id="1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ppt_x"/>
                                          </p:val>
                                        </p:tav>
                                        <p:tav tm="100000">
                                          <p:val>
                                            <p:strVal val="#ppt_x"/>
                                          </p:val>
                                        </p:tav>
                                      </p:tavLst>
                                    </p:anim>
                                    <p:anim calcmode="lin" valueType="num">
                                      <p:cBhvr additive="base">
                                        <p:cTn id="1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additive="base">
                                        <p:cTn id="135" dur="500" fill="hold"/>
                                        <p:tgtEl>
                                          <p:spTgt spid="27"/>
                                        </p:tgtEl>
                                        <p:attrNameLst>
                                          <p:attrName>ppt_x</p:attrName>
                                        </p:attrNameLst>
                                      </p:cBhvr>
                                      <p:tavLst>
                                        <p:tav tm="0">
                                          <p:val>
                                            <p:strVal val="#ppt_x"/>
                                          </p:val>
                                        </p:tav>
                                        <p:tav tm="100000">
                                          <p:val>
                                            <p:strVal val="#ppt_x"/>
                                          </p:val>
                                        </p:tav>
                                      </p:tavLst>
                                    </p:anim>
                                    <p:anim calcmode="lin" valueType="num">
                                      <p:cBhvr additive="base">
                                        <p:cTn id="1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additive="base">
                                        <p:cTn id="141" dur="500" fill="hold"/>
                                        <p:tgtEl>
                                          <p:spTgt spid="28"/>
                                        </p:tgtEl>
                                        <p:attrNameLst>
                                          <p:attrName>ppt_x</p:attrName>
                                        </p:attrNameLst>
                                      </p:cBhvr>
                                      <p:tavLst>
                                        <p:tav tm="0">
                                          <p:val>
                                            <p:strVal val="#ppt_x"/>
                                          </p:val>
                                        </p:tav>
                                        <p:tav tm="100000">
                                          <p:val>
                                            <p:strVal val="#ppt_x"/>
                                          </p:val>
                                        </p:tav>
                                      </p:tavLst>
                                    </p:anim>
                                    <p:anim calcmode="lin" valueType="num">
                                      <p:cBhvr additive="base">
                                        <p:cTn id="1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P spid="21" grpId="0"/>
      <p:bldP spid="22" grpId="0"/>
      <p:bldP spid="23" grpId="0"/>
      <p:bldP spid="24" grpId="0"/>
      <p:bldP spid="25" grpId="0" animBg="1"/>
      <p:bldP spid="26" grpId="0" animBg="1"/>
      <p:bldP spid="27" grpId="0" animBg="1"/>
      <p:bldP spid="28" grpId="0"/>
      <p:bldP spid="2"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4" cy="2494280"/>
        </p:xfrm>
        <a:graphic>
          <a:graphicData uri="http://schemas.openxmlformats.org/drawingml/2006/table">
            <a:tbl>
              <a:tblPr firstRow="1" bandRow="1">
                <a:tableStyleId>{5C22544A-7EE6-4342-B048-85BDC9FD1C3A}</a:tableStyleId>
              </a:tblPr>
              <a:tblGrid>
                <a:gridCol w="2057401"/>
                <a:gridCol w="2057401"/>
                <a:gridCol w="2057401"/>
                <a:gridCol w="2057401"/>
              </a:tblGrid>
              <a:tr h="370840">
                <a:tc>
                  <a:txBody>
                    <a:bodyPr/>
                    <a:lstStyle/>
                    <a:p>
                      <a:r>
                        <a:rPr lang="en-US" dirty="0" smtClean="0"/>
                        <a:t>Name</a:t>
                      </a:r>
                      <a:endParaRPr lang="en-US" dirty="0"/>
                    </a:p>
                  </a:txBody>
                  <a:tcPr marL="91439" marR="91439"/>
                </a:tc>
                <a:tc>
                  <a:txBody>
                    <a:bodyPr/>
                    <a:lstStyle/>
                    <a:p>
                      <a:r>
                        <a:rPr lang="en-US" dirty="0" smtClean="0"/>
                        <a:t>R#</a:t>
                      </a:r>
                      <a:endParaRPr lang="en-US" dirty="0"/>
                    </a:p>
                  </a:txBody>
                  <a:tcPr marL="91439" marR="91439"/>
                </a:tc>
                <a:tc>
                  <a:txBody>
                    <a:bodyPr/>
                    <a:lstStyle/>
                    <a:p>
                      <a:r>
                        <a:rPr lang="en-US" dirty="0" smtClean="0"/>
                        <a:t>Emergency</a:t>
                      </a:r>
                      <a:r>
                        <a:rPr lang="en-US" baseline="0" dirty="0" smtClean="0"/>
                        <a:t> Contact</a:t>
                      </a:r>
                      <a:endParaRPr lang="en-US" dirty="0"/>
                    </a:p>
                  </a:txBody>
                  <a:tcPr marL="91439" marR="91439"/>
                </a:tc>
                <a:tc>
                  <a:txBody>
                    <a:bodyPr/>
                    <a:lstStyle/>
                    <a:p>
                      <a:r>
                        <a:rPr lang="en-US" dirty="0" smtClean="0"/>
                        <a:t>Contact</a:t>
                      </a:r>
                      <a:r>
                        <a:rPr lang="en-US" baseline="0" dirty="0" smtClean="0"/>
                        <a:t> Information</a:t>
                      </a:r>
                      <a:endParaRPr lang="en-US" dirty="0"/>
                    </a:p>
                  </a:txBody>
                  <a:tcPr marL="91439" marR="91439"/>
                </a:tc>
              </a:tr>
              <a:tr h="370840">
                <a:tc>
                  <a:txBody>
                    <a:bodyPr/>
                    <a:lstStyle/>
                    <a:p>
                      <a:r>
                        <a:rPr lang="en-US" dirty="0" smtClean="0"/>
                        <a:t>Mickey</a:t>
                      </a:r>
                      <a:r>
                        <a:rPr lang="en-US" baseline="0" dirty="0" smtClean="0"/>
                        <a:t> Mouse</a:t>
                      </a:r>
                      <a:endParaRPr lang="en-US" dirty="0"/>
                    </a:p>
                  </a:txBody>
                  <a:tcPr marL="91439" marR="91439"/>
                </a:tc>
                <a:tc>
                  <a:txBody>
                    <a:bodyPr/>
                    <a:lstStyle/>
                    <a:p>
                      <a:r>
                        <a:rPr lang="en-US" dirty="0" smtClean="0"/>
                        <a:t>R00000001</a:t>
                      </a:r>
                      <a:endParaRPr lang="en-US" dirty="0"/>
                    </a:p>
                  </a:txBody>
                  <a:tcPr marL="91439" marR="91439"/>
                </a:tc>
                <a:tc>
                  <a:txBody>
                    <a:bodyPr/>
                    <a:lstStyle/>
                    <a:p>
                      <a:r>
                        <a:rPr lang="en-US" dirty="0" smtClean="0"/>
                        <a:t>Walt</a:t>
                      </a:r>
                      <a:r>
                        <a:rPr lang="en-US" baseline="0" dirty="0" smtClean="0"/>
                        <a:t> Disney</a:t>
                      </a:r>
                      <a:endParaRPr lang="en-US" dirty="0"/>
                    </a:p>
                  </a:txBody>
                  <a:tcPr marL="91439" marR="91439"/>
                </a:tc>
                <a:tc>
                  <a:txBody>
                    <a:bodyPr/>
                    <a:lstStyle/>
                    <a:p>
                      <a:r>
                        <a:rPr lang="en-US" dirty="0" smtClean="0"/>
                        <a:t>800-428-1123</a:t>
                      </a:r>
                      <a:endParaRPr lang="en-US" dirty="0"/>
                    </a:p>
                  </a:txBody>
                  <a:tcPr marL="91439" marR="91439"/>
                </a:tc>
              </a:tr>
              <a:tr h="370840">
                <a:tc>
                  <a:txBody>
                    <a:bodyPr/>
                    <a:lstStyle/>
                    <a:p>
                      <a:r>
                        <a:rPr lang="en-US" dirty="0" smtClean="0"/>
                        <a:t>Donald Duck</a:t>
                      </a:r>
                      <a:endParaRPr lang="en-US" dirty="0"/>
                    </a:p>
                  </a:txBody>
                  <a:tcPr marL="91439" marR="91439"/>
                </a:tc>
                <a:tc>
                  <a:txBody>
                    <a:bodyPr/>
                    <a:lstStyle/>
                    <a:p>
                      <a:r>
                        <a:rPr lang="en-US" dirty="0" smtClean="0"/>
                        <a:t>R00052712</a:t>
                      </a:r>
                      <a:endParaRPr lang="en-US" dirty="0"/>
                    </a:p>
                  </a:txBody>
                  <a:tcPr marL="91439" marR="91439"/>
                </a:tc>
                <a:tc>
                  <a:txBody>
                    <a:bodyPr/>
                    <a:lstStyle/>
                    <a:p>
                      <a:r>
                        <a:rPr lang="en-US" dirty="0" smtClean="0"/>
                        <a:t>Daisy Duck</a:t>
                      </a:r>
                      <a:endParaRPr lang="en-US" dirty="0"/>
                    </a:p>
                  </a:txBody>
                  <a:tcPr marL="91439" marR="91439"/>
                </a:tc>
                <a:tc>
                  <a:txBody>
                    <a:bodyPr/>
                    <a:lstStyle/>
                    <a:p>
                      <a:r>
                        <a:rPr lang="en-US" dirty="0" smtClean="0"/>
                        <a:t>465-555-8977</a:t>
                      </a:r>
                      <a:endParaRPr lang="en-US" dirty="0"/>
                    </a:p>
                  </a:txBody>
                  <a:tcPr marL="91439" marR="91439"/>
                </a:tc>
              </a:tr>
              <a:tr h="370840">
                <a:tc>
                  <a:txBody>
                    <a:bodyPr/>
                    <a:lstStyle/>
                    <a:p>
                      <a:r>
                        <a:rPr lang="en-US" dirty="0" smtClean="0"/>
                        <a:t>Pluto</a:t>
                      </a:r>
                      <a:endParaRPr lang="en-US" dirty="0"/>
                    </a:p>
                  </a:txBody>
                  <a:tcPr marL="91439" marR="91439"/>
                </a:tc>
                <a:tc>
                  <a:txBody>
                    <a:bodyPr/>
                    <a:lstStyle/>
                    <a:p>
                      <a:r>
                        <a:rPr lang="en-US" dirty="0" smtClean="0"/>
                        <a:t>R00652154</a:t>
                      </a:r>
                      <a:endParaRPr lang="en-US" dirty="0"/>
                    </a:p>
                  </a:txBody>
                  <a:tcPr marL="91439" marR="91439"/>
                </a:tc>
                <a:tc>
                  <a:txBody>
                    <a:bodyPr/>
                    <a:lstStyle/>
                    <a:p>
                      <a:r>
                        <a:rPr lang="en-US" dirty="0" smtClean="0"/>
                        <a:t>Minnie Mouse</a:t>
                      </a:r>
                      <a:endParaRPr lang="en-US" dirty="0"/>
                    </a:p>
                  </a:txBody>
                  <a:tcPr marL="91439" marR="91439"/>
                </a:tc>
                <a:tc>
                  <a:txBody>
                    <a:bodyPr/>
                    <a:lstStyle/>
                    <a:p>
                      <a:r>
                        <a:rPr lang="en-US" dirty="0" smtClean="0"/>
                        <a:t>331-654-8195</a:t>
                      </a:r>
                      <a:endParaRPr lang="en-US" dirty="0"/>
                    </a:p>
                  </a:txBody>
                  <a:tcPr marL="91439" marR="91439"/>
                </a:tc>
              </a:tr>
              <a:tr h="370840">
                <a:tc>
                  <a:txBody>
                    <a:bodyPr/>
                    <a:lstStyle/>
                    <a:p>
                      <a:r>
                        <a:rPr lang="en-US" dirty="0" smtClean="0"/>
                        <a:t>Goofy</a:t>
                      </a:r>
                      <a:endParaRPr lang="en-US" dirty="0"/>
                    </a:p>
                  </a:txBody>
                  <a:tcPr marL="91439" marR="91439"/>
                </a:tc>
                <a:tc>
                  <a:txBody>
                    <a:bodyPr/>
                    <a:lstStyle/>
                    <a:p>
                      <a:r>
                        <a:rPr lang="en-US" dirty="0" smtClean="0"/>
                        <a:t>R00634871</a:t>
                      </a:r>
                      <a:endParaRPr lang="en-US" dirty="0"/>
                    </a:p>
                  </a:txBody>
                  <a:tcPr marL="91439" marR="91439"/>
                </a:tc>
                <a:tc>
                  <a:txBody>
                    <a:bodyPr/>
                    <a:lstStyle/>
                    <a:p>
                      <a:r>
                        <a:rPr lang="en-US" dirty="0" smtClean="0"/>
                        <a:t>Petunia</a:t>
                      </a:r>
                      <a:endParaRPr lang="en-US" dirty="0"/>
                    </a:p>
                  </a:txBody>
                  <a:tcPr marL="91439" marR="91439"/>
                </a:tc>
                <a:tc>
                  <a:txBody>
                    <a:bodyPr/>
                    <a:lstStyle/>
                    <a:p>
                      <a:r>
                        <a:rPr lang="en-US" dirty="0" smtClean="0"/>
                        <a:t>806-637-7944</a:t>
                      </a:r>
                      <a:endParaRPr lang="en-US" dirty="0"/>
                    </a:p>
                  </a:txBody>
                  <a:tcPr marL="91439" marR="91439"/>
                </a:tc>
              </a:tr>
              <a:tr h="370840">
                <a:tc>
                  <a:txBody>
                    <a:bodyPr/>
                    <a:lstStyle/>
                    <a:p>
                      <a:r>
                        <a:rPr lang="en-US" dirty="0" err="1" smtClean="0"/>
                        <a:t>Simba</a:t>
                      </a:r>
                      <a:endParaRPr lang="en-US" dirty="0"/>
                    </a:p>
                  </a:txBody>
                  <a:tcPr marL="91439" marR="91439"/>
                </a:tc>
                <a:tc>
                  <a:txBody>
                    <a:bodyPr/>
                    <a:lstStyle/>
                    <a:p>
                      <a:r>
                        <a:rPr lang="en-US" dirty="0" smtClean="0"/>
                        <a:t>R00159223</a:t>
                      </a:r>
                      <a:endParaRPr lang="en-US" dirty="0"/>
                    </a:p>
                  </a:txBody>
                  <a:tcPr marL="91439" marR="91439"/>
                </a:tc>
                <a:tc>
                  <a:txBody>
                    <a:bodyPr/>
                    <a:lstStyle/>
                    <a:p>
                      <a:r>
                        <a:rPr lang="en-US" dirty="0" err="1" smtClean="0"/>
                        <a:t>Rafiki</a:t>
                      </a:r>
                      <a:endParaRPr lang="en-US" dirty="0"/>
                    </a:p>
                  </a:txBody>
                  <a:tcPr marL="91439" marR="91439"/>
                </a:tc>
                <a:tc>
                  <a:txBody>
                    <a:bodyPr/>
                    <a:lstStyle/>
                    <a:p>
                      <a:r>
                        <a:rPr lang="en-US" dirty="0" smtClean="0"/>
                        <a:t>925-756-3862</a:t>
                      </a:r>
                      <a:endParaRPr lang="en-US" dirty="0"/>
                    </a:p>
                  </a:txBody>
                  <a:tcPr marL="91439" marR="91439"/>
                </a:tc>
              </a:tr>
            </a:tbl>
          </a:graphicData>
        </a:graphic>
      </p:graphicFrame>
      <p:sp>
        <p:nvSpPr>
          <p:cNvPr id="3" name="Rectangle 2"/>
          <p:cNvSpPr>
            <a:spLocks noGrp="1" noChangeArrowheads="1"/>
          </p:cNvSpPr>
          <p:nvPr>
            <p:ph type="title"/>
          </p:nvPr>
        </p:nvSpPr>
        <p:spPr>
          <a:xfrm>
            <a:off x="457200" y="274638"/>
            <a:ext cx="8229600" cy="1143000"/>
          </a:xfrm>
        </p:spPr>
        <p:txBody>
          <a:bodyPr/>
          <a:lstStyle/>
          <a:p>
            <a:pPr eaLnBrk="1" fontAlgn="auto" hangingPunct="1">
              <a:spcAft>
                <a:spcPts val="0"/>
              </a:spcAft>
              <a:defRPr/>
            </a:pPr>
            <a:r>
              <a:rPr lang="en-US" dirty="0" smtClean="0">
                <a:solidFill>
                  <a:schemeClr val="tx2">
                    <a:satMod val="200000"/>
                  </a:schemeClr>
                </a:solidFill>
              </a:rPr>
              <a:t>Sample List of Travelers</a:t>
            </a:r>
            <a:endParaRPr dirty="0">
              <a:solidFill>
                <a:schemeClr val="tx2">
                  <a:satMod val="200000"/>
                </a:schemeClr>
              </a:solidFill>
            </a:endParaRPr>
          </a:p>
        </p:txBody>
      </p:sp>
      <p:sp>
        <p:nvSpPr>
          <p:cNvPr id="2" name="TextBox 1"/>
          <p:cNvSpPr txBox="1"/>
          <p:nvPr/>
        </p:nvSpPr>
        <p:spPr>
          <a:xfrm>
            <a:off x="762000" y="4267200"/>
            <a:ext cx="7848600" cy="1754326"/>
          </a:xfrm>
          <a:prstGeom prst="rect">
            <a:avLst/>
          </a:prstGeom>
          <a:noFill/>
        </p:spPr>
        <p:txBody>
          <a:bodyPr wrap="square" rtlCol="0">
            <a:spAutoFit/>
          </a:bodyPr>
          <a:lstStyle/>
          <a:p>
            <a:r>
              <a:rPr lang="en-US" dirty="0" smtClean="0"/>
              <a:t>This list must be submitted with the travel application form so SGA can verify academic standing for each student traveling.</a:t>
            </a:r>
          </a:p>
          <a:p>
            <a:endParaRPr lang="en-US" dirty="0" smtClean="0"/>
          </a:p>
          <a:p>
            <a:r>
              <a:rPr lang="en-US" dirty="0" smtClean="0"/>
              <a:t>Also, if you are requesting a cash advance for your trip you this information has to be included on the application submitted to Travel Services before they will approve the cash advance!</a:t>
            </a:r>
            <a:endParaRPr lang="en-US" dirty="0"/>
          </a:p>
        </p:txBody>
      </p:sp>
    </p:spTree>
    <p:extLst>
      <p:ext uri="{BB962C8B-B14F-4D97-AF65-F5344CB8AC3E}">
        <p14:creationId xmlns:p14="http://schemas.microsoft.com/office/powerpoint/2010/main" val="2659805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a:lstStyle/>
          <a:p>
            <a:pPr eaLnBrk="1" fontAlgn="auto" hangingPunct="1">
              <a:spcAft>
                <a:spcPts val="0"/>
              </a:spcAft>
              <a:defRPr/>
            </a:pPr>
            <a:r>
              <a:rPr lang="en-US" dirty="0" smtClean="0">
                <a:solidFill>
                  <a:schemeClr val="tx2">
                    <a:satMod val="200000"/>
                  </a:schemeClr>
                </a:solidFill>
              </a:rPr>
              <a:t>Sample Letter from Advisor</a:t>
            </a:r>
            <a:endParaRPr dirty="0">
              <a:solidFill>
                <a:schemeClr val="tx2">
                  <a:satMod val="200000"/>
                </a:schemeClr>
              </a:solidFill>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96" t="14262" r="54826" b="5211"/>
          <a:stretch/>
        </p:blipFill>
        <p:spPr bwMode="auto">
          <a:xfrm>
            <a:off x="1219200" y="1295400"/>
            <a:ext cx="575887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81600" y="6324600"/>
            <a:ext cx="3698448" cy="369332"/>
          </a:xfrm>
          <a:prstGeom prst="rect">
            <a:avLst/>
          </a:prstGeom>
        </p:spPr>
        <p:txBody>
          <a:bodyPr wrap="none">
            <a:spAutoFit/>
          </a:bodyPr>
          <a:lstStyle/>
          <a:p>
            <a:r>
              <a:rPr lang="en-US" dirty="0" smtClean="0">
                <a:solidFill>
                  <a:srgbClr val="FF0000"/>
                </a:solidFill>
              </a:rPr>
              <a:t>Page 35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609600" y="304800"/>
            <a:ext cx="8229600" cy="6019800"/>
          </a:xfrm>
        </p:spPr>
        <p:txBody>
          <a:bodyPr>
            <a:normAutofit lnSpcReduction="10000"/>
          </a:bodyPr>
          <a:lstStyle/>
          <a:p>
            <a:pPr marL="411480" indent="-274320" eaLnBrk="1" fontAlgn="auto" hangingPunct="1">
              <a:spcAft>
                <a:spcPts val="0"/>
              </a:spcAft>
              <a:buFont typeface="Wingdings" pitchFamily="2" charset="2"/>
              <a:buChar char="v"/>
              <a:defRPr/>
            </a:pPr>
            <a:r>
              <a:rPr lang="en-US" dirty="0">
                <a:solidFill>
                  <a:srgbClr val="FF0000"/>
                </a:solidFill>
              </a:rPr>
              <a:t>AFTER YOU RETURN FROM THE TRIP:</a:t>
            </a:r>
          </a:p>
          <a:p>
            <a:pPr marL="740664" lvl="1" indent="-274320" eaLnBrk="1" fontAlgn="auto" hangingPunct="1">
              <a:spcBef>
                <a:spcPts val="324"/>
              </a:spcBef>
              <a:spcAft>
                <a:spcPts val="0"/>
              </a:spcAft>
              <a:buFont typeface="Arial" pitchFamily="34" charset="0"/>
              <a:buChar char="•"/>
              <a:defRPr/>
            </a:pPr>
            <a:r>
              <a:rPr lang="en-US" dirty="0"/>
              <a:t>Fill out the Return from Travel </a:t>
            </a:r>
            <a:r>
              <a:rPr lang="en-US" dirty="0" smtClean="0"/>
              <a:t>Form and attach all </a:t>
            </a:r>
            <a:r>
              <a:rPr lang="en-US" dirty="0" smtClean="0">
                <a:solidFill>
                  <a:schemeClr val="tx2"/>
                </a:solidFill>
              </a:rPr>
              <a:t>original</a:t>
            </a:r>
            <a:r>
              <a:rPr lang="en-US" dirty="0" smtClean="0"/>
              <a:t> </a:t>
            </a:r>
            <a:r>
              <a:rPr lang="en-US" b="1" i="1" dirty="0" smtClean="0">
                <a:solidFill>
                  <a:srgbClr val="FF0000"/>
                </a:solidFill>
              </a:rPr>
              <a:t>itemized</a:t>
            </a:r>
            <a:r>
              <a:rPr lang="en-US" dirty="0" smtClean="0">
                <a:solidFill>
                  <a:srgbClr val="FF0000"/>
                </a:solidFill>
              </a:rPr>
              <a:t>  </a:t>
            </a:r>
            <a:r>
              <a:rPr lang="en-US" dirty="0" smtClean="0"/>
              <a:t>receipts. </a:t>
            </a:r>
          </a:p>
          <a:p>
            <a:pPr marL="978408" lvl="2" indent="-274320">
              <a:spcBef>
                <a:spcPts val="324"/>
              </a:spcBef>
              <a:buFont typeface="Arial" pitchFamily="34" charset="0"/>
              <a:buChar char="•"/>
              <a:defRPr/>
            </a:pPr>
            <a:r>
              <a:rPr lang="en-US" i="1" dirty="0" smtClean="0">
                <a:solidFill>
                  <a:srgbClr val="FF0000"/>
                </a:solidFill>
              </a:rPr>
              <a:t>Make sure meal receipts are itemized. If they are not they do not get reimbursed. </a:t>
            </a:r>
          </a:p>
          <a:p>
            <a:pPr marL="978408" lvl="2" indent="-274320">
              <a:spcBef>
                <a:spcPts val="324"/>
              </a:spcBef>
              <a:buFont typeface="Arial" pitchFamily="34" charset="0"/>
              <a:buChar char="•"/>
              <a:defRPr/>
            </a:pPr>
            <a:r>
              <a:rPr lang="en-US" i="1" dirty="0" smtClean="0">
                <a:solidFill>
                  <a:srgbClr val="FF0000"/>
                </a:solidFill>
              </a:rPr>
              <a:t>Also, make sure the hotel and rental car receipts have a zero balance.</a:t>
            </a:r>
            <a:endParaRPr lang="en-US" i="1" dirty="0">
              <a:solidFill>
                <a:srgbClr val="FF0000"/>
              </a:solidFill>
            </a:endParaRPr>
          </a:p>
          <a:p>
            <a:pPr marL="740664" lvl="1" indent="-274320" eaLnBrk="1" fontAlgn="auto" hangingPunct="1">
              <a:spcBef>
                <a:spcPts val="324"/>
              </a:spcBef>
              <a:spcAft>
                <a:spcPts val="0"/>
              </a:spcAft>
              <a:buFont typeface="Arial" pitchFamily="34" charset="0"/>
              <a:buChar char="•"/>
              <a:defRPr/>
            </a:pPr>
            <a:endParaRPr lang="en-US" dirty="0" smtClean="0"/>
          </a:p>
          <a:p>
            <a:pPr marL="740664" lvl="1" indent="-274320" eaLnBrk="1" fontAlgn="auto" hangingPunct="1">
              <a:spcBef>
                <a:spcPts val="324"/>
              </a:spcBef>
              <a:spcAft>
                <a:spcPts val="0"/>
              </a:spcAft>
              <a:buFont typeface="Arial" pitchFamily="34" charset="0"/>
              <a:buChar char="•"/>
              <a:defRPr/>
            </a:pPr>
            <a:r>
              <a:rPr lang="en-US" dirty="0" smtClean="0"/>
              <a:t>Turn </a:t>
            </a:r>
            <a:r>
              <a:rPr lang="en-US" dirty="0"/>
              <a:t>the form and receipts in to </a:t>
            </a:r>
            <a:r>
              <a:rPr lang="en-US" dirty="0" smtClean="0"/>
              <a:t>the </a:t>
            </a:r>
            <a:r>
              <a:rPr lang="en-US" dirty="0"/>
              <a:t>SGA Office within 5 </a:t>
            </a:r>
            <a:r>
              <a:rPr lang="en-US" dirty="0" smtClean="0"/>
              <a:t>business days!</a:t>
            </a:r>
            <a:endParaRPr lang="en-US" dirty="0"/>
          </a:p>
          <a:p>
            <a:pPr marL="740664" lvl="1" indent="-274320" eaLnBrk="1" fontAlgn="auto" hangingPunct="1">
              <a:spcBef>
                <a:spcPts val="324"/>
              </a:spcBef>
              <a:spcAft>
                <a:spcPts val="0"/>
              </a:spcAft>
              <a:buFont typeface="Arial" pitchFamily="34" charset="0"/>
              <a:buChar char="•"/>
              <a:defRPr/>
            </a:pPr>
            <a:endParaRPr lang="en-US" dirty="0" smtClean="0"/>
          </a:p>
          <a:p>
            <a:pPr marL="740664" lvl="1" indent="-274320" eaLnBrk="1" fontAlgn="auto" hangingPunct="1">
              <a:spcBef>
                <a:spcPts val="324"/>
              </a:spcBef>
              <a:spcAft>
                <a:spcPts val="0"/>
              </a:spcAft>
              <a:buFont typeface="Arial" pitchFamily="34" charset="0"/>
              <a:buChar char="•"/>
              <a:defRPr/>
            </a:pPr>
            <a:r>
              <a:rPr lang="en-US" i="1" dirty="0" smtClean="0"/>
              <a:t>If a cash advance was received and funds are left from the cash advance, hold the money until SGA notifies you of the official total owed to the University.  A check or money order will need to be submitted for the appropriate amount to SGA. Temporary checks are not acceptable.</a:t>
            </a:r>
            <a:endParaRPr lang="en-US" i="1" dirty="0"/>
          </a:p>
          <a:p>
            <a:pPr marL="740664" lvl="1" indent="-274320" eaLnBrk="1" fontAlgn="auto" hangingPunct="1">
              <a:spcBef>
                <a:spcPts val="324"/>
              </a:spcBef>
              <a:spcAft>
                <a:spcPts val="0"/>
              </a:spcAft>
              <a:buClr>
                <a:schemeClr val="accent2">
                  <a:shade val="75000"/>
                </a:schemeClr>
              </a:buClr>
              <a:buFont typeface="Wingdings"/>
              <a:buChar char=""/>
              <a:defRPr/>
            </a:pPr>
            <a:endParaRPr lang="en-US" dirty="0"/>
          </a:p>
        </p:txBody>
      </p:sp>
      <p:sp>
        <p:nvSpPr>
          <p:cNvPr id="5" name="Rectangle 4"/>
          <p:cNvSpPr/>
          <p:nvPr/>
        </p:nvSpPr>
        <p:spPr>
          <a:xfrm>
            <a:off x="5181600" y="6324600"/>
            <a:ext cx="3698448" cy="369332"/>
          </a:xfrm>
          <a:prstGeom prst="rect">
            <a:avLst/>
          </a:prstGeom>
        </p:spPr>
        <p:txBody>
          <a:bodyPr wrap="none">
            <a:spAutoFit/>
          </a:bodyPr>
          <a:lstStyle/>
          <a:p>
            <a:r>
              <a:rPr lang="en-US" dirty="0" smtClean="0">
                <a:solidFill>
                  <a:srgbClr val="FF0000"/>
                </a:solidFill>
              </a:rPr>
              <a:t>Page 31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066800"/>
            <a:ext cx="8458200" cy="5105400"/>
          </a:xfrm>
        </p:spPr>
        <p:txBody>
          <a:bodyPr>
            <a:normAutofit lnSpcReduction="10000"/>
          </a:bodyPr>
          <a:lstStyle/>
          <a:p>
            <a:pPr eaLnBrk="1" hangingPunct="1"/>
            <a:endParaRPr lang="en-US" dirty="0" smtClean="0"/>
          </a:p>
          <a:p>
            <a:r>
              <a:rPr lang="en-US" dirty="0"/>
              <a:t>Three requirements that must be met BEFORE you may use your allocation</a:t>
            </a:r>
          </a:p>
          <a:p>
            <a:pPr lvl="1"/>
            <a:endParaRPr lang="en-US" dirty="0" smtClean="0"/>
          </a:p>
          <a:p>
            <a:pPr lvl="1"/>
            <a:r>
              <a:rPr lang="en-US" dirty="0" smtClean="0"/>
              <a:t>Must be a fully registered student organization</a:t>
            </a:r>
          </a:p>
          <a:p>
            <a:pPr lvl="1"/>
            <a:endParaRPr lang="en-US" dirty="0" smtClean="0"/>
          </a:p>
          <a:p>
            <a:pPr lvl="1"/>
            <a:r>
              <a:rPr lang="en-US" dirty="0" smtClean="0"/>
              <a:t>Must meet Risk Management compliance</a:t>
            </a:r>
          </a:p>
          <a:p>
            <a:pPr lvl="3"/>
            <a:r>
              <a:rPr lang="en-US" dirty="0" smtClean="0"/>
              <a:t>To </a:t>
            </a:r>
            <a:r>
              <a:rPr lang="en-US" dirty="0"/>
              <a:t>check your </a:t>
            </a:r>
            <a:r>
              <a:rPr lang="en-US" b="1" dirty="0">
                <a:solidFill>
                  <a:srgbClr val="FF0000"/>
                </a:solidFill>
              </a:rPr>
              <a:t>registration</a:t>
            </a:r>
            <a:r>
              <a:rPr lang="en-US" dirty="0"/>
              <a:t> and </a:t>
            </a:r>
            <a:r>
              <a:rPr lang="en-US" b="1" dirty="0">
                <a:solidFill>
                  <a:srgbClr val="FF0000"/>
                </a:solidFill>
              </a:rPr>
              <a:t>risk management</a:t>
            </a:r>
            <a:r>
              <a:rPr lang="en-US" b="1" dirty="0"/>
              <a:t> </a:t>
            </a:r>
            <a:r>
              <a:rPr lang="en-US" dirty="0"/>
              <a:t>status, contact the Center for Campus Life at </a:t>
            </a:r>
            <a:r>
              <a:rPr lang="en-US" dirty="0" smtClean="0"/>
              <a:t>742-5433 or a link to both are on the SGA website (funding overview page)</a:t>
            </a:r>
            <a:endParaRPr lang="en-US" dirty="0"/>
          </a:p>
          <a:p>
            <a:pPr eaLnBrk="1" hangingPunct="1"/>
            <a:endParaRPr lang="en-US" b="1" i="1" dirty="0" smtClean="0">
              <a:solidFill>
                <a:srgbClr val="FF0000"/>
              </a:solidFill>
            </a:endParaRPr>
          </a:p>
          <a:p>
            <a:pPr eaLnBrk="1" hangingPunct="1"/>
            <a:r>
              <a:rPr lang="en-US" b="1" i="1" dirty="0" smtClean="0">
                <a:solidFill>
                  <a:srgbClr val="FF0000"/>
                </a:solidFill>
              </a:rPr>
              <a:t>Orgs cannot receive reimbursement for expenses incurred prior to registration</a:t>
            </a:r>
          </a:p>
          <a:p>
            <a:pPr eaLnBrk="1" hangingPunct="1">
              <a:buFont typeface="Wingdings" pitchFamily="2" charset="2"/>
              <a:buNone/>
            </a:pPr>
            <a:endParaRPr lang="en-US" sz="1400" dirty="0" smtClean="0"/>
          </a:p>
          <a:p>
            <a:pPr algn="r" eaLnBrk="1" hangingPunct="1">
              <a:buNone/>
            </a:pPr>
            <a:endParaRPr lang="en-US" sz="2000" dirty="0" smtClean="0">
              <a:solidFill>
                <a:srgbClr val="FF0000"/>
              </a:solidFill>
            </a:endParaRPr>
          </a:p>
          <a:p>
            <a:pPr algn="r" eaLnBrk="1" hangingPunct="1">
              <a:buNone/>
            </a:pPr>
            <a:endParaRPr lang="en-US" sz="2000" dirty="0" smtClean="0">
              <a:solidFill>
                <a:srgbClr val="FF0000"/>
              </a:solidFill>
            </a:endParaRPr>
          </a:p>
        </p:txBody>
      </p:sp>
      <p:sp>
        <p:nvSpPr>
          <p:cNvPr id="3" name="Rectangle 2"/>
          <p:cNvSpPr>
            <a:spLocks noGrp="1" noChangeArrowheads="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solidFill>
                  <a:schemeClr val="tx2">
                    <a:satMod val="200000"/>
                  </a:schemeClr>
                </a:solidFill>
              </a:rPr>
              <a:t>Requirements for SGA Funding</a:t>
            </a:r>
            <a:endParaRPr dirty="0">
              <a:solidFill>
                <a:schemeClr val="tx2">
                  <a:satMod val="200000"/>
                </a:schemeClr>
              </a:solidFill>
            </a:endParaRPr>
          </a:p>
        </p:txBody>
      </p:sp>
      <p:sp>
        <p:nvSpPr>
          <p:cNvPr id="4" name="Rectangle 3"/>
          <p:cNvSpPr/>
          <p:nvPr/>
        </p:nvSpPr>
        <p:spPr>
          <a:xfrm>
            <a:off x="5181600" y="6323568"/>
            <a:ext cx="3980577" cy="369332"/>
          </a:xfrm>
          <a:prstGeom prst="rect">
            <a:avLst/>
          </a:prstGeom>
        </p:spPr>
        <p:txBody>
          <a:bodyPr wrap="none">
            <a:spAutoFit/>
          </a:bodyPr>
          <a:lstStyle/>
          <a:p>
            <a:r>
              <a:rPr lang="en-US" dirty="0" smtClean="0">
                <a:solidFill>
                  <a:srgbClr val="FF0000"/>
                </a:solidFill>
              </a:rPr>
              <a:t>Page 5 &amp; 6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srcRect/>
          <a:stretch>
            <a:fillRect/>
          </a:stretch>
        </p:blipFill>
        <p:spPr bwMode="auto">
          <a:xfrm>
            <a:off x="1752600" y="152400"/>
            <a:ext cx="5410200" cy="5645018"/>
          </a:xfrm>
          <a:prstGeom prst="rect">
            <a:avLst/>
          </a:prstGeom>
          <a:noFill/>
          <a:ln w="9525">
            <a:noFill/>
            <a:miter lim="800000"/>
            <a:headEnd/>
            <a:tailEnd/>
          </a:ln>
        </p:spPr>
      </p:pic>
      <p:sp>
        <p:nvSpPr>
          <p:cNvPr id="5" name="TextBox 4"/>
          <p:cNvSpPr txBox="1">
            <a:spLocks noChangeArrowheads="1"/>
          </p:cNvSpPr>
          <p:nvPr/>
        </p:nvSpPr>
        <p:spPr bwMode="auto">
          <a:xfrm>
            <a:off x="2895600" y="457200"/>
            <a:ext cx="2438400" cy="215444"/>
          </a:xfrm>
          <a:prstGeom prst="rect">
            <a:avLst/>
          </a:prstGeom>
          <a:noFill/>
          <a:ln w="9525">
            <a:noFill/>
            <a:miter lim="800000"/>
            <a:headEnd/>
            <a:tailEnd/>
          </a:ln>
        </p:spPr>
        <p:txBody>
          <a:bodyPr wrap="square">
            <a:spAutoFit/>
          </a:bodyPr>
          <a:lstStyle/>
          <a:p>
            <a:r>
              <a:rPr lang="en-US" sz="800" dirty="0"/>
              <a:t>Students for TTU Success</a:t>
            </a:r>
          </a:p>
        </p:txBody>
      </p:sp>
      <p:sp>
        <p:nvSpPr>
          <p:cNvPr id="6" name="TextBox 5"/>
          <p:cNvSpPr txBox="1">
            <a:spLocks noChangeArrowheads="1"/>
          </p:cNvSpPr>
          <p:nvPr/>
        </p:nvSpPr>
        <p:spPr bwMode="auto">
          <a:xfrm>
            <a:off x="6019800" y="457200"/>
            <a:ext cx="1524000" cy="215444"/>
          </a:xfrm>
          <a:prstGeom prst="rect">
            <a:avLst/>
          </a:prstGeom>
          <a:noFill/>
          <a:ln w="9525">
            <a:noFill/>
            <a:miter lim="800000"/>
            <a:headEnd/>
            <a:tailEnd/>
          </a:ln>
        </p:spPr>
        <p:txBody>
          <a:bodyPr wrap="square">
            <a:spAutoFit/>
          </a:bodyPr>
          <a:lstStyle/>
          <a:p>
            <a:r>
              <a:rPr lang="en-US" sz="800" dirty="0" smtClean="0"/>
              <a:t>11/6/10</a:t>
            </a:r>
            <a:endParaRPr lang="en-US" sz="800" dirty="0"/>
          </a:p>
        </p:txBody>
      </p:sp>
      <p:sp>
        <p:nvSpPr>
          <p:cNvPr id="7" name="TextBox 6"/>
          <p:cNvSpPr txBox="1">
            <a:spLocks noChangeArrowheads="1"/>
          </p:cNvSpPr>
          <p:nvPr/>
        </p:nvSpPr>
        <p:spPr bwMode="auto">
          <a:xfrm>
            <a:off x="3276600" y="762000"/>
            <a:ext cx="1676400" cy="215444"/>
          </a:xfrm>
          <a:prstGeom prst="rect">
            <a:avLst/>
          </a:prstGeom>
          <a:noFill/>
          <a:ln w="9525">
            <a:noFill/>
            <a:miter lim="800000"/>
            <a:headEnd/>
            <a:tailEnd/>
          </a:ln>
        </p:spPr>
        <p:txBody>
          <a:bodyPr wrap="square">
            <a:spAutoFit/>
          </a:bodyPr>
          <a:lstStyle/>
          <a:p>
            <a:r>
              <a:rPr lang="en-US" sz="800" dirty="0" smtClean="0"/>
              <a:t>Katherine Taylor</a:t>
            </a:r>
            <a:endParaRPr lang="en-US" sz="800" dirty="0"/>
          </a:p>
        </p:txBody>
      </p:sp>
      <p:sp>
        <p:nvSpPr>
          <p:cNvPr id="8" name="TextBox 7"/>
          <p:cNvSpPr txBox="1">
            <a:spLocks noChangeArrowheads="1"/>
          </p:cNvSpPr>
          <p:nvPr/>
        </p:nvSpPr>
        <p:spPr bwMode="auto">
          <a:xfrm>
            <a:off x="6096000" y="762000"/>
            <a:ext cx="914400" cy="215444"/>
          </a:xfrm>
          <a:prstGeom prst="rect">
            <a:avLst/>
          </a:prstGeom>
          <a:noFill/>
          <a:ln w="9525">
            <a:noFill/>
            <a:miter lim="800000"/>
            <a:headEnd/>
            <a:tailEnd/>
          </a:ln>
        </p:spPr>
        <p:txBody>
          <a:bodyPr wrap="square">
            <a:spAutoFit/>
          </a:bodyPr>
          <a:lstStyle/>
          <a:p>
            <a:r>
              <a:rPr lang="en-US" sz="800" dirty="0" smtClean="0"/>
              <a:t>R00524521</a:t>
            </a:r>
            <a:endParaRPr lang="en-US" sz="800" dirty="0"/>
          </a:p>
        </p:txBody>
      </p:sp>
      <p:sp>
        <p:nvSpPr>
          <p:cNvPr id="9" name="TextBox 8"/>
          <p:cNvSpPr txBox="1">
            <a:spLocks noChangeArrowheads="1"/>
          </p:cNvSpPr>
          <p:nvPr/>
        </p:nvSpPr>
        <p:spPr bwMode="auto">
          <a:xfrm>
            <a:off x="2895600" y="990600"/>
            <a:ext cx="990600" cy="215444"/>
          </a:xfrm>
          <a:prstGeom prst="rect">
            <a:avLst/>
          </a:prstGeom>
          <a:noFill/>
          <a:ln w="9525">
            <a:noFill/>
            <a:miter lim="800000"/>
            <a:headEnd/>
            <a:tailEnd/>
          </a:ln>
        </p:spPr>
        <p:txBody>
          <a:bodyPr wrap="square">
            <a:spAutoFit/>
          </a:bodyPr>
          <a:lstStyle/>
          <a:p>
            <a:r>
              <a:rPr lang="en-US" sz="800" dirty="0" smtClean="0"/>
              <a:t>2032</a:t>
            </a:r>
          </a:p>
        </p:txBody>
      </p:sp>
      <p:sp>
        <p:nvSpPr>
          <p:cNvPr id="10" name="TextBox 9"/>
          <p:cNvSpPr txBox="1">
            <a:spLocks noChangeArrowheads="1"/>
          </p:cNvSpPr>
          <p:nvPr/>
        </p:nvSpPr>
        <p:spPr bwMode="auto">
          <a:xfrm>
            <a:off x="4419600" y="990600"/>
            <a:ext cx="990600" cy="215444"/>
          </a:xfrm>
          <a:prstGeom prst="rect">
            <a:avLst/>
          </a:prstGeom>
          <a:noFill/>
          <a:ln w="9525">
            <a:noFill/>
            <a:miter lim="800000"/>
            <a:headEnd/>
            <a:tailEnd/>
          </a:ln>
        </p:spPr>
        <p:txBody>
          <a:bodyPr wrap="square">
            <a:spAutoFit/>
          </a:bodyPr>
          <a:lstStyle/>
          <a:p>
            <a:r>
              <a:rPr lang="en-US" sz="800" dirty="0" smtClean="0"/>
              <a:t>742-3631</a:t>
            </a:r>
            <a:endParaRPr lang="en-US" sz="800" dirty="0"/>
          </a:p>
        </p:txBody>
      </p:sp>
      <p:sp>
        <p:nvSpPr>
          <p:cNvPr id="11" name="TextBox 10"/>
          <p:cNvSpPr txBox="1">
            <a:spLocks noChangeArrowheads="1"/>
          </p:cNvSpPr>
          <p:nvPr/>
        </p:nvSpPr>
        <p:spPr bwMode="auto">
          <a:xfrm>
            <a:off x="6019800" y="990600"/>
            <a:ext cx="685800" cy="215444"/>
          </a:xfrm>
          <a:prstGeom prst="rect">
            <a:avLst/>
          </a:prstGeom>
          <a:noFill/>
          <a:ln w="9525">
            <a:noFill/>
            <a:miter lim="800000"/>
            <a:headEnd/>
            <a:tailEnd/>
          </a:ln>
        </p:spPr>
        <p:txBody>
          <a:bodyPr wrap="square">
            <a:spAutoFit/>
          </a:bodyPr>
          <a:lstStyle/>
          <a:p>
            <a:r>
              <a:rPr lang="en-US" sz="800" dirty="0" smtClean="0"/>
              <a:t>742-0170</a:t>
            </a:r>
            <a:endParaRPr lang="en-US" sz="800" dirty="0"/>
          </a:p>
        </p:txBody>
      </p:sp>
      <p:sp>
        <p:nvSpPr>
          <p:cNvPr id="12" name="TextBox 11"/>
          <p:cNvSpPr txBox="1">
            <a:spLocks noChangeArrowheads="1"/>
          </p:cNvSpPr>
          <p:nvPr/>
        </p:nvSpPr>
        <p:spPr bwMode="auto">
          <a:xfrm>
            <a:off x="2667000" y="1295400"/>
            <a:ext cx="1524000" cy="215444"/>
          </a:xfrm>
          <a:prstGeom prst="rect">
            <a:avLst/>
          </a:prstGeom>
          <a:noFill/>
          <a:ln w="9525">
            <a:noFill/>
            <a:miter lim="800000"/>
            <a:headEnd/>
            <a:tailEnd/>
          </a:ln>
        </p:spPr>
        <p:txBody>
          <a:bodyPr wrap="square">
            <a:spAutoFit/>
          </a:bodyPr>
          <a:lstStyle/>
          <a:p>
            <a:r>
              <a:rPr lang="en-US" sz="800" dirty="0"/>
              <a:t>Patrick Steed</a:t>
            </a:r>
          </a:p>
        </p:txBody>
      </p:sp>
      <p:sp>
        <p:nvSpPr>
          <p:cNvPr id="13" name="TextBox 12"/>
          <p:cNvSpPr txBox="1">
            <a:spLocks noChangeArrowheads="1"/>
          </p:cNvSpPr>
          <p:nvPr/>
        </p:nvSpPr>
        <p:spPr bwMode="auto">
          <a:xfrm>
            <a:off x="4572000" y="1295400"/>
            <a:ext cx="1676400" cy="215900"/>
          </a:xfrm>
          <a:prstGeom prst="rect">
            <a:avLst/>
          </a:prstGeom>
          <a:noFill/>
          <a:ln w="9525">
            <a:noFill/>
            <a:miter lim="800000"/>
            <a:headEnd/>
            <a:tailEnd/>
          </a:ln>
        </p:spPr>
        <p:txBody>
          <a:bodyPr>
            <a:spAutoFit/>
          </a:bodyPr>
          <a:lstStyle/>
          <a:p>
            <a:r>
              <a:rPr lang="en-US" sz="800" dirty="0" smtClean="0"/>
              <a:t>806-222-5468</a:t>
            </a:r>
            <a:endParaRPr lang="en-US" sz="800" dirty="0"/>
          </a:p>
        </p:txBody>
      </p:sp>
      <p:sp>
        <p:nvSpPr>
          <p:cNvPr id="14" name="TextBox 13"/>
          <p:cNvSpPr txBox="1">
            <a:spLocks noChangeArrowheads="1"/>
          </p:cNvSpPr>
          <p:nvPr/>
        </p:nvSpPr>
        <p:spPr bwMode="auto">
          <a:xfrm>
            <a:off x="2895600" y="1524000"/>
            <a:ext cx="1676400" cy="215900"/>
          </a:xfrm>
          <a:prstGeom prst="rect">
            <a:avLst/>
          </a:prstGeom>
          <a:noFill/>
          <a:ln w="9525">
            <a:noFill/>
            <a:miter lim="800000"/>
            <a:headEnd/>
            <a:tailEnd/>
          </a:ln>
        </p:spPr>
        <p:txBody>
          <a:bodyPr>
            <a:spAutoFit/>
          </a:bodyPr>
          <a:lstStyle/>
          <a:p>
            <a:r>
              <a:rPr lang="en-US" sz="800" dirty="0" smtClean="0"/>
              <a:t>Los Angeles, CA</a:t>
            </a:r>
            <a:endParaRPr lang="en-US" sz="800" dirty="0"/>
          </a:p>
        </p:txBody>
      </p:sp>
      <p:sp>
        <p:nvSpPr>
          <p:cNvPr id="15" name="TextBox 14"/>
          <p:cNvSpPr txBox="1">
            <a:spLocks noChangeArrowheads="1"/>
          </p:cNvSpPr>
          <p:nvPr/>
        </p:nvSpPr>
        <p:spPr bwMode="auto">
          <a:xfrm>
            <a:off x="4343400" y="1828800"/>
            <a:ext cx="228600" cy="215444"/>
          </a:xfrm>
          <a:prstGeom prst="rect">
            <a:avLst/>
          </a:prstGeom>
          <a:noFill/>
          <a:ln w="9525">
            <a:noFill/>
            <a:miter lim="800000"/>
            <a:headEnd/>
            <a:tailEnd/>
          </a:ln>
        </p:spPr>
        <p:txBody>
          <a:bodyPr wrap="square">
            <a:spAutoFit/>
          </a:bodyPr>
          <a:lstStyle/>
          <a:p>
            <a:r>
              <a:rPr lang="en-US" sz="800" dirty="0"/>
              <a:t>X</a:t>
            </a:r>
          </a:p>
        </p:txBody>
      </p:sp>
      <p:sp>
        <p:nvSpPr>
          <p:cNvPr id="16" name="TextBox 15"/>
          <p:cNvSpPr txBox="1">
            <a:spLocks noChangeArrowheads="1"/>
          </p:cNvSpPr>
          <p:nvPr/>
        </p:nvSpPr>
        <p:spPr bwMode="auto">
          <a:xfrm>
            <a:off x="6629400" y="1828800"/>
            <a:ext cx="228600" cy="215444"/>
          </a:xfrm>
          <a:prstGeom prst="rect">
            <a:avLst/>
          </a:prstGeom>
          <a:noFill/>
          <a:ln w="9525">
            <a:noFill/>
            <a:miter lim="800000"/>
            <a:headEnd/>
            <a:tailEnd/>
          </a:ln>
        </p:spPr>
        <p:txBody>
          <a:bodyPr wrap="square">
            <a:spAutoFit/>
          </a:bodyPr>
          <a:lstStyle/>
          <a:p>
            <a:r>
              <a:rPr lang="en-US" sz="800" dirty="0"/>
              <a:t>X</a:t>
            </a:r>
          </a:p>
        </p:txBody>
      </p:sp>
      <p:sp>
        <p:nvSpPr>
          <p:cNvPr id="17" name="TextBox 16"/>
          <p:cNvSpPr txBox="1">
            <a:spLocks noChangeArrowheads="1"/>
          </p:cNvSpPr>
          <p:nvPr/>
        </p:nvSpPr>
        <p:spPr bwMode="auto">
          <a:xfrm>
            <a:off x="2667000" y="2514600"/>
            <a:ext cx="762000" cy="215444"/>
          </a:xfrm>
          <a:prstGeom prst="rect">
            <a:avLst/>
          </a:prstGeom>
          <a:noFill/>
          <a:ln w="9525">
            <a:noFill/>
            <a:miter lim="800000"/>
            <a:headEnd/>
            <a:tailEnd/>
          </a:ln>
        </p:spPr>
        <p:txBody>
          <a:bodyPr wrap="square">
            <a:spAutoFit/>
          </a:bodyPr>
          <a:lstStyle/>
          <a:p>
            <a:r>
              <a:rPr lang="en-US" sz="800" dirty="0" smtClean="0"/>
              <a:t>10/29/10</a:t>
            </a:r>
            <a:endParaRPr lang="en-US" sz="800" dirty="0"/>
          </a:p>
        </p:txBody>
      </p:sp>
      <p:sp>
        <p:nvSpPr>
          <p:cNvPr id="18" name="TextBox 17"/>
          <p:cNvSpPr txBox="1">
            <a:spLocks noChangeArrowheads="1"/>
          </p:cNvSpPr>
          <p:nvPr/>
        </p:nvSpPr>
        <p:spPr bwMode="auto">
          <a:xfrm>
            <a:off x="2819400" y="2667000"/>
            <a:ext cx="762000" cy="215444"/>
          </a:xfrm>
          <a:prstGeom prst="rect">
            <a:avLst/>
          </a:prstGeom>
          <a:noFill/>
          <a:ln w="9525">
            <a:noFill/>
            <a:miter lim="800000"/>
            <a:headEnd/>
            <a:tailEnd/>
          </a:ln>
        </p:spPr>
        <p:txBody>
          <a:bodyPr wrap="square">
            <a:spAutoFit/>
          </a:bodyPr>
          <a:lstStyle/>
          <a:p>
            <a:r>
              <a:rPr lang="en-US" sz="800" dirty="0" smtClean="0"/>
              <a:t>11/1/10</a:t>
            </a:r>
            <a:endParaRPr lang="en-US" sz="800" dirty="0"/>
          </a:p>
        </p:txBody>
      </p:sp>
      <p:sp>
        <p:nvSpPr>
          <p:cNvPr id="19" name="TextBox 18"/>
          <p:cNvSpPr txBox="1">
            <a:spLocks noChangeArrowheads="1"/>
          </p:cNvSpPr>
          <p:nvPr/>
        </p:nvSpPr>
        <p:spPr bwMode="auto">
          <a:xfrm>
            <a:off x="4648200" y="2514600"/>
            <a:ext cx="762000" cy="215444"/>
          </a:xfrm>
          <a:prstGeom prst="rect">
            <a:avLst/>
          </a:prstGeom>
          <a:noFill/>
          <a:ln w="9525">
            <a:noFill/>
            <a:miter lim="800000"/>
            <a:headEnd/>
            <a:tailEnd/>
          </a:ln>
        </p:spPr>
        <p:txBody>
          <a:bodyPr wrap="square">
            <a:spAutoFit/>
          </a:bodyPr>
          <a:lstStyle/>
          <a:p>
            <a:r>
              <a:rPr lang="en-US" sz="800" dirty="0" smtClean="0"/>
              <a:t>11:00 a.m.</a:t>
            </a:r>
            <a:endParaRPr lang="en-US" sz="800" dirty="0"/>
          </a:p>
        </p:txBody>
      </p:sp>
      <p:sp>
        <p:nvSpPr>
          <p:cNvPr id="20" name="TextBox 19"/>
          <p:cNvSpPr txBox="1">
            <a:spLocks noChangeArrowheads="1"/>
          </p:cNvSpPr>
          <p:nvPr/>
        </p:nvSpPr>
        <p:spPr bwMode="auto">
          <a:xfrm>
            <a:off x="4800600" y="2667000"/>
            <a:ext cx="762000" cy="215444"/>
          </a:xfrm>
          <a:prstGeom prst="rect">
            <a:avLst/>
          </a:prstGeom>
          <a:noFill/>
          <a:ln w="9525">
            <a:noFill/>
            <a:miter lim="800000"/>
            <a:headEnd/>
            <a:tailEnd/>
          </a:ln>
        </p:spPr>
        <p:txBody>
          <a:bodyPr wrap="square">
            <a:spAutoFit/>
          </a:bodyPr>
          <a:lstStyle/>
          <a:p>
            <a:r>
              <a:rPr lang="en-US" sz="800" dirty="0"/>
              <a:t>9</a:t>
            </a:r>
            <a:r>
              <a:rPr lang="en-US" sz="800" dirty="0" smtClean="0"/>
              <a:t>:00 p.m.</a:t>
            </a:r>
            <a:endParaRPr lang="en-US" sz="800" dirty="0"/>
          </a:p>
        </p:txBody>
      </p:sp>
      <p:sp>
        <p:nvSpPr>
          <p:cNvPr id="21" name="TextBox 20"/>
          <p:cNvSpPr txBox="1"/>
          <p:nvPr/>
        </p:nvSpPr>
        <p:spPr>
          <a:xfrm>
            <a:off x="3886200" y="2895600"/>
            <a:ext cx="3048000" cy="215444"/>
          </a:xfrm>
          <a:prstGeom prst="rect">
            <a:avLst/>
          </a:prstGeom>
          <a:noFill/>
        </p:spPr>
        <p:txBody>
          <a:bodyPr wrap="square" rtlCol="0">
            <a:spAutoFit/>
          </a:bodyPr>
          <a:lstStyle/>
          <a:p>
            <a:r>
              <a:rPr lang="en-US" sz="800" dirty="0" smtClean="0"/>
              <a:t>Mickey Mouse, Donald Duck, Pluto, Goofy, </a:t>
            </a:r>
            <a:r>
              <a:rPr lang="en-US" sz="800" dirty="0" err="1" smtClean="0"/>
              <a:t>Simba</a:t>
            </a:r>
            <a:endParaRPr lang="en-US" sz="800" dirty="0"/>
          </a:p>
        </p:txBody>
      </p:sp>
      <p:sp>
        <p:nvSpPr>
          <p:cNvPr id="22" name="TextBox 21"/>
          <p:cNvSpPr txBox="1">
            <a:spLocks noChangeArrowheads="1"/>
          </p:cNvSpPr>
          <p:nvPr/>
        </p:nvSpPr>
        <p:spPr bwMode="auto">
          <a:xfrm>
            <a:off x="4121727" y="4120009"/>
            <a:ext cx="762000" cy="215444"/>
          </a:xfrm>
          <a:prstGeom prst="rect">
            <a:avLst/>
          </a:prstGeom>
          <a:noFill/>
          <a:ln w="9525">
            <a:noFill/>
            <a:miter lim="800000"/>
            <a:headEnd/>
            <a:tailEnd/>
          </a:ln>
        </p:spPr>
        <p:txBody>
          <a:bodyPr wrap="square">
            <a:spAutoFit/>
          </a:bodyPr>
          <a:lstStyle/>
          <a:p>
            <a:r>
              <a:rPr lang="en-US" sz="800" dirty="0" smtClean="0"/>
              <a:t>1407.00</a:t>
            </a:r>
            <a:endParaRPr lang="en-US" sz="800" dirty="0"/>
          </a:p>
        </p:txBody>
      </p:sp>
      <p:sp>
        <p:nvSpPr>
          <p:cNvPr id="23" name="TextBox 22"/>
          <p:cNvSpPr txBox="1">
            <a:spLocks noChangeArrowheads="1"/>
          </p:cNvSpPr>
          <p:nvPr/>
        </p:nvSpPr>
        <p:spPr bwMode="auto">
          <a:xfrm>
            <a:off x="3352800" y="4495800"/>
            <a:ext cx="228600" cy="215444"/>
          </a:xfrm>
          <a:prstGeom prst="rect">
            <a:avLst/>
          </a:prstGeom>
          <a:noFill/>
          <a:ln w="9525">
            <a:noFill/>
            <a:miter lim="800000"/>
            <a:headEnd/>
            <a:tailEnd/>
          </a:ln>
        </p:spPr>
        <p:txBody>
          <a:bodyPr wrap="square">
            <a:spAutoFit/>
          </a:bodyPr>
          <a:lstStyle/>
          <a:p>
            <a:r>
              <a:rPr lang="en-US" sz="800" dirty="0"/>
              <a:t>3</a:t>
            </a:r>
          </a:p>
        </p:txBody>
      </p:sp>
      <p:sp>
        <p:nvSpPr>
          <p:cNvPr id="24" name="TextBox 23"/>
          <p:cNvSpPr txBox="1">
            <a:spLocks noChangeArrowheads="1"/>
          </p:cNvSpPr>
          <p:nvPr/>
        </p:nvSpPr>
        <p:spPr bwMode="auto">
          <a:xfrm>
            <a:off x="4114800" y="4572000"/>
            <a:ext cx="762000" cy="215444"/>
          </a:xfrm>
          <a:prstGeom prst="rect">
            <a:avLst/>
          </a:prstGeom>
          <a:noFill/>
          <a:ln w="9525">
            <a:noFill/>
            <a:miter lim="800000"/>
            <a:headEnd/>
            <a:tailEnd/>
          </a:ln>
        </p:spPr>
        <p:txBody>
          <a:bodyPr wrap="square">
            <a:spAutoFit/>
          </a:bodyPr>
          <a:lstStyle/>
          <a:p>
            <a:r>
              <a:rPr lang="en-US" sz="800" dirty="0" smtClean="0"/>
              <a:t>941.70</a:t>
            </a:r>
            <a:endParaRPr lang="en-US" sz="800" dirty="0"/>
          </a:p>
        </p:txBody>
      </p:sp>
      <p:sp>
        <p:nvSpPr>
          <p:cNvPr id="25" name="TextBox 24"/>
          <p:cNvSpPr txBox="1">
            <a:spLocks noChangeArrowheads="1"/>
          </p:cNvSpPr>
          <p:nvPr/>
        </p:nvSpPr>
        <p:spPr bwMode="auto">
          <a:xfrm>
            <a:off x="3429000" y="4724400"/>
            <a:ext cx="228600" cy="215444"/>
          </a:xfrm>
          <a:prstGeom prst="rect">
            <a:avLst/>
          </a:prstGeom>
          <a:noFill/>
          <a:ln w="9525">
            <a:noFill/>
            <a:miter lim="800000"/>
            <a:headEnd/>
            <a:tailEnd/>
          </a:ln>
        </p:spPr>
        <p:txBody>
          <a:bodyPr wrap="square">
            <a:spAutoFit/>
          </a:bodyPr>
          <a:lstStyle/>
          <a:p>
            <a:r>
              <a:rPr lang="en-US" sz="800" dirty="0" smtClean="0"/>
              <a:t>4</a:t>
            </a:r>
            <a:endParaRPr lang="en-US" sz="800" dirty="0"/>
          </a:p>
        </p:txBody>
      </p:sp>
      <p:sp>
        <p:nvSpPr>
          <p:cNvPr id="26" name="TextBox 25"/>
          <p:cNvSpPr txBox="1">
            <a:spLocks noChangeArrowheads="1"/>
          </p:cNvSpPr>
          <p:nvPr/>
        </p:nvSpPr>
        <p:spPr bwMode="auto">
          <a:xfrm>
            <a:off x="4191000" y="4876800"/>
            <a:ext cx="762000" cy="215444"/>
          </a:xfrm>
          <a:prstGeom prst="rect">
            <a:avLst/>
          </a:prstGeom>
          <a:noFill/>
          <a:ln w="9525">
            <a:noFill/>
            <a:miter lim="800000"/>
            <a:headEnd/>
            <a:tailEnd/>
          </a:ln>
        </p:spPr>
        <p:txBody>
          <a:bodyPr wrap="square">
            <a:spAutoFit/>
          </a:bodyPr>
          <a:lstStyle/>
          <a:p>
            <a:r>
              <a:rPr lang="en-US" sz="800" dirty="0" smtClean="0"/>
              <a:t>19.36</a:t>
            </a:r>
            <a:endParaRPr lang="en-US" sz="800" dirty="0"/>
          </a:p>
        </p:txBody>
      </p:sp>
      <p:sp>
        <p:nvSpPr>
          <p:cNvPr id="27" name="TextBox 26"/>
          <p:cNvSpPr txBox="1">
            <a:spLocks noChangeArrowheads="1"/>
          </p:cNvSpPr>
          <p:nvPr/>
        </p:nvSpPr>
        <p:spPr bwMode="auto">
          <a:xfrm>
            <a:off x="4191000" y="5105400"/>
            <a:ext cx="762000" cy="215444"/>
          </a:xfrm>
          <a:prstGeom prst="rect">
            <a:avLst/>
          </a:prstGeom>
          <a:noFill/>
          <a:ln w="9525">
            <a:noFill/>
            <a:miter lim="800000"/>
            <a:headEnd/>
            <a:tailEnd/>
          </a:ln>
        </p:spPr>
        <p:txBody>
          <a:bodyPr wrap="square">
            <a:spAutoFit/>
          </a:bodyPr>
          <a:lstStyle/>
          <a:p>
            <a:r>
              <a:rPr lang="en-US" sz="800" dirty="0" smtClean="0"/>
              <a:t>2368.06</a:t>
            </a:r>
            <a:endParaRPr lang="en-US" sz="800" dirty="0"/>
          </a:p>
        </p:txBody>
      </p:sp>
      <p:sp>
        <p:nvSpPr>
          <p:cNvPr id="28" name="TextBox 27"/>
          <p:cNvSpPr txBox="1">
            <a:spLocks noChangeArrowheads="1"/>
          </p:cNvSpPr>
          <p:nvPr/>
        </p:nvSpPr>
        <p:spPr bwMode="auto">
          <a:xfrm>
            <a:off x="1905000" y="5334000"/>
            <a:ext cx="2057400" cy="369888"/>
          </a:xfrm>
          <a:prstGeom prst="rect">
            <a:avLst/>
          </a:prstGeom>
          <a:noFill/>
          <a:ln w="9525">
            <a:noFill/>
            <a:miter lim="800000"/>
            <a:headEnd/>
            <a:tailEnd/>
          </a:ln>
        </p:spPr>
        <p:txBody>
          <a:bodyPr>
            <a:spAutoFit/>
          </a:bodyPr>
          <a:lstStyle/>
          <a:p>
            <a:r>
              <a:rPr lang="en-US" dirty="0" smtClean="0">
                <a:latin typeface="Mistral" pitchFamily="66" charset="0"/>
              </a:rPr>
              <a:t>Katherine Taylor</a:t>
            </a:r>
            <a:endParaRPr lang="en-US" dirty="0">
              <a:latin typeface="Mistral" pitchFamily="66" charset="0"/>
            </a:endParaRPr>
          </a:p>
        </p:txBody>
      </p:sp>
      <p:sp>
        <p:nvSpPr>
          <p:cNvPr id="29" name="TextBox 8"/>
          <p:cNvSpPr txBox="1">
            <a:spLocks noChangeArrowheads="1"/>
          </p:cNvSpPr>
          <p:nvPr/>
        </p:nvSpPr>
        <p:spPr bwMode="auto">
          <a:xfrm>
            <a:off x="4648200" y="5334000"/>
            <a:ext cx="2209800" cy="400110"/>
          </a:xfrm>
          <a:prstGeom prst="rect">
            <a:avLst/>
          </a:prstGeom>
          <a:noFill/>
          <a:ln w="9525">
            <a:noFill/>
            <a:miter lim="800000"/>
            <a:headEnd/>
            <a:tailEnd/>
          </a:ln>
        </p:spPr>
        <p:txBody>
          <a:bodyPr>
            <a:spAutoFit/>
          </a:bodyPr>
          <a:lstStyle/>
          <a:p>
            <a:r>
              <a:rPr lang="en-US" sz="2000" b="1" dirty="0">
                <a:latin typeface="Freestyle Script" pitchFamily="66" charset="0"/>
                <a:cs typeface="Handwriting - Dakota"/>
              </a:rPr>
              <a:t>Patrick Steed</a:t>
            </a:r>
          </a:p>
        </p:txBody>
      </p:sp>
      <p:sp>
        <p:nvSpPr>
          <p:cNvPr id="30" name="Rectangle 29"/>
          <p:cNvSpPr/>
          <p:nvPr/>
        </p:nvSpPr>
        <p:spPr>
          <a:xfrm>
            <a:off x="5181600" y="6324600"/>
            <a:ext cx="3698448" cy="369332"/>
          </a:xfrm>
          <a:prstGeom prst="rect">
            <a:avLst/>
          </a:prstGeom>
        </p:spPr>
        <p:txBody>
          <a:bodyPr wrap="none">
            <a:spAutoFit/>
          </a:bodyPr>
          <a:lstStyle/>
          <a:p>
            <a:r>
              <a:rPr lang="en-US" dirty="0" smtClean="0">
                <a:solidFill>
                  <a:srgbClr val="FF0000"/>
                </a:solidFill>
              </a:rPr>
              <a:t>Page 34 of Regulations Handbook</a:t>
            </a:r>
            <a:endParaRPr lang="en-US" dirty="0">
              <a:solidFill>
                <a:srgbClr val="FF0000"/>
              </a:solidFill>
            </a:endParaRPr>
          </a:p>
        </p:txBody>
      </p:sp>
      <p:sp>
        <p:nvSpPr>
          <p:cNvPr id="31" name="TextBox 30"/>
          <p:cNvSpPr txBox="1"/>
          <p:nvPr/>
        </p:nvSpPr>
        <p:spPr>
          <a:xfrm>
            <a:off x="235528" y="3689122"/>
            <a:ext cx="1295400" cy="646331"/>
          </a:xfrm>
          <a:prstGeom prst="rect">
            <a:avLst/>
          </a:prstGeom>
          <a:solidFill>
            <a:srgbClr val="FFFF00"/>
          </a:solidFill>
        </p:spPr>
        <p:txBody>
          <a:bodyPr wrap="square" rtlCol="0">
            <a:spAutoFit/>
          </a:bodyPr>
          <a:lstStyle/>
          <a:p>
            <a:r>
              <a:rPr lang="en-US" dirty="0" smtClean="0"/>
              <a:t>Expenses are actual</a:t>
            </a:r>
            <a:endParaRPr lang="en-US" dirty="0"/>
          </a:p>
        </p:txBody>
      </p:sp>
      <p:sp>
        <p:nvSpPr>
          <p:cNvPr id="3" name="TextBox 2"/>
          <p:cNvSpPr txBox="1"/>
          <p:nvPr/>
        </p:nvSpPr>
        <p:spPr>
          <a:xfrm>
            <a:off x="7086600" y="3886200"/>
            <a:ext cx="1676400" cy="1169551"/>
          </a:xfrm>
          <a:prstGeom prst="rect">
            <a:avLst/>
          </a:prstGeom>
          <a:solidFill>
            <a:srgbClr val="FFFF00"/>
          </a:solidFill>
        </p:spPr>
        <p:txBody>
          <a:bodyPr wrap="square" rtlCol="0">
            <a:spAutoFit/>
          </a:bodyPr>
          <a:lstStyle/>
          <a:p>
            <a:r>
              <a:rPr lang="en-US" sz="1400" dirty="0" smtClean="0"/>
              <a:t>Don’t stress too much on the sales tax. Amounts will be adjusted when processed.</a:t>
            </a:r>
            <a:endParaRPr lang="en-US" sz="1400" dirty="0"/>
          </a:p>
        </p:txBody>
      </p:sp>
      <p:sp>
        <p:nvSpPr>
          <p:cNvPr id="4" name="TextBox 3"/>
          <p:cNvSpPr txBox="1"/>
          <p:nvPr/>
        </p:nvSpPr>
        <p:spPr>
          <a:xfrm>
            <a:off x="7086600" y="1730664"/>
            <a:ext cx="1752600" cy="830997"/>
          </a:xfrm>
          <a:prstGeom prst="rect">
            <a:avLst/>
          </a:prstGeom>
          <a:solidFill>
            <a:srgbClr val="FFFF00"/>
          </a:solidFill>
        </p:spPr>
        <p:txBody>
          <a:bodyPr wrap="square" rtlCol="0">
            <a:spAutoFit/>
          </a:bodyPr>
          <a:lstStyle/>
          <a:p>
            <a:r>
              <a:rPr lang="en-US" sz="1200" dirty="0" smtClean="0"/>
              <a:t>If another dept. provides funding please include the FOP and amount.</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additive="base">
                                        <p:cTn id="113" dur="500" fill="hold"/>
                                        <p:tgtEl>
                                          <p:spTgt spid="22"/>
                                        </p:tgtEl>
                                        <p:attrNameLst>
                                          <p:attrName>ppt_x</p:attrName>
                                        </p:attrNameLst>
                                      </p:cBhvr>
                                      <p:tavLst>
                                        <p:tav tm="0">
                                          <p:val>
                                            <p:strVal val="#ppt_x"/>
                                          </p:val>
                                        </p:tav>
                                        <p:tav tm="100000">
                                          <p:val>
                                            <p:strVal val="#ppt_x"/>
                                          </p:val>
                                        </p:tav>
                                      </p:tavLst>
                                    </p:anim>
                                    <p:anim calcmode="lin" valueType="num">
                                      <p:cBhvr additive="base">
                                        <p:cTn id="1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ppt_x"/>
                                          </p:val>
                                        </p:tav>
                                        <p:tav tm="100000">
                                          <p:val>
                                            <p:strVal val="#ppt_x"/>
                                          </p:val>
                                        </p:tav>
                                      </p:tavLst>
                                    </p:anim>
                                    <p:anim calcmode="lin" valueType="num">
                                      <p:cBhvr additive="base">
                                        <p:cTn id="1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1"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ppt_x"/>
                                          </p:val>
                                        </p:tav>
                                        <p:tav tm="100000">
                                          <p:val>
                                            <p:strVal val="#ppt_x"/>
                                          </p:val>
                                        </p:tav>
                                      </p:tavLst>
                                    </p:anim>
                                    <p:anim calcmode="lin" valueType="num">
                                      <p:cBhvr additive="base">
                                        <p:cTn id="1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additive="base">
                                        <p:cTn id="131" dur="500" fill="hold"/>
                                        <p:tgtEl>
                                          <p:spTgt spid="25"/>
                                        </p:tgtEl>
                                        <p:attrNameLst>
                                          <p:attrName>ppt_x</p:attrName>
                                        </p:attrNameLst>
                                      </p:cBhvr>
                                      <p:tavLst>
                                        <p:tav tm="0">
                                          <p:val>
                                            <p:strVal val="#ppt_x"/>
                                          </p:val>
                                        </p:tav>
                                        <p:tav tm="100000">
                                          <p:val>
                                            <p:strVal val="#ppt_x"/>
                                          </p:val>
                                        </p:tav>
                                      </p:tavLst>
                                    </p:anim>
                                    <p:anim calcmode="lin" valueType="num">
                                      <p:cBhvr additive="base">
                                        <p:cTn id="1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additive="base">
                                        <p:cTn id="137" dur="500" fill="hold"/>
                                        <p:tgtEl>
                                          <p:spTgt spid="26"/>
                                        </p:tgtEl>
                                        <p:attrNameLst>
                                          <p:attrName>ppt_x</p:attrName>
                                        </p:attrNameLst>
                                      </p:cBhvr>
                                      <p:tavLst>
                                        <p:tav tm="0">
                                          <p:val>
                                            <p:strVal val="#ppt_x"/>
                                          </p:val>
                                        </p:tav>
                                        <p:tav tm="100000">
                                          <p:val>
                                            <p:strVal val="#ppt_x"/>
                                          </p:val>
                                        </p:tav>
                                      </p:tavLst>
                                    </p:anim>
                                    <p:anim calcmode="lin" valueType="num">
                                      <p:cBhvr additive="base">
                                        <p:cTn id="1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additive="base">
                                        <p:cTn id="143" dur="500" fill="hold"/>
                                        <p:tgtEl>
                                          <p:spTgt spid="27"/>
                                        </p:tgtEl>
                                        <p:attrNameLst>
                                          <p:attrName>ppt_x</p:attrName>
                                        </p:attrNameLst>
                                      </p:cBhvr>
                                      <p:tavLst>
                                        <p:tav tm="0">
                                          <p:val>
                                            <p:strVal val="#ppt_x"/>
                                          </p:val>
                                        </p:tav>
                                        <p:tav tm="100000">
                                          <p:val>
                                            <p:strVal val="#ppt_x"/>
                                          </p:val>
                                        </p:tav>
                                      </p:tavLst>
                                    </p:anim>
                                    <p:anim calcmode="lin" valueType="num">
                                      <p:cBhvr additive="base">
                                        <p:cTn id="1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additive="base">
                                        <p:cTn id="157" dur="500" fill="hold"/>
                                        <p:tgtEl>
                                          <p:spTgt spid="28"/>
                                        </p:tgtEl>
                                        <p:attrNameLst>
                                          <p:attrName>ppt_x</p:attrName>
                                        </p:attrNameLst>
                                      </p:cBhvr>
                                      <p:tavLst>
                                        <p:tav tm="0">
                                          <p:val>
                                            <p:strVal val="#ppt_x"/>
                                          </p:val>
                                        </p:tav>
                                        <p:tav tm="100000">
                                          <p:val>
                                            <p:strVal val="#ppt_x"/>
                                          </p:val>
                                        </p:tav>
                                      </p:tavLst>
                                    </p:anim>
                                    <p:anim calcmode="lin" valueType="num">
                                      <p:cBhvr additive="base">
                                        <p:cTn id="1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29">
                                            <p:txEl>
                                              <p:pRg st="0" end="0"/>
                                            </p:txEl>
                                          </p:spTgt>
                                        </p:tgtEl>
                                        <p:attrNameLst>
                                          <p:attrName>style.visibility</p:attrName>
                                        </p:attrNameLst>
                                      </p:cBhvr>
                                      <p:to>
                                        <p:strVal val="visible"/>
                                      </p:to>
                                    </p:set>
                                    <p:anim calcmode="lin" valueType="num">
                                      <p:cBhvr additive="base">
                                        <p:cTn id="16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1"/>
      <p:bldP spid="25" grpId="0"/>
      <p:bldP spid="26" grpId="0"/>
      <p:bldP spid="27" grpId="0"/>
      <p:bldP spid="28" grpId="0"/>
      <p:bldP spid="31" grpId="0" animBg="1"/>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457200"/>
            <a:ext cx="8422848" cy="5549900"/>
          </a:xfrm>
        </p:spPr>
        <p:txBody>
          <a:bodyPr>
            <a:normAutofit fontScale="92500" lnSpcReduction="20000"/>
          </a:bodyPr>
          <a:lstStyle/>
          <a:p>
            <a:pPr eaLnBrk="1" hangingPunct="1"/>
            <a:r>
              <a:rPr lang="en-US" dirty="0" smtClean="0"/>
              <a:t>Advisors are named as travelers for the organization’s travel applications which are submitted electronically. </a:t>
            </a:r>
          </a:p>
          <a:p>
            <a:pPr eaLnBrk="1" hangingPunct="1"/>
            <a:endParaRPr lang="en-US" dirty="0" smtClean="0"/>
          </a:p>
          <a:p>
            <a:pPr eaLnBrk="1" hangingPunct="1"/>
            <a:r>
              <a:rPr lang="en-US" dirty="0" smtClean="0"/>
              <a:t>Advisor travel expenses may </a:t>
            </a:r>
            <a:r>
              <a:rPr lang="en-US" dirty="0" smtClean="0">
                <a:solidFill>
                  <a:schemeClr val="tx2"/>
                </a:solidFill>
              </a:rPr>
              <a:t>not</a:t>
            </a:r>
            <a:r>
              <a:rPr lang="en-US" dirty="0" smtClean="0"/>
              <a:t> be reimbursed on SGA funds. If they travel with you their department will either pay for their expenses or they pay out of pocket.</a:t>
            </a:r>
          </a:p>
          <a:p>
            <a:pPr eaLnBrk="1" hangingPunct="1"/>
            <a:endParaRPr lang="en-US" dirty="0" smtClean="0"/>
          </a:p>
          <a:p>
            <a:pPr eaLnBrk="1" hangingPunct="1"/>
            <a:r>
              <a:rPr lang="en-US" dirty="0" smtClean="0"/>
              <a:t>All signatures in the travel system are electronic.</a:t>
            </a:r>
          </a:p>
          <a:p>
            <a:pPr eaLnBrk="1" hangingPunct="1"/>
            <a:endParaRPr lang="en-US" dirty="0" smtClean="0"/>
          </a:p>
          <a:p>
            <a:pPr eaLnBrk="1" hangingPunct="1"/>
            <a:r>
              <a:rPr lang="en-US" dirty="0" smtClean="0"/>
              <a:t>Advisors will receive an email once the travel voucher has been submitted. They will need to log in to the travel website (through raiderlink.ttu.edu) to “sign my voucher”.  (Link will be provided in the email from Travel Services)</a:t>
            </a:r>
          </a:p>
        </p:txBody>
      </p:sp>
      <p:sp>
        <p:nvSpPr>
          <p:cNvPr id="3" name="Rectangle 2"/>
          <p:cNvSpPr/>
          <p:nvPr/>
        </p:nvSpPr>
        <p:spPr>
          <a:xfrm>
            <a:off x="5181600" y="6324600"/>
            <a:ext cx="3698448" cy="369332"/>
          </a:xfrm>
          <a:prstGeom prst="rect">
            <a:avLst/>
          </a:prstGeom>
        </p:spPr>
        <p:txBody>
          <a:bodyPr wrap="none">
            <a:spAutoFit/>
          </a:bodyPr>
          <a:lstStyle/>
          <a:p>
            <a:r>
              <a:rPr lang="en-US" dirty="0" smtClean="0">
                <a:solidFill>
                  <a:srgbClr val="FF0000"/>
                </a:solidFill>
              </a:rPr>
              <a:t>Page 28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914400"/>
            <a:ext cx="8229600" cy="5562600"/>
          </a:xfrm>
        </p:spPr>
        <p:txBody>
          <a:bodyPr>
            <a:normAutofit/>
          </a:bodyPr>
          <a:lstStyle/>
          <a:p>
            <a:pPr eaLnBrk="1" hangingPunct="1"/>
            <a:endParaRPr lang="en-US" i="1" dirty="0" smtClean="0">
              <a:solidFill>
                <a:srgbClr val="FF0000"/>
              </a:solidFill>
            </a:endParaRPr>
          </a:p>
          <a:p>
            <a:pPr eaLnBrk="1" hangingPunct="1"/>
            <a:r>
              <a:rPr lang="en-US" dirty="0" smtClean="0"/>
              <a:t>Organizations must abide by the Student Affairs travel policy which is consistent with </a:t>
            </a:r>
            <a:r>
              <a:rPr lang="en-US" b="1" dirty="0" smtClean="0"/>
              <a:t>TTU OP </a:t>
            </a:r>
            <a:r>
              <a:rPr lang="en-US" b="1" dirty="0" smtClean="0"/>
              <a:t>79 </a:t>
            </a:r>
            <a:r>
              <a:rPr lang="en-US" b="1" i="1" dirty="0" smtClean="0">
                <a:solidFill>
                  <a:srgbClr val="FF0000"/>
                </a:solidFill>
              </a:rPr>
              <a:t>(with the exception of food per diem – our division does not allow – must have actual itemized meal receipts) </a:t>
            </a:r>
            <a:endParaRPr lang="en-US" b="1" i="1" dirty="0" smtClean="0">
              <a:solidFill>
                <a:srgbClr val="FF0000"/>
              </a:solidFill>
            </a:endParaRPr>
          </a:p>
          <a:p>
            <a:pPr eaLnBrk="1" hangingPunct="1"/>
            <a:endParaRPr lang="en-US" dirty="0" smtClean="0">
              <a:solidFill>
                <a:srgbClr val="FF0000"/>
              </a:solidFill>
            </a:endParaRPr>
          </a:p>
          <a:p>
            <a:pPr eaLnBrk="1" hangingPunct="1"/>
            <a:r>
              <a:rPr lang="en-US" dirty="0" smtClean="0"/>
              <a:t>All student travelers are bound by the </a:t>
            </a:r>
            <a:r>
              <a:rPr lang="en-US" b="1" dirty="0" smtClean="0"/>
              <a:t>Code of Student Conduct of TTU – Part1 Section D</a:t>
            </a:r>
            <a:endParaRPr lang="en-US" dirty="0" smtClean="0"/>
          </a:p>
          <a:p>
            <a:pPr eaLnBrk="1" hangingPunct="1"/>
            <a:endParaRPr lang="en-US" b="1" dirty="0"/>
          </a:p>
          <a:p>
            <a:pPr eaLnBrk="1" hangingPunct="1"/>
            <a:r>
              <a:rPr lang="en-US" b="1" i="1" dirty="0" smtClean="0"/>
              <a:t>Each student traveling (utilizing university funding) must be active and in good standing</a:t>
            </a:r>
          </a:p>
        </p:txBody>
      </p:sp>
      <p:sp>
        <p:nvSpPr>
          <p:cNvPr id="6" name="Rectangle 5"/>
          <p:cNvSpPr/>
          <p:nvPr/>
        </p:nvSpPr>
        <p:spPr>
          <a:xfrm>
            <a:off x="5181600" y="6324600"/>
            <a:ext cx="4031873" cy="369332"/>
          </a:xfrm>
          <a:prstGeom prst="rect">
            <a:avLst/>
          </a:prstGeom>
        </p:spPr>
        <p:txBody>
          <a:bodyPr wrap="none">
            <a:spAutoFit/>
          </a:bodyPr>
          <a:lstStyle/>
          <a:p>
            <a:r>
              <a:rPr lang="en-US" dirty="0" smtClean="0">
                <a:solidFill>
                  <a:srgbClr val="FF0000"/>
                </a:solidFill>
              </a:rPr>
              <a:t>Page 41-46 of Regulations Handbook</a:t>
            </a:r>
            <a:endParaRPr lang="en-US" dirty="0">
              <a:solidFill>
                <a:srgbClr val="FF0000"/>
              </a:solidFill>
            </a:endParaRPr>
          </a:p>
        </p:txBody>
      </p:sp>
      <p:sp>
        <p:nvSpPr>
          <p:cNvPr id="4" name="Rectangle 2"/>
          <p:cNvSpPr txBox="1">
            <a:spLocks noChangeArrowheads="1"/>
          </p:cNvSpPr>
          <p:nvPr/>
        </p:nvSpPr>
        <p:spPr>
          <a:xfrm>
            <a:off x="457200" y="76200"/>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rPr>
              <a:t>Student Affairs Travel Policy</a:t>
            </a:r>
            <a:endParaRPr kumimoji="0" lang="en-US" sz="4100" b="1" i="0" u="none" strike="noStrike" kern="1200" cap="none" spc="0" normalizeH="0" baseline="0" noProof="0" dirty="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47800"/>
            <a:ext cx="7772400" cy="2514600"/>
          </a:xfrm>
        </p:spPr>
        <p:txBody>
          <a:bodyPr>
            <a:normAutofit fontScale="90000"/>
          </a:bodyPr>
          <a:lstStyle/>
          <a:p>
            <a:pPr algn="ctr" eaLnBrk="1" fontAlgn="auto" hangingPunct="1">
              <a:spcAft>
                <a:spcPts val="0"/>
              </a:spcAft>
              <a:defRPr/>
            </a:pPr>
            <a:r>
              <a:rPr lang="en-US" sz="7200" dirty="0" smtClean="0">
                <a:solidFill>
                  <a:schemeClr val="tx2">
                    <a:satMod val="200000"/>
                  </a:schemeClr>
                </a:solidFill>
              </a:rPr>
              <a:t/>
            </a:r>
            <a:br>
              <a:rPr lang="en-US" sz="7200" dirty="0" smtClean="0">
                <a:solidFill>
                  <a:schemeClr val="tx2">
                    <a:satMod val="200000"/>
                  </a:schemeClr>
                </a:solidFill>
              </a:rPr>
            </a:br>
            <a:r>
              <a:rPr lang="en-US" sz="7200" dirty="0" smtClean="0">
                <a:solidFill>
                  <a:schemeClr val="tx2">
                    <a:satMod val="200000"/>
                  </a:schemeClr>
                </a:solidFill>
              </a:rPr>
              <a:t>Common Questions</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143000"/>
            <a:ext cx="8229600" cy="5334000"/>
          </a:xfrm>
        </p:spPr>
        <p:txBody>
          <a:bodyPr>
            <a:normAutofit/>
          </a:bodyPr>
          <a:lstStyle/>
          <a:p>
            <a:endParaRPr lang="en-US" dirty="0" smtClean="0"/>
          </a:p>
          <a:p>
            <a:endParaRPr lang="en-US" dirty="0" smtClean="0"/>
          </a:p>
          <a:p>
            <a:r>
              <a:rPr lang="en-US" dirty="0" smtClean="0"/>
              <a:t>SGA does not issue a check to organizations for the amount of their SGA allocation.</a:t>
            </a:r>
          </a:p>
          <a:p>
            <a:endParaRPr lang="en-US" dirty="0" smtClean="0"/>
          </a:p>
          <a:p>
            <a:pPr lvl="1"/>
            <a:r>
              <a:rPr lang="en-US" dirty="0" smtClean="0"/>
              <a:t>Purchases made with SGA monies have to meet university guidelines and are tracked for auditing purposes.</a:t>
            </a:r>
          </a:p>
          <a:p>
            <a:pPr lvl="3"/>
            <a:endParaRPr lang="en-US" dirty="0" smtClean="0"/>
          </a:p>
          <a:p>
            <a:pPr lvl="3"/>
            <a:r>
              <a:rPr lang="en-US" dirty="0" smtClean="0"/>
              <a:t>“Paper Trail” process in place to track expenses</a:t>
            </a:r>
          </a:p>
          <a:p>
            <a:pPr lvl="3"/>
            <a:endParaRPr lang="en-US" dirty="0" smtClean="0"/>
          </a:p>
        </p:txBody>
      </p:sp>
      <p:sp>
        <p:nvSpPr>
          <p:cNvPr id="3"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When will SGA give us our money?</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457200" y="990600"/>
            <a:ext cx="8229600" cy="5397500"/>
          </a:xfrm>
        </p:spPr>
        <p:txBody>
          <a:bodyPr>
            <a:normAutofit lnSpcReduction="10000"/>
          </a:bodyPr>
          <a:lstStyle/>
          <a:p>
            <a:pPr eaLnBrk="1" hangingPunct="1"/>
            <a:endParaRPr lang="en-US" dirty="0" smtClean="0"/>
          </a:p>
          <a:p>
            <a:pPr eaLnBrk="1" hangingPunct="1"/>
            <a:r>
              <a:rPr lang="en-US" b="1" dirty="0" smtClean="0"/>
              <a:t>Standard Funding Forms, Funding Regulations Handbook &amp; Funding Process Handbook </a:t>
            </a:r>
          </a:p>
          <a:p>
            <a:pPr lvl="1"/>
            <a:r>
              <a:rPr lang="en-US" b="1" i="1" dirty="0" smtClean="0">
                <a:solidFill>
                  <a:srgbClr val="FF0000"/>
                </a:solidFill>
              </a:rPr>
              <a:t>SGA Office</a:t>
            </a:r>
            <a:r>
              <a:rPr lang="en-US" dirty="0" smtClean="0">
                <a:solidFill>
                  <a:srgbClr val="FF0000"/>
                </a:solidFill>
              </a:rPr>
              <a:t>  </a:t>
            </a:r>
            <a:r>
              <a:rPr lang="en-US" dirty="0" smtClean="0"/>
              <a:t>(forms only)</a:t>
            </a:r>
            <a:endParaRPr lang="en-US" b="1" i="1" dirty="0" smtClean="0"/>
          </a:p>
          <a:p>
            <a:pPr lvl="1"/>
            <a:r>
              <a:rPr lang="en-US" b="1" i="1" dirty="0" smtClean="0">
                <a:solidFill>
                  <a:srgbClr val="FF0000"/>
                </a:solidFill>
              </a:rPr>
              <a:t>SGA website</a:t>
            </a:r>
            <a:r>
              <a:rPr lang="en-US" b="1" dirty="0" smtClean="0">
                <a:solidFill>
                  <a:srgbClr val="FF0000"/>
                </a:solidFill>
              </a:rPr>
              <a:t> </a:t>
            </a:r>
            <a:r>
              <a:rPr lang="en-US" dirty="0" smtClean="0"/>
              <a:t>(Click on Student Organizations Funding) </a:t>
            </a:r>
          </a:p>
          <a:p>
            <a:pPr lvl="1"/>
            <a:r>
              <a:rPr lang="en-US" b="1" i="1" dirty="0" err="1" smtClean="0">
                <a:solidFill>
                  <a:srgbClr val="FF0000"/>
                </a:solidFill>
              </a:rPr>
              <a:t>OrgSync</a:t>
            </a:r>
            <a:r>
              <a:rPr lang="en-US" dirty="0" smtClean="0"/>
              <a:t> (in Files/SGA Docs)</a:t>
            </a:r>
          </a:p>
          <a:p>
            <a:pPr lvl="3"/>
            <a:r>
              <a:rPr lang="en-US" dirty="0" smtClean="0"/>
              <a:t>Some of the funding forms have to be turned in via hard copy due to signatures and original receipts being required</a:t>
            </a:r>
          </a:p>
          <a:p>
            <a:pPr eaLnBrk="1" hangingPunct="1"/>
            <a:r>
              <a:rPr lang="en-US" b="1" dirty="0" smtClean="0"/>
              <a:t>Guest Speaker &amp; New Vendor Setup Forms</a:t>
            </a:r>
          </a:p>
          <a:p>
            <a:pPr lvl="1"/>
            <a:r>
              <a:rPr lang="en-US" b="1" i="1" dirty="0" smtClean="0">
                <a:solidFill>
                  <a:srgbClr val="FF0000"/>
                </a:solidFill>
              </a:rPr>
              <a:t>SGA website</a:t>
            </a:r>
            <a:r>
              <a:rPr lang="en-US" dirty="0" smtClean="0">
                <a:solidFill>
                  <a:srgbClr val="FF0000"/>
                </a:solidFill>
              </a:rPr>
              <a:t> </a:t>
            </a:r>
            <a:r>
              <a:rPr lang="en-US" dirty="0" smtClean="0"/>
              <a:t>(Click on Student Organizations Funding)</a:t>
            </a:r>
          </a:p>
          <a:p>
            <a:pPr eaLnBrk="1" hangingPunct="1"/>
            <a:endParaRPr lang="en-US" dirty="0" smtClean="0"/>
          </a:p>
        </p:txBody>
      </p:sp>
      <p:sp>
        <p:nvSpPr>
          <p:cNvPr id="3"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Where can I find the funding forms?</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2514600"/>
            <a:ext cx="8229600" cy="4178300"/>
          </a:xfrm>
        </p:spPr>
        <p:txBody>
          <a:bodyPr>
            <a:normAutofit/>
          </a:bodyPr>
          <a:lstStyle/>
          <a:p>
            <a:pPr eaLnBrk="1" hangingPunct="1"/>
            <a:r>
              <a:rPr lang="en-US" dirty="0" smtClean="0"/>
              <a:t>Orgs can only be reimbursed for expenses which occurred during the current fiscal year. </a:t>
            </a:r>
          </a:p>
          <a:p>
            <a:pPr lvl="1"/>
            <a:r>
              <a:rPr lang="en-US" dirty="0" smtClean="0">
                <a:solidFill>
                  <a:srgbClr val="FF0000"/>
                </a:solidFill>
              </a:rPr>
              <a:t>Each fiscal year runs September through August</a:t>
            </a:r>
          </a:p>
          <a:p>
            <a:pPr eaLnBrk="1" hangingPunct="1"/>
            <a:endParaRPr lang="en-US" dirty="0" smtClean="0"/>
          </a:p>
        </p:txBody>
      </p:sp>
      <p:sp>
        <p:nvSpPr>
          <p:cNvPr id="3" name="Rectangle 2"/>
          <p:cNvSpPr>
            <a:spLocks noGrp="1" noChangeArrowheads="1"/>
          </p:cNvSpPr>
          <p:nvPr>
            <p:ph type="title"/>
          </p:nvPr>
        </p:nvSpPr>
        <p:spPr>
          <a:xfrm>
            <a:off x="457200" y="274638"/>
            <a:ext cx="8229600" cy="1554162"/>
          </a:xfrm>
        </p:spPr>
        <p:txBody>
          <a:bodyPr>
            <a:normAutofit fontScale="90000"/>
          </a:bodyPr>
          <a:lstStyle/>
          <a:p>
            <a:pPr eaLnBrk="1" fontAlgn="auto" hangingPunct="1">
              <a:spcAft>
                <a:spcPts val="0"/>
              </a:spcAft>
              <a:defRPr/>
            </a:pPr>
            <a:r>
              <a:rPr lang="en-US" dirty="0" smtClean="0">
                <a:solidFill>
                  <a:schemeClr val="tx2">
                    <a:satMod val="200000"/>
                  </a:schemeClr>
                </a:solidFill>
              </a:rPr>
              <a:t>Can we be reimbursed for an expense which occurred the previous fiscal year? </a:t>
            </a:r>
            <a:r>
              <a:rPr lang="en-US" dirty="0" smtClean="0">
                <a:solidFill>
                  <a:schemeClr val="tx1"/>
                </a:solidFill>
              </a:rPr>
              <a:t>NO</a:t>
            </a:r>
            <a:endParaRPr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143000"/>
            <a:ext cx="8229600" cy="5549900"/>
          </a:xfrm>
        </p:spPr>
        <p:txBody>
          <a:bodyPr>
            <a:normAutofit/>
          </a:bodyPr>
          <a:lstStyle/>
          <a:p>
            <a:pPr eaLnBrk="1" hangingPunct="1"/>
            <a:endParaRPr lang="en-US" dirty="0" smtClean="0"/>
          </a:p>
          <a:p>
            <a:pPr eaLnBrk="1" hangingPunct="1"/>
            <a:endParaRPr lang="en-US" dirty="0" smtClean="0"/>
          </a:p>
          <a:p>
            <a:pPr eaLnBrk="1" hangingPunct="1"/>
            <a:r>
              <a:rPr lang="en-US" dirty="0" smtClean="0"/>
              <a:t>A penalty may be applied to the amount allocated during the next allocation process. </a:t>
            </a:r>
          </a:p>
          <a:p>
            <a:pPr eaLnBrk="1" hangingPunct="1"/>
            <a:endParaRPr lang="en-US" dirty="0" smtClean="0"/>
          </a:p>
          <a:p>
            <a:pPr lvl="1"/>
            <a:r>
              <a:rPr lang="en-US" dirty="0" smtClean="0"/>
              <a:t>The Budget &amp; Finance committee looks at spending history when determining allocations to the orgs </a:t>
            </a:r>
          </a:p>
          <a:p>
            <a:pPr lvl="2"/>
            <a:r>
              <a:rPr lang="en-US" dirty="0" smtClean="0"/>
              <a:t>Current fiscal year - allocation only</a:t>
            </a:r>
          </a:p>
          <a:p>
            <a:pPr lvl="2"/>
            <a:r>
              <a:rPr lang="en-US" dirty="0" smtClean="0"/>
              <a:t>Three previous fiscal years – allocation, contingency requests and remaining balance</a:t>
            </a:r>
          </a:p>
          <a:p>
            <a:pPr lvl="1"/>
            <a:r>
              <a:rPr lang="en-US" dirty="0" smtClean="0"/>
              <a:t> The usage of funding is a factor during the process.</a:t>
            </a:r>
          </a:p>
          <a:p>
            <a:pPr lvl="2"/>
            <a:endParaRPr lang="en-US" dirty="0" smtClean="0"/>
          </a:p>
        </p:txBody>
      </p:sp>
      <p:sp>
        <p:nvSpPr>
          <p:cNvPr id="3" name="Rectangle 2"/>
          <p:cNvSpPr>
            <a:spLocks noGrp="1" noChangeArrowheads="1"/>
          </p:cNvSpPr>
          <p:nvPr>
            <p:ph type="title"/>
          </p:nvPr>
        </p:nvSpPr>
        <p:spPr>
          <a:xfrm>
            <a:off x="457200" y="274638"/>
            <a:ext cx="8229600" cy="1554162"/>
          </a:xfrm>
        </p:spPr>
        <p:txBody>
          <a:bodyPr>
            <a:normAutofit fontScale="90000"/>
          </a:bodyPr>
          <a:lstStyle/>
          <a:p>
            <a:pPr eaLnBrk="1" fontAlgn="auto" hangingPunct="1">
              <a:spcAft>
                <a:spcPts val="0"/>
              </a:spcAft>
              <a:defRPr/>
            </a:pPr>
            <a:r>
              <a:rPr lang="en-US" dirty="0" smtClean="0">
                <a:solidFill>
                  <a:schemeClr val="tx2">
                    <a:satMod val="200000"/>
                  </a:schemeClr>
                </a:solidFill>
              </a:rPr>
              <a:t>What will happen if we do not use all of the monies allocated to our org by SGA?</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143000"/>
            <a:ext cx="8229600" cy="5549900"/>
          </a:xfrm>
        </p:spPr>
        <p:txBody>
          <a:bodyPr>
            <a:normAutofit fontScale="92500"/>
          </a:bodyPr>
          <a:lstStyle/>
          <a:p>
            <a:pPr eaLnBrk="1" hangingPunct="1"/>
            <a:endParaRPr lang="en-US" dirty="0" smtClean="0"/>
          </a:p>
          <a:p>
            <a:pPr eaLnBrk="1" hangingPunct="1"/>
            <a:r>
              <a:rPr lang="en-US" dirty="0" smtClean="0"/>
              <a:t>SGA Funding Coordinators </a:t>
            </a:r>
            <a:r>
              <a:rPr lang="en-US" i="1" dirty="0" smtClean="0"/>
              <a:t>for upcoming deadlines only</a:t>
            </a:r>
          </a:p>
          <a:p>
            <a:pPr eaLnBrk="1" hangingPunct="1"/>
            <a:r>
              <a:rPr lang="en-US" dirty="0" err="1" smtClean="0"/>
              <a:t>TechAnnouncements</a:t>
            </a:r>
            <a:r>
              <a:rPr lang="en-US" dirty="0" smtClean="0"/>
              <a:t> </a:t>
            </a:r>
            <a:r>
              <a:rPr lang="en-US" dirty="0" smtClean="0">
                <a:solidFill>
                  <a:srgbClr val="FF0000"/>
                </a:solidFill>
              </a:rPr>
              <a:t>(Tuesdays only!)</a:t>
            </a:r>
          </a:p>
          <a:p>
            <a:pPr eaLnBrk="1" hangingPunct="1"/>
            <a:r>
              <a:rPr lang="en-US" dirty="0" smtClean="0"/>
              <a:t>Weekly </a:t>
            </a:r>
            <a:r>
              <a:rPr lang="en-US" dirty="0" err="1" smtClean="0"/>
              <a:t>OrgSync</a:t>
            </a:r>
            <a:r>
              <a:rPr lang="en-US" dirty="0" smtClean="0"/>
              <a:t> message</a:t>
            </a:r>
          </a:p>
          <a:p>
            <a:pPr eaLnBrk="1" hangingPunct="1"/>
            <a:r>
              <a:rPr lang="en-US" dirty="0" err="1" smtClean="0"/>
              <a:t>OrgSync</a:t>
            </a:r>
            <a:r>
              <a:rPr lang="en-US" dirty="0" smtClean="0"/>
              <a:t> - Treasurer, President &amp; Advisor (o</a:t>
            </a:r>
            <a:r>
              <a:rPr lang="en-US" b="1" i="1" dirty="0" smtClean="0"/>
              <a:t>nly</a:t>
            </a:r>
            <a:r>
              <a:rPr lang="en-US" dirty="0" smtClean="0"/>
              <a:t>)</a:t>
            </a:r>
          </a:p>
          <a:p>
            <a:pPr lvl="1"/>
            <a:r>
              <a:rPr lang="en-US" b="1" dirty="0" smtClean="0">
                <a:solidFill>
                  <a:srgbClr val="FF0000"/>
                </a:solidFill>
              </a:rPr>
              <a:t>Make sure these contacts are current at all times as they need to receive the notices!</a:t>
            </a:r>
          </a:p>
          <a:p>
            <a:pPr lvl="2"/>
            <a:r>
              <a:rPr lang="en-US" b="1" i="1" dirty="0" smtClean="0">
                <a:solidFill>
                  <a:srgbClr val="FF0000"/>
                </a:solidFill>
              </a:rPr>
              <a:t>Categorize them </a:t>
            </a:r>
            <a:r>
              <a:rPr lang="en-US" b="1" i="1" dirty="0">
                <a:solidFill>
                  <a:srgbClr val="FF0000"/>
                </a:solidFill>
              </a:rPr>
              <a:t> </a:t>
            </a:r>
            <a:r>
              <a:rPr lang="en-US" b="1" i="1" dirty="0" smtClean="0">
                <a:solidFill>
                  <a:srgbClr val="FF0000"/>
                </a:solidFill>
              </a:rPr>
              <a:t>as “Officers” or “Administrators” in </a:t>
            </a:r>
            <a:r>
              <a:rPr lang="en-US" b="1" i="1" dirty="0" err="1" smtClean="0">
                <a:solidFill>
                  <a:srgbClr val="FF0000"/>
                </a:solidFill>
              </a:rPr>
              <a:t>OrgSync</a:t>
            </a:r>
            <a:r>
              <a:rPr lang="en-US" b="1" i="1" dirty="0" smtClean="0">
                <a:solidFill>
                  <a:srgbClr val="FF0000"/>
                </a:solidFill>
              </a:rPr>
              <a:t>. These are the only two groups I select when sending out the notices.</a:t>
            </a:r>
          </a:p>
          <a:p>
            <a:pPr lvl="4"/>
            <a:r>
              <a:rPr lang="en-US" b="1" i="1" dirty="0" smtClean="0"/>
              <a:t>IF your org does not have these categories please create them to avoid sending messages to your entire membership</a:t>
            </a:r>
          </a:p>
          <a:p>
            <a:pPr lvl="4"/>
            <a:r>
              <a:rPr lang="en-US" b="1" i="1" dirty="0" smtClean="0"/>
              <a:t>Update as your officers change!!! please</a:t>
            </a:r>
          </a:p>
          <a:p>
            <a:pPr lvl="2">
              <a:buNone/>
            </a:pPr>
            <a:endParaRPr lang="en-US" b="1" i="1" dirty="0" smtClean="0">
              <a:solidFill>
                <a:srgbClr val="FF0000"/>
              </a:solidFill>
            </a:endParaRPr>
          </a:p>
          <a:p>
            <a:pPr eaLnBrk="1" hangingPunct="1"/>
            <a:endParaRPr lang="en-US" dirty="0" smtClean="0"/>
          </a:p>
        </p:txBody>
      </p:sp>
      <p:sp>
        <p:nvSpPr>
          <p:cNvPr id="3"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How Does SGA Communicate With the Organizations?</a:t>
            </a:r>
            <a:endParaRPr dirty="0">
              <a:solidFill>
                <a:schemeClr val="tx2">
                  <a:satMod val="200000"/>
                </a:schemeClr>
              </a:solidFill>
            </a:endParaRPr>
          </a:p>
        </p:txBody>
      </p:sp>
    </p:spTree>
    <p:extLst>
      <p:ext uri="{BB962C8B-B14F-4D97-AF65-F5344CB8AC3E}">
        <p14:creationId xmlns:p14="http://schemas.microsoft.com/office/powerpoint/2010/main" val="3240760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008965"/>
            <a:ext cx="8229600" cy="5257800"/>
          </a:xfrm>
        </p:spPr>
        <p:txBody>
          <a:bodyPr>
            <a:normAutofit fontScale="92500" lnSpcReduction="10000"/>
          </a:bodyPr>
          <a:lstStyle/>
          <a:p>
            <a:pPr eaLnBrk="1" hangingPunct="1"/>
            <a:endParaRPr lang="en-US" dirty="0" smtClean="0"/>
          </a:p>
          <a:p>
            <a:pPr marL="109728" indent="0">
              <a:buNone/>
            </a:pPr>
            <a:r>
              <a:rPr lang="en-US" dirty="0"/>
              <a:t>During the </a:t>
            </a:r>
            <a:r>
              <a:rPr lang="en-US" dirty="0" smtClean="0"/>
              <a:t>52nd </a:t>
            </a:r>
            <a:r>
              <a:rPr lang="en-US" dirty="0"/>
              <a:t>Session Senate Resolution </a:t>
            </a:r>
            <a:r>
              <a:rPr lang="en-US" dirty="0" smtClean="0"/>
              <a:t>52.03 </a:t>
            </a:r>
            <a:r>
              <a:rPr lang="en-US" dirty="0"/>
              <a:t>was passed to allow the B&amp;F committee to appoint Senate and Freshman Council members </a:t>
            </a:r>
            <a:r>
              <a:rPr lang="en-US" dirty="0" smtClean="0"/>
              <a:t>as </a:t>
            </a:r>
            <a:r>
              <a:rPr lang="en-US" dirty="0"/>
              <a:t>Funding </a:t>
            </a:r>
            <a:r>
              <a:rPr lang="en-US" dirty="0" smtClean="0"/>
              <a:t>Coordinators </a:t>
            </a:r>
            <a:r>
              <a:rPr lang="en-US" dirty="0"/>
              <a:t>to student organizations. </a:t>
            </a:r>
            <a:endParaRPr lang="en-US" dirty="0" smtClean="0"/>
          </a:p>
          <a:p>
            <a:r>
              <a:rPr lang="en-US" sz="2200" dirty="0" smtClean="0"/>
              <a:t>These </a:t>
            </a:r>
            <a:r>
              <a:rPr lang="en-US" sz="2200" dirty="0"/>
              <a:t>Coordinators will serve as the liaison between the SGA Account Manager, Katherine Taylor/Budget &amp; Finance Committee, and the organizations. </a:t>
            </a:r>
            <a:endParaRPr lang="en-US" sz="2200" dirty="0" smtClean="0"/>
          </a:p>
          <a:p>
            <a:endParaRPr lang="en-US" sz="1100" dirty="0" smtClean="0"/>
          </a:p>
          <a:p>
            <a:r>
              <a:rPr lang="en-US" sz="2200" dirty="0" smtClean="0"/>
              <a:t>The </a:t>
            </a:r>
            <a:r>
              <a:rPr lang="en-US" sz="2200" dirty="0"/>
              <a:t>duties of the funding coordinators are: </a:t>
            </a:r>
          </a:p>
          <a:p>
            <a:pPr lvl="1"/>
            <a:r>
              <a:rPr lang="en-US" sz="1800" dirty="0"/>
              <a:t>Meet with their respective organization(s)</a:t>
            </a:r>
          </a:p>
          <a:p>
            <a:pPr lvl="1"/>
            <a:r>
              <a:rPr lang="en-US" sz="1800" dirty="0"/>
              <a:t>Ensure completion of registration, risk management, funding training (for the current fiscal year) </a:t>
            </a:r>
          </a:p>
          <a:p>
            <a:pPr lvl="1"/>
            <a:r>
              <a:rPr lang="en-US" sz="1800" dirty="0"/>
              <a:t>Ensure completion of the funding application process (for the upcoming fiscal </a:t>
            </a:r>
            <a:r>
              <a:rPr lang="en-US" sz="1800" dirty="0" smtClean="0"/>
              <a:t>year)</a:t>
            </a:r>
          </a:p>
          <a:p>
            <a:pPr lvl="1"/>
            <a:endParaRPr lang="en-US" sz="1100" dirty="0" smtClean="0"/>
          </a:p>
          <a:p>
            <a:pPr marL="393192" lvl="1" indent="0">
              <a:buNone/>
            </a:pPr>
            <a:r>
              <a:rPr lang="en-US" sz="1500" b="1" i="1" dirty="0" smtClean="0">
                <a:solidFill>
                  <a:srgbClr val="FF0000"/>
                </a:solidFill>
              </a:rPr>
              <a:t>http</a:t>
            </a:r>
            <a:r>
              <a:rPr lang="en-US" sz="1500" b="1" i="1" dirty="0">
                <a:solidFill>
                  <a:srgbClr val="FF0000"/>
                </a:solidFill>
              </a:rPr>
              <a:t>://www.depts.ttu.edu/sga/StudentOrganizationsFunding/fundingcoordinators.php</a:t>
            </a:r>
            <a:endParaRPr lang="en-US" sz="1500" b="1" i="1" dirty="0" smtClean="0">
              <a:solidFill>
                <a:srgbClr val="FF0000"/>
              </a:solidFill>
            </a:endParaRPr>
          </a:p>
          <a:p>
            <a:pPr eaLnBrk="1" hangingPunct="1"/>
            <a:endParaRPr lang="en-US" dirty="0" smtClean="0"/>
          </a:p>
        </p:txBody>
      </p:sp>
      <p:sp>
        <p:nvSpPr>
          <p:cNvPr id="3"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What is a Funding Coordinator? Why are they contacting me?</a:t>
            </a:r>
            <a:endParaRPr dirty="0">
              <a:solidFill>
                <a:schemeClr val="tx2">
                  <a:satMod val="200000"/>
                </a:schemeClr>
              </a:solidFill>
            </a:endParaRPr>
          </a:p>
        </p:txBody>
      </p:sp>
      <p:sp>
        <p:nvSpPr>
          <p:cNvPr id="2" name="TextBox 1"/>
          <p:cNvSpPr txBox="1"/>
          <p:nvPr/>
        </p:nvSpPr>
        <p:spPr>
          <a:xfrm>
            <a:off x="4191000" y="6019800"/>
            <a:ext cx="5469775" cy="646331"/>
          </a:xfrm>
          <a:prstGeom prst="rect">
            <a:avLst/>
          </a:prstGeom>
          <a:noFill/>
        </p:spPr>
        <p:txBody>
          <a:bodyPr wrap="square" rtlCol="0">
            <a:spAutoFit/>
          </a:bodyPr>
          <a:lstStyle/>
          <a:p>
            <a:r>
              <a:rPr lang="en-US" dirty="0" smtClean="0">
                <a:solidFill>
                  <a:srgbClr val="FF0000"/>
                </a:solidFill>
              </a:rPr>
              <a:t>Orgs should not submit their paperwork to the funding coordinators!</a:t>
            </a:r>
            <a:endParaRPr lang="en-US" dirty="0">
              <a:solidFill>
                <a:srgbClr val="FF0000"/>
              </a:solidFill>
            </a:endParaRPr>
          </a:p>
        </p:txBody>
      </p:sp>
    </p:spTree>
    <p:extLst>
      <p:ext uri="{BB962C8B-B14F-4D97-AF65-F5344CB8AC3E}">
        <p14:creationId xmlns:p14="http://schemas.microsoft.com/office/powerpoint/2010/main" val="3777788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600200"/>
            <a:ext cx="8229600" cy="5092700"/>
          </a:xfrm>
        </p:spPr>
        <p:txBody>
          <a:bodyPr/>
          <a:lstStyle/>
          <a:p>
            <a:r>
              <a:rPr lang="en-US" dirty="0" smtClean="0"/>
              <a:t>Attend SGA Funding Training </a:t>
            </a:r>
            <a:r>
              <a:rPr lang="en-US" i="1" dirty="0" smtClean="0"/>
              <a:t>(</a:t>
            </a:r>
            <a:r>
              <a:rPr lang="en-US" i="1" dirty="0" smtClean="0">
                <a:solidFill>
                  <a:srgbClr val="FF0000"/>
                </a:solidFill>
              </a:rPr>
              <a:t>2 officers</a:t>
            </a:r>
            <a:r>
              <a:rPr lang="en-US" i="1" dirty="0" smtClean="0"/>
              <a:t>)</a:t>
            </a:r>
          </a:p>
          <a:p>
            <a:pPr lvl="1"/>
            <a:r>
              <a:rPr lang="en-US" i="1" dirty="0" smtClean="0"/>
              <a:t>Advisors do not have to attend unless the org travels then it is highly recommended!</a:t>
            </a:r>
            <a:endParaRPr lang="en-US" i="1" dirty="0"/>
          </a:p>
          <a:p>
            <a:pPr lvl="3"/>
            <a:r>
              <a:rPr lang="en-US" dirty="0" smtClean="0"/>
              <a:t>If </a:t>
            </a:r>
            <a:r>
              <a:rPr lang="en-US" dirty="0"/>
              <a:t>org fails to attend </a:t>
            </a:r>
            <a:r>
              <a:rPr lang="en-US" dirty="0" smtClean="0"/>
              <a:t>funding training they need to contact Katherine</a:t>
            </a:r>
            <a:endParaRPr lang="en-US" dirty="0"/>
          </a:p>
          <a:p>
            <a:pPr lvl="1"/>
            <a:endParaRPr lang="en-US" dirty="0" smtClean="0"/>
          </a:p>
          <a:p>
            <a:pPr eaLnBrk="1" hangingPunct="1"/>
            <a:r>
              <a:rPr lang="en-US" i="1" dirty="0" smtClean="0">
                <a:solidFill>
                  <a:srgbClr val="FF0000"/>
                </a:solidFill>
              </a:rPr>
              <a:t>IF requirements are not met, orgs cannot begin using funding until they are compliant and could forfeit funding!</a:t>
            </a:r>
          </a:p>
          <a:p>
            <a:pPr eaLnBrk="1" hangingPunct="1"/>
            <a:endParaRPr lang="en-US" dirty="0" smtClean="0"/>
          </a:p>
          <a:p>
            <a:pPr eaLnBrk="1" hangingPunct="1"/>
            <a:endParaRPr lang="en-US" dirty="0" smtClean="0"/>
          </a:p>
        </p:txBody>
      </p:sp>
      <p:sp>
        <p:nvSpPr>
          <p:cNvPr id="4"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Requirements for SGA Funding – </a:t>
            </a:r>
            <a:r>
              <a:rPr lang="en-US" dirty="0" err="1" smtClean="0">
                <a:solidFill>
                  <a:schemeClr val="tx2">
                    <a:satMod val="200000"/>
                  </a:schemeClr>
                </a:solidFill>
              </a:rPr>
              <a:t>Con’t</a:t>
            </a:r>
            <a:r>
              <a:rPr lang="en-US" dirty="0" smtClean="0">
                <a:solidFill>
                  <a:schemeClr val="tx2">
                    <a:satMod val="200000"/>
                  </a:schemeClr>
                </a:solidFill>
              </a:rPr>
              <a:t> </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228600" y="1447800"/>
            <a:ext cx="8610600" cy="5181600"/>
          </a:xfrm>
        </p:spPr>
        <p:txBody>
          <a:bodyPr>
            <a:normAutofit fontScale="92500" lnSpcReduction="10000"/>
          </a:bodyPr>
          <a:lstStyle/>
          <a:p>
            <a:pPr marL="109728" indent="0">
              <a:buNone/>
            </a:pPr>
            <a:r>
              <a:rPr lang="en-US" b="1" i="1" dirty="0" smtClean="0"/>
              <a:t>The SGA President reviews/approves ALL expenses before they are processed</a:t>
            </a:r>
          </a:p>
          <a:p>
            <a:r>
              <a:rPr lang="en-US" b="1" dirty="0" smtClean="0">
                <a:solidFill>
                  <a:srgbClr val="FF0000"/>
                </a:solidFill>
              </a:rPr>
              <a:t>Travel</a:t>
            </a:r>
            <a:r>
              <a:rPr lang="en-US" dirty="0" smtClean="0"/>
              <a:t> (</a:t>
            </a:r>
            <a:r>
              <a:rPr lang="en-US" dirty="0" smtClean="0">
                <a:solidFill>
                  <a:srgbClr val="FF0000"/>
                </a:solidFill>
              </a:rPr>
              <a:t>processed with priority</a:t>
            </a:r>
            <a:r>
              <a:rPr lang="en-US" dirty="0" smtClean="0"/>
              <a:t>)</a:t>
            </a:r>
          </a:p>
          <a:p>
            <a:pPr lvl="1"/>
            <a:r>
              <a:rPr lang="en-US" b="1" dirty="0" smtClean="0">
                <a:solidFill>
                  <a:srgbClr val="FF0000"/>
                </a:solidFill>
              </a:rPr>
              <a:t>Cash Advances </a:t>
            </a:r>
            <a:r>
              <a:rPr lang="en-US" dirty="0" smtClean="0"/>
              <a:t>issued to advisor either by check or direct deposit (depending on how advisor is setup with Travel Services) 1-3 days before the trip</a:t>
            </a:r>
          </a:p>
          <a:p>
            <a:pPr lvl="1"/>
            <a:r>
              <a:rPr lang="en-US" b="1" dirty="0" smtClean="0">
                <a:solidFill>
                  <a:srgbClr val="FF0000"/>
                </a:solidFill>
              </a:rPr>
              <a:t>Travel Reimbursements </a:t>
            </a:r>
            <a:r>
              <a:rPr lang="en-US" dirty="0" smtClean="0"/>
              <a:t>issued to advisor 2-3 weeks </a:t>
            </a:r>
            <a:r>
              <a:rPr lang="en-US" i="1" dirty="0" smtClean="0"/>
              <a:t>after travel voucher is received by Travel Services</a:t>
            </a:r>
          </a:p>
          <a:p>
            <a:pPr lvl="1"/>
            <a:r>
              <a:rPr lang="en-US" b="1" dirty="0">
                <a:solidFill>
                  <a:srgbClr val="FF0000"/>
                </a:solidFill>
              </a:rPr>
              <a:t>Travel </a:t>
            </a:r>
            <a:r>
              <a:rPr lang="en-US" b="1" dirty="0" smtClean="0">
                <a:solidFill>
                  <a:srgbClr val="FF0000"/>
                </a:solidFill>
              </a:rPr>
              <a:t>Advance Card </a:t>
            </a:r>
            <a:r>
              <a:rPr lang="en-US" dirty="0" smtClean="0"/>
              <a:t> is another option for orgs. With the TAC the advance is issued via credit card rather than to the advisor. Travel forms and receipts are still required to be submitted to SGA. If you want a TAC you must write “Travel Advance Card Requested” at the top of the Travel Application form you submit to SGA. Travel Services generally issues the card within a couple days of receipt. </a:t>
            </a:r>
            <a:endParaRPr lang="en-US" i="1" dirty="0"/>
          </a:p>
          <a:p>
            <a:endParaRPr lang="en-US" dirty="0" smtClean="0"/>
          </a:p>
        </p:txBody>
      </p:sp>
      <p:sp>
        <p:nvSpPr>
          <p:cNvPr id="3"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How long will it take to process forms/receive payment?</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371600"/>
            <a:ext cx="8229600" cy="5029200"/>
          </a:xfrm>
        </p:spPr>
        <p:txBody>
          <a:bodyPr>
            <a:normAutofit fontScale="92500" lnSpcReduction="10000"/>
          </a:bodyPr>
          <a:lstStyle/>
          <a:p>
            <a:r>
              <a:rPr lang="en-US" b="1" dirty="0">
                <a:solidFill>
                  <a:srgbClr val="FF0000"/>
                </a:solidFill>
              </a:rPr>
              <a:t>Purchase Requests</a:t>
            </a:r>
          </a:p>
          <a:p>
            <a:pPr lvl="1"/>
            <a:r>
              <a:rPr lang="en-US" dirty="0"/>
              <a:t>Purchase orders are processed within two weeks after approval from SGA Pres. </a:t>
            </a:r>
            <a:r>
              <a:rPr lang="en-US" b="1" i="1" dirty="0">
                <a:solidFill>
                  <a:srgbClr val="FF0000"/>
                </a:solidFill>
              </a:rPr>
              <a:t>The vendor will not be paid until an invoice has been received by SGA</a:t>
            </a:r>
            <a:r>
              <a:rPr lang="en-US" b="1" i="1" dirty="0"/>
              <a:t>.</a:t>
            </a:r>
          </a:p>
          <a:p>
            <a:pPr lvl="2"/>
            <a:r>
              <a:rPr lang="en-US" dirty="0" smtClean="0"/>
              <a:t>If purchase requests are submitted to SGA after the fact they are processed completely different and may take up to six weeks for processing – Per Purchasing!! (</a:t>
            </a:r>
            <a:r>
              <a:rPr lang="en-US" dirty="0" smtClean="0">
                <a:solidFill>
                  <a:srgbClr val="FF0000"/>
                </a:solidFill>
              </a:rPr>
              <a:t>including speaker fees</a:t>
            </a:r>
            <a:r>
              <a:rPr lang="en-US" dirty="0" smtClean="0"/>
              <a:t>)</a:t>
            </a:r>
          </a:p>
          <a:p>
            <a:pPr lvl="3"/>
            <a:r>
              <a:rPr lang="en-US" dirty="0" smtClean="0"/>
              <a:t>The vendor has to be an established vendor with Tech or go through the process to make them a vendor</a:t>
            </a:r>
          </a:p>
          <a:p>
            <a:r>
              <a:rPr lang="en-US" b="1" dirty="0" smtClean="0">
                <a:solidFill>
                  <a:srgbClr val="FF0000"/>
                </a:solidFill>
              </a:rPr>
              <a:t>General Reimbursements</a:t>
            </a:r>
          </a:p>
          <a:p>
            <a:pPr lvl="1"/>
            <a:r>
              <a:rPr lang="en-US" dirty="0" smtClean="0"/>
              <a:t>Reimbursements to the organization are processed within two weeks after approval from the SGA Pres. The org should have their check 4-6 weeks after submitting to SGA.</a:t>
            </a:r>
          </a:p>
          <a:p>
            <a:pPr marL="1143000" lvl="4" indent="0">
              <a:buNone/>
            </a:pPr>
            <a:r>
              <a:rPr lang="en-US" dirty="0" smtClean="0"/>
              <a:t>Org </a:t>
            </a:r>
            <a:r>
              <a:rPr lang="en-US" dirty="0" smtClean="0">
                <a:solidFill>
                  <a:srgbClr val="FF0000"/>
                </a:solidFill>
              </a:rPr>
              <a:t>HAS</a:t>
            </a:r>
            <a:r>
              <a:rPr lang="en-US" dirty="0" smtClean="0"/>
              <a:t> to be established as a vendor with Tech </a:t>
            </a:r>
          </a:p>
        </p:txBody>
      </p:sp>
      <p:sp>
        <p:nvSpPr>
          <p:cNvPr id="3"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How long will it take to process forms/receive payment? </a:t>
            </a:r>
            <a:r>
              <a:rPr lang="en-US" dirty="0" err="1" smtClean="0">
                <a:solidFill>
                  <a:schemeClr val="tx2">
                    <a:satMod val="200000"/>
                  </a:schemeClr>
                </a:solidFill>
              </a:rPr>
              <a:t>Con’t</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424543" y="1524000"/>
            <a:ext cx="8229600" cy="4800600"/>
          </a:xfrm>
        </p:spPr>
        <p:txBody>
          <a:bodyPr>
            <a:normAutofit lnSpcReduction="10000"/>
          </a:bodyPr>
          <a:lstStyle/>
          <a:p>
            <a:r>
              <a:rPr lang="en-US" b="1" dirty="0" smtClean="0">
                <a:solidFill>
                  <a:srgbClr val="FF0000"/>
                </a:solidFill>
              </a:rPr>
              <a:t>Guest speakers</a:t>
            </a:r>
          </a:p>
          <a:p>
            <a:pPr lvl="1"/>
            <a:r>
              <a:rPr lang="en-US" dirty="0" smtClean="0">
                <a:solidFill>
                  <a:srgbClr val="FF0000"/>
                </a:solidFill>
              </a:rPr>
              <a:t>Reimbursement for travel expenses </a:t>
            </a:r>
          </a:p>
          <a:p>
            <a:pPr lvl="2"/>
            <a:r>
              <a:rPr lang="en-US" dirty="0" smtClean="0"/>
              <a:t>Processed within two weeks after approval by SGA Pres. </a:t>
            </a:r>
          </a:p>
          <a:p>
            <a:pPr lvl="1"/>
            <a:r>
              <a:rPr lang="en-US" dirty="0" smtClean="0">
                <a:solidFill>
                  <a:srgbClr val="FF0000"/>
                </a:solidFill>
              </a:rPr>
              <a:t>If SGA purchases airfare or hotel for speaker</a:t>
            </a:r>
          </a:p>
          <a:p>
            <a:pPr lvl="2"/>
            <a:r>
              <a:rPr lang="en-US" dirty="0" smtClean="0"/>
              <a:t>Processed within two weeks after approval by SGA Pres.</a:t>
            </a:r>
          </a:p>
          <a:p>
            <a:pPr lvl="1"/>
            <a:r>
              <a:rPr lang="en-US" dirty="0" smtClean="0">
                <a:solidFill>
                  <a:srgbClr val="FF0000"/>
                </a:solidFill>
              </a:rPr>
              <a:t>Speaker Fee (only)</a:t>
            </a:r>
          </a:p>
          <a:p>
            <a:pPr lvl="2"/>
            <a:r>
              <a:rPr lang="en-US" dirty="0" smtClean="0"/>
              <a:t>If paperwork was submitted </a:t>
            </a:r>
            <a:r>
              <a:rPr lang="en-US" b="1" dirty="0" smtClean="0"/>
              <a:t>three weeks</a:t>
            </a:r>
            <a:r>
              <a:rPr lang="en-US" dirty="0" smtClean="0"/>
              <a:t> prior to presentation date the fee will be issued after they presented.</a:t>
            </a:r>
          </a:p>
          <a:p>
            <a:pPr lvl="2"/>
            <a:r>
              <a:rPr lang="en-US" dirty="0" smtClean="0"/>
              <a:t>If paperwork was submitted on the day of (or after) presentation date it is treated as an “after the fact” PO and could take six to eight weeks for processing.</a:t>
            </a:r>
          </a:p>
          <a:p>
            <a:pPr lvl="2"/>
            <a:endParaRPr lang="en-US" dirty="0" smtClean="0"/>
          </a:p>
          <a:p>
            <a:pPr lvl="2"/>
            <a:endParaRPr lang="en-US" dirty="0" smtClean="0"/>
          </a:p>
          <a:p>
            <a:endParaRPr lang="en-US" dirty="0" smtClean="0"/>
          </a:p>
          <a:p>
            <a:endParaRPr lang="en-US" dirty="0" smtClean="0"/>
          </a:p>
        </p:txBody>
      </p:sp>
      <p:sp>
        <p:nvSpPr>
          <p:cNvPr id="3"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How long will it take to process forms/receive payment? </a:t>
            </a:r>
            <a:r>
              <a:rPr lang="en-US" dirty="0" err="1" smtClean="0">
                <a:solidFill>
                  <a:schemeClr val="tx2">
                    <a:satMod val="200000"/>
                  </a:schemeClr>
                </a:solidFill>
              </a:rPr>
              <a:t>Con’t</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371600"/>
            <a:ext cx="8229600" cy="5257800"/>
          </a:xfrm>
        </p:spPr>
        <p:txBody>
          <a:bodyPr>
            <a:normAutofit/>
          </a:bodyPr>
          <a:lstStyle/>
          <a:p>
            <a:endParaRPr lang="en-US" dirty="0" smtClean="0"/>
          </a:p>
          <a:p>
            <a:r>
              <a:rPr lang="en-US" dirty="0" smtClean="0"/>
              <a:t>The deadlines are estimates to give you a general time frame. </a:t>
            </a:r>
            <a:r>
              <a:rPr lang="en-US" dirty="0" smtClean="0">
                <a:solidFill>
                  <a:srgbClr val="FF0000"/>
                </a:solidFill>
              </a:rPr>
              <a:t>It will take longer if additional documentation is required</a:t>
            </a:r>
            <a:r>
              <a:rPr lang="en-US" dirty="0" smtClean="0"/>
              <a:t>.</a:t>
            </a:r>
          </a:p>
          <a:p>
            <a:endParaRPr lang="en-US" dirty="0" smtClean="0">
              <a:solidFill>
                <a:srgbClr val="FF0000"/>
              </a:solidFill>
            </a:endParaRPr>
          </a:p>
          <a:p>
            <a:r>
              <a:rPr lang="en-US" dirty="0" smtClean="0">
                <a:solidFill>
                  <a:srgbClr val="FF0000"/>
                </a:solidFill>
              </a:rPr>
              <a:t>There are times when the process may take longer than 3 weeks.</a:t>
            </a:r>
          </a:p>
          <a:p>
            <a:pPr lvl="1"/>
            <a:r>
              <a:rPr lang="en-US" dirty="0" smtClean="0"/>
              <a:t>August/September – end/beginning of fiscal year</a:t>
            </a:r>
          </a:p>
          <a:p>
            <a:pPr lvl="1"/>
            <a:r>
              <a:rPr lang="en-US" dirty="0" smtClean="0"/>
              <a:t>January/February – funding process for upcoming fiscal year</a:t>
            </a:r>
          </a:p>
          <a:p>
            <a:pPr lvl="2"/>
            <a:endParaRPr lang="en-US" dirty="0" smtClean="0"/>
          </a:p>
          <a:p>
            <a:pPr lvl="2"/>
            <a:endParaRPr lang="en-US" dirty="0" smtClean="0"/>
          </a:p>
          <a:p>
            <a:endParaRPr lang="en-US" dirty="0" smtClean="0"/>
          </a:p>
          <a:p>
            <a:endParaRPr lang="en-US" dirty="0" smtClean="0"/>
          </a:p>
        </p:txBody>
      </p:sp>
      <p:sp>
        <p:nvSpPr>
          <p:cNvPr id="3"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How long will it take to process forms/receive payment? </a:t>
            </a:r>
            <a:r>
              <a:rPr lang="en-US" dirty="0" err="1" smtClean="0">
                <a:solidFill>
                  <a:schemeClr val="tx2">
                    <a:satMod val="200000"/>
                  </a:schemeClr>
                </a:solidFill>
              </a:rPr>
              <a:t>Con’t</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04800" y="1173162"/>
            <a:ext cx="8686800" cy="5456238"/>
          </a:xfrm>
        </p:spPr>
        <p:txBody>
          <a:bodyPr>
            <a:normAutofit/>
          </a:bodyPr>
          <a:lstStyle/>
          <a:p>
            <a:r>
              <a:rPr lang="en-US" dirty="0" smtClean="0"/>
              <a:t>Home page to SGA Funding: </a:t>
            </a:r>
            <a:r>
              <a:rPr lang="en-US" sz="1800" dirty="0">
                <a:solidFill>
                  <a:srgbClr val="FF0000"/>
                </a:solidFill>
              </a:rPr>
              <a:t>http://www.depts.ttu.edu/sga/StudentOrganizationsFunding/</a:t>
            </a:r>
            <a:endParaRPr lang="en-US" sz="1800" dirty="0" smtClean="0">
              <a:solidFill>
                <a:srgbClr val="FF0000"/>
              </a:solidFill>
            </a:endParaRPr>
          </a:p>
          <a:p>
            <a:pPr lvl="2"/>
            <a:r>
              <a:rPr lang="en-US" sz="1400" dirty="0" smtClean="0"/>
              <a:t>Check Org’s Balance</a:t>
            </a:r>
          </a:p>
          <a:p>
            <a:pPr lvl="2"/>
            <a:r>
              <a:rPr lang="en-US" sz="1400" dirty="0" smtClean="0"/>
              <a:t>Funding Handbooks</a:t>
            </a:r>
          </a:p>
          <a:p>
            <a:pPr lvl="2"/>
            <a:r>
              <a:rPr lang="en-US" sz="1400" dirty="0" smtClean="0"/>
              <a:t>Important Dates &amp; Information</a:t>
            </a:r>
          </a:p>
          <a:p>
            <a:pPr lvl="2"/>
            <a:r>
              <a:rPr lang="en-US" sz="1400" dirty="0" smtClean="0"/>
              <a:t>Forms</a:t>
            </a:r>
          </a:p>
          <a:p>
            <a:pPr lvl="2"/>
            <a:r>
              <a:rPr lang="en-US" sz="1400" dirty="0" smtClean="0"/>
              <a:t>Other University Funding</a:t>
            </a:r>
          </a:p>
          <a:p>
            <a:endParaRPr lang="en-US" sz="1800" dirty="0">
              <a:solidFill>
                <a:srgbClr val="FF0000"/>
              </a:solidFill>
            </a:endParaRPr>
          </a:p>
          <a:p>
            <a:r>
              <a:rPr lang="en-US" dirty="0" err="1" smtClean="0"/>
              <a:t>OrgSync</a:t>
            </a:r>
            <a:r>
              <a:rPr lang="en-US" dirty="0" smtClean="0"/>
              <a:t> </a:t>
            </a:r>
            <a:r>
              <a:rPr lang="en-US" sz="1800" dirty="0" smtClean="0">
                <a:solidFill>
                  <a:srgbClr val="FF0000"/>
                </a:solidFill>
              </a:rPr>
              <a:t>www.sync.studentorgs.ttu.edu</a:t>
            </a:r>
            <a:r>
              <a:rPr lang="en-US" dirty="0" smtClean="0"/>
              <a:t/>
            </a:r>
            <a:br>
              <a:rPr lang="en-US" dirty="0" smtClean="0"/>
            </a:br>
            <a:endParaRPr lang="en-US" sz="1800" dirty="0" smtClean="0"/>
          </a:p>
          <a:p>
            <a:r>
              <a:rPr lang="en-US" dirty="0" smtClean="0"/>
              <a:t>Frequently Asked Questions for Funding </a:t>
            </a:r>
            <a:r>
              <a:rPr lang="en-US" sz="1600" dirty="0">
                <a:solidFill>
                  <a:srgbClr val="FF0000"/>
                </a:solidFill>
                <a:hlinkClick r:id="rId2"/>
              </a:rPr>
              <a:t>http://</a:t>
            </a:r>
            <a:r>
              <a:rPr lang="en-US" sz="1600" dirty="0" smtClean="0">
                <a:solidFill>
                  <a:srgbClr val="FF0000"/>
                </a:solidFill>
                <a:hlinkClick r:id="rId2"/>
              </a:rPr>
              <a:t>www.depts.ttu.edu/sga/StudentOrganizationsFunding/FundingFAQs.php</a:t>
            </a:r>
            <a:endParaRPr lang="en-US" sz="1600" dirty="0" smtClean="0">
              <a:solidFill>
                <a:srgbClr val="FF0000"/>
              </a:solidFill>
            </a:endParaRPr>
          </a:p>
          <a:p>
            <a:endParaRPr lang="en-US" sz="1800" dirty="0" smtClean="0"/>
          </a:p>
          <a:p>
            <a:r>
              <a:rPr lang="en-US" dirty="0" smtClean="0"/>
              <a:t>SORC Information </a:t>
            </a:r>
            <a:r>
              <a:rPr lang="en-US" sz="1600" dirty="0">
                <a:solidFill>
                  <a:srgbClr val="FF0000"/>
                </a:solidFill>
              </a:rPr>
              <a:t>http://www.depts.ttu.edu/sga/StudentOrganizationReprsenativeCouncilSORC.php</a:t>
            </a:r>
            <a:r>
              <a:rPr lang="en-US" dirty="0" smtClean="0"/>
              <a:t/>
            </a:r>
            <a:br>
              <a:rPr lang="en-US" dirty="0" smtClean="0"/>
            </a:br>
            <a:endParaRPr lang="en-US" sz="1800" dirty="0" smtClean="0"/>
          </a:p>
        </p:txBody>
      </p:sp>
      <p:sp>
        <p:nvSpPr>
          <p:cNvPr id="3" name="Rectangle 2"/>
          <p:cNvSpPr>
            <a:spLocks noGrp="1" noChangeArrowheads="1"/>
          </p:cNvSpPr>
          <p:nvPr>
            <p:ph type="title"/>
          </p:nvPr>
        </p:nvSpPr>
        <p:spPr>
          <a:xfrm>
            <a:off x="381000" y="76200"/>
            <a:ext cx="8305800" cy="1096962"/>
          </a:xfrm>
        </p:spPr>
        <p:txBody>
          <a:bodyPr>
            <a:normAutofit/>
          </a:bodyPr>
          <a:lstStyle/>
          <a:p>
            <a:pPr eaLnBrk="1" fontAlgn="auto" hangingPunct="1">
              <a:spcAft>
                <a:spcPts val="0"/>
              </a:spcAft>
              <a:defRPr/>
            </a:pPr>
            <a:r>
              <a:rPr lang="en-US" dirty="0" smtClean="0">
                <a:solidFill>
                  <a:schemeClr val="tx2">
                    <a:satMod val="200000"/>
                  </a:schemeClr>
                </a:solidFill>
              </a:rPr>
              <a:t>Additional Resources</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04800" y="1066800"/>
            <a:ext cx="8686800" cy="5562600"/>
          </a:xfrm>
        </p:spPr>
        <p:txBody>
          <a:bodyPr>
            <a:normAutofit/>
          </a:bodyPr>
          <a:lstStyle/>
          <a:p>
            <a:endParaRPr lang="en-US" sz="2800" dirty="0" smtClean="0">
              <a:solidFill>
                <a:schemeClr val="tx2"/>
              </a:solidFill>
            </a:endParaRPr>
          </a:p>
          <a:p>
            <a:endParaRPr lang="en-US" sz="2800" dirty="0">
              <a:solidFill>
                <a:schemeClr val="tx2"/>
              </a:solidFill>
            </a:endParaRPr>
          </a:p>
          <a:p>
            <a:r>
              <a:rPr lang="en-US" sz="2800" dirty="0" smtClean="0">
                <a:solidFill>
                  <a:schemeClr val="tx2"/>
                </a:solidFill>
              </a:rPr>
              <a:t>Treasurer Transfer Checklist</a:t>
            </a:r>
            <a:r>
              <a:rPr lang="en-US" sz="2800" dirty="0" smtClean="0"/>
              <a:t> </a:t>
            </a:r>
            <a:r>
              <a:rPr lang="en-US" sz="2400" dirty="0" smtClean="0"/>
              <a:t>(page 37)</a:t>
            </a:r>
          </a:p>
          <a:p>
            <a:pPr lvl="1"/>
            <a:r>
              <a:rPr lang="en-US" sz="2000" dirty="0" smtClean="0"/>
              <a:t>Keep within your organization</a:t>
            </a:r>
          </a:p>
          <a:p>
            <a:pPr lvl="1"/>
            <a:r>
              <a:rPr lang="en-US" sz="2000" dirty="0" smtClean="0"/>
              <a:t>Has pertinent information to provide to incoming officer(s)</a:t>
            </a:r>
          </a:p>
          <a:p>
            <a:endParaRPr lang="en-US" sz="1800" dirty="0" smtClean="0">
              <a:solidFill>
                <a:srgbClr val="FF0000"/>
              </a:solidFill>
            </a:endParaRPr>
          </a:p>
          <a:p>
            <a:r>
              <a:rPr lang="en-US" sz="2800" dirty="0" smtClean="0">
                <a:solidFill>
                  <a:srgbClr val="FF0000"/>
                </a:solidFill>
              </a:rPr>
              <a:t>Fundraising Ideas </a:t>
            </a:r>
            <a:r>
              <a:rPr lang="en-US" sz="2800" dirty="0" smtClean="0"/>
              <a:t>(pages 38-40)</a:t>
            </a:r>
          </a:p>
          <a:p>
            <a:endParaRPr lang="en-US" sz="2800" dirty="0">
              <a:solidFill>
                <a:srgbClr val="FF0000"/>
              </a:solidFill>
            </a:endParaRPr>
          </a:p>
          <a:p>
            <a:r>
              <a:rPr lang="en-US" sz="2800" dirty="0" smtClean="0">
                <a:solidFill>
                  <a:srgbClr val="FF0000"/>
                </a:solidFill>
              </a:rPr>
              <a:t>Student Affairs Travel Policy </a:t>
            </a:r>
            <a:r>
              <a:rPr lang="en-US" sz="2800" dirty="0" smtClean="0"/>
              <a:t>(pages 41-46)</a:t>
            </a:r>
            <a:endParaRPr lang="en-US" sz="2800" dirty="0"/>
          </a:p>
        </p:txBody>
      </p:sp>
      <p:sp>
        <p:nvSpPr>
          <p:cNvPr id="3" name="Rectangle 2"/>
          <p:cNvSpPr>
            <a:spLocks noGrp="1" noChangeArrowheads="1"/>
          </p:cNvSpPr>
          <p:nvPr>
            <p:ph type="title"/>
          </p:nvPr>
        </p:nvSpPr>
        <p:spPr>
          <a:xfrm>
            <a:off x="495300" y="228600"/>
            <a:ext cx="8305800" cy="1096962"/>
          </a:xfrm>
        </p:spPr>
        <p:txBody>
          <a:bodyPr>
            <a:normAutofit fontScale="90000"/>
          </a:bodyPr>
          <a:lstStyle/>
          <a:p>
            <a:pPr eaLnBrk="1" fontAlgn="auto" hangingPunct="1">
              <a:spcAft>
                <a:spcPts val="0"/>
              </a:spcAft>
              <a:defRPr/>
            </a:pPr>
            <a:r>
              <a:rPr lang="en-US" dirty="0" smtClean="0">
                <a:solidFill>
                  <a:schemeClr val="tx2">
                    <a:satMod val="200000"/>
                  </a:schemeClr>
                </a:solidFill>
              </a:rPr>
              <a:t>Additional Information in the Regulations Handbook</a:t>
            </a:r>
            <a:endParaRPr dirty="0">
              <a:solidFill>
                <a:schemeClr val="tx2">
                  <a:satMod val="200000"/>
                </a:schemeClr>
              </a:solidFill>
            </a:endParaRPr>
          </a:p>
        </p:txBody>
      </p:sp>
    </p:spTree>
    <p:extLst>
      <p:ext uri="{BB962C8B-B14F-4D97-AF65-F5344CB8AC3E}">
        <p14:creationId xmlns:p14="http://schemas.microsoft.com/office/powerpoint/2010/main" val="26307895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47800"/>
            <a:ext cx="7772400" cy="3429000"/>
          </a:xfrm>
        </p:spPr>
        <p:txBody>
          <a:bodyPr>
            <a:normAutofit fontScale="90000"/>
          </a:bodyPr>
          <a:lstStyle/>
          <a:p>
            <a:pPr algn="ctr" eaLnBrk="1" fontAlgn="auto" hangingPunct="1">
              <a:spcAft>
                <a:spcPts val="0"/>
              </a:spcAft>
              <a:defRPr/>
            </a:pPr>
            <a:r>
              <a:rPr lang="en-US" sz="7200" dirty="0" smtClean="0">
                <a:solidFill>
                  <a:schemeClr val="tx2">
                    <a:satMod val="200000"/>
                  </a:schemeClr>
                </a:solidFill>
              </a:rPr>
              <a:t/>
            </a:r>
            <a:br>
              <a:rPr lang="en-US" sz="7200" dirty="0" smtClean="0">
                <a:solidFill>
                  <a:schemeClr val="tx2">
                    <a:satMod val="200000"/>
                  </a:schemeClr>
                </a:solidFill>
              </a:rPr>
            </a:br>
            <a:r>
              <a:rPr lang="en-US" sz="7200" dirty="0" smtClean="0">
                <a:solidFill>
                  <a:schemeClr val="tx2">
                    <a:satMod val="200000"/>
                  </a:schemeClr>
                </a:solidFill>
              </a:rPr>
              <a:t/>
            </a:r>
            <a:br>
              <a:rPr lang="en-US" sz="7200" dirty="0" smtClean="0">
                <a:solidFill>
                  <a:schemeClr val="tx2">
                    <a:satMod val="200000"/>
                  </a:schemeClr>
                </a:solidFill>
              </a:rPr>
            </a:br>
            <a:r>
              <a:rPr lang="en-US" sz="7200" dirty="0" smtClean="0">
                <a:solidFill>
                  <a:schemeClr val="tx2">
                    <a:satMod val="200000"/>
                  </a:schemeClr>
                </a:solidFill>
              </a:rPr>
              <a:t/>
            </a:r>
            <a:br>
              <a:rPr lang="en-US" sz="7200" dirty="0" smtClean="0">
                <a:solidFill>
                  <a:schemeClr val="tx2">
                    <a:satMod val="200000"/>
                  </a:schemeClr>
                </a:solidFill>
              </a:rPr>
            </a:br>
            <a:r>
              <a:rPr lang="en-US" sz="7200" dirty="0" smtClean="0">
                <a:solidFill>
                  <a:schemeClr val="tx2">
                    <a:satMod val="200000"/>
                  </a:schemeClr>
                </a:solidFill>
              </a:rPr>
              <a:t>Funding Request Process for Upcoming Fiscal Year</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57447" y="1752600"/>
            <a:ext cx="8229600" cy="3886200"/>
          </a:xfrm>
        </p:spPr>
        <p:txBody>
          <a:bodyPr>
            <a:normAutofit/>
          </a:bodyPr>
          <a:lstStyle/>
          <a:p>
            <a:pPr eaLnBrk="1" hangingPunct="1"/>
            <a:r>
              <a:rPr lang="en-US" sz="2000" dirty="0" smtClean="0"/>
              <a:t>Notification to Orgs via OrgSync (Admins &amp; Officers) and </a:t>
            </a:r>
            <a:r>
              <a:rPr lang="en-US" sz="2000" dirty="0" err="1" smtClean="0"/>
              <a:t>TechAnnounce</a:t>
            </a:r>
            <a:r>
              <a:rPr lang="en-US" sz="2000" dirty="0" smtClean="0"/>
              <a:t> ONLY</a:t>
            </a:r>
          </a:p>
          <a:p>
            <a:pPr eaLnBrk="1" hangingPunct="1"/>
            <a:r>
              <a:rPr lang="en-US" sz="2000" dirty="0" smtClean="0"/>
              <a:t>Funding Request Process begins </a:t>
            </a:r>
            <a:r>
              <a:rPr lang="en-US" sz="2000" dirty="0" smtClean="0">
                <a:solidFill>
                  <a:srgbClr val="FF0000"/>
                </a:solidFill>
              </a:rPr>
              <a:t>September 12, 2016</a:t>
            </a:r>
            <a:r>
              <a:rPr lang="en-US" sz="2000" dirty="0" smtClean="0"/>
              <a:t> at 8:00 a.m.</a:t>
            </a:r>
          </a:p>
          <a:p>
            <a:pPr lvl="1"/>
            <a:r>
              <a:rPr lang="en-US" sz="1600" dirty="0" smtClean="0"/>
              <a:t>Orgs can only apply via OrgSync</a:t>
            </a:r>
          </a:p>
          <a:p>
            <a:pPr lvl="3"/>
            <a:r>
              <a:rPr lang="en-US" sz="1400" dirty="0" smtClean="0"/>
              <a:t>Instructions on submitting the application will be on the SGA website </a:t>
            </a:r>
          </a:p>
          <a:p>
            <a:pPr lvl="3"/>
            <a:r>
              <a:rPr lang="en-US" sz="1400" dirty="0" smtClean="0"/>
              <a:t>Three steps:</a:t>
            </a:r>
          </a:p>
          <a:p>
            <a:pPr lvl="4"/>
            <a:r>
              <a:rPr lang="en-US" sz="1300" dirty="0" smtClean="0"/>
              <a:t>Budget Application </a:t>
            </a:r>
          </a:p>
          <a:p>
            <a:pPr lvl="4"/>
            <a:r>
              <a:rPr lang="en-US" sz="1300" dirty="0" smtClean="0"/>
              <a:t>Funding Contract WITH signatures</a:t>
            </a:r>
          </a:p>
          <a:p>
            <a:pPr lvl="4"/>
            <a:r>
              <a:rPr lang="en-US" sz="1300" dirty="0" smtClean="0"/>
              <a:t>Sign up for a funding interview</a:t>
            </a:r>
          </a:p>
          <a:p>
            <a:pPr lvl="1"/>
            <a:r>
              <a:rPr lang="en-US" sz="1600" i="1" dirty="0" smtClean="0"/>
              <a:t>Application status will change to “Deferred” </a:t>
            </a:r>
            <a:r>
              <a:rPr lang="en-US" sz="1600" b="1" i="1" dirty="0" smtClean="0"/>
              <a:t>after </a:t>
            </a:r>
            <a:r>
              <a:rPr lang="en-US" sz="1600" i="1" dirty="0" smtClean="0"/>
              <a:t> Campus Life has reviewed AND approved registration and risk management status. IF Campus Life does not approve then application will be denied!</a:t>
            </a:r>
          </a:p>
          <a:p>
            <a:pPr lvl="1"/>
            <a:endParaRPr lang="en-US" sz="1600" dirty="0" smtClean="0"/>
          </a:p>
          <a:p>
            <a:pPr lvl="1"/>
            <a:endParaRPr lang="en-US" sz="1600" dirty="0" smtClean="0"/>
          </a:p>
        </p:txBody>
      </p:sp>
      <p:sp>
        <p:nvSpPr>
          <p:cNvPr id="48130" name="Rectangle 2"/>
          <p:cNvSpPr>
            <a:spLocks noGrp="1" noChangeArrowheads="1"/>
          </p:cNvSpPr>
          <p:nvPr>
            <p:ph type="title"/>
          </p:nvPr>
        </p:nvSpPr>
        <p:spPr>
          <a:xfrm>
            <a:off x="381000" y="274638"/>
            <a:ext cx="8305800" cy="1096962"/>
          </a:xfrm>
        </p:spPr>
        <p:txBody>
          <a:bodyPr>
            <a:normAutofit fontScale="90000"/>
          </a:bodyPr>
          <a:lstStyle/>
          <a:p>
            <a:pPr eaLnBrk="1" fontAlgn="auto" hangingPunct="1">
              <a:spcAft>
                <a:spcPts val="0"/>
              </a:spcAft>
              <a:defRPr/>
            </a:pPr>
            <a:r>
              <a:rPr lang="en-US" dirty="0" smtClean="0">
                <a:solidFill>
                  <a:schemeClr val="tx2">
                    <a:satMod val="200000"/>
                  </a:schemeClr>
                </a:solidFill>
              </a:rPr>
              <a:t>FY18 Funding Allocation Process</a:t>
            </a:r>
            <a:br>
              <a:rPr lang="en-US" dirty="0" smtClean="0">
                <a:solidFill>
                  <a:schemeClr val="tx2">
                    <a:satMod val="200000"/>
                  </a:schemeClr>
                </a:solidFill>
              </a:rPr>
            </a:br>
            <a:r>
              <a:rPr lang="en-US" dirty="0" smtClean="0">
                <a:solidFill>
                  <a:schemeClr val="tx2">
                    <a:satMod val="200000"/>
                  </a:schemeClr>
                </a:solidFill>
              </a:rPr>
              <a:t>	</a:t>
            </a:r>
            <a:r>
              <a:rPr lang="en-US" sz="2400" dirty="0" smtClean="0">
                <a:solidFill>
                  <a:schemeClr val="tx2">
                    <a:satMod val="200000"/>
                  </a:schemeClr>
                </a:solidFill>
              </a:rPr>
              <a:t>Funding for September 2017-August 2018</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04800" y="1371600"/>
            <a:ext cx="8229600" cy="5029200"/>
          </a:xfrm>
        </p:spPr>
        <p:txBody>
          <a:bodyPr>
            <a:normAutofit lnSpcReduction="10000"/>
          </a:bodyPr>
          <a:lstStyle/>
          <a:p>
            <a:r>
              <a:rPr lang="en-US" sz="2000" dirty="0" smtClean="0"/>
              <a:t>Process Deadlines  </a:t>
            </a:r>
            <a:r>
              <a:rPr lang="en-US" sz="2000" dirty="0" smtClean="0">
                <a:solidFill>
                  <a:srgbClr val="FF0000"/>
                </a:solidFill>
              </a:rPr>
              <a:t>(</a:t>
            </a:r>
            <a:r>
              <a:rPr lang="en-US" sz="2000" b="1" i="1" dirty="0" smtClean="0">
                <a:solidFill>
                  <a:srgbClr val="FF0000"/>
                </a:solidFill>
              </a:rPr>
              <a:t>this has drastically changed</a:t>
            </a:r>
            <a:r>
              <a:rPr lang="en-US" sz="2000" dirty="0" smtClean="0">
                <a:solidFill>
                  <a:srgbClr val="FF0000"/>
                </a:solidFill>
              </a:rPr>
              <a:t>)</a:t>
            </a:r>
          </a:p>
          <a:p>
            <a:pPr lvl="1"/>
            <a:r>
              <a:rPr lang="en-US" sz="1600" b="1" dirty="0" smtClean="0"/>
              <a:t>Application &amp; funding contract </a:t>
            </a:r>
            <a:r>
              <a:rPr lang="en-US" sz="1600" dirty="0" smtClean="0"/>
              <a:t>due (</a:t>
            </a:r>
            <a:r>
              <a:rPr lang="en-US" sz="1600" dirty="0" smtClean="0">
                <a:solidFill>
                  <a:srgbClr val="FF0000"/>
                </a:solidFill>
              </a:rPr>
              <a:t>without penalty</a:t>
            </a:r>
            <a:r>
              <a:rPr lang="en-US" sz="1600" dirty="0" smtClean="0"/>
              <a:t>) Friday, </a:t>
            </a:r>
            <a:r>
              <a:rPr lang="en-US" sz="1600" dirty="0" smtClean="0">
                <a:solidFill>
                  <a:srgbClr val="FF0000"/>
                </a:solidFill>
              </a:rPr>
              <a:t>December 23, 2016 by 5:00 p.m.</a:t>
            </a:r>
          </a:p>
          <a:p>
            <a:pPr lvl="1"/>
            <a:endParaRPr lang="en-US" sz="1600" dirty="0" smtClean="0"/>
          </a:p>
          <a:p>
            <a:pPr lvl="1"/>
            <a:r>
              <a:rPr lang="en-US" sz="1600" b="1" dirty="0" smtClean="0"/>
              <a:t>Applications &amp; funding contracts </a:t>
            </a:r>
            <a:r>
              <a:rPr lang="en-US" sz="1600" dirty="0" smtClean="0"/>
              <a:t>received </a:t>
            </a:r>
            <a:r>
              <a:rPr lang="en-US" sz="1600" dirty="0" smtClean="0">
                <a:solidFill>
                  <a:srgbClr val="FF0000"/>
                </a:solidFill>
              </a:rPr>
              <a:t>between December 24, 2016 – January 23, 2017</a:t>
            </a:r>
            <a:r>
              <a:rPr lang="en-US" sz="1600" dirty="0" smtClean="0"/>
              <a:t> will receive a </a:t>
            </a:r>
            <a:r>
              <a:rPr lang="en-US" sz="1600" dirty="0" smtClean="0">
                <a:solidFill>
                  <a:srgbClr val="FF0000"/>
                </a:solidFill>
              </a:rPr>
              <a:t>20% penalty </a:t>
            </a:r>
            <a:r>
              <a:rPr lang="en-US" sz="1600" dirty="0" smtClean="0"/>
              <a:t>from the allocation decided upon by Budget &amp; Finance Committee</a:t>
            </a:r>
          </a:p>
          <a:p>
            <a:pPr lvl="1"/>
            <a:endParaRPr lang="en-US" sz="1600" dirty="0" smtClean="0"/>
          </a:p>
          <a:p>
            <a:pPr lvl="1"/>
            <a:r>
              <a:rPr lang="en-US" sz="1600" b="1" dirty="0" smtClean="0"/>
              <a:t>Funding Interview Sign Up </a:t>
            </a:r>
            <a:r>
              <a:rPr lang="en-US" sz="1600" dirty="0" smtClean="0"/>
              <a:t>(</a:t>
            </a:r>
            <a:r>
              <a:rPr lang="en-US" sz="1600" dirty="0" smtClean="0">
                <a:solidFill>
                  <a:srgbClr val="FF0000"/>
                </a:solidFill>
              </a:rPr>
              <a:t>without penalty</a:t>
            </a:r>
            <a:r>
              <a:rPr lang="en-US" sz="1600" dirty="0" smtClean="0"/>
              <a:t>) Monday, </a:t>
            </a:r>
            <a:r>
              <a:rPr lang="en-US" sz="1600" dirty="0" smtClean="0">
                <a:solidFill>
                  <a:srgbClr val="FF0000"/>
                </a:solidFill>
              </a:rPr>
              <a:t>January 23, 2017 at 5:00 p.m.</a:t>
            </a:r>
          </a:p>
          <a:p>
            <a:pPr lvl="1"/>
            <a:endParaRPr lang="en-US" sz="1600" dirty="0" smtClean="0"/>
          </a:p>
          <a:p>
            <a:pPr lvl="1"/>
            <a:r>
              <a:rPr lang="en-US" sz="1600" b="1" dirty="0"/>
              <a:t>Funding Interview Sign </a:t>
            </a:r>
            <a:r>
              <a:rPr lang="en-US" sz="1600" b="1" dirty="0" smtClean="0"/>
              <a:t>Ups </a:t>
            </a:r>
            <a:r>
              <a:rPr lang="en-US" sz="1600" dirty="0" smtClean="0">
                <a:solidFill>
                  <a:srgbClr val="FF0000"/>
                </a:solidFill>
              </a:rPr>
              <a:t>between Monday, January 23, 2017 at 5:01 p.m. and Friday, January 27, 2017 at 5:00 p.m.</a:t>
            </a:r>
            <a:r>
              <a:rPr lang="en-US" sz="1600" dirty="0" smtClean="0"/>
              <a:t> </a:t>
            </a:r>
            <a:r>
              <a:rPr lang="en-US" sz="1600" dirty="0"/>
              <a:t>will receive a </a:t>
            </a:r>
            <a:r>
              <a:rPr lang="en-US" sz="1600" dirty="0">
                <a:solidFill>
                  <a:srgbClr val="FF0000"/>
                </a:solidFill>
              </a:rPr>
              <a:t>20% penalty </a:t>
            </a:r>
            <a:r>
              <a:rPr lang="en-US" sz="1600" dirty="0"/>
              <a:t>from the allocation decided upon by Budget &amp; Finance </a:t>
            </a:r>
            <a:r>
              <a:rPr lang="en-US" sz="1600" dirty="0" smtClean="0"/>
              <a:t>Committee</a:t>
            </a:r>
          </a:p>
          <a:p>
            <a:pPr lvl="1"/>
            <a:endParaRPr lang="en-US" sz="1600" dirty="0"/>
          </a:p>
          <a:p>
            <a:pPr lvl="1"/>
            <a:r>
              <a:rPr lang="en-US" sz="1600" b="1" dirty="0" smtClean="0"/>
              <a:t>Organizations will not be allowed to sign up after January 27, 2017</a:t>
            </a:r>
            <a:r>
              <a:rPr lang="en-US" sz="1600" dirty="0" smtClean="0"/>
              <a:t> </a:t>
            </a:r>
          </a:p>
          <a:p>
            <a:pPr lvl="1"/>
            <a:endParaRPr lang="en-US" sz="1600" dirty="0" smtClean="0"/>
          </a:p>
          <a:p>
            <a:pPr lvl="1"/>
            <a:r>
              <a:rPr lang="en-US" sz="1600" dirty="0" smtClean="0">
                <a:solidFill>
                  <a:srgbClr val="FF0000"/>
                </a:solidFill>
              </a:rPr>
              <a:t>Organizations who miss this process will have to wait until September 1, 2017 and apply for contingency funding</a:t>
            </a:r>
            <a:endParaRPr lang="en-US" sz="1600" dirty="0">
              <a:solidFill>
                <a:srgbClr val="FF0000"/>
              </a:solidFill>
            </a:endParaRPr>
          </a:p>
          <a:p>
            <a:pPr lvl="1"/>
            <a:endParaRPr lang="en-US" sz="1600" dirty="0" smtClean="0"/>
          </a:p>
        </p:txBody>
      </p:sp>
      <p:sp>
        <p:nvSpPr>
          <p:cNvPr id="48130" name="Rectangle 2"/>
          <p:cNvSpPr>
            <a:spLocks noGrp="1" noChangeArrowheads="1"/>
          </p:cNvSpPr>
          <p:nvPr>
            <p:ph type="title"/>
          </p:nvPr>
        </p:nvSpPr>
        <p:spPr>
          <a:xfrm>
            <a:off x="381000" y="274638"/>
            <a:ext cx="8305800" cy="1096962"/>
          </a:xfrm>
        </p:spPr>
        <p:txBody>
          <a:bodyPr>
            <a:normAutofit fontScale="90000"/>
          </a:bodyPr>
          <a:lstStyle/>
          <a:p>
            <a:pPr eaLnBrk="1" fontAlgn="auto" hangingPunct="1">
              <a:spcAft>
                <a:spcPts val="0"/>
              </a:spcAft>
              <a:defRPr/>
            </a:pPr>
            <a:r>
              <a:rPr lang="en-US" dirty="0" smtClean="0">
                <a:solidFill>
                  <a:schemeClr val="tx2">
                    <a:satMod val="200000"/>
                  </a:schemeClr>
                </a:solidFill>
              </a:rPr>
              <a:t>FY18 Funding Allocation Process – </a:t>
            </a:r>
            <a:r>
              <a:rPr lang="en-US" dirty="0" err="1" smtClean="0">
                <a:solidFill>
                  <a:schemeClr val="tx2">
                    <a:satMod val="200000"/>
                  </a:schemeClr>
                </a:solidFill>
              </a:rPr>
              <a:t>con’t</a:t>
            </a:r>
            <a:r>
              <a:rPr lang="en-US" dirty="0" smtClean="0">
                <a:solidFill>
                  <a:schemeClr val="tx2">
                    <a:satMod val="200000"/>
                  </a:schemeClr>
                </a:solidFill>
              </a:rPr>
              <a:t>.</a:t>
            </a:r>
            <a:endParaRPr dirty="0">
              <a:solidFill>
                <a:schemeClr val="tx2">
                  <a:satMod val="200000"/>
                </a:schemeClr>
              </a:solidFill>
            </a:endParaRPr>
          </a:p>
        </p:txBody>
      </p:sp>
      <p:sp>
        <p:nvSpPr>
          <p:cNvPr id="2" name="TextBox 1"/>
          <p:cNvSpPr txBox="1"/>
          <p:nvPr/>
        </p:nvSpPr>
        <p:spPr>
          <a:xfrm>
            <a:off x="5715000" y="6400800"/>
            <a:ext cx="2971800" cy="369332"/>
          </a:xfrm>
          <a:prstGeom prst="rect">
            <a:avLst/>
          </a:prstGeom>
          <a:noFill/>
        </p:spPr>
        <p:txBody>
          <a:bodyPr wrap="square" rtlCol="0">
            <a:spAutoFit/>
          </a:bodyPr>
          <a:lstStyle/>
          <a:p>
            <a:r>
              <a:rPr lang="en-US" dirty="0" smtClean="0"/>
              <a:t>Senate Resolution 52.02</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04800" y="1295400"/>
            <a:ext cx="8229600" cy="5105400"/>
          </a:xfrm>
        </p:spPr>
        <p:txBody>
          <a:bodyPr>
            <a:normAutofit/>
          </a:bodyPr>
          <a:lstStyle/>
          <a:p>
            <a:r>
              <a:rPr lang="en-US" sz="2000" dirty="0"/>
              <a:t>Interview process – </a:t>
            </a:r>
            <a:r>
              <a:rPr lang="en-US" sz="1800" dirty="0" smtClean="0"/>
              <a:t>January 30, 2017 through February 10, 2017</a:t>
            </a:r>
            <a:endParaRPr lang="en-US" sz="1800" dirty="0"/>
          </a:p>
          <a:p>
            <a:pPr lvl="1"/>
            <a:r>
              <a:rPr lang="en-US" sz="1600" dirty="0"/>
              <a:t>Budget &amp; Finance interview orgs</a:t>
            </a:r>
          </a:p>
          <a:p>
            <a:pPr eaLnBrk="1" hangingPunct="1"/>
            <a:r>
              <a:rPr lang="en-US" sz="2000" dirty="0" smtClean="0"/>
              <a:t>Allocation Weekend (February 10-12, 2017)</a:t>
            </a:r>
          </a:p>
          <a:p>
            <a:pPr eaLnBrk="1" hangingPunct="1"/>
            <a:r>
              <a:rPr lang="en-US" sz="2000" dirty="0" smtClean="0"/>
              <a:t>Creation of the Bill of Appropriations</a:t>
            </a:r>
          </a:p>
          <a:p>
            <a:pPr lvl="1"/>
            <a:r>
              <a:rPr lang="en-US" sz="1600" dirty="0" smtClean="0"/>
              <a:t>Senate approval/passage – February/March 2017</a:t>
            </a:r>
          </a:p>
          <a:p>
            <a:pPr lvl="2"/>
            <a:r>
              <a:rPr lang="en-US" sz="1400" dirty="0" smtClean="0"/>
              <a:t>After the </a:t>
            </a:r>
            <a:r>
              <a:rPr lang="en-US" sz="1400" dirty="0" smtClean="0">
                <a:solidFill>
                  <a:srgbClr val="FF0000"/>
                </a:solidFill>
              </a:rPr>
              <a:t>first reading </a:t>
            </a:r>
            <a:r>
              <a:rPr lang="en-US" sz="1400" dirty="0" smtClean="0"/>
              <a:t>of the Bill of Appropriations your budget application will be updated with the amount allocated on the Bill. The status will remain “Deferred”. A comment will be added to your application as well updating you on the status of your application.</a:t>
            </a:r>
          </a:p>
          <a:p>
            <a:pPr lvl="2"/>
            <a:endParaRPr lang="en-US" sz="1400" dirty="0" smtClean="0"/>
          </a:p>
          <a:p>
            <a:pPr lvl="2"/>
            <a:r>
              <a:rPr lang="en-US" sz="1400" dirty="0" smtClean="0"/>
              <a:t>If your org is not satisfied with the amount of the allocation you may </a:t>
            </a:r>
            <a:r>
              <a:rPr lang="en-US" sz="1400" dirty="0" smtClean="0">
                <a:solidFill>
                  <a:srgbClr val="FF0000"/>
                </a:solidFill>
              </a:rPr>
              <a:t>appeal</a:t>
            </a:r>
            <a:r>
              <a:rPr lang="en-US" sz="1400" dirty="0" smtClean="0"/>
              <a:t> by signing up for an appeal interview. Instructions will be provided in the comment placed on your application.</a:t>
            </a:r>
          </a:p>
          <a:p>
            <a:pPr lvl="2"/>
            <a:endParaRPr lang="en-US" sz="1400" dirty="0" smtClean="0"/>
          </a:p>
          <a:p>
            <a:pPr lvl="2"/>
            <a:r>
              <a:rPr lang="en-US" sz="1400" dirty="0" smtClean="0"/>
              <a:t>After the first round of appeals the Bill will go to </a:t>
            </a:r>
            <a:r>
              <a:rPr lang="en-US" sz="1400" dirty="0" smtClean="0">
                <a:solidFill>
                  <a:srgbClr val="FF0000"/>
                </a:solidFill>
              </a:rPr>
              <a:t>second reading</a:t>
            </a:r>
            <a:r>
              <a:rPr lang="en-US" sz="1400" dirty="0" smtClean="0"/>
              <a:t> at Senate. If your org missed the first round of appeals or still not satisfied with the allocation you would need to </a:t>
            </a:r>
            <a:r>
              <a:rPr lang="en-US" sz="1400" dirty="0" smtClean="0">
                <a:solidFill>
                  <a:srgbClr val="FF0000"/>
                </a:solidFill>
              </a:rPr>
              <a:t>appeal by contacting a senator within the same college/category as your organization</a:t>
            </a:r>
            <a:r>
              <a:rPr lang="en-US" sz="1400" dirty="0" smtClean="0"/>
              <a:t>. Follow instructions on page 9 of the “Funding Process Handbook” for more detailed information on this section.</a:t>
            </a:r>
            <a:endParaRPr lang="en-US" sz="2000" dirty="0" smtClean="0"/>
          </a:p>
        </p:txBody>
      </p:sp>
      <p:sp>
        <p:nvSpPr>
          <p:cNvPr id="48130" name="Rectangle 2"/>
          <p:cNvSpPr>
            <a:spLocks noGrp="1" noChangeArrowheads="1"/>
          </p:cNvSpPr>
          <p:nvPr>
            <p:ph type="title"/>
          </p:nvPr>
        </p:nvSpPr>
        <p:spPr>
          <a:xfrm>
            <a:off x="381000" y="274638"/>
            <a:ext cx="8305800" cy="1096962"/>
          </a:xfrm>
        </p:spPr>
        <p:txBody>
          <a:bodyPr>
            <a:normAutofit fontScale="90000"/>
          </a:bodyPr>
          <a:lstStyle/>
          <a:p>
            <a:pPr eaLnBrk="1" fontAlgn="auto" hangingPunct="1">
              <a:spcAft>
                <a:spcPts val="0"/>
              </a:spcAft>
              <a:defRPr/>
            </a:pPr>
            <a:r>
              <a:rPr lang="en-US" dirty="0" smtClean="0">
                <a:solidFill>
                  <a:schemeClr val="tx2">
                    <a:satMod val="200000"/>
                  </a:schemeClr>
                </a:solidFill>
              </a:rPr>
              <a:t>FY18 Funding Allocation Process – </a:t>
            </a:r>
            <a:r>
              <a:rPr lang="en-US" dirty="0" err="1" smtClean="0">
                <a:solidFill>
                  <a:schemeClr val="tx2">
                    <a:satMod val="200000"/>
                  </a:schemeClr>
                </a:solidFill>
              </a:rPr>
              <a:t>con’t</a:t>
            </a:r>
            <a:r>
              <a:rPr lang="en-US" dirty="0" smtClean="0">
                <a:solidFill>
                  <a:schemeClr val="tx2">
                    <a:satMod val="200000"/>
                  </a:schemeClr>
                </a:solidFill>
              </a:rPr>
              <a:t>.</a:t>
            </a:r>
            <a:endParaRPr dirty="0">
              <a:solidFill>
                <a:schemeClr val="tx2">
                  <a:satMod val="200000"/>
                </a:schemeClr>
              </a:solidFill>
            </a:endParaRPr>
          </a:p>
        </p:txBody>
      </p:sp>
    </p:spTree>
    <p:extLst>
      <p:ext uri="{BB962C8B-B14F-4D97-AF65-F5344CB8AC3E}">
        <p14:creationId xmlns:p14="http://schemas.microsoft.com/office/powerpoint/2010/main" val="2248230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417638"/>
            <a:ext cx="8229600" cy="4983162"/>
          </a:xfrm>
        </p:spPr>
        <p:txBody>
          <a:bodyPr>
            <a:normAutofit fontScale="62500" lnSpcReduction="20000"/>
          </a:bodyPr>
          <a:lstStyle/>
          <a:p>
            <a:pPr eaLnBrk="1" hangingPunct="1"/>
            <a:endParaRPr lang="en-US" sz="3000" dirty="0" smtClean="0"/>
          </a:p>
          <a:p>
            <a:pPr eaLnBrk="1" hangingPunct="1"/>
            <a:r>
              <a:rPr lang="en-US" sz="3000" dirty="0" smtClean="0"/>
              <a:t>Organizations not registered with the Center for Campus Life, not completed Risk Management, and has not attended Funding Training </a:t>
            </a:r>
          </a:p>
          <a:p>
            <a:pPr eaLnBrk="1" hangingPunct="1"/>
            <a:endParaRPr lang="en-US" sz="3000" dirty="0" smtClean="0"/>
          </a:p>
          <a:p>
            <a:pPr lvl="1"/>
            <a:r>
              <a:rPr lang="en-US" sz="2600" b="1" dirty="0" smtClean="0">
                <a:solidFill>
                  <a:schemeClr val="tx2"/>
                </a:solidFill>
              </a:rPr>
              <a:t>by October 31, 2016 will forfeit </a:t>
            </a:r>
            <a:r>
              <a:rPr lang="en-US" sz="2600" b="1" i="1" dirty="0" smtClean="0">
                <a:solidFill>
                  <a:schemeClr val="tx2"/>
                </a:solidFill>
              </a:rPr>
              <a:t>1/3</a:t>
            </a:r>
            <a:r>
              <a:rPr lang="en-US" sz="2600" b="1" dirty="0" smtClean="0">
                <a:solidFill>
                  <a:schemeClr val="tx2"/>
                </a:solidFill>
              </a:rPr>
              <a:t> of their allocated funding</a:t>
            </a:r>
          </a:p>
          <a:p>
            <a:pPr eaLnBrk="1" hangingPunct="1"/>
            <a:endParaRPr lang="en-US" sz="3000" dirty="0" smtClean="0"/>
          </a:p>
          <a:p>
            <a:pPr lvl="1"/>
            <a:r>
              <a:rPr lang="en-US" sz="2600" b="1" dirty="0" smtClean="0">
                <a:solidFill>
                  <a:schemeClr val="tx2"/>
                </a:solidFill>
              </a:rPr>
              <a:t>by December 7, </a:t>
            </a:r>
            <a:r>
              <a:rPr lang="en-US" sz="2600" b="1" dirty="0">
                <a:solidFill>
                  <a:schemeClr val="tx2"/>
                </a:solidFill>
              </a:rPr>
              <a:t>2016 will forfeit </a:t>
            </a:r>
            <a:r>
              <a:rPr lang="en-US" sz="2600" b="1" dirty="0" smtClean="0">
                <a:solidFill>
                  <a:schemeClr val="tx2"/>
                </a:solidFill>
              </a:rPr>
              <a:t> an additional </a:t>
            </a:r>
            <a:r>
              <a:rPr lang="en-US" sz="2600" b="1" i="1" dirty="0" smtClean="0">
                <a:solidFill>
                  <a:schemeClr val="tx2"/>
                </a:solidFill>
              </a:rPr>
              <a:t>1/3</a:t>
            </a:r>
            <a:r>
              <a:rPr lang="en-US" sz="2600" b="1" dirty="0" smtClean="0">
                <a:solidFill>
                  <a:schemeClr val="tx2"/>
                </a:solidFill>
              </a:rPr>
              <a:t> </a:t>
            </a:r>
            <a:r>
              <a:rPr lang="en-US" sz="2600" b="1" dirty="0">
                <a:solidFill>
                  <a:schemeClr val="tx2"/>
                </a:solidFill>
              </a:rPr>
              <a:t>of their </a:t>
            </a:r>
            <a:r>
              <a:rPr lang="en-US" sz="2600" b="1" dirty="0" smtClean="0">
                <a:solidFill>
                  <a:schemeClr val="tx2"/>
                </a:solidFill>
              </a:rPr>
              <a:t>allocated funding</a:t>
            </a:r>
            <a:endParaRPr lang="en-US" sz="2600" b="1" dirty="0">
              <a:solidFill>
                <a:schemeClr val="tx2"/>
              </a:solidFill>
            </a:endParaRPr>
          </a:p>
          <a:p>
            <a:pPr eaLnBrk="1" hangingPunct="1"/>
            <a:endParaRPr lang="en-US" sz="3000" dirty="0" smtClean="0"/>
          </a:p>
          <a:p>
            <a:pPr lvl="1"/>
            <a:r>
              <a:rPr lang="en-US" sz="2600" b="1" dirty="0" smtClean="0">
                <a:solidFill>
                  <a:schemeClr val="tx2"/>
                </a:solidFill>
              </a:rPr>
              <a:t>by February 28, 2017 </a:t>
            </a:r>
            <a:r>
              <a:rPr lang="en-US" sz="2600" b="1" dirty="0">
                <a:solidFill>
                  <a:schemeClr val="tx2"/>
                </a:solidFill>
              </a:rPr>
              <a:t>will </a:t>
            </a:r>
            <a:r>
              <a:rPr lang="en-US" sz="2600" b="1" dirty="0" smtClean="0">
                <a:solidFill>
                  <a:schemeClr val="tx2"/>
                </a:solidFill>
              </a:rPr>
              <a:t>forfeit the remainder </a:t>
            </a:r>
            <a:r>
              <a:rPr lang="en-US" sz="2600" b="1" dirty="0">
                <a:solidFill>
                  <a:schemeClr val="tx2"/>
                </a:solidFill>
              </a:rPr>
              <a:t>of their </a:t>
            </a:r>
            <a:r>
              <a:rPr lang="en-US" sz="2600" b="1" dirty="0" smtClean="0">
                <a:solidFill>
                  <a:schemeClr val="tx2"/>
                </a:solidFill>
              </a:rPr>
              <a:t>allocated funding</a:t>
            </a:r>
          </a:p>
          <a:p>
            <a:pPr lvl="1"/>
            <a:endParaRPr lang="en-US" sz="2600" b="1" dirty="0">
              <a:solidFill>
                <a:schemeClr val="tx2"/>
              </a:solidFill>
            </a:endParaRPr>
          </a:p>
          <a:p>
            <a:pPr eaLnBrk="1" hangingPunct="1"/>
            <a:r>
              <a:rPr lang="en-US" sz="3000" dirty="0" smtClean="0"/>
              <a:t>This was passed during the first meeting of the 52</a:t>
            </a:r>
            <a:r>
              <a:rPr lang="en-US" sz="3000" baseline="30000" dirty="0" smtClean="0"/>
              <a:t>nd</a:t>
            </a:r>
            <a:r>
              <a:rPr lang="en-US" sz="3000" dirty="0" smtClean="0"/>
              <a:t> Student Senate session in May 2016</a:t>
            </a:r>
          </a:p>
          <a:p>
            <a:pPr eaLnBrk="1" hangingPunct="1"/>
            <a:endParaRPr lang="en-US" sz="3000" dirty="0" smtClean="0"/>
          </a:p>
          <a:p>
            <a:pPr eaLnBrk="1" hangingPunct="1"/>
            <a:r>
              <a:rPr lang="en-US" sz="3000" dirty="0" smtClean="0"/>
              <a:t>All funding repossessed in this manner will be reallocated to the Contingency Fund </a:t>
            </a:r>
          </a:p>
          <a:p>
            <a:pPr eaLnBrk="1" hangingPunct="1"/>
            <a:endParaRPr lang="en-US" sz="2800" dirty="0" smtClean="0"/>
          </a:p>
          <a:p>
            <a:pPr algn="r" eaLnBrk="1" hangingPunct="1">
              <a:buNone/>
            </a:pPr>
            <a:endParaRPr lang="en-US" sz="2000" dirty="0" smtClean="0">
              <a:solidFill>
                <a:srgbClr val="FF0000"/>
              </a:solidFill>
            </a:endParaRPr>
          </a:p>
          <a:p>
            <a:pPr algn="r" eaLnBrk="1" hangingPunct="1">
              <a:buNone/>
            </a:pPr>
            <a:endParaRPr lang="en-US" sz="2000" dirty="0" smtClean="0">
              <a:solidFill>
                <a:srgbClr val="FF0000"/>
              </a:solidFill>
            </a:endParaRPr>
          </a:p>
        </p:txBody>
      </p:sp>
      <p:sp>
        <p:nvSpPr>
          <p:cNvPr id="3" name="Rectangle 2"/>
          <p:cNvSpPr/>
          <p:nvPr/>
        </p:nvSpPr>
        <p:spPr>
          <a:xfrm>
            <a:off x="5181600" y="6323568"/>
            <a:ext cx="3570208" cy="369332"/>
          </a:xfrm>
          <a:prstGeom prst="rect">
            <a:avLst/>
          </a:prstGeom>
        </p:spPr>
        <p:txBody>
          <a:bodyPr wrap="none">
            <a:spAutoFit/>
          </a:bodyPr>
          <a:lstStyle/>
          <a:p>
            <a:r>
              <a:rPr lang="en-US" dirty="0" smtClean="0">
                <a:solidFill>
                  <a:srgbClr val="FF0000"/>
                </a:solidFill>
              </a:rPr>
              <a:t>Page 5 of Regulations Handbook</a:t>
            </a:r>
            <a:endParaRPr lang="en-US" dirty="0">
              <a:solidFill>
                <a:srgbClr val="FF0000"/>
              </a:solidFill>
            </a:endParaRPr>
          </a:p>
        </p:txBody>
      </p:sp>
      <p:sp>
        <p:nvSpPr>
          <p:cNvPr id="4" name="Rectangle 2"/>
          <p:cNvSpPr>
            <a:spLocks noGrp="1" noChangeArrowheads="1"/>
          </p:cNvSpPr>
          <p:nvPr>
            <p:ph type="title"/>
          </p:nvPr>
        </p:nvSpPr>
        <p:spPr>
          <a:xfrm>
            <a:off x="457200" y="274638"/>
            <a:ext cx="8229600" cy="1249362"/>
          </a:xfrm>
        </p:spPr>
        <p:txBody>
          <a:bodyPr>
            <a:normAutofit fontScale="90000"/>
          </a:bodyPr>
          <a:lstStyle/>
          <a:p>
            <a:pPr algn="ctr" eaLnBrk="1" fontAlgn="auto" hangingPunct="1">
              <a:spcAft>
                <a:spcPts val="0"/>
              </a:spcAft>
              <a:defRPr/>
            </a:pPr>
            <a:r>
              <a:rPr lang="en-US" dirty="0" smtClean="0">
                <a:solidFill>
                  <a:schemeClr val="tx2">
                    <a:satMod val="200000"/>
                  </a:schemeClr>
                </a:solidFill>
              </a:rPr>
              <a:t>SGA Requirements/Penalties </a:t>
            </a:r>
            <a:br>
              <a:rPr lang="en-US" dirty="0" smtClean="0">
                <a:solidFill>
                  <a:schemeClr val="tx2">
                    <a:satMod val="200000"/>
                  </a:schemeClr>
                </a:solidFill>
              </a:rPr>
            </a:br>
            <a:r>
              <a:rPr lang="en-US" dirty="0" smtClean="0">
                <a:solidFill>
                  <a:schemeClr val="tx2">
                    <a:satMod val="200000"/>
                  </a:schemeClr>
                </a:solidFill>
              </a:rPr>
              <a:t>NEW DEADLINES</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04800" y="1447800"/>
            <a:ext cx="8229600" cy="4953000"/>
          </a:xfrm>
        </p:spPr>
        <p:txBody>
          <a:bodyPr>
            <a:normAutofit/>
          </a:bodyPr>
          <a:lstStyle/>
          <a:p>
            <a:pPr lvl="1"/>
            <a:r>
              <a:rPr lang="en-US" sz="1600" dirty="0" smtClean="0"/>
              <a:t>Senate approval/passage – February/March 2017 </a:t>
            </a:r>
            <a:r>
              <a:rPr lang="en-US" sz="1600" dirty="0" smtClean="0">
                <a:solidFill>
                  <a:srgbClr val="FF0000"/>
                </a:solidFill>
              </a:rPr>
              <a:t>(</a:t>
            </a:r>
            <a:r>
              <a:rPr lang="en-US" sz="1600" dirty="0" err="1" smtClean="0">
                <a:solidFill>
                  <a:srgbClr val="FF0000"/>
                </a:solidFill>
              </a:rPr>
              <a:t>con’t</a:t>
            </a:r>
            <a:r>
              <a:rPr lang="en-US" sz="1600" dirty="0" smtClean="0">
                <a:solidFill>
                  <a:srgbClr val="FF0000"/>
                </a:solidFill>
              </a:rPr>
              <a:t>)</a:t>
            </a:r>
          </a:p>
          <a:p>
            <a:pPr lvl="2"/>
            <a:r>
              <a:rPr lang="en-US" sz="1400" dirty="0" smtClean="0"/>
              <a:t>After second set of appeals the Bill will go to Senate for a the </a:t>
            </a:r>
            <a:r>
              <a:rPr lang="en-US" sz="1400" dirty="0" smtClean="0">
                <a:solidFill>
                  <a:srgbClr val="FF0000"/>
                </a:solidFill>
              </a:rPr>
              <a:t>third reading/final passage </a:t>
            </a:r>
            <a:r>
              <a:rPr lang="en-US" sz="1400" dirty="0" smtClean="0"/>
              <a:t>of the Bill of Appropriations your budget application will be updated (if need be) with the final amount approved by Senate. The status of your application will be changed to “Approved” and a comment will be added to reflect the update. </a:t>
            </a:r>
            <a:r>
              <a:rPr lang="en-US" sz="1400" i="1" dirty="0" smtClean="0"/>
              <a:t>No later than the end of April.</a:t>
            </a:r>
          </a:p>
          <a:p>
            <a:pPr lvl="2"/>
            <a:endParaRPr lang="en-US" sz="1400" dirty="0" smtClean="0"/>
          </a:p>
          <a:p>
            <a:pPr lvl="2"/>
            <a:r>
              <a:rPr lang="en-US" sz="1400" dirty="0" smtClean="0"/>
              <a:t>Also, an email will be sent to “</a:t>
            </a:r>
            <a:r>
              <a:rPr lang="en-US" sz="1400" dirty="0" err="1" smtClean="0"/>
              <a:t>Admins</a:t>
            </a:r>
            <a:r>
              <a:rPr lang="en-US" sz="1400" dirty="0" smtClean="0"/>
              <a:t>” and “Officers” reflecting this same information. </a:t>
            </a:r>
          </a:p>
          <a:p>
            <a:pPr lvl="2"/>
            <a:endParaRPr lang="en-US" sz="1400" dirty="0" smtClean="0"/>
          </a:p>
          <a:p>
            <a:pPr lvl="2"/>
            <a:r>
              <a:rPr lang="en-US" sz="1400" dirty="0" smtClean="0"/>
              <a:t>A reminder email will be sent later in the summer (July or August) as to the allocated amount and information about SGA funding training in the fall. Make sure the “</a:t>
            </a:r>
            <a:r>
              <a:rPr lang="en-US" sz="1400" dirty="0" err="1" smtClean="0"/>
              <a:t>Admins</a:t>
            </a:r>
            <a:r>
              <a:rPr lang="en-US" sz="1400" dirty="0" smtClean="0"/>
              <a:t>” and “Officers” categories are updated with current people</a:t>
            </a:r>
          </a:p>
          <a:p>
            <a:pPr lvl="2"/>
            <a:endParaRPr lang="en-US" sz="1400" dirty="0" smtClean="0"/>
          </a:p>
          <a:p>
            <a:pPr eaLnBrk="1" hangingPunct="1"/>
            <a:r>
              <a:rPr lang="en-US" sz="2000" dirty="0" smtClean="0"/>
              <a:t>Usage of FY18 funding starts September 1, 2017</a:t>
            </a:r>
          </a:p>
        </p:txBody>
      </p:sp>
      <p:sp>
        <p:nvSpPr>
          <p:cNvPr id="48130" name="Rectangle 2"/>
          <p:cNvSpPr>
            <a:spLocks noGrp="1" noChangeArrowheads="1"/>
          </p:cNvSpPr>
          <p:nvPr>
            <p:ph type="title"/>
          </p:nvPr>
        </p:nvSpPr>
        <p:spPr>
          <a:xfrm>
            <a:off x="381000" y="274638"/>
            <a:ext cx="8305800" cy="1096962"/>
          </a:xfrm>
        </p:spPr>
        <p:txBody>
          <a:bodyPr>
            <a:normAutofit fontScale="90000"/>
          </a:bodyPr>
          <a:lstStyle/>
          <a:p>
            <a:pPr eaLnBrk="1" fontAlgn="auto" hangingPunct="1">
              <a:spcAft>
                <a:spcPts val="0"/>
              </a:spcAft>
              <a:defRPr/>
            </a:pPr>
            <a:r>
              <a:rPr lang="en-US" dirty="0" smtClean="0">
                <a:solidFill>
                  <a:schemeClr val="tx2">
                    <a:satMod val="200000"/>
                  </a:schemeClr>
                </a:solidFill>
              </a:rPr>
              <a:t>FY18 Funding Allocation Process – </a:t>
            </a:r>
            <a:r>
              <a:rPr lang="en-US" dirty="0" err="1" smtClean="0">
                <a:solidFill>
                  <a:schemeClr val="tx2">
                    <a:satMod val="200000"/>
                  </a:schemeClr>
                </a:solidFill>
              </a:rPr>
              <a:t>con’t</a:t>
            </a:r>
            <a:r>
              <a:rPr lang="en-US" dirty="0" smtClean="0">
                <a:solidFill>
                  <a:schemeClr val="tx2">
                    <a:satMod val="200000"/>
                  </a:schemeClr>
                </a:solidFill>
              </a:rPr>
              <a:t>.</a:t>
            </a:r>
            <a:endParaRPr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295400"/>
            <a:ext cx="7772400" cy="4648200"/>
          </a:xfrm>
        </p:spPr>
        <p:txBody>
          <a:bodyPr>
            <a:normAutofit fontScale="90000"/>
          </a:bodyPr>
          <a:lstStyle/>
          <a:p>
            <a:pPr algn="ctr">
              <a:defRPr/>
            </a:pP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rgbClr val="00B0F0"/>
                </a:solidFill>
              </a:rPr>
              <a:t>An Incentive</a:t>
            </a:r>
            <a:br>
              <a:rPr lang="en-US" sz="2400" dirty="0" smtClean="0">
                <a:solidFill>
                  <a:srgbClr val="00B0F0"/>
                </a:solidFill>
              </a:rPr>
            </a:br>
            <a:r>
              <a:rPr lang="en-US" sz="2400" dirty="0">
                <a:solidFill>
                  <a:srgbClr val="00B0F0"/>
                </a:solidFill>
              </a:rPr>
              <a:t/>
            </a:r>
            <a:br>
              <a:rPr lang="en-US" sz="2400" dirty="0">
                <a:solidFill>
                  <a:srgbClr val="00B0F0"/>
                </a:solidFill>
              </a:rPr>
            </a:br>
            <a:r>
              <a:rPr lang="en-US" sz="2400" dirty="0" smtClean="0">
                <a:solidFill>
                  <a:srgbClr val="00B0F0"/>
                </a:solidFill>
              </a:rPr>
              <a:t>At the end of FY17, any organizations who have utilized their full allocation by July 31, 2017 may be contacted by their funding coordinator. </a:t>
            </a:r>
            <a:br>
              <a:rPr lang="en-US" sz="2400" dirty="0" smtClean="0">
                <a:solidFill>
                  <a:srgbClr val="00B0F0"/>
                </a:solidFill>
              </a:rPr>
            </a:br>
            <a:r>
              <a:rPr lang="en-US" sz="2400" dirty="0">
                <a:solidFill>
                  <a:srgbClr val="00B0F0"/>
                </a:solidFill>
              </a:rPr>
              <a:t/>
            </a:r>
            <a:br>
              <a:rPr lang="en-US" sz="2400" dirty="0">
                <a:solidFill>
                  <a:srgbClr val="00B0F0"/>
                </a:solidFill>
              </a:rPr>
            </a:br>
            <a:r>
              <a:rPr lang="en-US" sz="2400" dirty="0" smtClean="0">
                <a:solidFill>
                  <a:srgbClr val="00B0F0"/>
                </a:solidFill>
              </a:rPr>
              <a:t>Depending on funding available SGA may provide additional funds to these orgs. The amount available to each org will be determined at that time</a:t>
            </a:r>
            <a:r>
              <a:rPr lang="en-US" sz="2400" dirty="0" smtClean="0">
                <a:solidFill>
                  <a:srgbClr val="00B0F0"/>
                </a:solidFill>
              </a:rPr>
              <a:t>.</a:t>
            </a:r>
            <a:br>
              <a:rPr lang="en-US" sz="2400" dirty="0" smtClean="0">
                <a:solidFill>
                  <a:srgbClr val="00B0F0"/>
                </a:solidFill>
              </a:rPr>
            </a:br>
            <a:r>
              <a:rPr lang="en-US" sz="2400" dirty="0">
                <a:solidFill>
                  <a:srgbClr val="00B0F0"/>
                </a:solidFill>
              </a:rPr>
              <a:t/>
            </a:r>
            <a:br>
              <a:rPr lang="en-US" sz="2400" dirty="0">
                <a:solidFill>
                  <a:srgbClr val="00B0F0"/>
                </a:solidFill>
              </a:rPr>
            </a:br>
            <a:r>
              <a:rPr lang="en-US" sz="2400" dirty="0" smtClean="0">
                <a:solidFill>
                  <a:srgbClr val="00B0F0"/>
                </a:solidFill>
              </a:rPr>
              <a:t>The amount will not be reflected on the financial spreadsheet nor can the org include it in the funding application as funding from SGA.</a:t>
            </a:r>
            <a:r>
              <a:rPr lang="en-US" sz="2400" dirty="0" smtClean="0">
                <a:solidFill>
                  <a:srgbClr val="00B0F0"/>
                </a:solidFill>
              </a:rPr>
              <a:t/>
            </a:r>
            <a:br>
              <a:rPr lang="en-US" sz="2400" dirty="0" smtClean="0">
                <a:solidFill>
                  <a:srgbClr val="00B0F0"/>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 </a:t>
            </a:r>
            <a:endParaRPr sz="2400" dirty="0">
              <a:solidFill>
                <a:schemeClr val="tx2">
                  <a:satMod val="200000"/>
                </a:schemeClr>
              </a:solidFill>
            </a:endParaRPr>
          </a:p>
        </p:txBody>
      </p:sp>
    </p:spTree>
    <p:extLst>
      <p:ext uri="{BB962C8B-B14F-4D97-AF65-F5344CB8AC3E}">
        <p14:creationId xmlns:p14="http://schemas.microsoft.com/office/powerpoint/2010/main" val="1948128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4876800"/>
          </a:xfrm>
        </p:spPr>
        <p:txBody>
          <a:bodyPr>
            <a:normAutofit/>
          </a:bodyPr>
          <a:lstStyle/>
          <a:p>
            <a:pPr algn="ctr">
              <a:defRPr/>
            </a:pPr>
            <a:r>
              <a:rPr lang="en-US" sz="2400" dirty="0" smtClean="0">
                <a:solidFill>
                  <a:schemeClr val="tx2">
                    <a:satMod val="200000"/>
                  </a:schemeClr>
                </a:solidFill>
              </a:rPr>
              <a:t/>
            </a:r>
            <a:br>
              <a:rPr lang="en-US" sz="2400" dirty="0" smtClean="0">
                <a:solidFill>
                  <a:schemeClr val="tx2">
                    <a:satMod val="200000"/>
                  </a:schemeClr>
                </a:solidFill>
              </a:rPr>
            </a:br>
            <a:endParaRPr sz="2400" dirty="0">
              <a:solidFill>
                <a:schemeClr val="tx2">
                  <a:satMod val="200000"/>
                </a:schemeClr>
              </a:solidFill>
            </a:endParaRPr>
          </a:p>
        </p:txBody>
      </p:sp>
      <p:sp>
        <p:nvSpPr>
          <p:cNvPr id="3" name="TextBox 2"/>
          <p:cNvSpPr txBox="1"/>
          <p:nvPr/>
        </p:nvSpPr>
        <p:spPr>
          <a:xfrm>
            <a:off x="1371600" y="341811"/>
            <a:ext cx="5791200" cy="369332"/>
          </a:xfrm>
          <a:prstGeom prst="rect">
            <a:avLst/>
          </a:prstGeom>
          <a:noFill/>
        </p:spPr>
        <p:txBody>
          <a:bodyPr wrap="square" rtlCol="0">
            <a:spAutoFit/>
          </a:bodyPr>
          <a:lstStyle/>
          <a:p>
            <a:pPr algn="ctr"/>
            <a:r>
              <a:rPr lang="en-US" dirty="0" smtClean="0">
                <a:solidFill>
                  <a:srgbClr val="FF0000"/>
                </a:solidFill>
              </a:rPr>
              <a:t>SGA Website (www.sga.ttu.edu)</a:t>
            </a:r>
            <a:endParaRPr lang="en-US" dirty="0">
              <a:solidFill>
                <a:srgbClr val="FF0000"/>
              </a:solidFill>
            </a:endParaRPr>
          </a:p>
        </p:txBody>
      </p:sp>
      <p:pic>
        <p:nvPicPr>
          <p:cNvPr id="6" name="Picture 5"/>
          <p:cNvPicPr/>
          <p:nvPr/>
        </p:nvPicPr>
        <p:blipFill rotWithShape="1">
          <a:blip r:embed="rId2"/>
          <a:srcRect l="-169" t="380" r="49679" b="-380"/>
          <a:stretch/>
        </p:blipFill>
        <p:spPr bwMode="auto">
          <a:xfrm>
            <a:off x="228600" y="690187"/>
            <a:ext cx="8534400" cy="4438378"/>
          </a:xfrm>
          <a:prstGeom prst="rect">
            <a:avLst/>
          </a:prstGeom>
          <a:ln>
            <a:noFill/>
          </a:ln>
          <a:extLst>
            <a:ext uri="{53640926-AAD7-44D8-BBD7-CCE9431645EC}">
              <a14:shadowObscured xmlns:a14="http://schemas.microsoft.com/office/drawing/2010/main"/>
            </a:ext>
          </a:extLst>
        </p:spPr>
      </p:pic>
      <p:sp>
        <p:nvSpPr>
          <p:cNvPr id="5" name="Down Arrow 4"/>
          <p:cNvSpPr/>
          <p:nvPr/>
        </p:nvSpPr>
        <p:spPr>
          <a:xfrm>
            <a:off x="7315200" y="1066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4648200"/>
          </a:xfrm>
        </p:spPr>
        <p:txBody>
          <a:bodyPr>
            <a:normAutofit fontScale="90000"/>
          </a:bodyPr>
          <a:lstStyle/>
          <a:p>
            <a:pPr algn="ctr">
              <a:defRPr/>
            </a:pP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As a reminder – A fiscal year runs September through August</a:t>
            </a:r>
            <a:br>
              <a:rPr lang="en-US" sz="24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During the fall/spring semester you’ll apply for funding for the upcoming fiscal year</a:t>
            </a:r>
            <a:br>
              <a:rPr lang="en-US" sz="24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Registration and risk management runs academic year and is maintained in the Center for Campus Life</a:t>
            </a:r>
            <a:br>
              <a:rPr lang="en-US" sz="24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 </a:t>
            </a:r>
            <a:endParaRPr sz="2400" dirty="0">
              <a:solidFill>
                <a:schemeClr val="tx2">
                  <a:satMod val="200000"/>
                </a:schemeClr>
              </a:solidFill>
            </a:endParaRPr>
          </a:p>
        </p:txBody>
      </p:sp>
    </p:spTree>
    <p:extLst>
      <p:ext uri="{BB962C8B-B14F-4D97-AF65-F5344CB8AC3E}">
        <p14:creationId xmlns:p14="http://schemas.microsoft.com/office/powerpoint/2010/main" val="37392478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4876800"/>
          </a:xfrm>
        </p:spPr>
        <p:txBody>
          <a:bodyPr>
            <a:normAutofit/>
          </a:bodyPr>
          <a:lstStyle/>
          <a:p>
            <a:pPr algn="ctr">
              <a:defRPr/>
            </a:pPr>
            <a:r>
              <a:rPr lang="en-US" sz="2400" dirty="0" smtClean="0">
                <a:solidFill>
                  <a:schemeClr val="tx2">
                    <a:satMod val="200000"/>
                  </a:schemeClr>
                </a:solidFill>
              </a:rPr>
              <a:t>Don’t </a:t>
            </a:r>
            <a:r>
              <a:rPr lang="en-US" sz="2400" dirty="0">
                <a:solidFill>
                  <a:schemeClr val="tx2">
                    <a:satMod val="200000"/>
                  </a:schemeClr>
                </a:solidFill>
              </a:rPr>
              <a:t>forget to fill out the sign-in </a:t>
            </a:r>
            <a:r>
              <a:rPr lang="en-US" sz="2400" dirty="0" smtClean="0">
                <a:solidFill>
                  <a:schemeClr val="tx2">
                    <a:satMod val="200000"/>
                  </a:schemeClr>
                </a:solidFill>
              </a:rPr>
              <a:t>sheet</a:t>
            </a:r>
            <a:br>
              <a:rPr lang="en-US" sz="2400" dirty="0" smtClean="0">
                <a:solidFill>
                  <a:schemeClr val="tx2">
                    <a:satMod val="200000"/>
                  </a:schemeClr>
                </a:solidFill>
              </a:rPr>
            </a:br>
            <a:r>
              <a:rPr lang="en-US" sz="2400" i="1" dirty="0" smtClean="0">
                <a:solidFill>
                  <a:schemeClr val="tx2">
                    <a:satMod val="200000"/>
                  </a:schemeClr>
                </a:solidFill>
              </a:rPr>
              <a:t>(2 officers MUST attend this training)</a:t>
            </a: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
            </a:r>
            <a:br>
              <a:rPr lang="en-US" sz="2400" dirty="0" smtClean="0">
                <a:solidFill>
                  <a:schemeClr val="tx2">
                    <a:satMod val="200000"/>
                  </a:schemeClr>
                </a:solidFill>
              </a:rPr>
            </a:br>
            <a:r>
              <a:rPr lang="en-US" sz="2400" dirty="0" smtClean="0">
                <a:solidFill>
                  <a:schemeClr val="tx2">
                    <a:satMod val="200000"/>
                  </a:schemeClr>
                </a:solidFill>
              </a:rPr>
              <a:t> </a:t>
            </a:r>
            <a:r>
              <a:rPr lang="en-US" sz="2400" dirty="0">
                <a:solidFill>
                  <a:schemeClr val="tx2">
                    <a:satMod val="200000"/>
                  </a:schemeClr>
                </a:solidFill>
              </a:rPr>
              <a:t>Did we miss any topics?</a:t>
            </a:r>
            <a:br>
              <a:rPr lang="en-US" sz="2400" dirty="0">
                <a:solidFill>
                  <a:schemeClr val="tx2">
                    <a:satMod val="200000"/>
                  </a:schemeClr>
                </a:solidFill>
              </a:rPr>
            </a:br>
            <a:r>
              <a:rPr lang="en-US" sz="2400" dirty="0">
                <a:solidFill>
                  <a:schemeClr val="tx2">
                    <a:satMod val="200000"/>
                  </a:schemeClr>
                </a:solidFill>
              </a:rPr>
              <a:t/>
            </a:r>
            <a:br>
              <a:rPr lang="en-US" sz="2400" dirty="0">
                <a:solidFill>
                  <a:schemeClr val="tx2">
                    <a:satMod val="200000"/>
                  </a:schemeClr>
                </a:solidFill>
              </a:rPr>
            </a:br>
            <a:r>
              <a:rPr lang="en-US" sz="2400" dirty="0">
                <a:solidFill>
                  <a:schemeClr val="tx2">
                    <a:satMod val="200000"/>
                  </a:schemeClr>
                </a:solidFill>
              </a:rPr>
              <a:t>Questions</a:t>
            </a:r>
            <a:r>
              <a:rPr lang="en-US" sz="2400" dirty="0" smtClean="0">
                <a:solidFill>
                  <a:schemeClr val="tx2">
                    <a:satMod val="200000"/>
                  </a:schemeClr>
                </a:solidFill>
              </a:rPr>
              <a:t>?</a:t>
            </a:r>
            <a:br>
              <a:rPr lang="en-US" sz="2400" dirty="0" smtClean="0">
                <a:solidFill>
                  <a:schemeClr val="tx2">
                    <a:satMod val="200000"/>
                  </a:schemeClr>
                </a:solidFill>
              </a:rPr>
            </a:br>
            <a:r>
              <a:rPr lang="en-US" sz="2400" dirty="0">
                <a:solidFill>
                  <a:schemeClr val="tx2">
                    <a:satMod val="200000"/>
                  </a:schemeClr>
                </a:solidFill>
              </a:rPr>
              <a:t/>
            </a:r>
            <a:br>
              <a:rPr lang="en-US" sz="2400" dirty="0">
                <a:solidFill>
                  <a:schemeClr val="tx2">
                    <a:satMod val="200000"/>
                  </a:schemeClr>
                </a:solidFill>
              </a:rPr>
            </a:br>
            <a:endParaRPr sz="2400" dirty="0">
              <a:solidFill>
                <a:schemeClr val="tx2">
                  <a:satMod val="200000"/>
                </a:schemeClr>
              </a:solidFill>
            </a:endParaRPr>
          </a:p>
        </p:txBody>
      </p:sp>
    </p:spTree>
    <p:extLst>
      <p:ext uri="{BB962C8B-B14F-4D97-AF65-F5344CB8AC3E}">
        <p14:creationId xmlns:p14="http://schemas.microsoft.com/office/powerpoint/2010/main" val="181577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481138"/>
            <a:ext cx="8229600" cy="4995862"/>
          </a:xfrm>
        </p:spPr>
        <p:txBody>
          <a:bodyPr>
            <a:normAutofit/>
          </a:bodyPr>
          <a:lstStyle/>
          <a:p>
            <a:pPr eaLnBrk="1" hangingPunct="1">
              <a:buNone/>
            </a:pPr>
            <a:r>
              <a:rPr lang="en-US" dirty="0" smtClean="0">
                <a:solidFill>
                  <a:schemeClr val="tx2"/>
                </a:solidFill>
              </a:rPr>
              <a:t>Contact:</a:t>
            </a:r>
            <a:r>
              <a:rPr lang="en-US" dirty="0" smtClean="0"/>
              <a:t> Keri Shiplet– Center for Campus Life – 742-5433 – </a:t>
            </a:r>
            <a:r>
              <a:rPr lang="en-US" dirty="0" smtClean="0">
                <a:hlinkClick r:id="rId2"/>
              </a:rPr>
              <a:t>keri.shiplet@ttu.edu</a:t>
            </a:r>
            <a:r>
              <a:rPr lang="en-US" dirty="0" smtClean="0"/>
              <a:t> </a:t>
            </a:r>
          </a:p>
          <a:p>
            <a:pPr eaLnBrk="1" hangingPunct="1">
              <a:buNone/>
            </a:pPr>
            <a:endParaRPr lang="en-US" dirty="0" smtClean="0">
              <a:solidFill>
                <a:schemeClr val="tx2"/>
              </a:solidFill>
            </a:endParaRPr>
          </a:p>
          <a:p>
            <a:pPr eaLnBrk="1" hangingPunct="1">
              <a:buNone/>
            </a:pPr>
            <a:r>
              <a:rPr lang="en-US" dirty="0" smtClean="0">
                <a:solidFill>
                  <a:schemeClr val="tx2"/>
                </a:solidFill>
              </a:rPr>
              <a:t>Fall 2016 Sessions:</a:t>
            </a:r>
          </a:p>
          <a:p>
            <a:pPr eaLnBrk="1" hangingPunct="1">
              <a:buNone/>
            </a:pPr>
            <a:r>
              <a:rPr lang="en-US" sz="2000" dirty="0" smtClean="0"/>
              <a:t>September 1 - 6:00 p.m. to 7:30 p.m. – Matador Room</a:t>
            </a:r>
          </a:p>
          <a:p>
            <a:pPr eaLnBrk="1" hangingPunct="1">
              <a:buNone/>
            </a:pPr>
            <a:r>
              <a:rPr lang="en-US" sz="2000" dirty="0" smtClean="0"/>
              <a:t>October 4 – 4:00 p.m. to 5:30 p.m. – Ballroom North </a:t>
            </a:r>
          </a:p>
          <a:p>
            <a:pPr eaLnBrk="1" hangingPunct="1">
              <a:buNone/>
            </a:pPr>
            <a:r>
              <a:rPr lang="en-US" sz="2000" dirty="0" smtClean="0"/>
              <a:t>November 16 – 6:00 p.m. to 7:30 p.m. – Escondido Theatre</a:t>
            </a:r>
          </a:p>
          <a:p>
            <a:pPr eaLnBrk="1" hangingPunct="1">
              <a:buNone/>
            </a:pPr>
            <a:endParaRPr lang="en-US" dirty="0"/>
          </a:p>
          <a:p>
            <a:pPr eaLnBrk="1" hangingPunct="1">
              <a:buNone/>
            </a:pPr>
            <a:r>
              <a:rPr lang="en-US" dirty="0" smtClean="0"/>
              <a:t>Check times/locations at </a:t>
            </a:r>
            <a:r>
              <a:rPr lang="en-US" dirty="0" smtClean="0">
                <a:hlinkClick r:id="rId3"/>
              </a:rPr>
              <a:t>https://orgsync.com/2028/events</a:t>
            </a:r>
            <a:r>
              <a:rPr lang="en-US" dirty="0" smtClean="0"/>
              <a:t> </a:t>
            </a:r>
          </a:p>
          <a:p>
            <a:pPr eaLnBrk="1" hangingPunct="1">
              <a:buNone/>
            </a:pPr>
            <a:endParaRPr lang="en-US" dirty="0" smtClean="0"/>
          </a:p>
          <a:p>
            <a:pPr algn="r" eaLnBrk="1" hangingPunct="1">
              <a:buNone/>
            </a:pPr>
            <a:endParaRPr lang="en-US" sz="2000" dirty="0" smtClean="0">
              <a:solidFill>
                <a:srgbClr val="FF0000"/>
              </a:solidFill>
            </a:endParaRPr>
          </a:p>
          <a:p>
            <a:pPr algn="r" eaLnBrk="1" hangingPunct="1">
              <a:buNone/>
            </a:pPr>
            <a:endParaRPr lang="en-US" sz="2000" dirty="0" smtClean="0">
              <a:solidFill>
                <a:srgbClr val="FF0000"/>
              </a:solidFill>
            </a:endParaRPr>
          </a:p>
        </p:txBody>
      </p:sp>
      <p:sp>
        <p:nvSpPr>
          <p:cNvPr id="3" name="Rectangle 2"/>
          <p:cNvSpPr>
            <a:spLocks noGrp="1" noChangeArrowheads="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solidFill>
                  <a:schemeClr val="tx2">
                    <a:satMod val="200000"/>
                  </a:schemeClr>
                </a:solidFill>
              </a:rPr>
              <a:t>Risk Management Dates</a:t>
            </a:r>
            <a:endParaRPr dirty="0">
              <a:solidFill>
                <a:schemeClr val="tx2">
                  <a:satMod val="200000"/>
                </a:schemeClr>
              </a:solidFill>
            </a:endParaRPr>
          </a:p>
        </p:txBody>
      </p:sp>
    </p:spTree>
    <p:extLst>
      <p:ext uri="{BB962C8B-B14F-4D97-AF65-F5344CB8AC3E}">
        <p14:creationId xmlns:p14="http://schemas.microsoft.com/office/powerpoint/2010/main" val="4052069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524000"/>
            <a:ext cx="8305800" cy="4953000"/>
          </a:xfrm>
        </p:spPr>
        <p:txBody>
          <a:bodyPr>
            <a:normAutofit fontScale="77500" lnSpcReduction="20000"/>
          </a:bodyPr>
          <a:lstStyle/>
          <a:p>
            <a:pPr lvl="0"/>
            <a:r>
              <a:rPr lang="en-US" sz="2800" dirty="0">
                <a:solidFill>
                  <a:schemeClr val="tx2"/>
                </a:solidFill>
              </a:rPr>
              <a:t>Each organization funded through the SGA must obtain a copy of and is responsible for compliance with the SGA </a:t>
            </a:r>
            <a:r>
              <a:rPr lang="en-US" sz="2800" i="1" dirty="0">
                <a:solidFill>
                  <a:schemeClr val="tx2"/>
                </a:solidFill>
              </a:rPr>
              <a:t>Funding Regulations Handbook</a:t>
            </a:r>
            <a:r>
              <a:rPr lang="en-US" sz="2800" dirty="0">
                <a:solidFill>
                  <a:schemeClr val="tx2"/>
                </a:solidFill>
              </a:rPr>
              <a:t>.</a:t>
            </a:r>
          </a:p>
          <a:p>
            <a:pPr lvl="0"/>
            <a:r>
              <a:rPr lang="en-US" sz="2800" i="1" dirty="0">
                <a:solidFill>
                  <a:srgbClr val="FF0000"/>
                </a:solidFill>
              </a:rPr>
              <a:t>Financial representatives of each organization must turn over all financial materials to their successors and make them aware of all policies and procedures at the end of their terms in office</a:t>
            </a:r>
            <a:r>
              <a:rPr lang="en-US" sz="2800" dirty="0"/>
              <a:t>.</a:t>
            </a:r>
          </a:p>
          <a:p>
            <a:pPr lvl="0"/>
            <a:r>
              <a:rPr lang="en-US" sz="2800" dirty="0"/>
              <a:t>Financial representatives and advisors are required to participate in funding training, which is arranged by the SGA Account Manager each September.</a:t>
            </a:r>
          </a:p>
          <a:p>
            <a:pPr lvl="0"/>
            <a:r>
              <a:rPr lang="en-US" sz="2800" dirty="0"/>
              <a:t>Each organization is responsible for registering the organization and meeting Risk Management requirements as set forth by the Center for Campus Life.</a:t>
            </a:r>
          </a:p>
          <a:p>
            <a:pPr lvl="0"/>
            <a:r>
              <a:rPr lang="en-US" sz="2800" dirty="0"/>
              <a:t>Notify the Center for Campus Life of any officer or advisor changes. Also, </a:t>
            </a:r>
            <a:r>
              <a:rPr lang="en-US" sz="2800" dirty="0">
                <a:solidFill>
                  <a:schemeClr val="tx2"/>
                </a:solidFill>
              </a:rPr>
              <a:t>update the “officer” and “administrator” categories in OrgSync as officers change</a:t>
            </a:r>
            <a:r>
              <a:rPr lang="en-US" sz="2800" dirty="0" smtClean="0"/>
              <a:t>.</a:t>
            </a:r>
            <a:endParaRPr lang="en-US" sz="2800" dirty="0"/>
          </a:p>
        </p:txBody>
      </p:sp>
      <p:sp>
        <p:nvSpPr>
          <p:cNvPr id="3" name="Rectangle 2"/>
          <p:cNvSpPr>
            <a:spLocks noGrp="1" noChangeArrowheads="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chemeClr val="tx2">
                    <a:satMod val="200000"/>
                  </a:schemeClr>
                </a:solidFill>
              </a:rPr>
              <a:t>Duties of the SGA Funded Organizations</a:t>
            </a:r>
            <a:endParaRPr dirty="0">
              <a:solidFill>
                <a:schemeClr val="tx2">
                  <a:satMod val="200000"/>
                </a:schemeClr>
              </a:solidFill>
            </a:endParaRPr>
          </a:p>
        </p:txBody>
      </p:sp>
      <p:sp>
        <p:nvSpPr>
          <p:cNvPr id="4" name="Rectangle 3"/>
          <p:cNvSpPr/>
          <p:nvPr/>
        </p:nvSpPr>
        <p:spPr>
          <a:xfrm>
            <a:off x="5181600" y="6323568"/>
            <a:ext cx="3570208" cy="369332"/>
          </a:xfrm>
          <a:prstGeom prst="rect">
            <a:avLst/>
          </a:prstGeom>
        </p:spPr>
        <p:txBody>
          <a:bodyPr wrap="none">
            <a:spAutoFit/>
          </a:bodyPr>
          <a:lstStyle/>
          <a:p>
            <a:r>
              <a:rPr lang="en-US" dirty="0" smtClean="0">
                <a:solidFill>
                  <a:srgbClr val="FF0000"/>
                </a:solidFill>
              </a:rPr>
              <a:t>Page 7 of Regulations Handbook</a:t>
            </a:r>
            <a:endParaRPr lang="en-US" dirty="0">
              <a:solidFill>
                <a:srgbClr val="FF0000"/>
              </a:solidFill>
            </a:endParaRPr>
          </a:p>
        </p:txBody>
      </p:sp>
    </p:spTree>
    <p:extLst>
      <p:ext uri="{BB962C8B-B14F-4D97-AF65-F5344CB8AC3E}">
        <p14:creationId xmlns:p14="http://schemas.microsoft.com/office/powerpoint/2010/main" val="335401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481138"/>
            <a:ext cx="8229600" cy="4995862"/>
          </a:xfrm>
        </p:spPr>
        <p:txBody>
          <a:bodyPr>
            <a:normAutofit/>
          </a:bodyPr>
          <a:lstStyle/>
          <a:p>
            <a:pPr eaLnBrk="1" hangingPunct="1">
              <a:buNone/>
            </a:pPr>
            <a:r>
              <a:rPr lang="en-US" sz="3000" dirty="0" smtClean="0"/>
              <a:t>Deadlines for Use of SGA Funding</a:t>
            </a:r>
          </a:p>
          <a:p>
            <a:pPr lvl="1" eaLnBrk="1" hangingPunct="1"/>
            <a:r>
              <a:rPr lang="en-US" dirty="0" smtClean="0"/>
              <a:t>FALL – Friday, December 6, 2016</a:t>
            </a:r>
          </a:p>
          <a:p>
            <a:pPr lvl="1" eaLnBrk="1" hangingPunct="1"/>
            <a:r>
              <a:rPr lang="en-US" dirty="0" smtClean="0"/>
              <a:t>SPRING – Friday, May 9, 2017</a:t>
            </a:r>
          </a:p>
          <a:p>
            <a:pPr lvl="1" eaLnBrk="1" hangingPunct="1"/>
            <a:r>
              <a:rPr lang="en-US" b="1" dirty="0" smtClean="0"/>
              <a:t>FINAL DEADLINE </a:t>
            </a:r>
            <a:r>
              <a:rPr lang="en-US" dirty="0" smtClean="0"/>
              <a:t>– Friday, August 10, 2017</a:t>
            </a:r>
          </a:p>
          <a:p>
            <a:pPr marL="393192" lvl="1" indent="0" eaLnBrk="1" hangingPunct="1">
              <a:buNone/>
            </a:pPr>
            <a:endParaRPr lang="en-US" dirty="0" smtClean="0"/>
          </a:p>
          <a:p>
            <a:pPr eaLnBrk="1" hangingPunct="1">
              <a:buNone/>
            </a:pPr>
            <a:r>
              <a:rPr lang="en-US" dirty="0" smtClean="0"/>
              <a:t>All payment and reimbursement requests must be submitted by 5:00 p.m. on the due date</a:t>
            </a:r>
          </a:p>
          <a:p>
            <a:pPr eaLnBrk="1" hangingPunct="1">
              <a:buNone/>
            </a:pPr>
            <a:endParaRPr lang="en-US" dirty="0" smtClean="0"/>
          </a:p>
          <a:p>
            <a:pPr eaLnBrk="1" hangingPunct="1">
              <a:buNone/>
            </a:pPr>
            <a:endParaRPr lang="en-US" dirty="0" smtClean="0"/>
          </a:p>
          <a:p>
            <a:pPr algn="r" eaLnBrk="1" hangingPunct="1">
              <a:buNone/>
            </a:pPr>
            <a:endParaRPr lang="en-US" sz="2000" dirty="0" smtClean="0">
              <a:solidFill>
                <a:srgbClr val="FF0000"/>
              </a:solidFill>
            </a:endParaRPr>
          </a:p>
          <a:p>
            <a:pPr algn="r" eaLnBrk="1" hangingPunct="1">
              <a:buNone/>
            </a:pPr>
            <a:endParaRPr lang="en-US" sz="2000" dirty="0" smtClean="0">
              <a:solidFill>
                <a:srgbClr val="FF0000"/>
              </a:solidFill>
            </a:endParaRPr>
          </a:p>
        </p:txBody>
      </p:sp>
      <p:sp>
        <p:nvSpPr>
          <p:cNvPr id="3" name="Rectangle 2"/>
          <p:cNvSpPr>
            <a:spLocks noGrp="1" noChangeArrowheads="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solidFill>
                  <a:schemeClr val="tx2">
                    <a:satMod val="200000"/>
                  </a:schemeClr>
                </a:solidFill>
              </a:rPr>
              <a:t>Dates to Remember!!!!</a:t>
            </a:r>
            <a:endParaRPr dirty="0">
              <a:solidFill>
                <a:schemeClr val="tx2">
                  <a:satMod val="200000"/>
                </a:schemeClr>
              </a:solidFill>
            </a:endParaRPr>
          </a:p>
        </p:txBody>
      </p:sp>
      <p:sp>
        <p:nvSpPr>
          <p:cNvPr id="4" name="Rectangle 3"/>
          <p:cNvSpPr/>
          <p:nvPr/>
        </p:nvSpPr>
        <p:spPr>
          <a:xfrm>
            <a:off x="5181600" y="6323568"/>
            <a:ext cx="3570208" cy="369332"/>
          </a:xfrm>
          <a:prstGeom prst="rect">
            <a:avLst/>
          </a:prstGeom>
        </p:spPr>
        <p:txBody>
          <a:bodyPr wrap="none">
            <a:spAutoFit/>
          </a:bodyPr>
          <a:lstStyle/>
          <a:p>
            <a:r>
              <a:rPr lang="en-US" dirty="0" smtClean="0">
                <a:solidFill>
                  <a:srgbClr val="FF0000"/>
                </a:solidFill>
              </a:rPr>
              <a:t>Page 8 of Regulations Handbook</a:t>
            </a:r>
            <a:endParaRPr lang="en-US"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TU">
      <a:dk1>
        <a:srgbClr val="000000"/>
      </a:dk1>
      <a:lt1>
        <a:srgbClr val="FFFFFF"/>
      </a:lt1>
      <a:dk2>
        <a:srgbClr val="FF0000"/>
      </a:dk2>
      <a:lt2>
        <a:srgbClr val="FFFFFF"/>
      </a:lt2>
      <a:accent1>
        <a:srgbClr val="FF0B0B"/>
      </a:accent1>
      <a:accent2>
        <a:srgbClr val="000000"/>
      </a:accent2>
      <a:accent3>
        <a:srgbClr val="FF0000"/>
      </a:accent3>
      <a:accent4>
        <a:srgbClr val="000000"/>
      </a:accent4>
      <a:accent5>
        <a:srgbClr val="FF0000"/>
      </a:accent5>
      <a:accent6>
        <a:srgbClr val="000000"/>
      </a:accent6>
      <a:hlink>
        <a:srgbClr val="FF0000"/>
      </a:hlink>
      <a:folHlink>
        <a:srgbClr val="00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12177</TotalTime>
  <Words>4625</Words>
  <Application>Microsoft Office PowerPoint</Application>
  <PresentationFormat>On-screen Show (4:3)</PresentationFormat>
  <Paragraphs>645</Paragraphs>
  <Slides>64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64</vt:i4>
      </vt:variant>
    </vt:vector>
  </HeadingPairs>
  <TitlesOfParts>
    <vt:vector size="76" baseType="lpstr">
      <vt:lpstr>Arial</vt:lpstr>
      <vt:lpstr>Calibri</vt:lpstr>
      <vt:lpstr>Freestyle Script</vt:lpstr>
      <vt:lpstr>Handwriting - Dakota</vt:lpstr>
      <vt:lpstr>Kunstler Script</vt:lpstr>
      <vt:lpstr>Lucida Sans Unicode</vt:lpstr>
      <vt:lpstr>Mistral</vt:lpstr>
      <vt:lpstr>Verdana</vt:lpstr>
      <vt:lpstr>Wingdings</vt:lpstr>
      <vt:lpstr>Wingdings 2</vt:lpstr>
      <vt:lpstr>Wingdings 3</vt:lpstr>
      <vt:lpstr>Concourse</vt:lpstr>
      <vt:lpstr>SGA FUNDING </vt:lpstr>
      <vt:lpstr> Funding Training  ONLY  for Student Orgs  receiving funding  from SGA or planning to apply for Contingency Funding</vt:lpstr>
      <vt:lpstr>Contact Information</vt:lpstr>
      <vt:lpstr>Requirements for SGA Funding</vt:lpstr>
      <vt:lpstr>Requirements for SGA Funding – Con’t </vt:lpstr>
      <vt:lpstr>SGA Requirements/Penalties  NEW DEADLINES</vt:lpstr>
      <vt:lpstr>Risk Management Dates</vt:lpstr>
      <vt:lpstr>Duties of the SGA Funded Organizations</vt:lpstr>
      <vt:lpstr>Dates to Remember!!!!</vt:lpstr>
      <vt:lpstr>Financial Statements</vt:lpstr>
      <vt:lpstr>Contingency Funding Process</vt:lpstr>
      <vt:lpstr>PowerPoint Presentation</vt:lpstr>
      <vt:lpstr>Request for Expense Approval Process</vt:lpstr>
      <vt:lpstr>PowerPoint Presentation</vt:lpstr>
      <vt:lpstr>PowerPoint Presentation</vt:lpstr>
      <vt:lpstr>PowerPoint Presentation</vt:lpstr>
      <vt:lpstr>Excluded Expenses</vt:lpstr>
      <vt:lpstr>General Reimbursement Form</vt:lpstr>
      <vt:lpstr>PowerPoint Presentation</vt:lpstr>
      <vt:lpstr>PowerPoint Presentation</vt:lpstr>
      <vt:lpstr>Purchase Request Form</vt:lpstr>
      <vt:lpstr>Direct Payment to On-Campus Entities</vt:lpstr>
      <vt:lpstr>On-Campus Entities</vt:lpstr>
      <vt:lpstr>PowerPoint Presentation</vt:lpstr>
      <vt:lpstr>Guest Professional and/or Speaker Services</vt:lpstr>
      <vt:lpstr>Payments to/for Guest Professionals</vt:lpstr>
      <vt:lpstr>PowerPoint Presentation</vt:lpstr>
      <vt:lpstr>PowerPoint Presentation</vt:lpstr>
      <vt:lpstr>Payments to a Nonresident Alien</vt:lpstr>
      <vt:lpstr>PowerPoint Presentation</vt:lpstr>
      <vt:lpstr>PowerPoint Presentation</vt:lpstr>
      <vt:lpstr>PowerPoint Presentation</vt:lpstr>
      <vt:lpstr>Tips for Using Rental Cars</vt:lpstr>
      <vt:lpstr>Tips for Purchasing Airfare/Hotel </vt:lpstr>
      <vt:lpstr>PowerPoint Presentation</vt:lpstr>
      <vt:lpstr>PowerPoint Presentation</vt:lpstr>
      <vt:lpstr>Sample List of Travelers</vt:lpstr>
      <vt:lpstr>Sample Letter from Advisor</vt:lpstr>
      <vt:lpstr>PowerPoint Presentation</vt:lpstr>
      <vt:lpstr>PowerPoint Presentation</vt:lpstr>
      <vt:lpstr>PowerPoint Presentation</vt:lpstr>
      <vt:lpstr>PowerPoint Presentation</vt:lpstr>
      <vt:lpstr> Common Questions</vt:lpstr>
      <vt:lpstr>When will SGA give us our money?</vt:lpstr>
      <vt:lpstr>Where can I find the funding forms?</vt:lpstr>
      <vt:lpstr>Can we be reimbursed for an expense which occurred the previous fiscal year? NO</vt:lpstr>
      <vt:lpstr>What will happen if we do not use all of the monies allocated to our org by SGA?</vt:lpstr>
      <vt:lpstr>How Does SGA Communicate With the Organizations?</vt:lpstr>
      <vt:lpstr>What is a Funding Coordinator? Why are they contacting me?</vt:lpstr>
      <vt:lpstr>How long will it take to process forms/receive payment?</vt:lpstr>
      <vt:lpstr>How long will it take to process forms/receive payment? Con’t</vt:lpstr>
      <vt:lpstr>How long will it take to process forms/receive payment? Con’t</vt:lpstr>
      <vt:lpstr>How long will it take to process forms/receive payment? Con’t</vt:lpstr>
      <vt:lpstr>Additional Resources</vt:lpstr>
      <vt:lpstr>Additional Information in the Regulations Handbook</vt:lpstr>
      <vt:lpstr>   Funding Request Process for Upcoming Fiscal Year</vt:lpstr>
      <vt:lpstr>FY18 Funding Allocation Process  Funding for September 2017-August 2018</vt:lpstr>
      <vt:lpstr>FY18 Funding Allocation Process – con’t.</vt:lpstr>
      <vt:lpstr>FY18 Funding Allocation Process – con’t.</vt:lpstr>
      <vt:lpstr>FY18 Funding Allocation Process – con’t.</vt:lpstr>
      <vt:lpstr>  An Incentive  At the end of FY17, any organizations who have utilized their full allocation by July 31, 2017 may be contacted by their funding coordinator.   Depending on funding available SGA may provide additional funds to these orgs. The amount available to each org will be determined at that time.  The amount will not be reflected on the financial spreadsheet nor can the org include it in the funding application as funding from SGA.    </vt:lpstr>
      <vt:lpstr> </vt:lpstr>
      <vt:lpstr>  As a reminder – A fiscal year runs September through August  During the fall/spring semester you’ll apply for funding for the upcoming fiscal year  Registration and risk management runs academic year and is maintained in the Center for Campus Life   </vt:lpstr>
      <vt:lpstr>Don’t forget to fill out the sign-in sheet (2 officers MUST attend this training)   Did we miss any topics?  Questions?  </vt:lpstr>
    </vt:vector>
  </TitlesOfParts>
  <Company>Texas Tech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SGA FUNDING</dc:title>
  <dc:creator>kgardner</dc:creator>
  <cp:lastModifiedBy>Taylor, Katherine R</cp:lastModifiedBy>
  <cp:revision>543</cp:revision>
  <cp:lastPrinted>2016-05-10T21:26:17Z</cp:lastPrinted>
  <dcterms:created xsi:type="dcterms:W3CDTF">2004-07-12T20:34:25Z</dcterms:created>
  <dcterms:modified xsi:type="dcterms:W3CDTF">2016-09-01T15:33:56Z</dcterms:modified>
</cp:coreProperties>
</file>