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0" r:id="rId1"/>
  </p:sldMasterIdLst>
  <p:notesMasterIdLst>
    <p:notesMasterId r:id="rId16"/>
  </p:notesMasterIdLst>
  <p:handoutMasterIdLst>
    <p:handoutMasterId r:id="rId17"/>
  </p:handoutMasterIdLst>
  <p:sldIdLst>
    <p:sldId id="256" r:id="rId2"/>
    <p:sldId id="257" r:id="rId3"/>
    <p:sldId id="358" r:id="rId4"/>
    <p:sldId id="356" r:id="rId5"/>
    <p:sldId id="357" r:id="rId6"/>
    <p:sldId id="282" r:id="rId7"/>
    <p:sldId id="271" r:id="rId8"/>
    <p:sldId id="272" r:id="rId9"/>
    <p:sldId id="260" r:id="rId10"/>
    <p:sldId id="261" r:id="rId11"/>
    <p:sldId id="300" r:id="rId12"/>
    <p:sldId id="359" r:id="rId13"/>
    <p:sldId id="309" r:id="rId14"/>
    <p:sldId id="351" r:id="rId1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574"/>
    </p:cViewPr>
  </p:sorterViewPr>
  <p:notesViewPr>
    <p:cSldViewPr>
      <p:cViewPr varScale="1">
        <p:scale>
          <a:sx n="78" d="100"/>
          <a:sy n="78" d="100"/>
        </p:scale>
        <p:origin x="-5850"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7735" cy="464503"/>
          </a:xfrm>
          <a:prstGeom prst="rect">
            <a:avLst/>
          </a:prstGeom>
        </p:spPr>
        <p:txBody>
          <a:bodyPr vert="horz" lIns="91275" tIns="45638" rIns="91275" bIns="45638" rtlCol="0"/>
          <a:lstStyle>
            <a:lvl1pPr algn="l">
              <a:defRPr sz="1200"/>
            </a:lvl1pPr>
          </a:lstStyle>
          <a:p>
            <a:pPr>
              <a:defRPr/>
            </a:pPr>
            <a:endParaRPr lang="en-US"/>
          </a:p>
        </p:txBody>
      </p:sp>
      <p:sp>
        <p:nvSpPr>
          <p:cNvPr id="3" name="Date Placeholder 2"/>
          <p:cNvSpPr>
            <a:spLocks noGrp="1"/>
          </p:cNvSpPr>
          <p:nvPr>
            <p:ph type="dt" sz="quarter" idx="1"/>
          </p:nvPr>
        </p:nvSpPr>
        <p:spPr>
          <a:xfrm>
            <a:off x="3971084" y="2"/>
            <a:ext cx="3037735" cy="464503"/>
          </a:xfrm>
          <a:prstGeom prst="rect">
            <a:avLst/>
          </a:prstGeom>
        </p:spPr>
        <p:txBody>
          <a:bodyPr vert="horz" lIns="91275" tIns="45638" rIns="91275" bIns="45638" rtlCol="0"/>
          <a:lstStyle>
            <a:lvl1pPr algn="r">
              <a:defRPr sz="1200"/>
            </a:lvl1pPr>
          </a:lstStyle>
          <a:p>
            <a:pPr>
              <a:defRPr/>
            </a:pPr>
            <a:fld id="{7ED63B7D-7F84-4845-B8ED-8B9A53DDDAD0}" type="datetimeFigureOut">
              <a:rPr lang="en-US"/>
              <a:pPr>
                <a:defRPr/>
              </a:pPr>
              <a:t>3/7/2017</a:t>
            </a:fld>
            <a:endParaRPr lang="en-US"/>
          </a:p>
        </p:txBody>
      </p:sp>
      <p:sp>
        <p:nvSpPr>
          <p:cNvPr id="4" name="Footer Placeholder 3"/>
          <p:cNvSpPr>
            <a:spLocks noGrp="1"/>
          </p:cNvSpPr>
          <p:nvPr>
            <p:ph type="ftr" sz="quarter" idx="2"/>
          </p:nvPr>
        </p:nvSpPr>
        <p:spPr>
          <a:xfrm>
            <a:off x="3" y="8830314"/>
            <a:ext cx="3037735" cy="464503"/>
          </a:xfrm>
          <a:prstGeom prst="rect">
            <a:avLst/>
          </a:prstGeom>
        </p:spPr>
        <p:txBody>
          <a:bodyPr vert="horz" lIns="91275" tIns="45638" rIns="91275" bIns="45638"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1084" y="8830314"/>
            <a:ext cx="3037735" cy="464503"/>
          </a:xfrm>
          <a:prstGeom prst="rect">
            <a:avLst/>
          </a:prstGeom>
        </p:spPr>
        <p:txBody>
          <a:bodyPr vert="horz" lIns="91275" tIns="45638" rIns="91275" bIns="45638" rtlCol="0" anchor="b"/>
          <a:lstStyle>
            <a:lvl1pPr algn="r">
              <a:defRPr sz="1200"/>
            </a:lvl1pPr>
          </a:lstStyle>
          <a:p>
            <a:pPr>
              <a:defRPr/>
            </a:pPr>
            <a:fld id="{80DE4121-CE9D-4A76-80D6-AB53DD3D6C4F}" type="slidenum">
              <a:rPr lang="en-US"/>
              <a:pPr>
                <a:defRPr/>
              </a:pPr>
              <a:t>‹#›</a:t>
            </a:fld>
            <a:endParaRPr lang="en-US"/>
          </a:p>
        </p:txBody>
      </p:sp>
    </p:spTree>
    <p:extLst>
      <p:ext uri="{BB962C8B-B14F-4D97-AF65-F5344CB8AC3E}">
        <p14:creationId xmlns:p14="http://schemas.microsoft.com/office/powerpoint/2010/main" val="1880286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3038161" cy="465141"/>
          </a:xfrm>
          <a:prstGeom prst="rect">
            <a:avLst/>
          </a:prstGeom>
        </p:spPr>
        <p:txBody>
          <a:bodyPr vert="horz" lIns="92215" tIns="46107" rIns="92215" bIns="46107" rtlCol="0"/>
          <a:lstStyle>
            <a:lvl1pPr algn="l">
              <a:defRPr sz="1200"/>
            </a:lvl1pPr>
          </a:lstStyle>
          <a:p>
            <a:endParaRPr lang="en-US"/>
          </a:p>
        </p:txBody>
      </p:sp>
      <p:sp>
        <p:nvSpPr>
          <p:cNvPr id="3" name="Date Placeholder 2"/>
          <p:cNvSpPr>
            <a:spLocks noGrp="1"/>
          </p:cNvSpPr>
          <p:nvPr>
            <p:ph type="dt" idx="1"/>
          </p:nvPr>
        </p:nvSpPr>
        <p:spPr>
          <a:xfrm>
            <a:off x="3970637" y="2"/>
            <a:ext cx="3038161" cy="465141"/>
          </a:xfrm>
          <a:prstGeom prst="rect">
            <a:avLst/>
          </a:prstGeom>
        </p:spPr>
        <p:txBody>
          <a:bodyPr vert="horz" lIns="92215" tIns="46107" rIns="92215" bIns="46107" rtlCol="0"/>
          <a:lstStyle>
            <a:lvl1pPr algn="r">
              <a:defRPr sz="1200"/>
            </a:lvl1pPr>
          </a:lstStyle>
          <a:p>
            <a:fld id="{B8439A2D-A595-4753-83E3-B7F3B3EAE1A8}" type="datetimeFigureOut">
              <a:rPr lang="en-US" smtClean="0"/>
              <a:pPr/>
              <a:t>3/7/2017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215" tIns="46107" rIns="92215" bIns="46107" rtlCol="0" anchor="ctr"/>
          <a:lstStyle/>
          <a:p>
            <a:endParaRPr lang="en-US"/>
          </a:p>
        </p:txBody>
      </p:sp>
      <p:sp>
        <p:nvSpPr>
          <p:cNvPr id="5" name="Notes Placeholder 4"/>
          <p:cNvSpPr>
            <a:spLocks noGrp="1"/>
          </p:cNvSpPr>
          <p:nvPr>
            <p:ph type="body" sz="quarter" idx="3"/>
          </p:nvPr>
        </p:nvSpPr>
        <p:spPr>
          <a:xfrm>
            <a:off x="701364" y="4416433"/>
            <a:ext cx="5607678" cy="4183059"/>
          </a:xfrm>
          <a:prstGeom prst="rect">
            <a:avLst/>
          </a:prstGeom>
        </p:spPr>
        <p:txBody>
          <a:bodyPr vert="horz" lIns="92215" tIns="46107" rIns="92215" bIns="4610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8829663"/>
            <a:ext cx="3038161" cy="465141"/>
          </a:xfrm>
          <a:prstGeom prst="rect">
            <a:avLst/>
          </a:prstGeom>
        </p:spPr>
        <p:txBody>
          <a:bodyPr vert="horz" lIns="92215" tIns="46107" rIns="92215" bIns="46107" rtlCol="0" anchor="b"/>
          <a:lstStyle>
            <a:lvl1pPr algn="l">
              <a:defRPr sz="1200"/>
            </a:lvl1pPr>
          </a:lstStyle>
          <a:p>
            <a:endParaRPr lang="en-US"/>
          </a:p>
        </p:txBody>
      </p:sp>
      <p:sp>
        <p:nvSpPr>
          <p:cNvPr id="7" name="Slide Number Placeholder 6"/>
          <p:cNvSpPr>
            <a:spLocks noGrp="1"/>
          </p:cNvSpPr>
          <p:nvPr>
            <p:ph type="sldNum" sz="quarter" idx="5"/>
          </p:nvPr>
        </p:nvSpPr>
        <p:spPr>
          <a:xfrm>
            <a:off x="3970637" y="8829663"/>
            <a:ext cx="3038161" cy="465141"/>
          </a:xfrm>
          <a:prstGeom prst="rect">
            <a:avLst/>
          </a:prstGeom>
        </p:spPr>
        <p:txBody>
          <a:bodyPr vert="horz" lIns="92215" tIns="46107" rIns="92215" bIns="46107" rtlCol="0" anchor="b"/>
          <a:lstStyle>
            <a:lvl1pPr algn="r">
              <a:defRPr sz="1200"/>
            </a:lvl1pPr>
          </a:lstStyle>
          <a:p>
            <a:fld id="{A5C16073-3674-4AEE-A712-87EBF1E7086D}" type="slidenum">
              <a:rPr lang="en-US" smtClean="0"/>
              <a:pPr/>
              <a:t>‹#›</a:t>
            </a:fld>
            <a:endParaRPr lang="en-US"/>
          </a:p>
        </p:txBody>
      </p:sp>
    </p:spTree>
    <p:extLst>
      <p:ext uri="{BB962C8B-B14F-4D97-AF65-F5344CB8AC3E}">
        <p14:creationId xmlns:p14="http://schemas.microsoft.com/office/powerpoint/2010/main" val="2414900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A36C8248-3F8D-422B-AE59-556411D5B2AD}"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97BCAB8-69F9-4254-B49A-65A796B9B3A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FD59878-8C33-4373-9FDF-C7AD42F9EEB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C0314A-5068-4227-AC81-8FFCA49CB32C}" type="slidenum">
              <a:rPr lang="en-US" smtClean="0"/>
              <a:pPr>
                <a:defRPr/>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86B17B0-9764-4B1E-88F5-05AC5F93571F}"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BC22710-BBB1-4A03-A29A-07907CFB3BC4}" type="slidenum">
              <a:rPr lang="en-US" smtClean="0"/>
              <a:pPr>
                <a:defRPr/>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AE92F5B-692C-4CD3-A1E7-4E1B105A9CF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5BD82B2-9AEA-4CA3-8E66-5864878EAE56}" type="slidenum">
              <a:rPr lang="en-US" smtClean="0"/>
              <a:pPr>
                <a:defRPr/>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DAC8F1D-DA62-4A13-AC22-9A9B5643FCD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DBDC754-085C-494B-9AE9-FC649429801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E93B893-3A18-4B40-84B7-95CD1DDEC7BC}"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0406578-1E76-4937-A6D9-E373B14417E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91" r:id="rId1"/>
    <p:sldLayoutId id="2147484292" r:id="rId2"/>
    <p:sldLayoutId id="2147484293" r:id="rId3"/>
    <p:sldLayoutId id="2147484294" r:id="rId4"/>
    <p:sldLayoutId id="2147484295" r:id="rId5"/>
    <p:sldLayoutId id="2147484296" r:id="rId6"/>
    <p:sldLayoutId id="2147484297" r:id="rId7"/>
    <p:sldLayoutId id="2147484298" r:id="rId8"/>
    <p:sldLayoutId id="2147484299" r:id="rId9"/>
    <p:sldLayoutId id="2147484300" r:id="rId10"/>
    <p:sldLayoutId id="214748430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ga.ttu.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depts.ttu.edu/sga/StudentOrganizationsFunding/FundingProcess.php" TargetMode="External"/><Relationship Id="rId2" Type="http://schemas.openxmlformats.org/officeDocument/2006/relationships/hyperlink" Target="http://www.depts.ttu.edu/sga/StudentOrganizationsFunding/index.php" TargetMode="External"/><Relationship Id="rId1" Type="http://schemas.openxmlformats.org/officeDocument/2006/relationships/slideLayout" Target="../slideLayouts/slideLayout2.xml"/><Relationship Id="rId4" Type="http://schemas.openxmlformats.org/officeDocument/2006/relationships/hyperlink" Target="http://www.depts.ttu.edu/sga/StudentOrganizationsFunding/FundingTraining.ph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3048000"/>
            <a:ext cx="7772400" cy="1975104"/>
          </a:xfrm>
        </p:spPr>
        <p:txBody>
          <a:bodyPr/>
          <a:lstStyle/>
          <a:p>
            <a:pPr eaLnBrk="1" fontAlgn="auto" hangingPunct="1">
              <a:spcAft>
                <a:spcPts val="0"/>
              </a:spcAft>
              <a:defRPr/>
            </a:pPr>
            <a:r>
              <a:rPr sz="7200" dirty="0" smtClean="0">
                <a:solidFill>
                  <a:schemeClr val="tx2">
                    <a:satMod val="200000"/>
                  </a:schemeClr>
                </a:solidFill>
              </a:rPr>
              <a:t>SGA </a:t>
            </a:r>
            <a:r>
              <a:rPr sz="7200" dirty="0">
                <a:solidFill>
                  <a:schemeClr val="tx2">
                    <a:satMod val="200000"/>
                  </a:schemeClr>
                </a:solidFill>
              </a:rPr>
              <a:t>FUNDING</a:t>
            </a:r>
            <a:r>
              <a:rPr dirty="0">
                <a:solidFill>
                  <a:schemeClr val="tx2">
                    <a:satMod val="200000"/>
                  </a:schemeClr>
                </a:solidFill>
              </a:rPr>
              <a:t/>
            </a:r>
            <a:br>
              <a:rPr dirty="0">
                <a:solidFill>
                  <a:schemeClr val="tx2">
                    <a:satMod val="200000"/>
                  </a:schemeClr>
                </a:solidFill>
              </a:rPr>
            </a:br>
            <a:endParaRPr dirty="0">
              <a:solidFill>
                <a:schemeClr val="tx2">
                  <a:satMod val="200000"/>
                </a:schemeClr>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04800"/>
            <a:ext cx="2014728" cy="20147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533400" y="1219200"/>
            <a:ext cx="8229600" cy="5287963"/>
          </a:xfrm>
        </p:spPr>
        <p:txBody>
          <a:bodyPr>
            <a:normAutofit/>
          </a:bodyPr>
          <a:lstStyle/>
          <a:p>
            <a:pPr eaLnBrk="1" hangingPunct="1">
              <a:lnSpc>
                <a:spcPct val="90000"/>
              </a:lnSpc>
            </a:pPr>
            <a:r>
              <a:rPr lang="en-US" dirty="0" smtClean="0"/>
              <a:t>Research Presentation Travel Expenses</a:t>
            </a:r>
          </a:p>
          <a:p>
            <a:pPr eaLnBrk="1" hangingPunct="1">
              <a:lnSpc>
                <a:spcPct val="90000"/>
              </a:lnSpc>
            </a:pPr>
            <a:r>
              <a:rPr lang="en-US" dirty="0" smtClean="0"/>
              <a:t>Alcohol</a:t>
            </a:r>
          </a:p>
          <a:p>
            <a:pPr eaLnBrk="1" hangingPunct="1">
              <a:lnSpc>
                <a:spcPct val="90000"/>
              </a:lnSpc>
            </a:pPr>
            <a:r>
              <a:rPr lang="en-US" dirty="0" smtClean="0"/>
              <a:t>Tips or gratuity</a:t>
            </a:r>
          </a:p>
          <a:p>
            <a:pPr eaLnBrk="1" hangingPunct="1">
              <a:lnSpc>
                <a:spcPct val="90000"/>
              </a:lnSpc>
            </a:pPr>
            <a:r>
              <a:rPr lang="en-US" dirty="0" smtClean="0"/>
              <a:t>Texas State Sales Tax on Hotels</a:t>
            </a:r>
          </a:p>
          <a:p>
            <a:pPr eaLnBrk="1" hangingPunct="1">
              <a:lnSpc>
                <a:spcPct val="90000"/>
              </a:lnSpc>
            </a:pPr>
            <a:r>
              <a:rPr lang="en-US" dirty="0" smtClean="0"/>
              <a:t>Insurance for travel outside the US</a:t>
            </a:r>
          </a:p>
          <a:p>
            <a:pPr eaLnBrk="1" hangingPunct="1">
              <a:lnSpc>
                <a:spcPct val="90000"/>
              </a:lnSpc>
            </a:pPr>
            <a:r>
              <a:rPr lang="en-US" dirty="0" smtClean="0"/>
              <a:t>Room Service</a:t>
            </a:r>
          </a:p>
          <a:p>
            <a:pPr eaLnBrk="1" hangingPunct="1">
              <a:lnSpc>
                <a:spcPct val="90000"/>
              </a:lnSpc>
            </a:pPr>
            <a:r>
              <a:rPr lang="en-US" dirty="0" smtClean="0"/>
              <a:t>Internet/Wi-Fi Fees</a:t>
            </a:r>
          </a:p>
          <a:p>
            <a:pPr eaLnBrk="1" hangingPunct="1">
              <a:lnSpc>
                <a:spcPct val="90000"/>
              </a:lnSpc>
            </a:pPr>
            <a:r>
              <a:rPr lang="en-US" dirty="0" smtClean="0"/>
              <a:t>Movies</a:t>
            </a:r>
          </a:p>
          <a:p>
            <a:pPr eaLnBrk="1" hangingPunct="1">
              <a:lnSpc>
                <a:spcPct val="90000"/>
              </a:lnSpc>
            </a:pPr>
            <a:r>
              <a:rPr lang="en-US" dirty="0" smtClean="0"/>
              <a:t>Telephone Calls</a:t>
            </a:r>
          </a:p>
          <a:p>
            <a:pPr eaLnBrk="1" hangingPunct="1">
              <a:lnSpc>
                <a:spcPct val="90000"/>
              </a:lnSpc>
            </a:pPr>
            <a:r>
              <a:rPr lang="en-US" dirty="0" smtClean="0"/>
              <a:t>Souvenirs</a:t>
            </a:r>
          </a:p>
        </p:txBody>
      </p:sp>
      <p:sp>
        <p:nvSpPr>
          <p:cNvPr id="5" name="Rectangle 2"/>
          <p:cNvSpPr txBox="1">
            <a:spLocks noChangeArrowheads="1"/>
          </p:cNvSpPr>
          <p:nvPr/>
        </p:nvSpPr>
        <p:spPr>
          <a:xfrm>
            <a:off x="609600" y="152400"/>
            <a:ext cx="8229600" cy="1143000"/>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atMod val="200000"/>
                  </a:schemeClr>
                </a:solidFill>
                <a:effectLst>
                  <a:outerShdw blurRad="31750" dist="25400" dir="5400000" algn="tl" rotWithShape="0">
                    <a:srgbClr val="000000">
                      <a:alpha val="25000"/>
                    </a:srgbClr>
                  </a:outerShdw>
                </a:effectLst>
                <a:uLnTx/>
                <a:uFillTx/>
                <a:latin typeface="+mj-lt"/>
                <a:ea typeface="+mj-ea"/>
                <a:cs typeface="+mj-cs"/>
              </a:rPr>
              <a:t>Excluded </a:t>
            </a:r>
            <a:r>
              <a:rPr kumimoji="0" lang="en-US" sz="4100" b="1" i="0" u="none" strike="noStrike" kern="1200" cap="none" spc="0" normalizeH="0" baseline="0" noProof="0" dirty="0" smtClean="0">
                <a:ln>
                  <a:noFill/>
                </a:ln>
                <a:solidFill>
                  <a:schemeClr val="tx2">
                    <a:satMod val="200000"/>
                  </a:schemeClr>
                </a:solidFill>
                <a:effectLst>
                  <a:outerShdw blurRad="31750" dist="25400" dir="5400000" algn="tl" rotWithShape="0">
                    <a:srgbClr val="000000">
                      <a:alpha val="25000"/>
                    </a:srgbClr>
                  </a:outerShdw>
                </a:effectLst>
                <a:uLnTx/>
                <a:uFillTx/>
                <a:latin typeface="+mj-lt"/>
                <a:ea typeface="+mj-ea"/>
                <a:cs typeface="+mj-cs"/>
              </a:rPr>
              <a:t>Travel Expenses</a:t>
            </a:r>
            <a:endParaRPr kumimoji="0" lang="en-US" sz="4100" b="1" i="0" u="none" strike="noStrike" kern="1200" cap="none" spc="0" normalizeH="0" baseline="0" noProof="0" dirty="0">
              <a:ln>
                <a:noFill/>
              </a:ln>
              <a:solidFill>
                <a:schemeClr val="tx2">
                  <a:satMod val="200000"/>
                </a:schemeClr>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711459" y="1066800"/>
            <a:ext cx="36576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sz="2400" b="1" dirty="0" smtClean="0"/>
              <a:t>SGA Office Suites </a:t>
            </a:r>
          </a:p>
          <a:p>
            <a:pPr eaLnBrk="1" hangingPunct="1"/>
            <a:endParaRPr lang="en-US" sz="2400" dirty="0" smtClean="0"/>
          </a:p>
          <a:p>
            <a:pPr eaLnBrk="1" hangingPunct="1"/>
            <a:r>
              <a:rPr lang="en-US" sz="2400" dirty="0" smtClean="0"/>
              <a:t>3</a:t>
            </a:r>
            <a:r>
              <a:rPr lang="en-US" sz="2400" baseline="30000" dirty="0" smtClean="0"/>
              <a:t>rd</a:t>
            </a:r>
            <a:r>
              <a:rPr lang="en-US" sz="2400" dirty="0" smtClean="0"/>
              <a:t> Floor of the Student Union Building, Room 302 </a:t>
            </a:r>
          </a:p>
          <a:p>
            <a:pPr eaLnBrk="1" hangingPunct="1"/>
            <a:endParaRPr lang="en-US" sz="2400" dirty="0" smtClean="0"/>
          </a:p>
          <a:p>
            <a:pPr eaLnBrk="1" hangingPunct="1"/>
            <a:r>
              <a:rPr lang="en-US" sz="2400" dirty="0" smtClean="0"/>
              <a:t>Ph: Number: 742-3631</a:t>
            </a:r>
          </a:p>
          <a:p>
            <a:pPr eaLnBrk="1" hangingPunct="1"/>
            <a:endParaRPr lang="en-US" sz="900" dirty="0" smtClean="0"/>
          </a:p>
          <a:p>
            <a:pPr eaLnBrk="1" hangingPunct="1"/>
            <a:r>
              <a:rPr lang="en-US" sz="2400" dirty="0" smtClean="0"/>
              <a:t>Fax Number: 742-0170</a:t>
            </a:r>
          </a:p>
          <a:p>
            <a:pPr eaLnBrk="1" hangingPunct="1"/>
            <a:endParaRPr lang="en-US" sz="2400" dirty="0" smtClean="0">
              <a:solidFill>
                <a:srgbClr val="FF0000"/>
              </a:solidFill>
              <a:hlinkClick r:id="rId2"/>
            </a:endParaRPr>
          </a:p>
          <a:p>
            <a:pPr eaLnBrk="1" hangingPunct="1"/>
            <a:r>
              <a:rPr lang="en-US" sz="2400" dirty="0" smtClean="0"/>
              <a:t>Website:</a:t>
            </a:r>
            <a:r>
              <a:rPr lang="en-US" sz="2400" dirty="0" smtClean="0">
                <a:solidFill>
                  <a:srgbClr val="FF0000"/>
                </a:solidFill>
              </a:rPr>
              <a:t> </a:t>
            </a:r>
            <a:r>
              <a:rPr lang="en-US" sz="2400" dirty="0" smtClean="0">
                <a:solidFill>
                  <a:srgbClr val="FF0000"/>
                </a:solidFill>
                <a:hlinkClick r:id="rId2"/>
              </a:rPr>
              <a:t>www.sga.ttu.edu</a:t>
            </a:r>
            <a:r>
              <a:rPr lang="en-US" sz="2400" dirty="0" smtClean="0"/>
              <a:t> </a:t>
            </a:r>
          </a:p>
          <a:p>
            <a:pPr eaLnBrk="1" hangingPunct="1"/>
            <a:endParaRPr lang="en-US" sz="2400" dirty="0" smtClean="0"/>
          </a:p>
          <a:p>
            <a:pPr eaLnBrk="1" hangingPunct="1"/>
            <a:r>
              <a:rPr lang="en-US" sz="2400" dirty="0" smtClean="0"/>
              <a:t>Email: sga@ttu.edu</a:t>
            </a:r>
          </a:p>
        </p:txBody>
      </p:sp>
      <p:sp>
        <p:nvSpPr>
          <p:cNvPr id="10" name="Rectangle 3"/>
          <p:cNvSpPr txBox="1">
            <a:spLocks noChangeArrowheads="1"/>
          </p:cNvSpPr>
          <p:nvPr/>
        </p:nvSpPr>
        <p:spPr bwMode="auto">
          <a:xfrm>
            <a:off x="4728676" y="1066800"/>
            <a:ext cx="36576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lvl="0" indent="-255588" eaLnBrk="1" hangingPunct="1">
              <a:spcBef>
                <a:spcPts val="400"/>
              </a:spcBef>
              <a:buClr>
                <a:schemeClr val="accent1"/>
              </a:buClr>
              <a:buSzPct val="68000"/>
              <a:buFont typeface="Wingdings 3" pitchFamily="18" charset="2"/>
              <a:buChar char=""/>
              <a:defRPr/>
            </a:pPr>
            <a:r>
              <a:rPr lang="en-US" b="1" dirty="0" smtClean="0"/>
              <a:t>Katherine Taylor</a:t>
            </a:r>
          </a:p>
          <a:p>
            <a:pPr marL="365125" lvl="0" indent="-255588" eaLnBrk="1" hangingPunct="1">
              <a:spcBef>
                <a:spcPts val="400"/>
              </a:spcBef>
              <a:buClr>
                <a:schemeClr val="accent1"/>
              </a:buClr>
              <a:buSzPct val="68000"/>
              <a:defRPr/>
            </a:pPr>
            <a:r>
              <a:rPr lang="en-US" b="1" dirty="0" smtClean="0"/>
              <a:t>	</a:t>
            </a:r>
            <a:r>
              <a:rPr lang="en-US" dirty="0" smtClean="0"/>
              <a:t>SGA Funding Coordinator/Account Manager </a:t>
            </a:r>
          </a:p>
          <a:p>
            <a:pPr marL="365125" lvl="0" indent="-255588" eaLnBrk="1" hangingPunct="1">
              <a:spcBef>
                <a:spcPts val="400"/>
              </a:spcBef>
              <a:buClr>
                <a:schemeClr val="accent1"/>
              </a:buClr>
              <a:buSzPct val="68000"/>
              <a:defRPr/>
            </a:pPr>
            <a:r>
              <a:rPr lang="en-US" dirty="0" smtClean="0"/>
              <a:t>	742-3631 or 834-1738</a:t>
            </a:r>
          </a:p>
          <a:p>
            <a:pPr marL="365125" lvl="0" indent="-255588" eaLnBrk="1" hangingPunct="1">
              <a:spcBef>
                <a:spcPts val="400"/>
              </a:spcBef>
              <a:buClr>
                <a:schemeClr val="accent1"/>
              </a:buClr>
              <a:buSzPct val="68000"/>
              <a:defRPr/>
            </a:pPr>
            <a:r>
              <a:rPr lang="en-US" dirty="0" smtClean="0">
                <a:solidFill>
                  <a:srgbClr val="FF0000"/>
                </a:solidFill>
              </a:rPr>
              <a:t>    katherine.r.taylor@ttu.edu</a:t>
            </a:r>
            <a:endParaRPr lang="en-US" b="1" dirty="0" smtClean="0">
              <a:solidFill>
                <a:srgbClr val="FF0000"/>
              </a:solidFill>
            </a:endParaRPr>
          </a:p>
          <a:p>
            <a:pPr marL="365125"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Char char=""/>
              <a:tabLst/>
              <a:defRPr/>
            </a:pPr>
            <a:endParaRPr kumimoji="0" lang="en-US" b="1"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Char char=""/>
              <a:tabLst/>
              <a:defRPr/>
            </a:pPr>
            <a:r>
              <a:rPr kumimoji="0" lang="en-US" b="1" i="0" u="none" strike="noStrike" kern="1200" cap="none" spc="0" normalizeH="0" baseline="0" noProof="0" dirty="0" smtClean="0">
                <a:ln>
                  <a:noFill/>
                </a:ln>
                <a:solidFill>
                  <a:schemeClr val="tx1"/>
                </a:solidFill>
                <a:effectLst/>
                <a:uLnTx/>
                <a:uFillTx/>
                <a:latin typeface="+mj-lt"/>
                <a:ea typeface="+mn-ea"/>
                <a:cs typeface="+mn-cs"/>
              </a:rPr>
              <a:t>Thad Brock</a:t>
            </a:r>
            <a:endParaRPr kumimoji="0" lang="en-US" b="1" i="0" u="none" strike="noStrike" kern="1200" cap="none" spc="0" normalizeH="0" baseline="0" noProof="0" dirty="0" smtClean="0">
              <a:ln>
                <a:noFill/>
              </a:ln>
              <a:solidFill>
                <a:schemeClr val="tx1"/>
              </a:solidFill>
              <a:effectLst/>
              <a:uLnTx/>
              <a:uFillTx/>
              <a:latin typeface="+mj-lt"/>
              <a:ea typeface="+mn-ea"/>
              <a:cs typeface="+mn-cs"/>
            </a:endParaRPr>
          </a:p>
          <a:p>
            <a:pPr marL="365125" lvl="0" indent="-255588" eaLnBrk="1" hangingPunct="1">
              <a:spcBef>
                <a:spcPts val="400"/>
              </a:spcBef>
              <a:buClr>
                <a:schemeClr val="accent1"/>
              </a:buClr>
              <a:buSzPct val="68000"/>
              <a:defRPr/>
            </a:pPr>
            <a:r>
              <a:rPr lang="en-US" dirty="0" smtClean="0">
                <a:latin typeface="+mj-lt"/>
              </a:rPr>
              <a:t>	SGA Chief of Staff,  SORC  </a:t>
            </a:r>
          </a:p>
          <a:p>
            <a:pPr marL="365125" lvl="0" indent="-255588" eaLnBrk="1" hangingPunct="1">
              <a:spcBef>
                <a:spcPts val="400"/>
              </a:spcBef>
              <a:buClr>
                <a:schemeClr val="accent1"/>
              </a:buClr>
              <a:buSzPct val="68000"/>
              <a:defRPr/>
            </a:pPr>
            <a:r>
              <a:rPr lang="en-US" dirty="0" smtClean="0">
                <a:latin typeface="+mj-lt"/>
              </a:rPr>
              <a:t>	742-3631 </a:t>
            </a:r>
          </a:p>
          <a:p>
            <a:pPr marL="365125" lvl="0" indent="-255588" eaLnBrk="1" hangingPunct="1">
              <a:spcBef>
                <a:spcPts val="400"/>
              </a:spcBef>
              <a:buClr>
                <a:schemeClr val="accent1"/>
              </a:buClr>
              <a:buSzPct val="68000"/>
              <a:defRPr/>
            </a:pPr>
            <a:r>
              <a:rPr lang="en-US" dirty="0" smtClean="0">
                <a:latin typeface="+mj-lt"/>
              </a:rPr>
              <a:t>	</a:t>
            </a:r>
            <a:r>
              <a:rPr lang="en-US" dirty="0" smtClean="0">
                <a:solidFill>
                  <a:schemeClr val="tx2"/>
                </a:solidFill>
                <a:latin typeface="+mj-lt"/>
              </a:rPr>
              <a:t>thad.brock</a:t>
            </a:r>
            <a:r>
              <a:rPr lang="en-US" dirty="0" smtClean="0">
                <a:solidFill>
                  <a:srgbClr val="FF0000"/>
                </a:solidFill>
                <a:latin typeface="+mj-lt"/>
              </a:rPr>
              <a:t>@ttu.edu</a:t>
            </a:r>
            <a:endParaRPr lang="en-US" dirty="0" smtClean="0">
              <a:solidFill>
                <a:srgbClr val="FF0000"/>
              </a:solidFill>
              <a:latin typeface="+mj-lt"/>
            </a:endParaRPr>
          </a:p>
          <a:p>
            <a:pPr marL="365125" lvl="0" indent="-255588" eaLnBrk="1" hangingPunct="1">
              <a:spcBef>
                <a:spcPts val="400"/>
              </a:spcBef>
              <a:buClr>
                <a:schemeClr val="accent1"/>
              </a:buClr>
              <a:buSzPct val="68000"/>
              <a:defRPr/>
            </a:pPr>
            <a:endParaRPr lang="en-US" b="1" dirty="0" smtClean="0">
              <a:latin typeface="+mj-lt"/>
            </a:endParaRPr>
          </a:p>
          <a:p>
            <a:pPr marL="365125"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Char char=""/>
              <a:tabLst/>
              <a:defRPr/>
            </a:pPr>
            <a:r>
              <a:rPr lang="en-US" b="1" dirty="0" smtClean="0">
                <a:latin typeface="+mj-lt"/>
              </a:rPr>
              <a:t>Farah Mechref</a:t>
            </a:r>
          </a:p>
          <a:p>
            <a:pPr marL="365125" marR="0" lvl="0" indent="-255588" algn="l" defTabSz="914400" rtl="0" eaLnBrk="1" fontAlgn="base" latinLnBrk="0" hangingPunct="1">
              <a:lnSpc>
                <a:spcPct val="100000"/>
              </a:lnSpc>
              <a:spcBef>
                <a:spcPts val="400"/>
              </a:spcBef>
              <a:spcAft>
                <a:spcPct val="0"/>
              </a:spcAft>
              <a:buClr>
                <a:schemeClr val="accent1"/>
              </a:buClr>
              <a:buSzPct val="68000"/>
              <a:tabLst/>
              <a:defRPr/>
            </a:pPr>
            <a:r>
              <a:rPr lang="en-US" dirty="0" smtClean="0">
                <a:latin typeface="+mj-lt"/>
              </a:rPr>
              <a:t>	Chair, Budget &amp; Finance Committee </a:t>
            </a:r>
          </a:p>
          <a:p>
            <a:pPr marL="365125" marR="0" lvl="0" indent="-255588" algn="l" defTabSz="914400" rtl="0" eaLnBrk="1" fontAlgn="base" latinLnBrk="0" hangingPunct="1">
              <a:lnSpc>
                <a:spcPct val="100000"/>
              </a:lnSpc>
              <a:spcBef>
                <a:spcPts val="400"/>
              </a:spcBef>
              <a:spcAft>
                <a:spcPct val="0"/>
              </a:spcAft>
              <a:buClr>
                <a:schemeClr val="accent1"/>
              </a:buClr>
              <a:buSzPct val="68000"/>
              <a:tabLst/>
              <a:defRPr/>
            </a:pPr>
            <a:r>
              <a:rPr lang="en-US" dirty="0" smtClean="0">
                <a:latin typeface="+mj-lt"/>
              </a:rPr>
              <a:t>	742-3631</a:t>
            </a:r>
          </a:p>
          <a:p>
            <a:pPr marL="365125" marR="0" lvl="0" indent="-255588" algn="l" defTabSz="914400" rtl="0" eaLnBrk="1" fontAlgn="base" latinLnBrk="0" hangingPunct="1">
              <a:lnSpc>
                <a:spcPct val="100000"/>
              </a:lnSpc>
              <a:spcBef>
                <a:spcPts val="400"/>
              </a:spcBef>
              <a:spcAft>
                <a:spcPct val="0"/>
              </a:spcAft>
              <a:buClr>
                <a:schemeClr val="accent1"/>
              </a:buClr>
              <a:buSzPct val="68000"/>
              <a:tabLst/>
              <a:defRPr/>
            </a:pPr>
            <a:r>
              <a:rPr lang="en-US" dirty="0" smtClean="0">
                <a:solidFill>
                  <a:srgbClr val="FF0000"/>
                </a:solidFill>
                <a:latin typeface="+mj-lt"/>
              </a:rPr>
              <a:t>	farah.mechref@ttu.edu </a:t>
            </a:r>
          </a:p>
          <a:p>
            <a:pPr marL="365125"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Char char=""/>
              <a:tabLst/>
              <a:defRPr/>
            </a:pPr>
            <a:endParaRPr lang="en-US" sz="2000" dirty="0" smtClean="0">
              <a:latin typeface="+mn-lt"/>
            </a:endParaRPr>
          </a:p>
          <a:p>
            <a:pPr marL="365125"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Rectangle 2"/>
          <p:cNvSpPr>
            <a:spLocks noGrp="1" noChangeArrowheads="1"/>
          </p:cNvSpPr>
          <p:nvPr>
            <p:ph type="title"/>
          </p:nvPr>
        </p:nvSpPr>
        <p:spPr>
          <a:xfrm>
            <a:off x="381000" y="76200"/>
            <a:ext cx="8305800" cy="1096962"/>
          </a:xfrm>
        </p:spPr>
        <p:txBody>
          <a:bodyPr>
            <a:normAutofit/>
          </a:bodyPr>
          <a:lstStyle/>
          <a:p>
            <a:pPr eaLnBrk="1" fontAlgn="auto" hangingPunct="1">
              <a:spcAft>
                <a:spcPts val="0"/>
              </a:spcAft>
              <a:defRPr/>
            </a:pPr>
            <a:r>
              <a:rPr lang="en-US" dirty="0" smtClean="0">
                <a:solidFill>
                  <a:schemeClr val="tx2">
                    <a:satMod val="200000"/>
                  </a:schemeClr>
                </a:solidFill>
              </a:rPr>
              <a:t>Contact Information</a:t>
            </a:r>
            <a:endParaRPr dirty="0">
              <a:solidFill>
                <a:schemeClr val="tx2">
                  <a:satMod val="20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1417638"/>
            <a:ext cx="8229600" cy="4754562"/>
          </a:xfrm>
        </p:spPr>
        <p:txBody>
          <a:bodyPr>
            <a:normAutofit fontScale="92500" lnSpcReduction="20000"/>
          </a:bodyPr>
          <a:lstStyle/>
          <a:p>
            <a:pPr lvl="1"/>
            <a:r>
              <a:rPr lang="en-US" sz="2600" dirty="0" smtClean="0"/>
              <a:t>Organizations currently funded by SGA  - complete application on the SGA website (Funding Overview page in Miscellaneous forms section)</a:t>
            </a:r>
          </a:p>
          <a:p>
            <a:pPr lvl="1"/>
            <a:endParaRPr lang="en-US" sz="2600" dirty="0" smtClean="0"/>
          </a:p>
          <a:p>
            <a:pPr lvl="1"/>
            <a:r>
              <a:rPr lang="en-US" sz="2600" dirty="0" smtClean="0"/>
              <a:t>Organizations NOT funded by SGA – complete application located in OrgSync</a:t>
            </a:r>
          </a:p>
          <a:p>
            <a:pPr lvl="1"/>
            <a:endParaRPr lang="en-US" sz="2600" dirty="0"/>
          </a:p>
          <a:p>
            <a:pPr lvl="1"/>
            <a:r>
              <a:rPr lang="en-US" sz="2600" dirty="0" smtClean="0"/>
              <a:t>Either way, after org is awarded $$ paperwork is processed through the SGA office by coordinating with Katherine</a:t>
            </a:r>
          </a:p>
          <a:p>
            <a:pPr lvl="1"/>
            <a:endParaRPr lang="en-US" sz="2600" dirty="0"/>
          </a:p>
          <a:p>
            <a:pPr lvl="1"/>
            <a:r>
              <a:rPr lang="en-US" sz="2600" b="1" i="1" dirty="0" smtClean="0"/>
              <a:t>Eligible expenses generally follow the SGA </a:t>
            </a:r>
            <a:r>
              <a:rPr lang="en-US" sz="2600" b="1" i="1" dirty="0"/>
              <a:t>F</a:t>
            </a:r>
            <a:r>
              <a:rPr lang="en-US" sz="2600" b="1" i="1" dirty="0" smtClean="0"/>
              <a:t>unding Regulations</a:t>
            </a:r>
          </a:p>
          <a:p>
            <a:pPr lvl="1"/>
            <a:endParaRPr lang="en-US" sz="2600" b="1" dirty="0"/>
          </a:p>
          <a:p>
            <a:pPr lvl="1"/>
            <a:endParaRPr lang="en-US" sz="2600" b="1" dirty="0"/>
          </a:p>
          <a:p>
            <a:pPr eaLnBrk="1" hangingPunct="1"/>
            <a:endParaRPr lang="en-US" sz="2800" dirty="0" smtClean="0"/>
          </a:p>
          <a:p>
            <a:pPr algn="r" eaLnBrk="1" hangingPunct="1">
              <a:buNone/>
            </a:pPr>
            <a:endParaRPr lang="en-US" sz="2000" dirty="0" smtClean="0">
              <a:solidFill>
                <a:srgbClr val="FF0000"/>
              </a:solidFill>
            </a:endParaRPr>
          </a:p>
          <a:p>
            <a:pPr algn="r" eaLnBrk="1" hangingPunct="1">
              <a:buNone/>
            </a:pPr>
            <a:endParaRPr lang="en-US" sz="2000" dirty="0" smtClean="0">
              <a:solidFill>
                <a:srgbClr val="FF0000"/>
              </a:solidFill>
            </a:endParaRPr>
          </a:p>
        </p:txBody>
      </p:sp>
      <p:sp>
        <p:nvSpPr>
          <p:cNvPr id="4" name="Rectangle 2"/>
          <p:cNvSpPr>
            <a:spLocks noGrp="1" noChangeArrowheads="1"/>
          </p:cNvSpPr>
          <p:nvPr>
            <p:ph type="title"/>
          </p:nvPr>
        </p:nvSpPr>
        <p:spPr>
          <a:xfrm>
            <a:off x="457200" y="274638"/>
            <a:ext cx="8229600" cy="1249362"/>
          </a:xfrm>
        </p:spPr>
        <p:txBody>
          <a:bodyPr>
            <a:normAutofit fontScale="90000"/>
          </a:bodyPr>
          <a:lstStyle/>
          <a:p>
            <a:pPr algn="ctr" eaLnBrk="1" fontAlgn="auto" hangingPunct="1">
              <a:spcAft>
                <a:spcPts val="0"/>
              </a:spcAft>
              <a:defRPr/>
            </a:pPr>
            <a:r>
              <a:rPr lang="en-US" dirty="0" smtClean="0">
                <a:solidFill>
                  <a:schemeClr val="tx2">
                    <a:satMod val="200000"/>
                  </a:schemeClr>
                </a:solidFill>
              </a:rPr>
              <a:t>Supplemental Funding for Orgs (Core Values)</a:t>
            </a:r>
            <a:endParaRPr dirty="0">
              <a:solidFill>
                <a:schemeClr val="tx2">
                  <a:satMod val="200000"/>
                </a:schemeClr>
              </a:solidFill>
            </a:endParaRPr>
          </a:p>
        </p:txBody>
      </p:sp>
    </p:spTree>
    <p:extLst>
      <p:ext uri="{BB962C8B-B14F-4D97-AF65-F5344CB8AC3E}">
        <p14:creationId xmlns:p14="http://schemas.microsoft.com/office/powerpoint/2010/main" val="991383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381000" y="1143000"/>
            <a:ext cx="8229600" cy="5549900"/>
          </a:xfrm>
        </p:spPr>
        <p:txBody>
          <a:bodyPr/>
          <a:lstStyle/>
          <a:p>
            <a:pPr eaLnBrk="1" hangingPunct="1"/>
            <a:endParaRPr lang="en-US" dirty="0" smtClean="0"/>
          </a:p>
          <a:p>
            <a:r>
              <a:rPr lang="en-US" dirty="0" smtClean="0"/>
              <a:t>Funding Overview (Home page for SGA funding) </a:t>
            </a:r>
            <a:r>
              <a:rPr lang="en-US" dirty="0"/>
              <a:t>– </a:t>
            </a:r>
            <a:r>
              <a:rPr lang="en-US" sz="1400" dirty="0">
                <a:hlinkClick r:id="rId2"/>
              </a:rPr>
              <a:t>http://</a:t>
            </a:r>
            <a:r>
              <a:rPr lang="en-US" sz="1400" dirty="0" smtClean="0">
                <a:hlinkClick r:id="rId2"/>
              </a:rPr>
              <a:t>www.depts.ttu.edu/sga/StudentOrganizationsFunding/index.php</a:t>
            </a:r>
            <a:r>
              <a:rPr lang="en-US" sz="1400" dirty="0" smtClean="0"/>
              <a:t> </a:t>
            </a:r>
          </a:p>
          <a:p>
            <a:pPr eaLnBrk="1" hangingPunct="1"/>
            <a:endParaRPr lang="en-US" dirty="0"/>
          </a:p>
          <a:p>
            <a:r>
              <a:rPr lang="en-US" dirty="0" smtClean="0"/>
              <a:t>Funding Process (Applying for </a:t>
            </a:r>
            <a:r>
              <a:rPr lang="en-US" dirty="0"/>
              <a:t>funding) - </a:t>
            </a:r>
            <a:r>
              <a:rPr lang="en-US" sz="1400" dirty="0">
                <a:hlinkClick r:id="rId3"/>
              </a:rPr>
              <a:t>http://</a:t>
            </a:r>
            <a:r>
              <a:rPr lang="en-US" sz="1400" dirty="0" smtClean="0">
                <a:hlinkClick r:id="rId3"/>
              </a:rPr>
              <a:t>www.depts.ttu.edu/sga/StudentOrganizationsFunding/FundingProcess.php</a:t>
            </a:r>
            <a:endParaRPr lang="en-US" sz="1400" dirty="0" smtClean="0"/>
          </a:p>
          <a:p>
            <a:endParaRPr lang="en-US" dirty="0" smtClean="0"/>
          </a:p>
          <a:p>
            <a:r>
              <a:rPr lang="en-US" dirty="0" smtClean="0"/>
              <a:t>Funding Training - </a:t>
            </a:r>
            <a:r>
              <a:rPr lang="en-US" sz="1400" dirty="0">
                <a:hlinkClick r:id="rId4"/>
              </a:rPr>
              <a:t>http://</a:t>
            </a:r>
            <a:r>
              <a:rPr lang="en-US" sz="1400" dirty="0" smtClean="0">
                <a:hlinkClick r:id="rId4"/>
              </a:rPr>
              <a:t>www.depts.ttu.edu/sga/StudentOrganizationsFunding/FundingTraining.php</a:t>
            </a:r>
            <a:r>
              <a:rPr lang="en-US" sz="1400" dirty="0" smtClean="0"/>
              <a:t>  </a:t>
            </a:r>
            <a:endParaRPr lang="en-US" sz="1400" dirty="0" smtClean="0"/>
          </a:p>
        </p:txBody>
      </p:sp>
      <p:sp>
        <p:nvSpPr>
          <p:cNvPr id="3" name="Rectangle 2"/>
          <p:cNvSpPr>
            <a:spLocks noGrp="1" noChangeArrowheads="1"/>
          </p:cNvSpPr>
          <p:nvPr>
            <p:ph type="title"/>
          </p:nvPr>
        </p:nvSpPr>
        <p:spPr>
          <a:xfrm>
            <a:off x="457200" y="274638"/>
            <a:ext cx="8229600" cy="1143000"/>
          </a:xfrm>
        </p:spPr>
        <p:txBody>
          <a:bodyPr>
            <a:normAutofit/>
          </a:bodyPr>
          <a:lstStyle/>
          <a:p>
            <a:pPr eaLnBrk="1" fontAlgn="auto" hangingPunct="1">
              <a:spcAft>
                <a:spcPts val="0"/>
              </a:spcAft>
              <a:defRPr/>
            </a:pPr>
            <a:r>
              <a:rPr lang="en-US" dirty="0" smtClean="0">
                <a:solidFill>
                  <a:schemeClr val="tx2">
                    <a:satMod val="200000"/>
                  </a:schemeClr>
                </a:solidFill>
              </a:rPr>
              <a:t>SGA Website Links</a:t>
            </a:r>
            <a:endParaRPr dirty="0">
              <a:solidFill>
                <a:schemeClr val="tx2">
                  <a:satMod val="20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04800"/>
            <a:ext cx="7772400" cy="3200400"/>
          </a:xfrm>
        </p:spPr>
        <p:txBody>
          <a:bodyPr>
            <a:normAutofit/>
          </a:bodyPr>
          <a:lstStyle/>
          <a:p>
            <a:pPr algn="ctr">
              <a:defRPr/>
            </a:pPr>
            <a:r>
              <a:rPr lang="en-US" dirty="0" smtClean="0">
                <a:solidFill>
                  <a:schemeClr val="tx2">
                    <a:satMod val="200000"/>
                  </a:schemeClr>
                </a:solidFill>
              </a:rPr>
              <a:t>Questions</a:t>
            </a:r>
            <a:r>
              <a:rPr lang="en-US" dirty="0" smtClean="0">
                <a:solidFill>
                  <a:schemeClr val="tx2">
                    <a:satMod val="200000"/>
                  </a:schemeClr>
                </a:solidFill>
              </a:rPr>
              <a:t>?</a:t>
            </a:r>
            <a:br>
              <a:rPr lang="en-US" dirty="0" smtClean="0">
                <a:solidFill>
                  <a:schemeClr val="tx2">
                    <a:satMod val="200000"/>
                  </a:schemeClr>
                </a:solidFill>
              </a:rPr>
            </a:br>
            <a:r>
              <a:rPr lang="en-US" sz="2400" dirty="0">
                <a:solidFill>
                  <a:schemeClr val="tx2">
                    <a:satMod val="200000"/>
                  </a:schemeClr>
                </a:solidFill>
              </a:rPr>
              <a:t/>
            </a:r>
            <a:br>
              <a:rPr lang="en-US" sz="2400" dirty="0">
                <a:solidFill>
                  <a:schemeClr val="tx2">
                    <a:satMod val="200000"/>
                  </a:schemeClr>
                </a:solidFill>
              </a:rPr>
            </a:br>
            <a:endParaRPr sz="2400" dirty="0">
              <a:solidFill>
                <a:schemeClr val="tx2">
                  <a:satMod val="200000"/>
                </a:schemeClr>
              </a:solidFill>
            </a:endParaRPr>
          </a:p>
        </p:txBody>
      </p:sp>
    </p:spTree>
    <p:extLst>
      <p:ext uri="{BB962C8B-B14F-4D97-AF65-F5344CB8AC3E}">
        <p14:creationId xmlns:p14="http://schemas.microsoft.com/office/powerpoint/2010/main" val="1815779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1066800"/>
            <a:ext cx="8458200" cy="5105400"/>
          </a:xfrm>
        </p:spPr>
        <p:txBody>
          <a:bodyPr>
            <a:normAutofit fontScale="77500" lnSpcReduction="20000"/>
          </a:bodyPr>
          <a:lstStyle/>
          <a:p>
            <a:pPr eaLnBrk="1" hangingPunct="1"/>
            <a:endParaRPr lang="en-US" dirty="0" smtClean="0"/>
          </a:p>
          <a:p>
            <a:r>
              <a:rPr lang="en-US" dirty="0" smtClean="0"/>
              <a:t>Must Meet the following:</a:t>
            </a:r>
            <a:endParaRPr lang="en-US" dirty="0"/>
          </a:p>
          <a:p>
            <a:pPr lvl="1"/>
            <a:r>
              <a:rPr lang="en-US" dirty="0" smtClean="0"/>
              <a:t>Membership </a:t>
            </a:r>
            <a:r>
              <a:rPr lang="en-US" dirty="0"/>
              <a:t>is open to TTU students and not restricted based on anything other than GPA, college and classification (i.e. race, religion, gender, sexual orientation, physical or mental disability, national origin, or Vietnam era or special disabled veteran status). </a:t>
            </a:r>
          </a:p>
          <a:p>
            <a:pPr lvl="1"/>
            <a:r>
              <a:rPr lang="en-US" dirty="0" smtClean="0"/>
              <a:t>Currently </a:t>
            </a:r>
            <a:r>
              <a:rPr lang="en-US" dirty="0"/>
              <a:t>registered and in good standing with the Center for </a:t>
            </a:r>
            <a:r>
              <a:rPr lang="en-US" dirty="0" smtClean="0"/>
              <a:t>Campus</a:t>
            </a:r>
          </a:p>
          <a:p>
            <a:pPr lvl="1"/>
            <a:endParaRPr lang="en-US" dirty="0"/>
          </a:p>
          <a:p>
            <a:r>
              <a:rPr lang="en-US" dirty="0"/>
              <a:t>Organizations </a:t>
            </a:r>
            <a:r>
              <a:rPr lang="en-US" b="1" i="1" dirty="0"/>
              <a:t>NOT </a:t>
            </a:r>
            <a:r>
              <a:rPr lang="en-US" dirty="0"/>
              <a:t>eligible for funding include, but are not limited to, the following: </a:t>
            </a:r>
          </a:p>
          <a:p>
            <a:pPr lvl="1"/>
            <a:r>
              <a:rPr lang="en-US" dirty="0" smtClean="0"/>
              <a:t>Any </a:t>
            </a:r>
            <a:r>
              <a:rPr lang="en-US" dirty="0"/>
              <a:t>organization </a:t>
            </a:r>
            <a:r>
              <a:rPr lang="en-US" b="1" dirty="0"/>
              <a:t>not</a:t>
            </a:r>
            <a:r>
              <a:rPr lang="en-US" dirty="0"/>
              <a:t> registered with the Center for Campus Life. </a:t>
            </a:r>
          </a:p>
          <a:p>
            <a:pPr lvl="1"/>
            <a:r>
              <a:rPr lang="en-US" dirty="0" smtClean="0"/>
              <a:t>Any </a:t>
            </a:r>
            <a:r>
              <a:rPr lang="en-US" dirty="0"/>
              <a:t>organization that can be, by virtue of its purpose, funded by other Student Affairs Department (e.g. Center for Campus Life, Rec Center, Student Media, etc.) </a:t>
            </a:r>
            <a:endParaRPr lang="en-US" dirty="0" smtClean="0"/>
          </a:p>
          <a:p>
            <a:pPr lvl="3"/>
            <a:r>
              <a:rPr lang="en-US" dirty="0" smtClean="0"/>
              <a:t>Club </a:t>
            </a:r>
            <a:r>
              <a:rPr lang="en-US" dirty="0"/>
              <a:t>Sports/Teams </a:t>
            </a:r>
          </a:p>
          <a:p>
            <a:pPr lvl="3"/>
            <a:r>
              <a:rPr lang="en-US" dirty="0" smtClean="0"/>
              <a:t>Intramural </a:t>
            </a:r>
            <a:r>
              <a:rPr lang="en-US" dirty="0"/>
              <a:t>Sports </a:t>
            </a:r>
          </a:p>
          <a:p>
            <a:pPr lvl="3"/>
            <a:r>
              <a:rPr lang="fr-FR" dirty="0" smtClean="0"/>
              <a:t>Publications </a:t>
            </a:r>
            <a:r>
              <a:rPr lang="fr-FR" dirty="0"/>
              <a:t>(</a:t>
            </a:r>
            <a:r>
              <a:rPr lang="fr-FR" dirty="0" err="1"/>
              <a:t>e.g</a:t>
            </a:r>
            <a:r>
              <a:rPr lang="fr-FR" dirty="0"/>
              <a:t>. </a:t>
            </a:r>
            <a:r>
              <a:rPr lang="fr-FR" dirty="0" err="1"/>
              <a:t>newspapers</a:t>
            </a:r>
            <a:r>
              <a:rPr lang="fr-FR" dirty="0"/>
              <a:t>, magazines, etc.) </a:t>
            </a:r>
          </a:p>
          <a:p>
            <a:pPr lvl="1"/>
            <a:r>
              <a:rPr lang="en-US" dirty="0" smtClean="0"/>
              <a:t>Organizations </a:t>
            </a:r>
            <a:r>
              <a:rPr lang="en-US" dirty="0"/>
              <a:t>receiving funding directly from Student Service Fees </a:t>
            </a:r>
          </a:p>
          <a:p>
            <a:pPr eaLnBrk="1" hangingPunct="1"/>
            <a:endParaRPr lang="en-US" b="1" i="1" dirty="0" smtClean="0">
              <a:solidFill>
                <a:srgbClr val="FF0000"/>
              </a:solidFill>
            </a:endParaRPr>
          </a:p>
          <a:p>
            <a:pPr eaLnBrk="1" hangingPunct="1">
              <a:buFont typeface="Wingdings" pitchFamily="2" charset="2"/>
              <a:buNone/>
            </a:pPr>
            <a:endParaRPr lang="en-US" sz="1400" dirty="0" smtClean="0"/>
          </a:p>
          <a:p>
            <a:pPr algn="r" eaLnBrk="1" hangingPunct="1">
              <a:buNone/>
            </a:pPr>
            <a:endParaRPr lang="en-US" sz="2000" dirty="0" smtClean="0">
              <a:solidFill>
                <a:srgbClr val="FF0000"/>
              </a:solidFill>
            </a:endParaRPr>
          </a:p>
          <a:p>
            <a:pPr algn="r" eaLnBrk="1" hangingPunct="1">
              <a:buNone/>
            </a:pPr>
            <a:endParaRPr lang="en-US" sz="2000" dirty="0" smtClean="0">
              <a:solidFill>
                <a:srgbClr val="FF0000"/>
              </a:solidFill>
            </a:endParaRPr>
          </a:p>
        </p:txBody>
      </p:sp>
      <p:sp>
        <p:nvSpPr>
          <p:cNvPr id="3" name="Rectangle 2"/>
          <p:cNvSpPr>
            <a:spLocks noGrp="1" noChangeArrowheads="1"/>
          </p:cNvSpPr>
          <p:nvPr>
            <p:ph type="title"/>
          </p:nvPr>
        </p:nvSpPr>
        <p:spPr>
          <a:xfrm>
            <a:off x="457200" y="274638"/>
            <a:ext cx="8229600" cy="1143000"/>
          </a:xfrm>
        </p:spPr>
        <p:txBody>
          <a:bodyPr>
            <a:normAutofit fontScale="90000"/>
          </a:bodyPr>
          <a:lstStyle/>
          <a:p>
            <a:pPr eaLnBrk="1" fontAlgn="auto" hangingPunct="1">
              <a:spcAft>
                <a:spcPts val="0"/>
              </a:spcAft>
              <a:defRPr/>
            </a:pPr>
            <a:r>
              <a:rPr lang="en-US" dirty="0" smtClean="0">
                <a:solidFill>
                  <a:schemeClr val="tx2">
                    <a:satMod val="200000"/>
                  </a:schemeClr>
                </a:solidFill>
              </a:rPr>
              <a:t>Organization Eligibility for Funding</a:t>
            </a:r>
            <a:endParaRPr dirty="0">
              <a:solidFill>
                <a:schemeClr val="tx2">
                  <a:satMod val="20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1066800"/>
            <a:ext cx="8458200" cy="5105400"/>
          </a:xfrm>
        </p:spPr>
        <p:txBody>
          <a:bodyPr>
            <a:normAutofit/>
          </a:bodyPr>
          <a:lstStyle/>
          <a:p>
            <a:pPr eaLnBrk="1" hangingPunct="1"/>
            <a:endParaRPr lang="en-US" dirty="0" smtClean="0"/>
          </a:p>
          <a:p>
            <a:r>
              <a:rPr lang="en-US" dirty="0" smtClean="0"/>
              <a:t>To </a:t>
            </a:r>
            <a:r>
              <a:rPr lang="en-US" b="1" i="1" dirty="0" smtClean="0"/>
              <a:t>Apply</a:t>
            </a:r>
            <a:r>
              <a:rPr lang="en-US" dirty="0" smtClean="0"/>
              <a:t> for funding orgs </a:t>
            </a:r>
            <a:r>
              <a:rPr lang="en-US" dirty="0" smtClean="0"/>
              <a:t>MUST:</a:t>
            </a:r>
          </a:p>
          <a:p>
            <a:endParaRPr lang="en-US" dirty="0" smtClean="0"/>
          </a:p>
          <a:p>
            <a:pPr lvl="1"/>
            <a:r>
              <a:rPr lang="en-US" dirty="0" smtClean="0"/>
              <a:t>Must </a:t>
            </a:r>
            <a:r>
              <a:rPr lang="en-US" dirty="0" smtClean="0"/>
              <a:t>be a fully registered student </a:t>
            </a:r>
            <a:r>
              <a:rPr lang="en-US" dirty="0" smtClean="0"/>
              <a:t>organization</a:t>
            </a:r>
          </a:p>
          <a:p>
            <a:pPr lvl="1"/>
            <a:endParaRPr lang="en-US" dirty="0" smtClean="0"/>
          </a:p>
          <a:p>
            <a:pPr lvl="1"/>
            <a:r>
              <a:rPr lang="en-US" dirty="0" smtClean="0"/>
              <a:t>Must </a:t>
            </a:r>
            <a:r>
              <a:rPr lang="en-US" dirty="0" smtClean="0"/>
              <a:t>meet Risk Management </a:t>
            </a:r>
            <a:r>
              <a:rPr lang="en-US" dirty="0" smtClean="0"/>
              <a:t>compliance</a:t>
            </a:r>
          </a:p>
          <a:p>
            <a:pPr lvl="2"/>
            <a:endParaRPr lang="en-US" dirty="0"/>
          </a:p>
          <a:p>
            <a:pPr lvl="2"/>
            <a:r>
              <a:rPr lang="en-US" dirty="0" smtClean="0"/>
              <a:t>Both requirements are overseen by the Center for Campus Life</a:t>
            </a:r>
          </a:p>
          <a:p>
            <a:pPr lvl="1"/>
            <a:endParaRPr lang="en-US" dirty="0" smtClean="0"/>
          </a:p>
          <a:p>
            <a:r>
              <a:rPr lang="en-US" sz="1800" i="1" dirty="0" smtClean="0">
                <a:solidFill>
                  <a:srgbClr val="FF0000"/>
                </a:solidFill>
              </a:rPr>
              <a:t>IF </a:t>
            </a:r>
            <a:r>
              <a:rPr lang="en-US" sz="1800" i="1" dirty="0">
                <a:solidFill>
                  <a:srgbClr val="FF0000"/>
                </a:solidFill>
              </a:rPr>
              <a:t>requirements are not </a:t>
            </a:r>
            <a:r>
              <a:rPr lang="en-US" sz="1800" i="1" dirty="0" smtClean="0">
                <a:solidFill>
                  <a:srgbClr val="FF0000"/>
                </a:solidFill>
              </a:rPr>
              <a:t>met, </a:t>
            </a:r>
            <a:r>
              <a:rPr lang="en-US" sz="1800" i="1" dirty="0">
                <a:solidFill>
                  <a:srgbClr val="FF0000"/>
                </a:solidFill>
              </a:rPr>
              <a:t>orgs </a:t>
            </a:r>
            <a:r>
              <a:rPr lang="en-US" sz="1800" i="1" dirty="0" smtClean="0">
                <a:solidFill>
                  <a:srgbClr val="FF0000"/>
                </a:solidFill>
              </a:rPr>
              <a:t>may be denied funding and will have to wait until the fall semester to apply for contingency funding</a:t>
            </a:r>
            <a:endParaRPr lang="en-US" b="1" i="1" dirty="0">
              <a:solidFill>
                <a:srgbClr val="FF0000"/>
              </a:solidFill>
            </a:endParaRPr>
          </a:p>
          <a:p>
            <a:pPr eaLnBrk="1" hangingPunct="1"/>
            <a:endParaRPr lang="en-US" b="1" i="1" dirty="0" smtClean="0">
              <a:solidFill>
                <a:srgbClr val="FF0000"/>
              </a:solidFill>
            </a:endParaRPr>
          </a:p>
          <a:p>
            <a:pPr eaLnBrk="1" hangingPunct="1">
              <a:buFont typeface="Wingdings" pitchFamily="2" charset="2"/>
              <a:buNone/>
            </a:pPr>
            <a:endParaRPr lang="en-US" sz="1400" dirty="0" smtClean="0"/>
          </a:p>
          <a:p>
            <a:pPr algn="r" eaLnBrk="1" hangingPunct="1">
              <a:buNone/>
            </a:pPr>
            <a:endParaRPr lang="en-US" sz="2000" dirty="0" smtClean="0">
              <a:solidFill>
                <a:srgbClr val="FF0000"/>
              </a:solidFill>
            </a:endParaRPr>
          </a:p>
          <a:p>
            <a:pPr algn="r" eaLnBrk="1" hangingPunct="1">
              <a:buNone/>
            </a:pPr>
            <a:endParaRPr lang="en-US" sz="2000" dirty="0" smtClean="0">
              <a:solidFill>
                <a:srgbClr val="FF0000"/>
              </a:solidFill>
            </a:endParaRPr>
          </a:p>
        </p:txBody>
      </p:sp>
      <p:sp>
        <p:nvSpPr>
          <p:cNvPr id="3" name="Rectangle 2"/>
          <p:cNvSpPr>
            <a:spLocks noGrp="1" noChangeArrowheads="1"/>
          </p:cNvSpPr>
          <p:nvPr>
            <p:ph type="title"/>
          </p:nvPr>
        </p:nvSpPr>
        <p:spPr>
          <a:xfrm>
            <a:off x="457200" y="274638"/>
            <a:ext cx="8229600" cy="1143000"/>
          </a:xfrm>
        </p:spPr>
        <p:txBody>
          <a:bodyPr>
            <a:normAutofit fontScale="90000"/>
          </a:bodyPr>
          <a:lstStyle/>
          <a:p>
            <a:pPr eaLnBrk="1" fontAlgn="auto" hangingPunct="1">
              <a:spcAft>
                <a:spcPts val="0"/>
              </a:spcAft>
              <a:defRPr/>
            </a:pPr>
            <a:r>
              <a:rPr lang="en-US" dirty="0" smtClean="0">
                <a:solidFill>
                  <a:schemeClr val="tx2">
                    <a:satMod val="200000"/>
                  </a:schemeClr>
                </a:solidFill>
              </a:rPr>
              <a:t>Requirements </a:t>
            </a:r>
            <a:r>
              <a:rPr lang="en-US" dirty="0" smtClean="0">
                <a:solidFill>
                  <a:schemeClr val="tx2">
                    <a:satMod val="200000"/>
                  </a:schemeClr>
                </a:solidFill>
              </a:rPr>
              <a:t>to </a:t>
            </a:r>
            <a:r>
              <a:rPr lang="en-US" dirty="0" smtClean="0">
                <a:solidFill>
                  <a:schemeClr val="tx2">
                    <a:satMod val="200000"/>
                  </a:schemeClr>
                </a:solidFill>
              </a:rPr>
              <a:t>Apply f</a:t>
            </a:r>
            <a:r>
              <a:rPr lang="en-US" dirty="0" smtClean="0">
                <a:solidFill>
                  <a:schemeClr val="tx2">
                    <a:satMod val="200000"/>
                  </a:schemeClr>
                </a:solidFill>
              </a:rPr>
              <a:t>or Funding</a:t>
            </a:r>
            <a:endParaRPr dirty="0">
              <a:solidFill>
                <a:schemeClr val="tx2">
                  <a:satMod val="200000"/>
                </a:schemeClr>
              </a:solidFill>
            </a:endParaRPr>
          </a:p>
        </p:txBody>
      </p:sp>
    </p:spTree>
    <p:extLst>
      <p:ext uri="{BB962C8B-B14F-4D97-AF65-F5344CB8AC3E}">
        <p14:creationId xmlns:p14="http://schemas.microsoft.com/office/powerpoint/2010/main" val="3755404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1417638"/>
            <a:ext cx="8229600" cy="4983162"/>
          </a:xfrm>
        </p:spPr>
        <p:txBody>
          <a:bodyPr>
            <a:normAutofit lnSpcReduction="10000"/>
          </a:bodyPr>
          <a:lstStyle/>
          <a:p>
            <a:pPr eaLnBrk="1" hangingPunct="1"/>
            <a:r>
              <a:rPr lang="en-US" sz="3000" dirty="0" smtClean="0"/>
              <a:t>Application process ALWAYS begins in September (to apply for funding for the next fiscal year - September through August)</a:t>
            </a:r>
          </a:p>
          <a:p>
            <a:pPr eaLnBrk="1" hangingPunct="1"/>
            <a:r>
              <a:rPr lang="en-US" sz="3000" dirty="0" smtClean="0"/>
              <a:t>The first deadline will be in December then final deadline in January</a:t>
            </a:r>
          </a:p>
          <a:p>
            <a:pPr eaLnBrk="1" hangingPunct="1"/>
            <a:r>
              <a:rPr lang="en-US" sz="3000" dirty="0" smtClean="0"/>
              <a:t>Four steps to the application process:</a:t>
            </a:r>
          </a:p>
          <a:p>
            <a:pPr lvl="1"/>
            <a:r>
              <a:rPr lang="en-US" sz="2200" dirty="0" smtClean="0"/>
              <a:t>Budget application</a:t>
            </a:r>
          </a:p>
          <a:p>
            <a:pPr lvl="1"/>
            <a:r>
              <a:rPr lang="en-US" sz="2200" dirty="0" smtClean="0"/>
              <a:t>Funding contract</a:t>
            </a:r>
          </a:p>
          <a:p>
            <a:pPr lvl="1"/>
            <a:r>
              <a:rPr lang="en-US" sz="2200" dirty="0" smtClean="0"/>
              <a:t>Sign up for funding interview</a:t>
            </a:r>
          </a:p>
          <a:p>
            <a:pPr lvl="1"/>
            <a:r>
              <a:rPr lang="en-US" sz="2200" dirty="0" smtClean="0"/>
              <a:t>Attend interview</a:t>
            </a:r>
          </a:p>
          <a:p>
            <a:pPr marL="1143000" lvl="4" indent="0">
              <a:buNone/>
            </a:pPr>
            <a:r>
              <a:rPr lang="en-US" b="1" dirty="0" smtClean="0">
                <a:solidFill>
                  <a:schemeClr val="tx2"/>
                </a:solidFill>
              </a:rPr>
              <a:t>	</a:t>
            </a:r>
            <a:r>
              <a:rPr lang="en-US" sz="2000" b="1" dirty="0" smtClean="0">
                <a:solidFill>
                  <a:schemeClr val="tx2"/>
                </a:solidFill>
              </a:rPr>
              <a:t>Penalties will be applied if any step is missed</a:t>
            </a:r>
            <a:endParaRPr lang="en-US" sz="2000" dirty="0" smtClean="0"/>
          </a:p>
          <a:p>
            <a:pPr algn="r" eaLnBrk="1" hangingPunct="1">
              <a:buNone/>
            </a:pPr>
            <a:endParaRPr lang="en-US" sz="2000" dirty="0" smtClean="0">
              <a:solidFill>
                <a:srgbClr val="FF0000"/>
              </a:solidFill>
            </a:endParaRPr>
          </a:p>
          <a:p>
            <a:pPr algn="r" eaLnBrk="1" hangingPunct="1">
              <a:buNone/>
            </a:pPr>
            <a:endParaRPr lang="en-US" sz="2000" dirty="0" smtClean="0">
              <a:solidFill>
                <a:srgbClr val="FF0000"/>
              </a:solidFill>
            </a:endParaRPr>
          </a:p>
        </p:txBody>
      </p:sp>
      <p:sp>
        <p:nvSpPr>
          <p:cNvPr id="4" name="Rectangle 2"/>
          <p:cNvSpPr>
            <a:spLocks noGrp="1" noChangeArrowheads="1"/>
          </p:cNvSpPr>
          <p:nvPr>
            <p:ph type="title"/>
          </p:nvPr>
        </p:nvSpPr>
        <p:spPr>
          <a:xfrm>
            <a:off x="457200" y="274638"/>
            <a:ext cx="8229600" cy="1249362"/>
          </a:xfrm>
        </p:spPr>
        <p:txBody>
          <a:bodyPr>
            <a:normAutofit/>
          </a:bodyPr>
          <a:lstStyle/>
          <a:p>
            <a:pPr algn="ctr" eaLnBrk="1" fontAlgn="auto" hangingPunct="1">
              <a:spcAft>
                <a:spcPts val="0"/>
              </a:spcAft>
              <a:defRPr/>
            </a:pPr>
            <a:r>
              <a:rPr lang="en-US" dirty="0" smtClean="0">
                <a:solidFill>
                  <a:schemeClr val="tx2">
                    <a:satMod val="200000"/>
                  </a:schemeClr>
                </a:solidFill>
              </a:rPr>
              <a:t>Applying for Funding</a:t>
            </a:r>
            <a:endParaRPr dirty="0">
              <a:solidFill>
                <a:schemeClr val="tx2">
                  <a:satMod val="200000"/>
                </a:schemeClr>
              </a:solidFill>
            </a:endParaRPr>
          </a:p>
        </p:txBody>
      </p:sp>
    </p:spTree>
    <p:extLst>
      <p:ext uri="{BB962C8B-B14F-4D97-AF65-F5344CB8AC3E}">
        <p14:creationId xmlns:p14="http://schemas.microsoft.com/office/powerpoint/2010/main" val="2001376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1066800"/>
            <a:ext cx="8458200" cy="5105400"/>
          </a:xfrm>
        </p:spPr>
        <p:txBody>
          <a:bodyPr>
            <a:normAutofit/>
          </a:bodyPr>
          <a:lstStyle/>
          <a:p>
            <a:pPr eaLnBrk="1" hangingPunct="1"/>
            <a:endParaRPr lang="en-US" dirty="0" smtClean="0"/>
          </a:p>
          <a:p>
            <a:r>
              <a:rPr lang="en-US" dirty="0" smtClean="0"/>
              <a:t>To </a:t>
            </a:r>
            <a:r>
              <a:rPr lang="en-US" b="1" i="1" dirty="0" smtClean="0"/>
              <a:t>Utilize</a:t>
            </a:r>
            <a:r>
              <a:rPr lang="en-US" dirty="0" smtClean="0"/>
              <a:t> funding </a:t>
            </a:r>
            <a:r>
              <a:rPr lang="en-US" dirty="0"/>
              <a:t>orgs MUST:</a:t>
            </a:r>
          </a:p>
          <a:p>
            <a:pPr lvl="1"/>
            <a:r>
              <a:rPr lang="en-US" dirty="0"/>
              <a:t>Must be a fully registered student </a:t>
            </a:r>
            <a:r>
              <a:rPr lang="en-US" dirty="0" smtClean="0"/>
              <a:t>organization</a:t>
            </a:r>
          </a:p>
          <a:p>
            <a:pPr lvl="1"/>
            <a:r>
              <a:rPr lang="en-US" dirty="0"/>
              <a:t>Must meet Risk Management compliance</a:t>
            </a:r>
          </a:p>
          <a:p>
            <a:pPr lvl="1"/>
            <a:r>
              <a:rPr lang="en-US" dirty="0" smtClean="0"/>
              <a:t>Two officers MUST attend a SGA funding training session (several sessions held the first week of September)</a:t>
            </a:r>
          </a:p>
          <a:p>
            <a:pPr lvl="1"/>
            <a:endParaRPr lang="en-US" dirty="0"/>
          </a:p>
          <a:p>
            <a:r>
              <a:rPr lang="en-US" sz="1800" i="1" dirty="0">
                <a:solidFill>
                  <a:srgbClr val="FF0000"/>
                </a:solidFill>
              </a:rPr>
              <a:t>IF requirements are not </a:t>
            </a:r>
            <a:r>
              <a:rPr lang="en-US" sz="1800" i="1" dirty="0" smtClean="0">
                <a:solidFill>
                  <a:srgbClr val="FF0000"/>
                </a:solidFill>
              </a:rPr>
              <a:t>met, </a:t>
            </a:r>
            <a:r>
              <a:rPr lang="en-US" sz="1800" i="1" dirty="0">
                <a:solidFill>
                  <a:srgbClr val="FF0000"/>
                </a:solidFill>
              </a:rPr>
              <a:t>orgs </a:t>
            </a:r>
            <a:r>
              <a:rPr lang="en-US" sz="1800" i="1" dirty="0" smtClean="0">
                <a:solidFill>
                  <a:srgbClr val="FF0000"/>
                </a:solidFill>
              </a:rPr>
              <a:t>cannot </a:t>
            </a:r>
            <a:r>
              <a:rPr lang="en-US" sz="1800" i="1" dirty="0">
                <a:solidFill>
                  <a:srgbClr val="FF0000"/>
                </a:solidFill>
              </a:rPr>
              <a:t>begin using funding until they are compliant and could forfeit funding!</a:t>
            </a:r>
          </a:p>
          <a:p>
            <a:endParaRPr lang="en-US" b="1" i="1" dirty="0">
              <a:solidFill>
                <a:srgbClr val="FF0000"/>
              </a:solidFill>
            </a:endParaRPr>
          </a:p>
          <a:p>
            <a:pPr eaLnBrk="1" hangingPunct="1"/>
            <a:endParaRPr lang="en-US" b="1" i="1" dirty="0" smtClean="0">
              <a:solidFill>
                <a:srgbClr val="FF0000"/>
              </a:solidFill>
            </a:endParaRPr>
          </a:p>
          <a:p>
            <a:pPr eaLnBrk="1" hangingPunct="1">
              <a:buFont typeface="Wingdings" pitchFamily="2" charset="2"/>
              <a:buNone/>
            </a:pPr>
            <a:endParaRPr lang="en-US" sz="1400" dirty="0" smtClean="0"/>
          </a:p>
          <a:p>
            <a:pPr algn="r" eaLnBrk="1" hangingPunct="1">
              <a:buNone/>
            </a:pPr>
            <a:endParaRPr lang="en-US" sz="2000" dirty="0" smtClean="0">
              <a:solidFill>
                <a:srgbClr val="FF0000"/>
              </a:solidFill>
            </a:endParaRPr>
          </a:p>
          <a:p>
            <a:pPr algn="r" eaLnBrk="1" hangingPunct="1">
              <a:buNone/>
            </a:pPr>
            <a:endParaRPr lang="en-US" sz="2000" dirty="0" smtClean="0">
              <a:solidFill>
                <a:srgbClr val="FF0000"/>
              </a:solidFill>
            </a:endParaRPr>
          </a:p>
        </p:txBody>
      </p:sp>
      <p:sp>
        <p:nvSpPr>
          <p:cNvPr id="3" name="Rectangle 2"/>
          <p:cNvSpPr>
            <a:spLocks noGrp="1" noChangeArrowheads="1"/>
          </p:cNvSpPr>
          <p:nvPr>
            <p:ph type="title"/>
          </p:nvPr>
        </p:nvSpPr>
        <p:spPr>
          <a:xfrm>
            <a:off x="457200" y="274638"/>
            <a:ext cx="8229600" cy="1143000"/>
          </a:xfrm>
        </p:spPr>
        <p:txBody>
          <a:bodyPr>
            <a:normAutofit fontScale="90000"/>
          </a:bodyPr>
          <a:lstStyle/>
          <a:p>
            <a:pPr eaLnBrk="1" fontAlgn="auto" hangingPunct="1">
              <a:spcAft>
                <a:spcPts val="0"/>
              </a:spcAft>
              <a:defRPr/>
            </a:pPr>
            <a:r>
              <a:rPr lang="en-US" dirty="0" smtClean="0">
                <a:solidFill>
                  <a:schemeClr val="tx2">
                    <a:satMod val="200000"/>
                  </a:schemeClr>
                </a:solidFill>
              </a:rPr>
              <a:t>Requirements </a:t>
            </a:r>
            <a:r>
              <a:rPr lang="en-US" dirty="0" smtClean="0">
                <a:solidFill>
                  <a:schemeClr val="tx2">
                    <a:satMod val="200000"/>
                  </a:schemeClr>
                </a:solidFill>
              </a:rPr>
              <a:t>to Utilize Funding</a:t>
            </a:r>
            <a:endParaRPr dirty="0">
              <a:solidFill>
                <a:schemeClr val="tx2">
                  <a:satMod val="200000"/>
                </a:schemeClr>
              </a:solidFill>
            </a:endParaRPr>
          </a:p>
        </p:txBody>
      </p:sp>
    </p:spTree>
    <p:extLst>
      <p:ext uri="{BB962C8B-B14F-4D97-AF65-F5344CB8AC3E}">
        <p14:creationId xmlns:p14="http://schemas.microsoft.com/office/powerpoint/2010/main" val="2875319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1417638"/>
            <a:ext cx="8229600" cy="4983162"/>
          </a:xfrm>
        </p:spPr>
        <p:txBody>
          <a:bodyPr>
            <a:normAutofit fontScale="85000" lnSpcReduction="20000"/>
          </a:bodyPr>
          <a:lstStyle/>
          <a:p>
            <a:pPr eaLnBrk="1" hangingPunct="1"/>
            <a:endParaRPr lang="en-US" sz="3000" dirty="0" smtClean="0"/>
          </a:p>
          <a:p>
            <a:pPr eaLnBrk="1" hangingPunct="1"/>
            <a:r>
              <a:rPr lang="en-US" sz="3000" dirty="0" smtClean="0"/>
              <a:t>Organizations not registered with the Center for Campus Life, not completed Risk Management, and has not attended Funding Training </a:t>
            </a:r>
          </a:p>
          <a:p>
            <a:pPr eaLnBrk="1" hangingPunct="1"/>
            <a:endParaRPr lang="en-US" sz="3000" dirty="0" smtClean="0"/>
          </a:p>
          <a:p>
            <a:pPr lvl="1"/>
            <a:r>
              <a:rPr lang="en-US" sz="2600" b="1" dirty="0" smtClean="0">
                <a:solidFill>
                  <a:schemeClr val="tx2"/>
                </a:solidFill>
              </a:rPr>
              <a:t>by </a:t>
            </a:r>
            <a:r>
              <a:rPr lang="en-US" sz="2600" b="1" dirty="0" smtClean="0">
                <a:solidFill>
                  <a:schemeClr val="tx2"/>
                </a:solidFill>
              </a:rPr>
              <a:t>end of October will </a:t>
            </a:r>
            <a:r>
              <a:rPr lang="en-US" sz="2600" b="1" dirty="0" smtClean="0">
                <a:solidFill>
                  <a:schemeClr val="tx2"/>
                </a:solidFill>
              </a:rPr>
              <a:t>forfeit </a:t>
            </a:r>
            <a:r>
              <a:rPr lang="en-US" sz="2600" b="1" i="1" dirty="0" smtClean="0">
                <a:solidFill>
                  <a:schemeClr val="tx2"/>
                </a:solidFill>
              </a:rPr>
              <a:t>1/3</a:t>
            </a:r>
            <a:r>
              <a:rPr lang="en-US" sz="2600" b="1" dirty="0" smtClean="0">
                <a:solidFill>
                  <a:schemeClr val="tx2"/>
                </a:solidFill>
              </a:rPr>
              <a:t> of their allocated funding</a:t>
            </a:r>
          </a:p>
          <a:p>
            <a:pPr eaLnBrk="1" hangingPunct="1"/>
            <a:endParaRPr lang="en-US" sz="3000" dirty="0" smtClean="0"/>
          </a:p>
          <a:p>
            <a:pPr lvl="1"/>
            <a:r>
              <a:rPr lang="en-US" sz="2600" b="1" dirty="0" smtClean="0">
                <a:solidFill>
                  <a:schemeClr val="tx2"/>
                </a:solidFill>
              </a:rPr>
              <a:t>by </a:t>
            </a:r>
            <a:r>
              <a:rPr lang="en-US" sz="2600" b="1" dirty="0" smtClean="0">
                <a:solidFill>
                  <a:schemeClr val="tx2"/>
                </a:solidFill>
              </a:rPr>
              <a:t>last class day in December </a:t>
            </a:r>
            <a:r>
              <a:rPr lang="en-US" sz="2600" b="1" dirty="0">
                <a:solidFill>
                  <a:schemeClr val="tx2"/>
                </a:solidFill>
              </a:rPr>
              <a:t>will forfeit </a:t>
            </a:r>
            <a:r>
              <a:rPr lang="en-US" sz="2600" b="1" dirty="0" smtClean="0">
                <a:solidFill>
                  <a:schemeClr val="tx2"/>
                </a:solidFill>
              </a:rPr>
              <a:t>an </a:t>
            </a:r>
            <a:r>
              <a:rPr lang="en-US" sz="2600" b="1" dirty="0" smtClean="0">
                <a:solidFill>
                  <a:schemeClr val="tx2"/>
                </a:solidFill>
              </a:rPr>
              <a:t>additional </a:t>
            </a:r>
            <a:r>
              <a:rPr lang="en-US" sz="2600" b="1" i="1" dirty="0" smtClean="0">
                <a:solidFill>
                  <a:schemeClr val="tx2"/>
                </a:solidFill>
              </a:rPr>
              <a:t>1/3</a:t>
            </a:r>
            <a:r>
              <a:rPr lang="en-US" sz="2600" b="1" dirty="0" smtClean="0">
                <a:solidFill>
                  <a:schemeClr val="tx2"/>
                </a:solidFill>
              </a:rPr>
              <a:t> </a:t>
            </a:r>
            <a:r>
              <a:rPr lang="en-US" sz="2600" b="1" dirty="0">
                <a:solidFill>
                  <a:schemeClr val="tx2"/>
                </a:solidFill>
              </a:rPr>
              <a:t>of their </a:t>
            </a:r>
            <a:r>
              <a:rPr lang="en-US" sz="2600" b="1" dirty="0" smtClean="0">
                <a:solidFill>
                  <a:schemeClr val="tx2"/>
                </a:solidFill>
              </a:rPr>
              <a:t>allocated funding</a:t>
            </a:r>
            <a:endParaRPr lang="en-US" sz="2600" b="1" dirty="0">
              <a:solidFill>
                <a:schemeClr val="tx2"/>
              </a:solidFill>
            </a:endParaRPr>
          </a:p>
          <a:p>
            <a:pPr eaLnBrk="1" hangingPunct="1"/>
            <a:endParaRPr lang="en-US" sz="3000" dirty="0" smtClean="0"/>
          </a:p>
          <a:p>
            <a:pPr lvl="1"/>
            <a:r>
              <a:rPr lang="en-US" sz="2600" b="1" dirty="0" smtClean="0">
                <a:solidFill>
                  <a:schemeClr val="tx2"/>
                </a:solidFill>
              </a:rPr>
              <a:t>by </a:t>
            </a:r>
            <a:r>
              <a:rPr lang="en-US" sz="2600" b="1" dirty="0" smtClean="0">
                <a:solidFill>
                  <a:schemeClr val="tx2"/>
                </a:solidFill>
              </a:rPr>
              <a:t>end of February </a:t>
            </a:r>
            <a:r>
              <a:rPr lang="en-US" sz="2600" b="1" dirty="0">
                <a:solidFill>
                  <a:schemeClr val="tx2"/>
                </a:solidFill>
              </a:rPr>
              <a:t>will </a:t>
            </a:r>
            <a:r>
              <a:rPr lang="en-US" sz="2600" b="1" dirty="0" smtClean="0">
                <a:solidFill>
                  <a:schemeClr val="tx2"/>
                </a:solidFill>
              </a:rPr>
              <a:t>forfeit the remainder </a:t>
            </a:r>
            <a:r>
              <a:rPr lang="en-US" sz="2600" b="1" dirty="0">
                <a:solidFill>
                  <a:schemeClr val="tx2"/>
                </a:solidFill>
              </a:rPr>
              <a:t>of their </a:t>
            </a:r>
            <a:r>
              <a:rPr lang="en-US" sz="2600" b="1" dirty="0" smtClean="0">
                <a:solidFill>
                  <a:schemeClr val="tx2"/>
                </a:solidFill>
              </a:rPr>
              <a:t>allocated funding</a:t>
            </a:r>
          </a:p>
          <a:p>
            <a:pPr lvl="1"/>
            <a:endParaRPr lang="en-US" sz="2600" b="1" dirty="0">
              <a:solidFill>
                <a:schemeClr val="tx2"/>
              </a:solidFill>
            </a:endParaRPr>
          </a:p>
          <a:p>
            <a:pPr eaLnBrk="1" hangingPunct="1"/>
            <a:endParaRPr lang="en-US" sz="2800" dirty="0" smtClean="0"/>
          </a:p>
          <a:p>
            <a:pPr algn="r" eaLnBrk="1" hangingPunct="1">
              <a:buNone/>
            </a:pPr>
            <a:endParaRPr lang="en-US" sz="2000" dirty="0" smtClean="0">
              <a:solidFill>
                <a:srgbClr val="FF0000"/>
              </a:solidFill>
            </a:endParaRPr>
          </a:p>
          <a:p>
            <a:pPr algn="r" eaLnBrk="1" hangingPunct="1">
              <a:buNone/>
            </a:pPr>
            <a:endParaRPr lang="en-US" sz="2000" dirty="0" smtClean="0">
              <a:solidFill>
                <a:srgbClr val="FF0000"/>
              </a:solidFill>
            </a:endParaRPr>
          </a:p>
        </p:txBody>
      </p:sp>
      <p:sp>
        <p:nvSpPr>
          <p:cNvPr id="4" name="Rectangle 2"/>
          <p:cNvSpPr>
            <a:spLocks noGrp="1" noChangeArrowheads="1"/>
          </p:cNvSpPr>
          <p:nvPr>
            <p:ph type="title"/>
          </p:nvPr>
        </p:nvSpPr>
        <p:spPr>
          <a:xfrm>
            <a:off x="457200" y="274638"/>
            <a:ext cx="8229600" cy="1249362"/>
          </a:xfrm>
        </p:spPr>
        <p:txBody>
          <a:bodyPr>
            <a:normAutofit fontScale="90000"/>
          </a:bodyPr>
          <a:lstStyle/>
          <a:p>
            <a:pPr algn="ctr" eaLnBrk="1" fontAlgn="auto" hangingPunct="1">
              <a:spcAft>
                <a:spcPts val="0"/>
              </a:spcAft>
              <a:defRPr/>
            </a:pPr>
            <a:r>
              <a:rPr lang="en-US" dirty="0" smtClean="0">
                <a:solidFill>
                  <a:schemeClr val="tx2">
                    <a:satMod val="200000"/>
                  </a:schemeClr>
                </a:solidFill>
              </a:rPr>
              <a:t>Deadlines to Meet Requirements to Utilize Funding </a:t>
            </a:r>
            <a:endParaRPr dirty="0">
              <a:solidFill>
                <a:schemeClr val="tx2">
                  <a:satMod val="20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1295400"/>
            <a:ext cx="8305800" cy="4953000"/>
          </a:xfrm>
        </p:spPr>
        <p:txBody>
          <a:bodyPr>
            <a:normAutofit fontScale="77500" lnSpcReduction="20000"/>
          </a:bodyPr>
          <a:lstStyle/>
          <a:p>
            <a:pPr marL="566737" indent="-457200" eaLnBrk="1" hangingPunct="1">
              <a:lnSpc>
                <a:spcPct val="80000"/>
              </a:lnSpc>
              <a:buFont typeface="+mj-lt"/>
              <a:buAutoNum type="arabicPeriod"/>
            </a:pPr>
            <a:r>
              <a:rPr lang="en-US" sz="2900" dirty="0" smtClean="0"/>
              <a:t>General Office Supplies </a:t>
            </a:r>
            <a:r>
              <a:rPr lang="en-US" sz="2900" dirty="0" smtClean="0">
                <a:solidFill>
                  <a:srgbClr val="00B0F0"/>
                </a:solidFill>
              </a:rPr>
              <a:t>(must be purchased from Staples)</a:t>
            </a:r>
            <a:r>
              <a:rPr lang="en-US" sz="2900" dirty="0" smtClean="0"/>
              <a:t/>
            </a:r>
            <a:br>
              <a:rPr lang="en-US" sz="2900" dirty="0" smtClean="0"/>
            </a:br>
            <a:endParaRPr lang="en-US" sz="2900" dirty="0" smtClean="0"/>
          </a:p>
          <a:p>
            <a:pPr marL="566737" indent="-457200" eaLnBrk="1" hangingPunct="1">
              <a:lnSpc>
                <a:spcPct val="80000"/>
              </a:lnSpc>
              <a:buFont typeface="+mj-lt"/>
              <a:buAutoNum type="arabicPeriod"/>
            </a:pPr>
            <a:r>
              <a:rPr lang="en-US" sz="2900" dirty="0" smtClean="0"/>
              <a:t>Organization Banners &amp; Signs</a:t>
            </a:r>
          </a:p>
          <a:p>
            <a:pPr marL="822325" lvl="1" indent="-457200" eaLnBrk="1" hangingPunct="1">
              <a:lnSpc>
                <a:spcPct val="80000"/>
              </a:lnSpc>
            </a:pPr>
            <a:r>
              <a:rPr lang="en-US" sz="2900" dirty="0" smtClean="0"/>
              <a:t>Must include copy of design</a:t>
            </a:r>
            <a:br>
              <a:rPr lang="en-US" sz="2900" dirty="0" smtClean="0"/>
            </a:br>
            <a:endParaRPr lang="en-US" sz="2900" dirty="0" smtClean="0"/>
          </a:p>
          <a:p>
            <a:pPr marL="566737" indent="-457200" eaLnBrk="1" hangingPunct="1">
              <a:lnSpc>
                <a:spcPct val="80000"/>
              </a:lnSpc>
              <a:buFont typeface="+mj-lt"/>
              <a:buAutoNum type="arabicPeriod"/>
            </a:pPr>
            <a:r>
              <a:rPr lang="en-US" sz="2900" dirty="0" smtClean="0"/>
              <a:t>50% of Recruiting Items</a:t>
            </a:r>
          </a:p>
          <a:p>
            <a:pPr marL="822325" lvl="1" indent="-457200" eaLnBrk="1" hangingPunct="1">
              <a:lnSpc>
                <a:spcPct val="80000"/>
              </a:lnSpc>
            </a:pPr>
            <a:r>
              <a:rPr lang="en-US" sz="2900" dirty="0" smtClean="0"/>
              <a:t>T-shirts, pens/pencils, mugs, </a:t>
            </a:r>
            <a:r>
              <a:rPr lang="en-US" sz="2900" dirty="0" err="1" smtClean="0"/>
              <a:t>koozies</a:t>
            </a:r>
            <a:r>
              <a:rPr lang="en-US" sz="2900" dirty="0" smtClean="0"/>
              <a:t>, </a:t>
            </a:r>
            <a:r>
              <a:rPr lang="en-US" sz="2900" dirty="0" err="1" smtClean="0"/>
              <a:t>e.g</a:t>
            </a:r>
            <a:endParaRPr lang="en-US" sz="2900" dirty="0" smtClean="0"/>
          </a:p>
          <a:p>
            <a:pPr marL="822325" lvl="1" indent="-457200" eaLnBrk="1" hangingPunct="1">
              <a:lnSpc>
                <a:spcPct val="80000"/>
              </a:lnSpc>
            </a:pPr>
            <a:r>
              <a:rPr lang="en-US" sz="2900" dirty="0" smtClean="0">
                <a:solidFill>
                  <a:schemeClr val="tx2"/>
                </a:solidFill>
              </a:rPr>
              <a:t>Request for Expense Approval Form required</a:t>
            </a:r>
          </a:p>
          <a:p>
            <a:pPr marL="822325" lvl="1" indent="-457200" eaLnBrk="1" hangingPunct="1">
              <a:lnSpc>
                <a:spcPct val="80000"/>
              </a:lnSpc>
            </a:pPr>
            <a:r>
              <a:rPr lang="en-US" sz="2900" dirty="0" smtClean="0"/>
              <a:t>Must include copy of the design</a:t>
            </a:r>
            <a:br>
              <a:rPr lang="en-US" sz="2900" dirty="0" smtClean="0"/>
            </a:br>
            <a:endParaRPr lang="en-US" sz="2900" dirty="0" smtClean="0"/>
          </a:p>
          <a:p>
            <a:pPr marL="566737" indent="-457200" eaLnBrk="1" hangingPunct="1">
              <a:lnSpc>
                <a:spcPct val="80000"/>
              </a:lnSpc>
              <a:buFont typeface="+mj-lt"/>
              <a:buAutoNum type="arabicPeriod"/>
            </a:pPr>
            <a:r>
              <a:rPr lang="en-US" sz="2900" dirty="0" smtClean="0"/>
              <a:t>Copying and Printing</a:t>
            </a:r>
          </a:p>
          <a:p>
            <a:pPr marL="849313" lvl="1" indent="-457200" eaLnBrk="1" hangingPunct="1">
              <a:lnSpc>
                <a:spcPct val="80000"/>
              </a:lnSpc>
            </a:pPr>
            <a:r>
              <a:rPr lang="en-US" sz="2900" dirty="0" smtClean="0"/>
              <a:t>Must include a copy of what was printed </a:t>
            </a:r>
            <a:br>
              <a:rPr lang="en-US" sz="2900" dirty="0" smtClean="0"/>
            </a:br>
            <a:endParaRPr lang="en-US" sz="2900" dirty="0" smtClean="0"/>
          </a:p>
          <a:p>
            <a:pPr marL="566737" indent="-457200" eaLnBrk="1" hangingPunct="1">
              <a:lnSpc>
                <a:spcPct val="80000"/>
              </a:lnSpc>
              <a:buFont typeface="+mj-lt"/>
              <a:buAutoNum type="arabicPeriod"/>
            </a:pPr>
            <a:r>
              <a:rPr lang="en-US" sz="2900" dirty="0" smtClean="0"/>
              <a:t>Event Room Rental</a:t>
            </a:r>
          </a:p>
          <a:p>
            <a:pPr marL="566737" indent="-457200" eaLnBrk="1" hangingPunct="1">
              <a:lnSpc>
                <a:spcPct val="80000"/>
              </a:lnSpc>
              <a:buFont typeface="+mj-lt"/>
              <a:buAutoNum type="arabicPeriod"/>
            </a:pPr>
            <a:endParaRPr lang="en-US" sz="2900" dirty="0" smtClean="0"/>
          </a:p>
          <a:p>
            <a:pPr marL="566737" indent="-457200" eaLnBrk="1" hangingPunct="1">
              <a:lnSpc>
                <a:spcPct val="80000"/>
              </a:lnSpc>
              <a:buFont typeface="+mj-lt"/>
              <a:buAutoNum type="arabicPeriod"/>
            </a:pPr>
            <a:r>
              <a:rPr lang="en-US" sz="2900" dirty="0" smtClean="0"/>
              <a:t>Non-Research Travel</a:t>
            </a:r>
          </a:p>
          <a:p>
            <a:pPr marL="566737" indent="-457200" eaLnBrk="1" hangingPunct="1">
              <a:lnSpc>
                <a:spcPct val="80000"/>
              </a:lnSpc>
              <a:buFont typeface="+mj-lt"/>
              <a:buAutoNum type="arabicPeriod"/>
            </a:pPr>
            <a:endParaRPr lang="en-US" sz="2900" dirty="0" smtClean="0"/>
          </a:p>
          <a:p>
            <a:pPr marL="566737" indent="-457200" eaLnBrk="1" hangingPunct="1">
              <a:lnSpc>
                <a:spcPct val="80000"/>
              </a:lnSpc>
              <a:buFont typeface="+mj-lt"/>
              <a:buAutoNum type="arabicPeriod"/>
            </a:pPr>
            <a:r>
              <a:rPr lang="en-US" sz="2900" dirty="0" smtClean="0"/>
              <a:t>Speaker Expenses</a:t>
            </a:r>
          </a:p>
          <a:p>
            <a:pPr marL="566737" indent="-457200" algn="r" eaLnBrk="1" hangingPunct="1">
              <a:lnSpc>
                <a:spcPct val="80000"/>
              </a:lnSpc>
              <a:buNone/>
            </a:pPr>
            <a:endParaRPr lang="en-US" sz="2000" dirty="0" smtClean="0">
              <a:solidFill>
                <a:srgbClr val="FF0000"/>
              </a:solidFill>
            </a:endParaRPr>
          </a:p>
          <a:p>
            <a:pPr marL="566737" indent="-457200" algn="r" eaLnBrk="1" hangingPunct="1">
              <a:lnSpc>
                <a:spcPct val="80000"/>
              </a:lnSpc>
              <a:buNone/>
            </a:pPr>
            <a:endParaRPr lang="en-US" sz="2000" dirty="0" smtClean="0">
              <a:solidFill>
                <a:srgbClr val="FF0000"/>
              </a:solidFill>
            </a:endParaRPr>
          </a:p>
        </p:txBody>
      </p:sp>
      <p:sp>
        <p:nvSpPr>
          <p:cNvPr id="4" name="Rectangle 2"/>
          <p:cNvSpPr txBox="1">
            <a:spLocks noChangeArrowheads="1"/>
          </p:cNvSpPr>
          <p:nvPr/>
        </p:nvSpPr>
        <p:spPr>
          <a:xfrm>
            <a:off x="228600" y="152400"/>
            <a:ext cx="8229600" cy="1143000"/>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100" b="1" i="0" u="none" strike="noStrike" kern="1200" cap="none" spc="0" normalizeH="0" baseline="0" noProof="0" dirty="0">
              <a:ln>
                <a:noFill/>
              </a:ln>
              <a:solidFill>
                <a:schemeClr val="tx2">
                  <a:satMod val="200000"/>
                </a:schemeClr>
              </a:solidFill>
              <a:effectLst>
                <a:outerShdw blurRad="31750" dist="25400" dir="5400000" algn="tl" rotWithShape="0">
                  <a:srgbClr val="000000">
                    <a:alpha val="25000"/>
                  </a:srgbClr>
                </a:outerShdw>
              </a:effectLst>
              <a:uLnTx/>
              <a:uFillTx/>
              <a:latin typeface="+mj-lt"/>
              <a:ea typeface="+mj-ea"/>
              <a:cs typeface="+mj-cs"/>
            </a:endParaRPr>
          </a:p>
        </p:txBody>
      </p:sp>
      <p:sp>
        <p:nvSpPr>
          <p:cNvPr id="5" name="Rectangle 2"/>
          <p:cNvSpPr txBox="1">
            <a:spLocks noChangeArrowheads="1"/>
          </p:cNvSpPr>
          <p:nvPr/>
        </p:nvSpPr>
        <p:spPr>
          <a:xfrm>
            <a:off x="457200" y="274638"/>
            <a:ext cx="8229600" cy="944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dirty="0" smtClean="0">
                <a:solidFill>
                  <a:schemeClr val="tx2">
                    <a:satMod val="200000"/>
                  </a:schemeClr>
                </a:solidFill>
              </a:rPr>
              <a:t>Allowable Expenses</a:t>
            </a:r>
            <a:endParaRPr lang="en-US" dirty="0">
              <a:solidFill>
                <a:schemeClr val="tx2">
                  <a:satMod val="20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228600" y="1066800"/>
            <a:ext cx="8686800" cy="5486400"/>
          </a:xfrm>
        </p:spPr>
        <p:txBody>
          <a:bodyPr>
            <a:normAutofit fontScale="92500" lnSpcReduction="10000"/>
          </a:bodyPr>
          <a:lstStyle/>
          <a:p>
            <a:pPr marL="612331" indent="-457200" eaLnBrk="1" fontAlgn="auto" hangingPunct="1">
              <a:lnSpc>
                <a:spcPct val="90000"/>
              </a:lnSpc>
              <a:spcAft>
                <a:spcPts val="0"/>
              </a:spcAft>
              <a:buFont typeface="+mj-lt"/>
              <a:buAutoNum type="arabicPeriod"/>
              <a:defRPr/>
            </a:pPr>
            <a:r>
              <a:rPr lang="en-US" sz="2400" dirty="0" smtClean="0"/>
              <a:t>Food (Catering for Banquets or membership meetings)</a:t>
            </a:r>
            <a:endParaRPr lang="en-US" sz="2200" dirty="0" smtClean="0"/>
          </a:p>
          <a:p>
            <a:pPr marL="612331" indent="-457200" eaLnBrk="1" fontAlgn="auto" hangingPunct="1">
              <a:lnSpc>
                <a:spcPct val="90000"/>
              </a:lnSpc>
              <a:spcAft>
                <a:spcPts val="0"/>
              </a:spcAft>
              <a:buFont typeface="+mj-lt"/>
              <a:buAutoNum type="arabicPeriod"/>
              <a:defRPr/>
            </a:pPr>
            <a:endParaRPr lang="en-US" sz="2400" dirty="0" smtClean="0"/>
          </a:p>
          <a:p>
            <a:pPr marL="612331" indent="-457200" eaLnBrk="1" fontAlgn="auto" hangingPunct="1">
              <a:lnSpc>
                <a:spcPct val="90000"/>
              </a:lnSpc>
              <a:spcAft>
                <a:spcPts val="0"/>
              </a:spcAft>
              <a:buFont typeface="+mj-lt"/>
              <a:buAutoNum type="arabicPeriod"/>
              <a:defRPr/>
            </a:pPr>
            <a:r>
              <a:rPr lang="en-US" sz="2400" dirty="0" smtClean="0"/>
              <a:t>Research and presentation travel, Advisor’s expenses, internship fees</a:t>
            </a:r>
          </a:p>
          <a:p>
            <a:pPr marL="612331" indent="-457200" eaLnBrk="1" fontAlgn="auto" hangingPunct="1">
              <a:lnSpc>
                <a:spcPct val="90000"/>
              </a:lnSpc>
              <a:spcAft>
                <a:spcPts val="0"/>
              </a:spcAft>
              <a:buFont typeface="+mj-lt"/>
              <a:buAutoNum type="arabicPeriod"/>
              <a:defRPr/>
            </a:pPr>
            <a:endParaRPr lang="en-US" sz="2400" dirty="0" smtClean="0"/>
          </a:p>
          <a:p>
            <a:pPr marL="612331" indent="-457200" eaLnBrk="1" fontAlgn="auto" hangingPunct="1">
              <a:lnSpc>
                <a:spcPct val="90000"/>
              </a:lnSpc>
              <a:spcAft>
                <a:spcPts val="0"/>
              </a:spcAft>
              <a:buFont typeface="+mj-lt"/>
              <a:buAutoNum type="arabicPeriod"/>
              <a:defRPr/>
            </a:pPr>
            <a:r>
              <a:rPr lang="en-US" sz="2400" dirty="0" smtClean="0"/>
              <a:t>Tables, Tents, Canopies, Camping equipment, Coolers, Grills and Accessories</a:t>
            </a:r>
          </a:p>
          <a:p>
            <a:pPr marL="612331" indent="-457200" eaLnBrk="1" fontAlgn="auto" hangingPunct="1">
              <a:lnSpc>
                <a:spcPct val="90000"/>
              </a:lnSpc>
              <a:spcAft>
                <a:spcPts val="0"/>
              </a:spcAft>
              <a:buFont typeface="+mj-lt"/>
              <a:buAutoNum type="arabicPeriod"/>
              <a:defRPr/>
            </a:pPr>
            <a:endParaRPr lang="en-US" sz="2400" dirty="0" smtClean="0"/>
          </a:p>
          <a:p>
            <a:pPr marL="612331" indent="-457200" eaLnBrk="1" fontAlgn="auto" hangingPunct="1">
              <a:lnSpc>
                <a:spcPct val="90000"/>
              </a:lnSpc>
              <a:spcAft>
                <a:spcPts val="0"/>
              </a:spcAft>
              <a:buFont typeface="+mj-lt"/>
              <a:buAutoNum type="arabicPeriod"/>
              <a:defRPr/>
            </a:pPr>
            <a:r>
              <a:rPr lang="en-US" sz="2400" dirty="0" smtClean="0"/>
              <a:t>Computers, Printers, Scanners, Digital Cameras, Equipment of any variety</a:t>
            </a:r>
          </a:p>
          <a:p>
            <a:pPr marL="612331" indent="-457200" eaLnBrk="1" fontAlgn="auto" hangingPunct="1">
              <a:lnSpc>
                <a:spcPct val="90000"/>
              </a:lnSpc>
              <a:spcAft>
                <a:spcPts val="0"/>
              </a:spcAft>
              <a:buFont typeface="+mj-lt"/>
              <a:buAutoNum type="arabicPeriod"/>
              <a:defRPr/>
            </a:pPr>
            <a:endParaRPr lang="en-US" sz="2400" dirty="0" smtClean="0"/>
          </a:p>
          <a:p>
            <a:pPr marL="612331" indent="-457200" eaLnBrk="1" fontAlgn="auto" hangingPunct="1">
              <a:lnSpc>
                <a:spcPct val="90000"/>
              </a:lnSpc>
              <a:spcAft>
                <a:spcPts val="0"/>
              </a:spcAft>
              <a:buFont typeface="+mj-lt"/>
              <a:buAutoNum type="arabicPeriod"/>
              <a:defRPr/>
            </a:pPr>
            <a:r>
              <a:rPr lang="en-US" sz="2400" dirty="0" smtClean="0"/>
              <a:t>Texas State sales tax</a:t>
            </a:r>
          </a:p>
          <a:p>
            <a:pPr marL="612331" indent="-457200" eaLnBrk="1" fontAlgn="auto" hangingPunct="1">
              <a:lnSpc>
                <a:spcPct val="90000"/>
              </a:lnSpc>
              <a:spcAft>
                <a:spcPts val="0"/>
              </a:spcAft>
              <a:buFont typeface="+mj-lt"/>
              <a:buAutoNum type="arabicPeriod"/>
              <a:defRPr/>
            </a:pPr>
            <a:endParaRPr lang="en-US" sz="2400" dirty="0" smtClean="0"/>
          </a:p>
          <a:p>
            <a:pPr marL="612331" indent="-457200" eaLnBrk="1" fontAlgn="auto" hangingPunct="1">
              <a:lnSpc>
                <a:spcPct val="90000"/>
              </a:lnSpc>
              <a:spcAft>
                <a:spcPts val="0"/>
              </a:spcAft>
              <a:buFont typeface="+mj-lt"/>
              <a:buAutoNum type="arabicPeriod"/>
              <a:defRPr/>
            </a:pPr>
            <a:r>
              <a:rPr lang="en-US" sz="2400" dirty="0" smtClean="0"/>
              <a:t>Scholarship, awards, gifts, prizes, gift cards</a:t>
            </a:r>
          </a:p>
          <a:p>
            <a:pPr marL="612331" indent="-457200" eaLnBrk="1" fontAlgn="auto" hangingPunct="1">
              <a:lnSpc>
                <a:spcPct val="90000"/>
              </a:lnSpc>
              <a:spcAft>
                <a:spcPts val="0"/>
              </a:spcAft>
              <a:buFont typeface="+mj-lt"/>
              <a:buAutoNum type="arabicPeriod"/>
              <a:defRPr/>
            </a:pPr>
            <a:endParaRPr lang="en-US" sz="2400" dirty="0" smtClean="0"/>
          </a:p>
          <a:p>
            <a:pPr marL="612331" indent="-457200" eaLnBrk="1" fontAlgn="auto" hangingPunct="1">
              <a:lnSpc>
                <a:spcPct val="90000"/>
              </a:lnSpc>
              <a:spcAft>
                <a:spcPts val="0"/>
              </a:spcAft>
              <a:buFont typeface="+mj-lt"/>
              <a:buAutoNum type="arabicPeriod"/>
              <a:defRPr/>
            </a:pPr>
            <a:r>
              <a:rPr lang="en-US" sz="2400" dirty="0" smtClean="0"/>
              <a:t>Operating Expenses </a:t>
            </a:r>
            <a:r>
              <a:rPr lang="en-US" sz="2200" dirty="0" smtClean="0"/>
              <a:t>(Telephone, Salaries, Copier Rental, e.g.)</a:t>
            </a:r>
            <a:endParaRPr lang="en-US" sz="2400" dirty="0" smtClean="0"/>
          </a:p>
          <a:p>
            <a:pPr marL="612331" indent="-457200" algn="r" eaLnBrk="1" fontAlgn="auto" hangingPunct="1">
              <a:lnSpc>
                <a:spcPct val="90000"/>
              </a:lnSpc>
              <a:spcAft>
                <a:spcPts val="0"/>
              </a:spcAft>
              <a:buNone/>
              <a:defRPr/>
            </a:pPr>
            <a:endParaRPr lang="en-US" sz="2200" dirty="0" smtClean="0">
              <a:solidFill>
                <a:srgbClr val="FF0000"/>
              </a:solidFill>
            </a:endParaRPr>
          </a:p>
        </p:txBody>
      </p:sp>
      <p:sp>
        <p:nvSpPr>
          <p:cNvPr id="45058" name="Rectangle 2"/>
          <p:cNvSpPr>
            <a:spLocks noGrp="1" noChangeArrowheads="1"/>
          </p:cNvSpPr>
          <p:nvPr>
            <p:ph type="title"/>
          </p:nvPr>
        </p:nvSpPr>
        <p:spPr>
          <a:xfrm>
            <a:off x="457200" y="274638"/>
            <a:ext cx="8229600" cy="944562"/>
          </a:xfrm>
        </p:spPr>
        <p:txBody>
          <a:bodyPr>
            <a:normAutofit/>
          </a:bodyPr>
          <a:lstStyle/>
          <a:p>
            <a:pPr eaLnBrk="1" fontAlgn="auto" hangingPunct="1">
              <a:spcAft>
                <a:spcPts val="0"/>
              </a:spcAft>
              <a:defRPr/>
            </a:pPr>
            <a:r>
              <a:rPr lang="en-US" dirty="0" smtClean="0">
                <a:solidFill>
                  <a:schemeClr val="tx2">
                    <a:satMod val="200000"/>
                  </a:schemeClr>
                </a:solidFill>
              </a:rPr>
              <a:t>Excluded Expenses</a:t>
            </a:r>
            <a:endParaRPr dirty="0">
              <a:solidFill>
                <a:schemeClr val="tx2">
                  <a:satMod val="20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457200" y="1417638"/>
            <a:ext cx="8229600" cy="4906962"/>
          </a:xfrm>
        </p:spPr>
        <p:txBody>
          <a:bodyPr>
            <a:normAutofit/>
          </a:bodyPr>
          <a:lstStyle/>
          <a:p>
            <a:pPr marL="623887" indent="-514350" eaLnBrk="1" hangingPunct="1">
              <a:buFont typeface="Wingdings" pitchFamily="2" charset="2"/>
              <a:buChar char="Ø"/>
            </a:pPr>
            <a:r>
              <a:rPr lang="en-US" dirty="0" smtClean="0"/>
              <a:t>Fuel or Mileage</a:t>
            </a:r>
          </a:p>
          <a:p>
            <a:pPr marL="623887" indent="-514350" eaLnBrk="1" hangingPunct="1">
              <a:buFont typeface="Wingdings" pitchFamily="2" charset="2"/>
              <a:buChar char="Ø"/>
            </a:pPr>
            <a:r>
              <a:rPr lang="en-US" dirty="0" smtClean="0"/>
              <a:t>Lodging Expenses, including Hotel Tax</a:t>
            </a:r>
          </a:p>
          <a:p>
            <a:pPr marL="623887" indent="-514350" eaLnBrk="1" hangingPunct="1">
              <a:buFont typeface="Wingdings" pitchFamily="2" charset="2"/>
              <a:buChar char="Ø"/>
            </a:pPr>
            <a:r>
              <a:rPr lang="en-US" dirty="0" smtClean="0"/>
              <a:t>Rental Car</a:t>
            </a:r>
          </a:p>
          <a:p>
            <a:pPr marL="623887" indent="-514350" eaLnBrk="1" hangingPunct="1">
              <a:buFont typeface="Wingdings" pitchFamily="2" charset="2"/>
              <a:buChar char="Ø"/>
            </a:pPr>
            <a:r>
              <a:rPr lang="en-US" dirty="0" smtClean="0"/>
              <a:t>Airfare</a:t>
            </a:r>
          </a:p>
          <a:p>
            <a:pPr marL="623887" indent="-514350" eaLnBrk="1" hangingPunct="1">
              <a:buFont typeface="Wingdings" pitchFamily="2" charset="2"/>
              <a:buChar char="Ø"/>
            </a:pPr>
            <a:r>
              <a:rPr lang="en-US" dirty="0" smtClean="0"/>
              <a:t>Meals (actual </a:t>
            </a:r>
            <a:r>
              <a:rPr lang="en-US" b="1" i="1" dirty="0" smtClean="0"/>
              <a:t>itemized</a:t>
            </a:r>
            <a:r>
              <a:rPr lang="en-US" dirty="0" smtClean="0"/>
              <a:t> receipts – </a:t>
            </a:r>
            <a:r>
              <a:rPr lang="en-US" i="1" dirty="0" smtClean="0">
                <a:solidFill>
                  <a:srgbClr val="FF0000"/>
                </a:solidFill>
              </a:rPr>
              <a:t>per diem is not allowed under the Student Affairs Travel policy</a:t>
            </a:r>
            <a:r>
              <a:rPr lang="en-US" dirty="0" smtClean="0"/>
              <a:t>)</a:t>
            </a:r>
          </a:p>
          <a:p>
            <a:pPr marL="623887" indent="-514350" eaLnBrk="1" hangingPunct="1">
              <a:buFont typeface="Wingdings" pitchFamily="2" charset="2"/>
              <a:buChar char="Ø"/>
            </a:pPr>
            <a:r>
              <a:rPr lang="en-US" dirty="0" smtClean="0"/>
              <a:t>Public Transportation</a:t>
            </a:r>
          </a:p>
          <a:p>
            <a:pPr marL="623887" indent="-514350" eaLnBrk="1" hangingPunct="1">
              <a:buFont typeface="Wingdings" pitchFamily="2" charset="2"/>
              <a:buChar char="Ø"/>
            </a:pPr>
            <a:r>
              <a:rPr lang="en-US" dirty="0" smtClean="0"/>
              <a:t>Registration Fees</a:t>
            </a:r>
          </a:p>
          <a:p>
            <a:pPr marL="623887" indent="-514350" eaLnBrk="1" hangingPunct="1">
              <a:buFont typeface="Wingdings" pitchFamily="2" charset="2"/>
              <a:buChar char="Ø"/>
            </a:pPr>
            <a:r>
              <a:rPr lang="en-US" dirty="0" smtClean="0"/>
              <a:t>Parking</a:t>
            </a:r>
          </a:p>
        </p:txBody>
      </p:sp>
      <p:sp>
        <p:nvSpPr>
          <p:cNvPr id="5" name="Rectangle 2"/>
          <p:cNvSpPr txBox="1">
            <a:spLocks noChangeArrowheads="1"/>
          </p:cNvSpPr>
          <p:nvPr/>
        </p:nvSpPr>
        <p:spPr>
          <a:xfrm>
            <a:off x="452535" y="152400"/>
            <a:ext cx="8229600" cy="1143000"/>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atMod val="200000"/>
                  </a:schemeClr>
                </a:solidFill>
                <a:effectLst>
                  <a:outerShdw blurRad="31750" dist="25400" dir="5400000" algn="tl" rotWithShape="0">
                    <a:srgbClr val="000000">
                      <a:alpha val="25000"/>
                    </a:srgbClr>
                  </a:outerShdw>
                </a:effectLst>
                <a:uLnTx/>
                <a:uFillTx/>
                <a:latin typeface="+mj-lt"/>
                <a:ea typeface="+mj-ea"/>
                <a:cs typeface="+mj-cs"/>
              </a:rPr>
              <a:t>Allowable Travel Expenses</a:t>
            </a:r>
            <a:endParaRPr kumimoji="0" lang="en-US" sz="4100" b="1" i="0" u="none" strike="noStrike" kern="1200" cap="none" spc="0" normalizeH="0" baseline="0" noProof="0" dirty="0">
              <a:ln>
                <a:noFill/>
              </a:ln>
              <a:solidFill>
                <a:schemeClr val="tx2">
                  <a:satMod val="200000"/>
                </a:schemeClr>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TTU">
      <a:dk1>
        <a:srgbClr val="000000"/>
      </a:dk1>
      <a:lt1>
        <a:srgbClr val="FFFFFF"/>
      </a:lt1>
      <a:dk2>
        <a:srgbClr val="FF0000"/>
      </a:dk2>
      <a:lt2>
        <a:srgbClr val="FFFFFF"/>
      </a:lt2>
      <a:accent1>
        <a:srgbClr val="FF0B0B"/>
      </a:accent1>
      <a:accent2>
        <a:srgbClr val="000000"/>
      </a:accent2>
      <a:accent3>
        <a:srgbClr val="FF0000"/>
      </a:accent3>
      <a:accent4>
        <a:srgbClr val="000000"/>
      </a:accent4>
      <a:accent5>
        <a:srgbClr val="FF0000"/>
      </a:accent5>
      <a:accent6>
        <a:srgbClr val="000000"/>
      </a:accent6>
      <a:hlink>
        <a:srgbClr val="FF0000"/>
      </a:hlink>
      <a:folHlink>
        <a:srgbClr val="00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12292</TotalTime>
  <Words>682</Words>
  <Application>Microsoft Office PowerPoint</Application>
  <PresentationFormat>On-screen Show (4:3)</PresentationFormat>
  <Paragraphs>154</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Lucida Sans Unicode</vt:lpstr>
      <vt:lpstr>Verdana</vt:lpstr>
      <vt:lpstr>Wingdings</vt:lpstr>
      <vt:lpstr>Wingdings 2</vt:lpstr>
      <vt:lpstr>Wingdings 3</vt:lpstr>
      <vt:lpstr>Concourse</vt:lpstr>
      <vt:lpstr>SGA FUNDING </vt:lpstr>
      <vt:lpstr>Organization Eligibility for Funding</vt:lpstr>
      <vt:lpstr>Requirements to Apply for Funding</vt:lpstr>
      <vt:lpstr>Applying for Funding</vt:lpstr>
      <vt:lpstr>Requirements to Utilize Funding</vt:lpstr>
      <vt:lpstr>Deadlines to Meet Requirements to Utilize Funding </vt:lpstr>
      <vt:lpstr>PowerPoint Presentation</vt:lpstr>
      <vt:lpstr>Excluded Expenses</vt:lpstr>
      <vt:lpstr>PowerPoint Presentation</vt:lpstr>
      <vt:lpstr>PowerPoint Presentation</vt:lpstr>
      <vt:lpstr>Contact Information</vt:lpstr>
      <vt:lpstr>Supplemental Funding for Orgs (Core Values)</vt:lpstr>
      <vt:lpstr>SGA Website Links</vt:lpstr>
      <vt:lpstr>Questions?  </vt:lpstr>
    </vt:vector>
  </TitlesOfParts>
  <Company>Texas Tech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SGA FUNDING</dc:title>
  <dc:creator>kgardner</dc:creator>
  <cp:lastModifiedBy>Taylor, Katherine R</cp:lastModifiedBy>
  <cp:revision>558</cp:revision>
  <cp:lastPrinted>2016-05-10T21:26:17Z</cp:lastPrinted>
  <dcterms:created xsi:type="dcterms:W3CDTF">2004-07-12T20:34:25Z</dcterms:created>
  <dcterms:modified xsi:type="dcterms:W3CDTF">2017-03-07T17:40:00Z</dcterms:modified>
</cp:coreProperties>
</file>