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94" r:id="rId3"/>
    <p:sldId id="297" r:id="rId4"/>
    <p:sldId id="322" r:id="rId5"/>
    <p:sldId id="300" r:id="rId6"/>
    <p:sldId id="331" r:id="rId7"/>
    <p:sldId id="333" r:id="rId8"/>
    <p:sldId id="282" r:id="rId9"/>
    <p:sldId id="283" r:id="rId10"/>
    <p:sldId id="284" r:id="rId11"/>
    <p:sldId id="285" r:id="rId12"/>
    <p:sldId id="286" r:id="rId13"/>
    <p:sldId id="287" r:id="rId14"/>
    <p:sldId id="332" r:id="rId15"/>
    <p:sldId id="288" r:id="rId16"/>
    <p:sldId id="258" r:id="rId17"/>
    <p:sldId id="273" r:id="rId18"/>
    <p:sldId id="275" r:id="rId19"/>
    <p:sldId id="338" r:id="rId20"/>
    <p:sldId id="336" r:id="rId21"/>
    <p:sldId id="337" r:id="rId22"/>
    <p:sldId id="340" r:id="rId23"/>
    <p:sldId id="339" r:id="rId24"/>
    <p:sldId id="341" r:id="rId25"/>
    <p:sldId id="359" r:id="rId26"/>
    <p:sldId id="360" r:id="rId27"/>
    <p:sldId id="361" r:id="rId28"/>
    <p:sldId id="362" r:id="rId29"/>
    <p:sldId id="363" r:id="rId30"/>
    <p:sldId id="364" r:id="rId31"/>
    <p:sldId id="351" r:id="rId32"/>
    <p:sldId id="352" r:id="rId33"/>
    <p:sldId id="354" r:id="rId34"/>
    <p:sldId id="356" r:id="rId35"/>
    <p:sldId id="348" r:id="rId36"/>
    <p:sldId id="349" r:id="rId37"/>
    <p:sldId id="350" r:id="rId38"/>
    <p:sldId id="358" r:id="rId3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5">
          <p15:clr>
            <a:srgbClr val="A4A3A4"/>
          </p15:clr>
        </p15:guide>
        <p15:guide id="2" orient="horz" pos="1439">
          <p15:clr>
            <a:srgbClr val="A4A3A4"/>
          </p15:clr>
        </p15:guide>
        <p15:guide id="3"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2800E"/>
    <a:srgbClr val="CC0000"/>
    <a:srgbClr val="B83D00"/>
    <a:srgbClr val="5C1C49"/>
    <a:srgbClr val="713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86447" autoAdjust="0"/>
  </p:normalViewPr>
  <p:slideViewPr>
    <p:cSldViewPr snapToGrid="0">
      <p:cViewPr varScale="1">
        <p:scale>
          <a:sx n="80" d="100"/>
          <a:sy n="80" d="100"/>
        </p:scale>
        <p:origin x="2034" y="78"/>
      </p:cViewPr>
      <p:guideLst>
        <p:guide orient="horz" pos="405"/>
        <p:guide orient="horz" pos="1439"/>
        <p:guide pos="2884"/>
      </p:guideLst>
    </p:cSldViewPr>
  </p:slideViewPr>
  <p:outlineViewPr>
    <p:cViewPr>
      <p:scale>
        <a:sx n="33" d="100"/>
        <a:sy n="33" d="100"/>
      </p:scale>
      <p:origin x="0" y="812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techshare\depts\StudentUnion\SUB_shared\Tech%20Activities%20Board\2009-2010\Assessment%20Data%2009-10\Evaluation%20Stats%20Fall%2009%20Spring%201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techshare\depts\StudentUnion\SUB_shared\Tech%20Activities%20Board\2009-2010\Assessment%20Data%2009-10\Evaluation%20Stats%20Fall%2009%20Spring%201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'Events Wanted'!$A$1:$A$16</c:f>
              <c:strCache>
                <c:ptCount val="16"/>
                <c:pt idx="0">
                  <c:v>Other</c:v>
                </c:pt>
                <c:pt idx="1">
                  <c:v>Diversity</c:v>
                </c:pt>
                <c:pt idx="2">
                  <c:v>Spoken Word Poet</c:v>
                </c:pt>
                <c:pt idx="3">
                  <c:v>Lectures</c:v>
                </c:pt>
                <c:pt idx="4">
                  <c:v>Events During Lunch</c:v>
                </c:pt>
                <c:pt idx="5">
                  <c:v>Quiz Bowl</c:v>
                </c:pt>
                <c:pt idx="6">
                  <c:v>Events Off-Campus</c:v>
                </c:pt>
                <c:pt idx="7">
                  <c:v>Make &amp; Take Items</c:v>
                </c:pt>
                <c:pt idx="8">
                  <c:v>Hypnotists</c:v>
                </c:pt>
                <c:pt idx="9">
                  <c:v>Acoustic Music</c:v>
                </c:pt>
                <c:pt idx="10">
                  <c:v>Performing Arts</c:v>
                </c:pt>
                <c:pt idx="11">
                  <c:v>Game Shows</c:v>
                </c:pt>
                <c:pt idx="12">
                  <c:v>Movies (Independent)</c:v>
                </c:pt>
                <c:pt idx="13">
                  <c:v>Concerts</c:v>
                </c:pt>
                <c:pt idx="14">
                  <c:v>Comedians</c:v>
                </c:pt>
                <c:pt idx="15">
                  <c:v>Movies (New Release)</c:v>
                </c:pt>
              </c:strCache>
            </c:strRef>
          </c:cat>
          <c:val>
            <c:numRef>
              <c:f>'Events Wanted'!$B$1:$B$16</c:f>
              <c:numCache>
                <c:formatCode>General</c:formatCode>
                <c:ptCount val="16"/>
                <c:pt idx="0">
                  <c:v>33</c:v>
                </c:pt>
                <c:pt idx="1">
                  <c:v>76</c:v>
                </c:pt>
                <c:pt idx="2">
                  <c:v>86</c:v>
                </c:pt>
                <c:pt idx="3">
                  <c:v>90</c:v>
                </c:pt>
                <c:pt idx="4">
                  <c:v>113</c:v>
                </c:pt>
                <c:pt idx="5">
                  <c:v>115</c:v>
                </c:pt>
                <c:pt idx="6">
                  <c:v>135</c:v>
                </c:pt>
                <c:pt idx="7">
                  <c:v>245</c:v>
                </c:pt>
                <c:pt idx="8">
                  <c:v>254</c:v>
                </c:pt>
                <c:pt idx="9">
                  <c:v>277</c:v>
                </c:pt>
                <c:pt idx="10">
                  <c:v>298</c:v>
                </c:pt>
                <c:pt idx="11">
                  <c:v>303</c:v>
                </c:pt>
                <c:pt idx="12">
                  <c:v>327</c:v>
                </c:pt>
                <c:pt idx="13">
                  <c:v>441</c:v>
                </c:pt>
                <c:pt idx="14">
                  <c:v>525</c:v>
                </c:pt>
                <c:pt idx="15">
                  <c:v>618</c:v>
                </c:pt>
              </c:numCache>
            </c:numRef>
          </c:val>
        </c:ser>
        <c:dLbls>
          <c:showLegendKey val="0"/>
          <c:showVal val="0"/>
          <c:showCatName val="0"/>
          <c:showSerName val="0"/>
          <c:showPercent val="0"/>
          <c:showBubbleSize val="0"/>
        </c:dLbls>
        <c:gapWidth val="150"/>
        <c:axId val="212258712"/>
        <c:axId val="212259096"/>
      </c:barChart>
      <c:catAx>
        <c:axId val="212258712"/>
        <c:scaling>
          <c:orientation val="minMax"/>
        </c:scaling>
        <c:delete val="0"/>
        <c:axPos val="l"/>
        <c:numFmt formatCode="General" sourceLinked="0"/>
        <c:majorTickMark val="out"/>
        <c:minorTickMark val="none"/>
        <c:tickLblPos val="nextTo"/>
        <c:crossAx val="212259096"/>
        <c:crosses val="autoZero"/>
        <c:auto val="1"/>
        <c:lblAlgn val="ctr"/>
        <c:lblOffset val="100"/>
        <c:noMultiLvlLbl val="0"/>
      </c:catAx>
      <c:valAx>
        <c:axId val="212259096"/>
        <c:scaling>
          <c:orientation val="minMax"/>
        </c:scaling>
        <c:delete val="0"/>
        <c:axPos val="b"/>
        <c:majorGridlines/>
        <c:numFmt formatCode="General" sourceLinked="1"/>
        <c:majorTickMark val="out"/>
        <c:minorTickMark val="none"/>
        <c:tickLblPos val="nextTo"/>
        <c:crossAx val="21225871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'Events Wanted'!$A$1:$A$16</c:f>
              <c:strCache>
                <c:ptCount val="16"/>
                <c:pt idx="0">
                  <c:v>Other</c:v>
                </c:pt>
                <c:pt idx="1">
                  <c:v>Diversity</c:v>
                </c:pt>
                <c:pt idx="2">
                  <c:v>Spoken Word Poet</c:v>
                </c:pt>
                <c:pt idx="3">
                  <c:v>Lectures</c:v>
                </c:pt>
                <c:pt idx="4">
                  <c:v>Events During Lunch</c:v>
                </c:pt>
                <c:pt idx="5">
                  <c:v>Quiz Bowl</c:v>
                </c:pt>
                <c:pt idx="6">
                  <c:v>Events Off-Campus</c:v>
                </c:pt>
                <c:pt idx="7">
                  <c:v>Make &amp; Take Items</c:v>
                </c:pt>
                <c:pt idx="8">
                  <c:v>Hypnotists</c:v>
                </c:pt>
                <c:pt idx="9">
                  <c:v>Acoustic Music</c:v>
                </c:pt>
                <c:pt idx="10">
                  <c:v>Performing Arts</c:v>
                </c:pt>
                <c:pt idx="11">
                  <c:v>Game Shows</c:v>
                </c:pt>
                <c:pt idx="12">
                  <c:v>Movies (Independent)</c:v>
                </c:pt>
                <c:pt idx="13">
                  <c:v>Concerts</c:v>
                </c:pt>
                <c:pt idx="14">
                  <c:v>Comedians</c:v>
                </c:pt>
                <c:pt idx="15">
                  <c:v>Movies (New Release)</c:v>
                </c:pt>
              </c:strCache>
            </c:strRef>
          </c:cat>
          <c:val>
            <c:numRef>
              <c:f>'Events Wanted'!$B$1:$B$16</c:f>
              <c:numCache>
                <c:formatCode>General</c:formatCode>
                <c:ptCount val="16"/>
                <c:pt idx="0">
                  <c:v>33</c:v>
                </c:pt>
                <c:pt idx="1">
                  <c:v>76</c:v>
                </c:pt>
                <c:pt idx="2">
                  <c:v>86</c:v>
                </c:pt>
                <c:pt idx="3">
                  <c:v>90</c:v>
                </c:pt>
                <c:pt idx="4">
                  <c:v>113</c:v>
                </c:pt>
                <c:pt idx="5">
                  <c:v>115</c:v>
                </c:pt>
                <c:pt idx="6">
                  <c:v>135</c:v>
                </c:pt>
                <c:pt idx="7">
                  <c:v>245</c:v>
                </c:pt>
                <c:pt idx="8">
                  <c:v>254</c:v>
                </c:pt>
                <c:pt idx="9">
                  <c:v>277</c:v>
                </c:pt>
                <c:pt idx="10">
                  <c:v>298</c:v>
                </c:pt>
                <c:pt idx="11">
                  <c:v>303</c:v>
                </c:pt>
                <c:pt idx="12">
                  <c:v>327</c:v>
                </c:pt>
                <c:pt idx="13">
                  <c:v>441</c:v>
                </c:pt>
                <c:pt idx="14">
                  <c:v>525</c:v>
                </c:pt>
                <c:pt idx="15">
                  <c:v>618</c:v>
                </c:pt>
              </c:numCache>
            </c:numRef>
          </c:val>
        </c:ser>
        <c:dLbls>
          <c:showLegendKey val="0"/>
          <c:showVal val="0"/>
          <c:showCatName val="0"/>
          <c:showSerName val="0"/>
          <c:showPercent val="0"/>
          <c:showBubbleSize val="0"/>
        </c:dLbls>
        <c:gapWidth val="150"/>
        <c:axId val="210236392"/>
        <c:axId val="212253912"/>
      </c:barChart>
      <c:catAx>
        <c:axId val="210236392"/>
        <c:scaling>
          <c:orientation val="minMax"/>
        </c:scaling>
        <c:delete val="0"/>
        <c:axPos val="l"/>
        <c:numFmt formatCode="General" sourceLinked="0"/>
        <c:majorTickMark val="out"/>
        <c:minorTickMark val="none"/>
        <c:tickLblPos val="nextTo"/>
        <c:crossAx val="212253912"/>
        <c:crosses val="autoZero"/>
        <c:auto val="1"/>
        <c:lblAlgn val="ctr"/>
        <c:lblOffset val="100"/>
        <c:noMultiLvlLbl val="0"/>
      </c:catAx>
      <c:valAx>
        <c:axId val="212253912"/>
        <c:scaling>
          <c:orientation val="minMax"/>
        </c:scaling>
        <c:delete val="0"/>
        <c:axPos val="b"/>
        <c:majorGridlines/>
        <c:numFmt formatCode="General" sourceLinked="1"/>
        <c:majorTickMark val="out"/>
        <c:minorTickMark val="none"/>
        <c:tickLblPos val="nextTo"/>
        <c:crossAx val="21023639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292" tIns="46646" rIns="93292" bIns="46646" rtlCol="0"/>
          <a:lstStyle>
            <a:lvl1pPr algn="l">
              <a:defRPr sz="1200"/>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292" tIns="46646" rIns="93292" bIns="46646" rtlCol="0"/>
          <a:lstStyle>
            <a:lvl1pPr algn="r">
              <a:defRPr sz="1200"/>
            </a:lvl1pPr>
          </a:lstStyle>
          <a:p>
            <a:pPr>
              <a:defRPr/>
            </a:pPr>
            <a:fld id="{D2C93DA2-70AF-46DD-9C41-1E3BF7CF7D55}" type="datetimeFigureOut">
              <a:rPr lang="en-US"/>
              <a:pPr>
                <a:defRPr/>
              </a:pPr>
              <a:t>5/5/2015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292" tIns="46646" rIns="93292" bIns="4664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292" tIns="46646" rIns="93292" bIns="46646" rtlCol="0" anchor="b"/>
          <a:lstStyle>
            <a:lvl1pPr algn="r">
              <a:defRPr sz="1200"/>
            </a:lvl1pPr>
          </a:lstStyle>
          <a:p>
            <a:pPr>
              <a:defRPr/>
            </a:pPr>
            <a:fld id="{057D543A-5E22-4496-B949-3E20B958039E}" type="slidenum">
              <a:rPr lang="en-US"/>
              <a:pPr>
                <a:defRPr/>
              </a:pPr>
              <a:t>‹#›</a:t>
            </a:fld>
            <a:endParaRPr lang="en-US"/>
          </a:p>
        </p:txBody>
      </p:sp>
    </p:spTree>
    <p:extLst>
      <p:ext uri="{BB962C8B-B14F-4D97-AF65-F5344CB8AC3E}">
        <p14:creationId xmlns:p14="http://schemas.microsoft.com/office/powerpoint/2010/main" val="67268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01" tIns="46650" rIns="93301" bIns="46650" rtlCol="0"/>
          <a:lstStyle>
            <a:lvl1pPr algn="l">
              <a:defRPr sz="1200"/>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01" tIns="46650" rIns="93301" bIns="46650" rtlCol="0"/>
          <a:lstStyle>
            <a:lvl1pPr algn="r">
              <a:defRPr sz="1200"/>
            </a:lvl1pPr>
          </a:lstStyle>
          <a:p>
            <a:pPr>
              <a:defRPr/>
            </a:pPr>
            <a:fld id="{788CE218-05D2-48D4-826C-872F8B264EBD}" type="datetimeFigureOut">
              <a:rPr lang="en-US"/>
              <a:pPr>
                <a:defRPr/>
              </a:pPr>
              <a:t>5/5/2015</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01" tIns="46650" rIns="93301" bIns="46650" rtlCol="0" anchor="ctr"/>
          <a:lstStyle/>
          <a:p>
            <a:pPr lvl="0"/>
            <a:endParaRPr lang="en-US" noProof="0"/>
          </a:p>
        </p:txBody>
      </p:sp>
      <p:sp>
        <p:nvSpPr>
          <p:cNvPr id="5" name="Notes Placeholder 4"/>
          <p:cNvSpPr>
            <a:spLocks noGrp="1"/>
          </p:cNvSpPr>
          <p:nvPr>
            <p:ph type="body" sz="quarter" idx="3"/>
          </p:nvPr>
        </p:nvSpPr>
        <p:spPr>
          <a:xfrm>
            <a:off x="703263" y="4422775"/>
            <a:ext cx="5616575" cy="4189413"/>
          </a:xfrm>
          <a:prstGeom prst="rect">
            <a:avLst/>
          </a:prstGeom>
        </p:spPr>
        <p:txBody>
          <a:bodyPr vert="horz" lIns="93301" tIns="46650" rIns="93301" bIns="466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01" tIns="46650" rIns="93301" bIns="4665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01" tIns="46650" rIns="93301" bIns="46650" rtlCol="0" anchor="b"/>
          <a:lstStyle>
            <a:lvl1pPr algn="r">
              <a:defRPr sz="1200"/>
            </a:lvl1pPr>
          </a:lstStyle>
          <a:p>
            <a:pPr>
              <a:defRPr/>
            </a:pPr>
            <a:fld id="{D164E798-FED4-4336-A7BA-FFB0E9CF259F}" type="slidenum">
              <a:rPr lang="en-US"/>
              <a:pPr>
                <a:defRPr/>
              </a:pPr>
              <a:t>‹#›</a:t>
            </a:fld>
            <a:endParaRPr lang="en-US"/>
          </a:p>
        </p:txBody>
      </p:sp>
    </p:spTree>
    <p:extLst>
      <p:ext uri="{BB962C8B-B14F-4D97-AF65-F5344CB8AC3E}">
        <p14:creationId xmlns:p14="http://schemas.microsoft.com/office/powerpoint/2010/main" val="2492774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0A7955-3534-4A03-8277-E294E443B0C1}" type="slidenum">
              <a:rPr lang="en-US" altLang="en-US" smtClean="0">
                <a:latin typeface="Arial" charset="0"/>
              </a:rPr>
              <a:pPr eaLnBrk="1" hangingPunct="1">
                <a:spcBef>
                  <a:spcPct val="0"/>
                </a:spcBef>
              </a:pPr>
              <a:t>1</a:t>
            </a:fld>
            <a:endParaRPr lang="en-US" altLang="en-US" smtClean="0">
              <a:latin typeface="Arial" charset="0"/>
            </a:endParaRPr>
          </a:p>
        </p:txBody>
      </p:sp>
    </p:spTree>
    <p:extLst>
      <p:ext uri="{BB962C8B-B14F-4D97-AF65-F5344CB8AC3E}">
        <p14:creationId xmlns:p14="http://schemas.microsoft.com/office/powerpoint/2010/main" val="252510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presenting: Just explain the changes from 2011-2012 to 2012-2013. State the months to improve attendance.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6F449F-7A9C-4498-88FA-01BF5561A769}" type="slidenum">
              <a:rPr lang="en-US" altLang="en-US" smtClean="0">
                <a:latin typeface="Arial" charset="0"/>
              </a:rPr>
              <a:pPr eaLnBrk="1" hangingPunct="1">
                <a:spcBef>
                  <a:spcPct val="0"/>
                </a:spcBef>
              </a:pPr>
              <a:t>22</a:t>
            </a:fld>
            <a:endParaRPr lang="en-US" altLang="en-US" smtClean="0">
              <a:latin typeface="Arial" charset="0"/>
            </a:endParaRPr>
          </a:p>
        </p:txBody>
      </p:sp>
    </p:spTree>
    <p:extLst>
      <p:ext uri="{BB962C8B-B14F-4D97-AF65-F5344CB8AC3E}">
        <p14:creationId xmlns:p14="http://schemas.microsoft.com/office/powerpoint/2010/main" val="403960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Honorarium:</a:t>
            </a:r>
          </a:p>
          <a:p>
            <a:r>
              <a:rPr lang="en-US" altLang="en-US" smtClean="0"/>
              <a:t>	-Only count money agreed to on a contract, Food for Open Mic Nights, Money paid for scripts/questions.  Do not include items purchased on P-cards (such as MYO ornament materials, unconventional, handouts, freebies, etc.)</a:t>
            </a:r>
          </a:p>
          <a:p>
            <a:r>
              <a:rPr lang="en-US" altLang="en-US" smtClean="0"/>
              <a:t>To determine the percent change:</a:t>
            </a:r>
          </a:p>
          <a:p>
            <a:r>
              <a:rPr lang="en-US" altLang="en-US" smtClean="0"/>
              <a:t>(Current year – previous year) / (previous year)</a:t>
            </a:r>
          </a:p>
          <a:p>
            <a:endParaRPr lang="en-US" altLang="en-US" smtClean="0"/>
          </a:p>
          <a:p>
            <a:r>
              <a:rPr lang="en-US" altLang="en-US" smtClean="0"/>
              <a:t>While presenting: State the percent changes and if the expenses were good or bad overall.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E445E10-D3C9-4697-992D-1B0ED717CD59}" type="slidenum">
              <a:rPr lang="en-US" altLang="en-US" smtClean="0">
                <a:latin typeface="Arial" charset="0"/>
              </a:rPr>
              <a:pPr eaLnBrk="1" hangingPunct="1">
                <a:spcBef>
                  <a:spcPct val="0"/>
                </a:spcBef>
              </a:pPr>
              <a:t>23</a:t>
            </a:fld>
            <a:endParaRPr lang="en-US" altLang="en-US" smtClean="0">
              <a:latin typeface="Arial" charset="0"/>
            </a:endParaRPr>
          </a:p>
        </p:txBody>
      </p:sp>
    </p:spTree>
    <p:extLst>
      <p:ext uri="{BB962C8B-B14F-4D97-AF65-F5344CB8AC3E}">
        <p14:creationId xmlns:p14="http://schemas.microsoft.com/office/powerpoint/2010/main" val="301191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determine price per student:</a:t>
            </a:r>
          </a:p>
          <a:p>
            <a:r>
              <a:rPr lang="en-US" altLang="en-US" smtClean="0"/>
              <a:t>(Honorarium expenses from last slide)/Total attendance</a:t>
            </a:r>
          </a:p>
          <a:p>
            <a:endParaRPr lang="en-US" altLang="en-US" smtClean="0"/>
          </a:p>
          <a:p>
            <a:r>
              <a:rPr lang="en-US" altLang="en-US" smtClean="0"/>
              <a:t>For Fall and Spring events: count the entire number, not just those that we paid for or counted attendance at</a:t>
            </a:r>
          </a:p>
          <a:p>
            <a:endParaRPr lang="en-US" altLang="en-US" smtClean="0"/>
          </a:p>
          <a:p>
            <a:r>
              <a:rPr lang="en-US" altLang="en-US" smtClean="0"/>
              <a:t>While presenting: emphasize on the price per student for the entire year and relate it to the attendance, expenses, and the number of events.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A3A442-142E-4836-9E63-63B2392126EB}" type="slidenum">
              <a:rPr lang="en-US" altLang="en-US" smtClean="0">
                <a:latin typeface="Arial" charset="0"/>
              </a:rPr>
              <a:pPr eaLnBrk="1" hangingPunct="1">
                <a:spcBef>
                  <a:spcPct val="0"/>
                </a:spcBef>
              </a:pPr>
              <a:t>24</a:t>
            </a:fld>
            <a:endParaRPr lang="en-US" altLang="en-US" smtClean="0">
              <a:latin typeface="Arial" charset="0"/>
            </a:endParaRPr>
          </a:p>
        </p:txBody>
      </p:sp>
    </p:spTree>
    <p:extLst>
      <p:ext uri="{BB962C8B-B14F-4D97-AF65-F5344CB8AC3E}">
        <p14:creationId xmlns:p14="http://schemas.microsoft.com/office/powerpoint/2010/main" val="393926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determine:</a:t>
            </a:r>
          </a:p>
          <a:p>
            <a:endParaRPr lang="en-US" altLang="en-US" smtClean="0"/>
          </a:p>
          <a:p>
            <a:r>
              <a:rPr lang="en-US" altLang="en-US" smtClean="0"/>
              <a:t>On each individual sheet, develop an excel sheet and record the information for each question pre and post where 5= strongly agree, 4=agree, 3=neutral, 2=disagree, and 1=disagree.  For the pre and post for each student, determine the change from pre to post (this can be positive or negative depending on their change).  After you have all of the change numbers for each student, add up all of the learning outcome #1, number #2, etc.  This number is the year score</a:t>
            </a:r>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39825" indent="-227013" eaLnBrk="0" hangingPunct="0">
              <a:spcBef>
                <a:spcPct val="30000"/>
              </a:spcBef>
              <a:defRPr sz="1200">
                <a:solidFill>
                  <a:schemeClr val="tx1"/>
                </a:solidFill>
                <a:latin typeface="Calibri" pitchFamily="34" charset="0"/>
              </a:defRPr>
            </a:lvl3pPr>
            <a:lvl4pPr marL="1597025" indent="-227013" eaLnBrk="0" hangingPunct="0">
              <a:spcBef>
                <a:spcPct val="30000"/>
              </a:spcBef>
              <a:defRPr sz="1200">
                <a:solidFill>
                  <a:schemeClr val="tx1"/>
                </a:solidFill>
                <a:latin typeface="Calibri" pitchFamily="34" charset="0"/>
              </a:defRPr>
            </a:lvl4pPr>
            <a:lvl5pPr marL="2052638" indent="-227013" eaLnBrk="0" hangingPunct="0">
              <a:spcBef>
                <a:spcPct val="30000"/>
              </a:spcBef>
              <a:defRPr sz="1200">
                <a:solidFill>
                  <a:schemeClr val="tx1"/>
                </a:solidFill>
                <a:latin typeface="Calibri" pitchFamily="34" charset="0"/>
              </a:defRPr>
            </a:lvl5pPr>
            <a:lvl6pPr marL="2509838" indent="-227013" eaLnBrk="0" fontAlgn="base" hangingPunct="0">
              <a:spcBef>
                <a:spcPct val="30000"/>
              </a:spcBef>
              <a:spcAft>
                <a:spcPct val="0"/>
              </a:spcAft>
              <a:defRPr sz="1200">
                <a:solidFill>
                  <a:schemeClr val="tx1"/>
                </a:solidFill>
                <a:latin typeface="Calibri" pitchFamily="34" charset="0"/>
              </a:defRPr>
            </a:lvl6pPr>
            <a:lvl7pPr marL="2967038" indent="-227013" eaLnBrk="0" fontAlgn="base" hangingPunct="0">
              <a:spcBef>
                <a:spcPct val="30000"/>
              </a:spcBef>
              <a:spcAft>
                <a:spcPct val="0"/>
              </a:spcAft>
              <a:defRPr sz="1200">
                <a:solidFill>
                  <a:schemeClr val="tx1"/>
                </a:solidFill>
                <a:latin typeface="Calibri" pitchFamily="34" charset="0"/>
              </a:defRPr>
            </a:lvl7pPr>
            <a:lvl8pPr marL="3424238" indent="-227013" eaLnBrk="0" fontAlgn="base" hangingPunct="0">
              <a:spcBef>
                <a:spcPct val="30000"/>
              </a:spcBef>
              <a:spcAft>
                <a:spcPct val="0"/>
              </a:spcAft>
              <a:defRPr sz="1200">
                <a:solidFill>
                  <a:schemeClr val="tx1"/>
                </a:solidFill>
                <a:latin typeface="Calibri" pitchFamily="34" charset="0"/>
              </a:defRPr>
            </a:lvl8pPr>
            <a:lvl9pPr marL="3881438"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EF5405-FE17-4B4F-B901-2FE538AF86EE}" type="slidenum">
              <a:rPr lang="en-US" altLang="en-US" smtClean="0">
                <a:latin typeface="Arial" charset="0"/>
              </a:rPr>
              <a:pPr eaLnBrk="1" hangingPunct="1">
                <a:spcBef>
                  <a:spcPct val="0"/>
                </a:spcBef>
              </a:pPr>
              <a:t>25</a:t>
            </a:fld>
            <a:endParaRPr lang="en-US" altLang="en-US" smtClean="0">
              <a:latin typeface="Arial" charset="0"/>
            </a:endParaRPr>
          </a:p>
        </p:txBody>
      </p:sp>
    </p:spTree>
    <p:extLst>
      <p:ext uri="{BB962C8B-B14F-4D97-AF65-F5344CB8AC3E}">
        <p14:creationId xmlns:p14="http://schemas.microsoft.com/office/powerpoint/2010/main" val="67367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presenting: State the TAB student who received the I-LEAD opportunity. Let them know that typically a student from Tech has received the scholarship, but it is based on applicants from the entire region. </a:t>
            </a:r>
          </a:p>
          <a:p>
            <a:r>
              <a:rPr lang="en-US" altLang="en-US" smtClean="0"/>
              <a:t>Also, briefly mention the TAB yearly awards.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D8BA5A-89E3-4BF3-9A0D-CD70F543FF53}" type="slidenum">
              <a:rPr lang="en-US" altLang="en-US" smtClean="0">
                <a:latin typeface="Arial" charset="0"/>
              </a:rPr>
              <a:pPr eaLnBrk="1" hangingPunct="1">
                <a:spcBef>
                  <a:spcPct val="0"/>
                </a:spcBef>
              </a:pPr>
              <a:t>32</a:t>
            </a:fld>
            <a:endParaRPr lang="en-US" altLang="en-US" smtClean="0">
              <a:latin typeface="Arial" charset="0"/>
            </a:endParaRPr>
          </a:p>
        </p:txBody>
      </p:sp>
    </p:spTree>
    <p:extLst>
      <p:ext uri="{BB962C8B-B14F-4D97-AF65-F5344CB8AC3E}">
        <p14:creationId xmlns:p14="http://schemas.microsoft.com/office/powerpoint/2010/main" val="175310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Email Belinda for this information</a:t>
            </a:r>
          </a:p>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D0B926-0EC8-456E-9722-3424A690F63A}" type="slidenum">
              <a:rPr lang="en-US" altLang="en-US" smtClean="0">
                <a:latin typeface="Arial" charset="0"/>
              </a:rPr>
              <a:pPr eaLnBrk="1" hangingPunct="1">
                <a:spcBef>
                  <a:spcPct val="0"/>
                </a:spcBef>
              </a:pPr>
              <a:t>33</a:t>
            </a:fld>
            <a:endParaRPr lang="en-US" altLang="en-US" smtClean="0">
              <a:latin typeface="Arial" charset="0"/>
            </a:endParaRPr>
          </a:p>
        </p:txBody>
      </p:sp>
    </p:spTree>
    <p:extLst>
      <p:ext uri="{BB962C8B-B14F-4D97-AF65-F5344CB8AC3E}">
        <p14:creationId xmlns:p14="http://schemas.microsoft.com/office/powerpoint/2010/main" val="236256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Make sure to touch base with Jon Mark to get the information from their committees and involvements</a:t>
            </a:r>
          </a:p>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2A2E37-EF78-42A2-B394-C60883F3B9E1}" type="slidenum">
              <a:rPr lang="en-US" altLang="en-US" smtClean="0">
                <a:latin typeface="Arial" charset="0"/>
              </a:rPr>
              <a:pPr eaLnBrk="1" hangingPunct="1">
                <a:spcBef>
                  <a:spcPct val="0"/>
                </a:spcBef>
              </a:pPr>
              <a:t>34</a:t>
            </a:fld>
            <a:endParaRPr lang="en-US" altLang="en-US" smtClean="0">
              <a:latin typeface="Arial" charset="0"/>
            </a:endParaRPr>
          </a:p>
        </p:txBody>
      </p:sp>
    </p:spTree>
    <p:extLst>
      <p:ext uri="{BB962C8B-B14F-4D97-AF65-F5344CB8AC3E}">
        <p14:creationId xmlns:p14="http://schemas.microsoft.com/office/powerpoint/2010/main" val="36556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7C9B9F-7C1D-4215-81CE-1B4F187FA639}" type="slidenum">
              <a:rPr lang="en-US" altLang="en-US" smtClean="0">
                <a:latin typeface="Arial" charset="0"/>
              </a:rPr>
              <a:pPr eaLnBrk="1" hangingPunct="1">
                <a:spcBef>
                  <a:spcPct val="0"/>
                </a:spcBef>
              </a:pPr>
              <a:t>4</a:t>
            </a:fld>
            <a:endParaRPr lang="en-US" altLang="en-US" smtClean="0">
              <a:latin typeface="Arial" charset="0"/>
            </a:endParaRPr>
          </a:p>
        </p:txBody>
      </p:sp>
    </p:spTree>
    <p:extLst>
      <p:ext uri="{BB962C8B-B14F-4D97-AF65-F5344CB8AC3E}">
        <p14:creationId xmlns:p14="http://schemas.microsoft.com/office/powerpoint/2010/main" val="170318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Tech Activities Board (TAB) assessed events in Fall 2012 through Spring 2013.  Each committee was asked to as many events as possible.  Student leaders conducted post-event evaluations, asking peers to take a few minutes to complete a paper evaluation of the TAB event they had just attended.  This Fall, we were able to assess 33 events, with about 1000 students completing evaluations.</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B4290A-8D33-41AF-A15B-FD137ECF42D0}" type="slidenum">
              <a:rPr lang="en-US" altLang="en-US" smtClean="0">
                <a:latin typeface="Arial" charset="0"/>
              </a:rPr>
              <a:pPr eaLnBrk="1" hangingPunct="1">
                <a:spcBef>
                  <a:spcPct val="0"/>
                </a:spcBef>
              </a:pPr>
              <a:t>5</a:t>
            </a:fld>
            <a:endParaRPr lang="en-US" altLang="en-US" smtClean="0">
              <a:latin typeface="Arial" charset="0"/>
            </a:endParaRPr>
          </a:p>
        </p:txBody>
      </p:sp>
    </p:spTree>
    <p:extLst>
      <p:ext uri="{BB962C8B-B14F-4D97-AF65-F5344CB8AC3E}">
        <p14:creationId xmlns:p14="http://schemas.microsoft.com/office/powerpoint/2010/main" val="280924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Spring, we were able to assess 34 events, with about 1200 students completing evaluations. For the 2012-2013 year, TAB conducted post-event evaluations for 77 events and evaluated about 2,200 students.</a:t>
            </a:r>
          </a:p>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15DEC8-43BE-4517-9C02-A5C2853D15A0}" type="slidenum">
              <a:rPr lang="en-US" altLang="en-US" smtClean="0">
                <a:latin typeface="Arial" charset="0"/>
              </a:rPr>
              <a:pPr eaLnBrk="1" hangingPunct="1">
                <a:spcBef>
                  <a:spcPct val="0"/>
                </a:spcBef>
              </a:pPr>
              <a:t>6</a:t>
            </a:fld>
            <a:endParaRPr lang="en-US" altLang="en-US" smtClean="0">
              <a:latin typeface="Arial" charset="0"/>
            </a:endParaRPr>
          </a:p>
        </p:txBody>
      </p:sp>
    </p:spTree>
    <p:extLst>
      <p:ext uri="{BB962C8B-B14F-4D97-AF65-F5344CB8AC3E}">
        <p14:creationId xmlns:p14="http://schemas.microsoft.com/office/powerpoint/2010/main" val="81028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DD714E-4B0E-4CB2-B7E5-BF0F1EF11497}" type="slidenum">
              <a:rPr lang="en-US" altLang="en-US" smtClean="0">
                <a:latin typeface="Arial" charset="0"/>
              </a:rPr>
              <a:pPr eaLnBrk="1" hangingPunct="1">
                <a:spcBef>
                  <a:spcPct val="0"/>
                </a:spcBef>
              </a:pPr>
              <a:t>13</a:t>
            </a:fld>
            <a:endParaRPr lang="en-US" altLang="en-US" smtClean="0">
              <a:latin typeface="Arial" charset="0"/>
            </a:endParaRPr>
          </a:p>
        </p:txBody>
      </p:sp>
    </p:spTree>
    <p:extLst>
      <p:ext uri="{BB962C8B-B14F-4D97-AF65-F5344CB8AC3E}">
        <p14:creationId xmlns:p14="http://schemas.microsoft.com/office/powerpoint/2010/main" val="94603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E9BEB1-7491-4068-AA2D-F34339909D66}" type="slidenum">
              <a:rPr lang="en-US" altLang="en-US" smtClean="0">
                <a:latin typeface="Arial" charset="0"/>
              </a:rPr>
              <a:pPr eaLnBrk="1" hangingPunct="1">
                <a:spcBef>
                  <a:spcPct val="0"/>
                </a:spcBef>
              </a:pPr>
              <a:t>15</a:t>
            </a:fld>
            <a:endParaRPr lang="en-US" altLang="en-US" smtClean="0">
              <a:latin typeface="Arial" charset="0"/>
            </a:endParaRPr>
          </a:p>
        </p:txBody>
      </p:sp>
    </p:spTree>
    <p:extLst>
      <p:ext uri="{BB962C8B-B14F-4D97-AF65-F5344CB8AC3E}">
        <p14:creationId xmlns:p14="http://schemas.microsoft.com/office/powerpoint/2010/main" val="410538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8A3CC-9E4E-41F9-8F1B-F86B59195B41}" type="slidenum">
              <a:rPr lang="en-US" altLang="en-US" smtClean="0">
                <a:latin typeface="Arial" charset="0"/>
              </a:rPr>
              <a:pPr eaLnBrk="1" hangingPunct="1">
                <a:spcBef>
                  <a:spcPct val="0"/>
                </a:spcBef>
              </a:pPr>
              <a:t>18</a:t>
            </a:fld>
            <a:endParaRPr lang="en-US" altLang="en-US" smtClean="0">
              <a:latin typeface="Arial" charset="0"/>
            </a:endParaRPr>
          </a:p>
        </p:txBody>
      </p:sp>
    </p:spTree>
    <p:extLst>
      <p:ext uri="{BB962C8B-B14F-4D97-AF65-F5344CB8AC3E}">
        <p14:creationId xmlns:p14="http://schemas.microsoft.com/office/powerpoint/2010/main" val="245647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a breakdown of our students who identified as living on campus to show what Residence Halls these students are living in.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AB128C-9236-46F7-9864-B87FEB8B80ED}" type="slidenum">
              <a:rPr lang="en-US" altLang="en-US" smtClean="0">
                <a:latin typeface="Arial" charset="0"/>
              </a:rPr>
              <a:pPr eaLnBrk="1" hangingPunct="1">
                <a:spcBef>
                  <a:spcPct val="0"/>
                </a:spcBef>
              </a:pPr>
              <a:t>20</a:t>
            </a:fld>
            <a:endParaRPr lang="en-US" altLang="en-US" smtClean="0">
              <a:latin typeface="Arial" charset="0"/>
            </a:endParaRPr>
          </a:p>
        </p:txBody>
      </p:sp>
    </p:spTree>
    <p:extLst>
      <p:ext uri="{BB962C8B-B14F-4D97-AF65-F5344CB8AC3E}">
        <p14:creationId xmlns:p14="http://schemas.microsoft.com/office/powerpoint/2010/main" val="284385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70F1EA-486F-400C-983B-47107C583869}" type="slidenum">
              <a:rPr lang="en-US" altLang="en-US" smtClean="0">
                <a:latin typeface="Arial" charset="0"/>
              </a:rPr>
              <a:pPr eaLnBrk="1" hangingPunct="1">
                <a:spcBef>
                  <a:spcPct val="0"/>
                </a:spcBef>
              </a:pPr>
              <a:t>21</a:t>
            </a:fld>
            <a:endParaRPr lang="en-US" altLang="en-US" smtClean="0">
              <a:latin typeface="Arial" charset="0"/>
            </a:endParaRPr>
          </a:p>
        </p:txBody>
      </p:sp>
    </p:spTree>
    <p:extLst>
      <p:ext uri="{BB962C8B-B14F-4D97-AF65-F5344CB8AC3E}">
        <p14:creationId xmlns:p14="http://schemas.microsoft.com/office/powerpoint/2010/main" val="2980956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0000"/>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5" name="Picture 22" descr="TTU 2 Title Pag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7188" y="-3175"/>
            <a:ext cx="11033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4363" y="-42863"/>
            <a:ext cx="7513637" cy="1143001"/>
          </a:xfrm>
        </p:spPr>
        <p:txBody>
          <a:bodyPr/>
          <a:lstStyle>
            <a:lvl1pPr>
              <a:lnSpc>
                <a:spcPct val="120000"/>
              </a:lnSpc>
              <a:spcAft>
                <a:spcPct val="20000"/>
              </a:spcAft>
              <a:defRPr/>
            </a:lvl1pPr>
          </a:lstStyle>
          <a:p>
            <a:r>
              <a:rPr lang="en-US"/>
              <a:t>Click to edit Master title style</a:t>
            </a:r>
          </a:p>
        </p:txBody>
      </p:sp>
      <p:sp>
        <p:nvSpPr>
          <p:cNvPr id="3075" name="Rectangle 3"/>
          <p:cNvSpPr>
            <a:spLocks noGrp="1" noChangeArrowheads="1"/>
          </p:cNvSpPr>
          <p:nvPr>
            <p:ph type="subTitle" idx="1"/>
          </p:nvPr>
        </p:nvSpPr>
        <p:spPr>
          <a:xfrm>
            <a:off x="566738" y="3076575"/>
            <a:ext cx="6400800" cy="1752600"/>
          </a:xfrm>
        </p:spPr>
        <p:txBody>
          <a:bodyPr/>
          <a:lstStyle>
            <a:lvl1pPr>
              <a:spcBef>
                <a:spcPct val="0"/>
              </a:spcBef>
              <a:spcAft>
                <a:spcPct val="0"/>
              </a:spcAft>
              <a:defRPr sz="3600">
                <a:solidFill>
                  <a:schemeClr val="bg1"/>
                </a:solidFill>
              </a:defRPr>
            </a:lvl1pPr>
          </a:lstStyle>
          <a:p>
            <a:r>
              <a:rPr lang="en-US"/>
              <a:t>Click to edit Master subtitle style</a:t>
            </a:r>
          </a:p>
        </p:txBody>
      </p:sp>
    </p:spTree>
    <p:extLst>
      <p:ext uri="{BB962C8B-B14F-4D97-AF65-F5344CB8AC3E}">
        <p14:creationId xmlns:p14="http://schemas.microsoft.com/office/powerpoint/2010/main" val="76989709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307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25400"/>
            <a:ext cx="2057400" cy="668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9913" y="-25400"/>
            <a:ext cx="6019800" cy="668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6456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847507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398710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9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90501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66353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38016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69064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55696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9879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7" name="Rectangle 2"/>
          <p:cNvSpPr>
            <a:spLocks noGrp="1" noChangeArrowheads="1"/>
          </p:cNvSpPr>
          <p:nvPr>
            <p:ph type="title"/>
          </p:nvPr>
        </p:nvSpPr>
        <p:spPr bwMode="auto">
          <a:xfrm>
            <a:off x="614363" y="-25400"/>
            <a:ext cx="7515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569913" y="2130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19" descr="TTU 2 Title Page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7188" y="-3175"/>
            <a:ext cx="11033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3"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ransition>
    <p:fade thruBlk="1"/>
  </p:transition>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imes New Roman" pitchFamily="18" charset="0"/>
        </a:defRPr>
      </a:lvl2pPr>
      <a:lvl3pPr algn="l" rtl="0" eaLnBrk="0" fontAlgn="base" hangingPunct="0">
        <a:spcBef>
          <a:spcPct val="0"/>
        </a:spcBef>
        <a:spcAft>
          <a:spcPct val="0"/>
        </a:spcAft>
        <a:defRPr sz="2000">
          <a:solidFill>
            <a:schemeClr val="bg1"/>
          </a:solidFill>
          <a:latin typeface="Times New Roman" pitchFamily="18" charset="0"/>
        </a:defRPr>
      </a:lvl3pPr>
      <a:lvl4pPr algn="l" rtl="0" eaLnBrk="0" fontAlgn="base" hangingPunct="0">
        <a:spcBef>
          <a:spcPct val="0"/>
        </a:spcBef>
        <a:spcAft>
          <a:spcPct val="0"/>
        </a:spcAft>
        <a:defRPr sz="2000">
          <a:solidFill>
            <a:schemeClr val="bg1"/>
          </a:solidFill>
          <a:latin typeface="Times New Roman" pitchFamily="18" charset="0"/>
        </a:defRPr>
      </a:lvl4pPr>
      <a:lvl5pPr algn="l" rtl="0" eaLnBrk="0" fontAlgn="base" hangingPunct="0">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p:titleStyle>
    <p:bodyStyle>
      <a:lvl1pPr marL="342900" indent="-342900" algn="l" rtl="0" eaLnBrk="0" fontAlgn="base" hangingPunct="0">
        <a:spcBef>
          <a:spcPct val="20000"/>
        </a:spcBef>
        <a:spcAft>
          <a:spcPct val="25000"/>
        </a:spcAft>
        <a:buChar char="•"/>
        <a:defRPr sz="3200">
          <a:solidFill>
            <a:schemeClr val="tx1"/>
          </a:solidFill>
          <a:latin typeface="+mn-lt"/>
          <a:ea typeface="+mn-ea"/>
          <a:cs typeface="+mn-cs"/>
        </a:defRPr>
      </a:lvl1pPr>
      <a:lvl2pPr marL="400050" indent="-285750" algn="l" rtl="0" eaLnBrk="0" fontAlgn="base" hangingPunct="0">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eaLnBrk="0" fontAlgn="base" hangingPunct="0">
        <a:spcBef>
          <a:spcPct val="40000"/>
        </a:spcBef>
        <a:spcAft>
          <a:spcPct val="0"/>
        </a:spcAft>
        <a:buChar char="•"/>
        <a:defRPr sz="2400" i="1">
          <a:solidFill>
            <a:schemeClr val="tx1"/>
          </a:solidFill>
          <a:latin typeface="+mn-lt"/>
        </a:defRPr>
      </a:lvl3pPr>
      <a:lvl4pPr marL="1258888" indent="-228600" algn="l" rtl="0" eaLnBrk="0" fontAlgn="base" hangingPunct="0">
        <a:spcBef>
          <a:spcPct val="40000"/>
        </a:spcBef>
        <a:spcAft>
          <a:spcPct val="0"/>
        </a:spcAft>
        <a:buChar char="–"/>
        <a:defRPr sz="2000">
          <a:solidFill>
            <a:schemeClr val="tx1"/>
          </a:solidFill>
          <a:latin typeface="+mn-lt"/>
        </a:defRPr>
      </a:lvl4pPr>
      <a:lvl5pPr marL="1422400" indent="406400" algn="l" rtl="0" eaLnBrk="0" fontAlgn="base" hangingPunct="0">
        <a:spcBef>
          <a:spcPct val="20000"/>
        </a:spcBef>
        <a:spcAft>
          <a:spcPct val="0"/>
        </a:spcAft>
        <a:buChar char="»"/>
        <a:defRPr sz="2000">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Microsoft_Excel_97-2003_Worksheet3.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Microsoft_Excel_97-2003_Worksheet4.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Microsoft_Excel_97-2003_Worksheet5.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Microsoft_Excel_97-2003_Worksheet7.xls"/></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7.jpe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oleObject" Target="../embeddings/Microsoft_Excel_97-2003_Worksheet9.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oleObject" Target="../embeddings/Microsoft_Excel_97-2003_Worksheet10.xls"/></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Excel_97-2003_Worksheet12.xls"/><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png"/><Relationship Id="rId5" Type="http://schemas.openxmlformats.org/officeDocument/2006/relationships/oleObject" Target="../embeddings/Microsoft_Excel_97-2003_Worksheet11.xls"/><Relationship Id="rId10" Type="http://schemas.openxmlformats.org/officeDocument/2006/relationships/image" Target="../media/image35.jpeg"/><Relationship Id="rId4" Type="http://schemas.openxmlformats.org/officeDocument/2006/relationships/oleObject" Target="../embeddings/oleObject11.bin"/><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png"/><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9.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Microsoft_Excel_97-2003_Worksheet14.xls"/><Relationship Id="rId5" Type="http://schemas.openxmlformats.org/officeDocument/2006/relationships/oleObject" Target="../embeddings/oleObject14.bin"/><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Microsoft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654300" y="2562225"/>
            <a:ext cx="6489700" cy="1092200"/>
          </a:xfrm>
        </p:spPr>
        <p:txBody>
          <a:bodyPr/>
          <a:lstStyle/>
          <a:p>
            <a:pPr eaLnBrk="1" hangingPunct="1"/>
            <a:r>
              <a:rPr lang="en-US" altLang="en-US" sz="3600" smtClean="0"/>
              <a:t>Student Union &amp; Activities</a:t>
            </a:r>
            <a:br>
              <a:rPr lang="en-US" altLang="en-US" sz="3600" smtClean="0"/>
            </a:br>
            <a:r>
              <a:rPr lang="en-US" altLang="en-US" sz="1600" smtClean="0"/>
              <a:t>Statistical Analysis of Programs 2012-2013</a:t>
            </a:r>
          </a:p>
        </p:txBody>
      </p:sp>
      <p:pic>
        <p:nvPicPr>
          <p:cNvPr id="3075" name="Picture 2" descr="X:\Texas Tech University\Student Union\Student Union 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2389188"/>
            <a:ext cx="24193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Time</a:t>
            </a:r>
          </a:p>
        </p:txBody>
      </p:sp>
      <p:sp>
        <p:nvSpPr>
          <p:cNvPr id="9" name="TextBox 8"/>
          <p:cNvSpPr txBox="1"/>
          <p:nvPr/>
        </p:nvSpPr>
        <p:spPr>
          <a:xfrm>
            <a:off x="4276725" y="4562475"/>
            <a:ext cx="4562475" cy="1384300"/>
          </a:xfrm>
          <a:prstGeom prst="rect">
            <a:avLst/>
          </a:prstGeom>
          <a:noFill/>
        </p:spPr>
        <p:txBody>
          <a:bodyPr>
            <a:spAutoFit/>
          </a:bodyPr>
          <a:lstStyle/>
          <a:p>
            <a:pPr algn="just">
              <a:defRPr/>
            </a:pPr>
            <a:r>
              <a:rPr lang="en-US" sz="1400" dirty="0">
                <a:latin typeface="+mn-lt"/>
              </a:rPr>
              <a:t>The times for TAB events vary greatly. Some events are offered in the daytime and during the lunch hour, while others are offered in the evenings or after hours. Both afternoon and evening show times are offered for the movies screened by TAB. By varying the times of events, TAB can appeal to as many students as possible.  </a:t>
            </a:r>
          </a:p>
        </p:txBody>
      </p:sp>
      <p:graphicFrame>
        <p:nvGraphicFramePr>
          <p:cNvPr id="12292" name="Chart 5"/>
          <p:cNvGraphicFramePr>
            <a:graphicFrameLocks/>
          </p:cNvGraphicFramePr>
          <p:nvPr/>
        </p:nvGraphicFramePr>
        <p:xfrm>
          <a:off x="4168775" y="1457325"/>
          <a:ext cx="4673600" cy="2844800"/>
        </p:xfrm>
        <a:graphic>
          <a:graphicData uri="http://schemas.openxmlformats.org/presentationml/2006/ole">
            <mc:AlternateContent xmlns:mc="http://schemas.openxmlformats.org/markup-compatibility/2006">
              <mc:Choice xmlns:v="urn:schemas-microsoft-com:vml" Requires="v">
                <p:oleObj spid="_x0000_s12296" r:id="rId4" imgW="4676037" imgH="2847079" progId="Excel.Chart.8">
                  <p:embed/>
                </p:oleObj>
              </mc:Choice>
              <mc:Fallback>
                <p:oleObj r:id="rId4" imgW="4676037" imgH="284707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145732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3" name="Picture 8" descr="C:\Users\keholt\Pictures\Assessment Photos\306603_10151239228435630_1200467211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1457325"/>
            <a:ext cx="3432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Date</a:t>
            </a:r>
          </a:p>
        </p:txBody>
      </p:sp>
      <p:sp>
        <p:nvSpPr>
          <p:cNvPr id="10" name="TextBox 9"/>
          <p:cNvSpPr txBox="1"/>
          <p:nvPr/>
        </p:nvSpPr>
        <p:spPr>
          <a:xfrm>
            <a:off x="4381500" y="4699000"/>
            <a:ext cx="4381500" cy="1384300"/>
          </a:xfrm>
          <a:prstGeom prst="rect">
            <a:avLst/>
          </a:prstGeom>
          <a:noFill/>
        </p:spPr>
        <p:txBody>
          <a:bodyPr>
            <a:spAutoFit/>
          </a:bodyPr>
          <a:lstStyle/>
          <a:p>
            <a:pPr algn="just">
              <a:defRPr/>
            </a:pPr>
            <a:r>
              <a:rPr lang="en-US" sz="1400" dirty="0">
                <a:latin typeface="+mj-lt"/>
              </a:rPr>
              <a:t>In efforts to boost student attendance, TAB takes academic, athletic, and other university events into consideration to offer events at times when more students will be able to attend. Of individuals surveyed, 90% indicated that they considered TAB event times to be better than average.</a:t>
            </a:r>
          </a:p>
        </p:txBody>
      </p:sp>
      <p:graphicFrame>
        <p:nvGraphicFramePr>
          <p:cNvPr id="13316" name="Chart 5"/>
          <p:cNvGraphicFramePr>
            <a:graphicFrameLocks/>
          </p:cNvGraphicFramePr>
          <p:nvPr/>
        </p:nvGraphicFramePr>
        <p:xfrm>
          <a:off x="4337050" y="1416050"/>
          <a:ext cx="4673600" cy="2844800"/>
        </p:xfrm>
        <a:graphic>
          <a:graphicData uri="http://schemas.openxmlformats.org/presentationml/2006/ole">
            <mc:AlternateContent xmlns:mc="http://schemas.openxmlformats.org/markup-compatibility/2006">
              <mc:Choice xmlns:v="urn:schemas-microsoft-com:vml" Requires="v">
                <p:oleObj spid="_x0000_s13321" r:id="rId4" imgW="4676037" imgH="2847079" progId="Excel.Chart.8">
                  <p:embed/>
                </p:oleObj>
              </mc:Choice>
              <mc:Fallback>
                <p:oleObj r:id="rId4" imgW="4676037" imgH="284707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050" y="1416050"/>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7" name="Picture 9" descr="C:\Users\keholt\Pictures\Assessment Photos\526590_10151451739730630_984022815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1416050"/>
            <a:ext cx="36179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C:\Users\keholt\Pictures\Assessment Photos\427780_10151249170585630_1901131550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388" y="4076700"/>
            <a:ext cx="36179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Quality</a:t>
            </a:r>
          </a:p>
        </p:txBody>
      </p:sp>
      <p:sp>
        <p:nvSpPr>
          <p:cNvPr id="9" name="TextBox 8"/>
          <p:cNvSpPr txBox="1"/>
          <p:nvPr/>
        </p:nvSpPr>
        <p:spPr>
          <a:xfrm>
            <a:off x="4038600" y="4902200"/>
            <a:ext cx="4943475" cy="1168400"/>
          </a:xfrm>
          <a:prstGeom prst="rect">
            <a:avLst/>
          </a:prstGeom>
          <a:noFill/>
        </p:spPr>
        <p:txBody>
          <a:bodyPr>
            <a:spAutoFit/>
          </a:bodyPr>
          <a:lstStyle/>
          <a:p>
            <a:pPr algn="just">
              <a:defRPr/>
            </a:pPr>
            <a:r>
              <a:rPr lang="en-US" sz="1400" dirty="0">
                <a:latin typeface="+mj-lt"/>
              </a:rPr>
              <a:t>TAB strives to maintain a high quality of events for students. Consistent with data from the past two years, 68% of individuals surveyed indicated that the quality of TAB events was excellent. This year, 92% of those surveyed considered the quality of events to be better than average.</a:t>
            </a:r>
          </a:p>
        </p:txBody>
      </p:sp>
      <p:graphicFrame>
        <p:nvGraphicFramePr>
          <p:cNvPr id="14340" name="Chart 5"/>
          <p:cNvGraphicFramePr>
            <a:graphicFrameLocks/>
          </p:cNvGraphicFramePr>
          <p:nvPr/>
        </p:nvGraphicFramePr>
        <p:xfrm>
          <a:off x="4173538" y="1624013"/>
          <a:ext cx="4970462" cy="3090862"/>
        </p:xfrm>
        <a:graphic>
          <a:graphicData uri="http://schemas.openxmlformats.org/presentationml/2006/ole">
            <mc:AlternateContent xmlns:mc="http://schemas.openxmlformats.org/markup-compatibility/2006">
              <mc:Choice xmlns:v="urn:schemas-microsoft-com:vml" Requires="v">
                <p:oleObj spid="_x0000_s14345" r:id="rId4" imgW="4669941" imgH="2847079" progId="Excel.Chart.8">
                  <p:embed/>
                </p:oleObj>
              </mc:Choice>
              <mc:Fallback>
                <p:oleObj r:id="rId4" imgW="4669941" imgH="284707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538" y="1624013"/>
                        <a:ext cx="4970462"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1" name="Picture 8" descr="C:\Users\keholt\Pictures\Assessment Photos\545342_10151205924155630_1002953776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25" y="1624013"/>
            <a:ext cx="32670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C:\Users\keholt\Pictures\Assessment Photos\935509_10151585193175630_1251949226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675" y="4110038"/>
            <a:ext cx="330358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Overall Satisfaction</a:t>
            </a:r>
          </a:p>
        </p:txBody>
      </p:sp>
      <p:sp>
        <p:nvSpPr>
          <p:cNvPr id="9" name="TextBox 8"/>
          <p:cNvSpPr txBox="1"/>
          <p:nvPr/>
        </p:nvSpPr>
        <p:spPr>
          <a:xfrm>
            <a:off x="1047750" y="5083175"/>
            <a:ext cx="7400925" cy="954088"/>
          </a:xfrm>
          <a:prstGeom prst="rect">
            <a:avLst/>
          </a:prstGeom>
          <a:noFill/>
        </p:spPr>
        <p:txBody>
          <a:bodyPr>
            <a:spAutoFit/>
          </a:bodyPr>
          <a:lstStyle/>
          <a:p>
            <a:pPr algn="just">
              <a:defRPr/>
            </a:pPr>
            <a:r>
              <a:rPr lang="en-US" sz="1400" dirty="0">
                <a:latin typeface="+mj-lt"/>
              </a:rPr>
              <a:t>This is potentially the most important statistic of the entire evaluation.  Many things may make a student disgruntled: venue, date of event, subject matter; however it is the student’s overall feeling </a:t>
            </a:r>
            <a:r>
              <a:rPr lang="en-US" sz="1400" b="1" dirty="0">
                <a:latin typeface="+mj-lt"/>
              </a:rPr>
              <a:t>after</a:t>
            </a:r>
            <a:r>
              <a:rPr lang="en-US" sz="1400" dirty="0">
                <a:latin typeface="+mj-lt"/>
              </a:rPr>
              <a:t> the event that is most important. Consistent with 2011-2012 data, 66% of individuals surveyed rated overall satisfaction with the TAB event as excellent.</a:t>
            </a:r>
          </a:p>
        </p:txBody>
      </p:sp>
      <p:graphicFrame>
        <p:nvGraphicFramePr>
          <p:cNvPr id="15364" name="Chart 5"/>
          <p:cNvGraphicFramePr>
            <a:graphicFrameLocks/>
          </p:cNvGraphicFramePr>
          <p:nvPr/>
        </p:nvGraphicFramePr>
        <p:xfrm>
          <a:off x="4783138" y="1692275"/>
          <a:ext cx="4306887" cy="2917825"/>
        </p:xfrm>
        <a:graphic>
          <a:graphicData uri="http://schemas.openxmlformats.org/presentationml/2006/ole">
            <mc:AlternateContent xmlns:mc="http://schemas.openxmlformats.org/markup-compatibility/2006">
              <mc:Choice xmlns:v="urn:schemas-microsoft-com:vml" Requires="v">
                <p:oleObj spid="_x0000_s15368" r:id="rId5" imgW="4304149" imgH="2914141" progId="Excel.Chart.8">
                  <p:embed/>
                </p:oleObj>
              </mc:Choice>
              <mc:Fallback>
                <p:oleObj r:id="rId5" imgW="4304149" imgH="2914141"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138" y="1692275"/>
                        <a:ext cx="4306887"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5" name="Picture 8" descr="C:\Users\keholt\Pictures\Assessment Photos\61404_10151226796890630_132650289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3" y="1733550"/>
            <a:ext cx="4448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Professor</a:t>
            </a:r>
          </a:p>
        </p:txBody>
      </p:sp>
      <p:sp>
        <p:nvSpPr>
          <p:cNvPr id="5" name="TextBox 4"/>
          <p:cNvSpPr txBox="1"/>
          <p:nvPr/>
        </p:nvSpPr>
        <p:spPr>
          <a:xfrm>
            <a:off x="4038600" y="4648200"/>
            <a:ext cx="4625975" cy="1323975"/>
          </a:xfrm>
          <a:prstGeom prst="rect">
            <a:avLst/>
          </a:prstGeom>
          <a:noFill/>
        </p:spPr>
        <p:txBody>
          <a:bodyPr>
            <a:spAutoFit/>
          </a:bodyPr>
          <a:lstStyle/>
          <a:p>
            <a:pPr>
              <a:defRPr/>
            </a:pPr>
            <a:r>
              <a:rPr lang="en-US" sz="1600" dirty="0">
                <a:latin typeface="+mj-lt"/>
              </a:rPr>
              <a:t>Tech Activities Board evaluated students who were asked to attend a TAB event by a professor. TAB encouraged faculty involvement by working with faculty members or partnering with a department or college associated with the event.</a:t>
            </a:r>
          </a:p>
        </p:txBody>
      </p:sp>
      <p:graphicFrame>
        <p:nvGraphicFramePr>
          <p:cNvPr id="16388" name="Chart 7"/>
          <p:cNvGraphicFramePr>
            <a:graphicFrameLocks/>
          </p:cNvGraphicFramePr>
          <p:nvPr/>
        </p:nvGraphicFramePr>
        <p:xfrm>
          <a:off x="3724275" y="1530350"/>
          <a:ext cx="5254625" cy="3168650"/>
        </p:xfrm>
        <a:graphic>
          <a:graphicData uri="http://schemas.openxmlformats.org/presentationml/2006/ole">
            <mc:AlternateContent xmlns:mc="http://schemas.openxmlformats.org/markup-compatibility/2006">
              <mc:Choice xmlns:v="urn:schemas-microsoft-com:vml" Requires="v">
                <p:oleObj spid="_x0000_s16393" r:id="rId4" imgW="5255207" imgH="3170195" progId="Excel.Chart.8">
                  <p:embed/>
                </p:oleObj>
              </mc:Choice>
              <mc:Fallback>
                <p:oleObj r:id="rId4" imgW="5255207" imgH="3170195"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75" y="1530350"/>
                        <a:ext cx="52546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89" name="Picture 7" descr="C:\Users\keholt\Pictures\Assessment Photos\401887_10151585197890630_1016320371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13" y="1581150"/>
            <a:ext cx="33289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Users\keholt\Pictures\Assessment Photos\598641_10151245218840630_924483392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613" y="4000500"/>
            <a:ext cx="33289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endParaRPr lang="en-US" altLang="en-US" sz="1400" smtClean="0"/>
          </a:p>
        </p:txBody>
      </p:sp>
      <p:sp>
        <p:nvSpPr>
          <p:cNvPr id="17411" name="Rectangle 12"/>
          <p:cNvSpPr>
            <a:spLocks noGrp="1" noChangeArrowheads="1"/>
          </p:cNvSpPr>
          <p:nvPr>
            <p:ph type="body" idx="1"/>
          </p:nvPr>
        </p:nvSpPr>
        <p:spPr>
          <a:xfrm>
            <a:off x="3638550" y="2130425"/>
            <a:ext cx="5108575" cy="3508375"/>
          </a:xfrm>
        </p:spPr>
        <p:txBody>
          <a:bodyPr/>
          <a:lstStyle/>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p:txBody>
      </p:sp>
      <p:sp>
        <p:nvSpPr>
          <p:cNvPr id="8" name="TextBox 7"/>
          <p:cNvSpPr txBox="1"/>
          <p:nvPr/>
        </p:nvSpPr>
        <p:spPr>
          <a:xfrm>
            <a:off x="4249738" y="1308100"/>
            <a:ext cx="4894262" cy="369888"/>
          </a:xfrm>
          <a:prstGeom prst="rect">
            <a:avLst/>
          </a:prstGeom>
          <a:noFill/>
        </p:spPr>
        <p:txBody>
          <a:bodyPr>
            <a:spAutoFit/>
          </a:bodyPr>
          <a:lstStyle/>
          <a:p>
            <a:pPr algn="ctr">
              <a:defRPr/>
            </a:pPr>
            <a:r>
              <a:rPr lang="en-US" b="1" dirty="0">
                <a:latin typeface="+mj-lt"/>
              </a:rPr>
              <a:t>How did you hear about this event?</a:t>
            </a:r>
          </a:p>
        </p:txBody>
      </p:sp>
      <p:graphicFrame>
        <p:nvGraphicFramePr>
          <p:cNvPr id="6" name="Chart 5"/>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47650" y="4124325"/>
            <a:ext cx="3248025" cy="1878013"/>
          </a:xfrm>
          <a:prstGeom prst="rect">
            <a:avLst/>
          </a:prstGeom>
          <a:noFill/>
        </p:spPr>
        <p:txBody>
          <a:bodyPr>
            <a:spAutoFit/>
          </a:bodyPr>
          <a:lstStyle/>
          <a:p>
            <a:pPr>
              <a:defRPr/>
            </a:pPr>
            <a:r>
              <a:rPr lang="en-US" sz="1400" dirty="0">
                <a:latin typeface="+mn-lt"/>
              </a:rPr>
              <a:t>When asked “how did you hear about this event,” the most common answer was from a friend, this was followed by TAB posters and Tech Announce. This information will help TAB to determine the most effective marketing strategies to boost attendance and involvement.</a:t>
            </a:r>
          </a:p>
          <a:p>
            <a:pPr>
              <a:defRPr/>
            </a:pPr>
            <a:endParaRPr lang="en-US" dirty="0"/>
          </a:p>
        </p:txBody>
      </p:sp>
      <p:pic>
        <p:nvPicPr>
          <p:cNvPr id="17415" name="Picture 12" descr="C:\Users\keholt\Pictures\Assessment Photos\564859_10151240807840630_2088362469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425" y="1538288"/>
            <a:ext cx="30099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6" name="Chart 11"/>
          <p:cNvGraphicFramePr>
            <a:graphicFrameLocks/>
          </p:cNvGraphicFramePr>
          <p:nvPr/>
        </p:nvGraphicFramePr>
        <p:xfrm>
          <a:off x="3311525" y="1487488"/>
          <a:ext cx="5816600" cy="5202237"/>
        </p:xfrm>
        <a:graphic>
          <a:graphicData uri="http://schemas.openxmlformats.org/presentationml/2006/ole">
            <mc:AlternateContent xmlns:mc="http://schemas.openxmlformats.org/markup-compatibility/2006">
              <mc:Choice xmlns:v="urn:schemas-microsoft-com:vml" Requires="v">
                <p:oleObj spid="_x0000_s17419" r:id="rId7" imgW="5816088" imgH="5200339" progId="Excel.Chart.8">
                  <p:embed/>
                </p:oleObj>
              </mc:Choice>
              <mc:Fallback>
                <p:oleObj r:id="rId7" imgW="5816088" imgH="5200339" progId="Excel.Char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525" y="1487488"/>
                        <a:ext cx="58166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0" y="4524375"/>
            <a:ext cx="4279900" cy="1600200"/>
          </a:xfrm>
          <a:prstGeom prst="rect">
            <a:avLst/>
          </a:prstGeom>
          <a:noFill/>
          <a:ln>
            <a:noFill/>
          </a:ln>
        </p:spPr>
        <p:txBody>
          <a:bodyPr>
            <a:spAutoFit/>
          </a:bodyPr>
          <a:lstStyle/>
          <a:p>
            <a:pPr algn="just">
              <a:defRPr/>
            </a:pPr>
            <a:r>
              <a:rPr lang="en-US" sz="1400" dirty="0">
                <a:latin typeface="+mj-lt"/>
              </a:rPr>
              <a:t>Of those individuals surveyed, 53% identified as female and 44% identified as male.  Approximately 3% of the students surveyed responded as ‘Other’ or did not respond to the question at all. While consistent with data from 2011-2012, this data only represents the first quarter of 2012-2013. This question was not used on the new assessment introduced in October 2012.</a:t>
            </a:r>
          </a:p>
        </p:txBody>
      </p:sp>
      <p:graphicFrame>
        <p:nvGraphicFramePr>
          <p:cNvPr id="18435" name="Chart 8"/>
          <p:cNvGraphicFramePr>
            <a:graphicFrameLocks/>
          </p:cNvGraphicFramePr>
          <p:nvPr/>
        </p:nvGraphicFramePr>
        <p:xfrm>
          <a:off x="4311650" y="1320800"/>
          <a:ext cx="4673600" cy="2992438"/>
        </p:xfrm>
        <a:graphic>
          <a:graphicData uri="http://schemas.openxmlformats.org/presentationml/2006/ole">
            <mc:AlternateContent xmlns:mc="http://schemas.openxmlformats.org/markup-compatibility/2006">
              <mc:Choice xmlns:v="urn:schemas-microsoft-com:vml" Requires="v">
                <p:oleObj spid="_x0000_s18441" r:id="rId4" imgW="4676037" imgH="2993395" progId="Excel.Chart.8">
                  <p:embed/>
                </p:oleObj>
              </mc:Choice>
              <mc:Fallback>
                <p:oleObj r:id="rId4" imgW="4676037" imgH="2993395"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50" y="1320800"/>
                        <a:ext cx="46736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6"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Gender </a:t>
            </a:r>
          </a:p>
        </p:txBody>
      </p:sp>
      <p:pic>
        <p:nvPicPr>
          <p:cNvPr id="18437" name="Picture 11" descr="C:\Users\keholt\Pictures\Assessment Photos\19123_10151440806695630_38753515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75" y="1422400"/>
            <a:ext cx="34559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4" descr="C:\Users\keholt\Pictures\Assessment Photos\579407_10151541616910630_1740195473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325" y="4051300"/>
            <a:ext cx="347503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Ethnicity </a:t>
            </a:r>
          </a:p>
        </p:txBody>
      </p:sp>
      <p:sp>
        <p:nvSpPr>
          <p:cNvPr id="11" name="TextBox 10"/>
          <p:cNvSpPr txBox="1"/>
          <p:nvPr/>
        </p:nvSpPr>
        <p:spPr>
          <a:xfrm>
            <a:off x="323850" y="4975225"/>
            <a:ext cx="8534400" cy="954088"/>
          </a:xfrm>
          <a:prstGeom prst="rect">
            <a:avLst/>
          </a:prstGeom>
          <a:noFill/>
        </p:spPr>
        <p:txBody>
          <a:bodyPr>
            <a:spAutoFit/>
          </a:bodyPr>
          <a:lstStyle/>
          <a:p>
            <a:pPr algn="just">
              <a:defRPr/>
            </a:pPr>
            <a:r>
              <a:rPr lang="en-US" sz="1400" dirty="0">
                <a:latin typeface="+mj-lt"/>
              </a:rPr>
              <a:t>The TAB evaluation asks participants to identity ethnicity to determine if TAB events are appealing to our underrepresented populations.  Approximately 22% of the students that attended our events were Hispanic/Latino, 9% were Asian-American and 9% of the surveyed attendees identified as African-American.  Of the individuals surveyed, 50% identified with one or more underrepresented population.</a:t>
            </a:r>
            <a:endParaRPr lang="en-US" sz="1400" dirty="0"/>
          </a:p>
        </p:txBody>
      </p:sp>
      <p:graphicFrame>
        <p:nvGraphicFramePr>
          <p:cNvPr id="19460" name="Chart 8"/>
          <p:cNvGraphicFramePr>
            <a:graphicFrameLocks/>
          </p:cNvGraphicFramePr>
          <p:nvPr/>
        </p:nvGraphicFramePr>
        <p:xfrm>
          <a:off x="3978275" y="1873250"/>
          <a:ext cx="5102225" cy="3321050"/>
        </p:xfrm>
        <a:graphic>
          <a:graphicData uri="http://schemas.openxmlformats.org/presentationml/2006/ole">
            <mc:AlternateContent xmlns:mc="http://schemas.openxmlformats.org/markup-compatibility/2006">
              <mc:Choice xmlns:v="urn:schemas-microsoft-com:vml" Requires="v">
                <p:oleObj spid="_x0000_s19464" r:id="rId4" imgW="5102794" imgH="3322608" progId="Excel.Chart.8">
                  <p:embed/>
                </p:oleObj>
              </mc:Choice>
              <mc:Fallback>
                <p:oleObj r:id="rId4" imgW="5102794" imgH="3322608"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275" y="1873250"/>
                        <a:ext cx="51022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1" name="Picture 8" descr="C:\Users\keholt\Pictures\Assessment Photos\529803_10151446148975630_45880930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1924050"/>
            <a:ext cx="37099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10"/>
          <p:cNvGraphicFramePr>
            <a:graphicFrameLocks/>
          </p:cNvGraphicFramePr>
          <p:nvPr/>
        </p:nvGraphicFramePr>
        <p:xfrm>
          <a:off x="3668713" y="1520825"/>
          <a:ext cx="5130800" cy="3444875"/>
        </p:xfrm>
        <a:graphic>
          <a:graphicData uri="http://schemas.openxmlformats.org/presentationml/2006/ole">
            <mc:AlternateContent xmlns:mc="http://schemas.openxmlformats.org/markup-compatibility/2006">
              <mc:Choice xmlns:v="urn:schemas-microsoft-com:vml" Requires="v">
                <p:oleObj spid="_x0000_s20491" r:id="rId5" imgW="5133277" imgH="3450635" progId="Excel.Chart.8">
                  <p:embed/>
                </p:oleObj>
              </mc:Choice>
              <mc:Fallback>
                <p:oleObj r:id="rId5" imgW="5133277" imgH="3450635" progId="Excel.Chart.8">
                  <p:embed/>
                  <p:pic>
                    <p:nvPicPr>
                      <p:cNvPr id="0" name="Char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8713" y="1520825"/>
                        <a:ext cx="5130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086225" y="4970463"/>
            <a:ext cx="4656138" cy="955675"/>
          </a:xfrm>
          <a:prstGeom prst="rect">
            <a:avLst/>
          </a:prstGeom>
          <a:noFill/>
        </p:spPr>
        <p:txBody>
          <a:bodyPr>
            <a:spAutoFit/>
          </a:bodyPr>
          <a:lstStyle/>
          <a:p>
            <a:pPr>
              <a:defRPr/>
            </a:pPr>
            <a:r>
              <a:rPr lang="en-US" sz="1400" dirty="0">
                <a:latin typeface="+mn-lt"/>
              </a:rPr>
              <a:t>The TAB evaluation asks participants to identity classification to determine how TAB is serving various student populations. Almost half of participants identified as being classified as freshmen. </a:t>
            </a:r>
          </a:p>
        </p:txBody>
      </p:sp>
      <p:sp>
        <p:nvSpPr>
          <p:cNvPr id="20484"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Classification</a:t>
            </a:r>
          </a:p>
        </p:txBody>
      </p:sp>
      <p:graphicFrame>
        <p:nvGraphicFramePr>
          <p:cNvPr id="20485" name="Chart 12"/>
          <p:cNvGraphicFramePr>
            <a:graphicFrameLocks/>
          </p:cNvGraphicFramePr>
          <p:nvPr/>
        </p:nvGraphicFramePr>
        <p:xfrm>
          <a:off x="547688" y="4314825"/>
          <a:ext cx="3479800" cy="2454275"/>
        </p:xfrm>
        <a:graphic>
          <a:graphicData uri="http://schemas.openxmlformats.org/presentationml/2006/ole">
            <mc:AlternateContent xmlns:mc="http://schemas.openxmlformats.org/markup-compatibility/2006">
              <mc:Choice xmlns:v="urn:schemas-microsoft-com:vml" Requires="v">
                <p:oleObj spid="_x0000_s20492" r:id="rId8" imgW="3481118" imgH="2450804" progId="Excel.Chart.8">
                  <p:embed/>
                </p:oleObj>
              </mc:Choice>
              <mc:Fallback>
                <p:oleObj r:id="rId8" imgW="3481118" imgH="2450804" progId="Excel.Chart.8">
                  <p:embed/>
                  <p:pic>
                    <p:nvPicPr>
                      <p:cNvPr id="0" name="Chart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4314825"/>
                        <a:ext cx="3479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6" name="Picture 12" descr="C:\Users\keholt\Pictures\Assessment Photos\320135_10151167756275630_461332694_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488" y="1333500"/>
            <a:ext cx="271621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Residency</a:t>
            </a:r>
          </a:p>
        </p:txBody>
      </p:sp>
      <p:sp>
        <p:nvSpPr>
          <p:cNvPr id="5" name="TextBox 4"/>
          <p:cNvSpPr txBox="1"/>
          <p:nvPr/>
        </p:nvSpPr>
        <p:spPr>
          <a:xfrm>
            <a:off x="4152900" y="4543425"/>
            <a:ext cx="4511675" cy="1570038"/>
          </a:xfrm>
          <a:prstGeom prst="rect">
            <a:avLst/>
          </a:prstGeom>
          <a:noFill/>
        </p:spPr>
        <p:txBody>
          <a:bodyPr>
            <a:spAutoFit/>
          </a:bodyPr>
          <a:lstStyle/>
          <a:p>
            <a:pPr>
              <a:defRPr/>
            </a:pPr>
            <a:r>
              <a:rPr lang="en-US" sz="1600" dirty="0">
                <a:latin typeface="+mj-lt"/>
              </a:rPr>
              <a:t>With the new assessment, Tech Activities Board was able to collect new information about the population attending TAB events that included whether those individuals surveyed lived on-campus or off-campus. This year, 53% indicated that they live on-campus, while 39% indicated they live off-campus.</a:t>
            </a:r>
          </a:p>
        </p:txBody>
      </p:sp>
      <p:pic>
        <p:nvPicPr>
          <p:cNvPr id="21508" name="Picture 2" descr="C:\Users\keholt\Pictures\Assessment Photos\603976_10151453320610630_174006544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562100"/>
            <a:ext cx="33051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9" name="Chart 8"/>
          <p:cNvGraphicFramePr>
            <a:graphicFrameLocks/>
          </p:cNvGraphicFramePr>
          <p:nvPr/>
        </p:nvGraphicFramePr>
        <p:xfrm>
          <a:off x="3927475" y="1511300"/>
          <a:ext cx="4962525" cy="2997200"/>
        </p:xfrm>
        <a:graphic>
          <a:graphicData uri="http://schemas.openxmlformats.org/presentationml/2006/ole">
            <mc:AlternateContent xmlns:mc="http://schemas.openxmlformats.org/markup-compatibility/2006">
              <mc:Choice xmlns:v="urn:schemas-microsoft-com:vml" Requires="v">
                <p:oleObj spid="_x0000_s21513" r:id="rId5" imgW="4962574" imgH="2999492" progId="Excel.Chart.8">
                  <p:embed/>
                </p:oleObj>
              </mc:Choice>
              <mc:Fallback>
                <p:oleObj r:id="rId5" imgW="4962574" imgH="2999492"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475" y="1511300"/>
                        <a:ext cx="49625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0" name="Picture 3" descr="C:\Users\keholt\Pictures\Assessment Photos\8599674563_812e844022_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4029075"/>
            <a:ext cx="33051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p:txBody>
          <a:bodyPr/>
          <a:lstStyle/>
          <a:p>
            <a:pPr eaLnBrk="1" hangingPunct="1"/>
            <a:r>
              <a:rPr lang="en-US" altLang="en-US" smtClean="0"/>
              <a:t>Student Union &amp; Activities</a:t>
            </a:r>
          </a:p>
        </p:txBody>
      </p:sp>
      <p:sp>
        <p:nvSpPr>
          <p:cNvPr id="4099" name="Rectangle 7"/>
          <p:cNvSpPr>
            <a:spLocks noGrp="1" noChangeArrowheads="1"/>
          </p:cNvSpPr>
          <p:nvPr>
            <p:ph type="subTitle" idx="1"/>
          </p:nvPr>
        </p:nvSpPr>
        <p:spPr/>
        <p:txBody>
          <a:bodyPr/>
          <a:lstStyle/>
          <a:p>
            <a:pPr marL="0" indent="0" eaLnBrk="1" hangingPunct="1">
              <a:buFontTx/>
              <a:buNone/>
            </a:pPr>
            <a:r>
              <a:rPr lang="en-US" altLang="en-US" smtClean="0"/>
              <a:t>Assessment Data</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Residency On-Campus</a:t>
            </a:r>
            <a:endParaRPr lang="en-US" altLang="en-US" smtClean="0"/>
          </a:p>
        </p:txBody>
      </p:sp>
      <p:pic>
        <p:nvPicPr>
          <p:cNvPr id="22531" name="Picture 16" descr="C:\Users\keholt\Pictures\Assessment Residence Halls\Chitwood Wey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358900"/>
            <a:ext cx="18192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7" descr="C:\Users\keholt\Pictures\Assessment Residence Halls\Wall Gat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4683125"/>
            <a:ext cx="13477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8" descr="C:\Users\keholt\Pictures\Assessment Residence Halls\Horn Kna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1293813"/>
            <a:ext cx="14700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9" descr="C:\Users\keholt\Pictures\Assessment Residence Halls\Bledso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1293813"/>
            <a:ext cx="18716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0" descr="C:\Users\keholt\Pictures\Assessment Residence Halls\Colem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7763" y="3065463"/>
            <a:ext cx="18192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1" descr="C:\Users\keholt\Pictures\Assessment Residence Halls\Hulen Clemen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8675" y="3387725"/>
            <a:ext cx="16589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2" descr="C:\Users\keholt\Pictures\Assessment Residence Halls\Sneed Ha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6800" y="5022850"/>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3" descr="C:\Users\keholt\Pictures\Assessment Residence Halls\Stangel Murdough.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6163" y="1293813"/>
            <a:ext cx="20240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4" descr="C:\Users\keholt\Pictures\Assessment Residence Halls\Carpenter Well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913" y="3003550"/>
            <a:ext cx="1746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5" descr="C:\Users\keholt\Pictures\Assessment Residence Halls\Gord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3438" y="5180013"/>
            <a:ext cx="1755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6" descr="C:\Users\keholt\Pictures\Assessment Residence Halls\Murray Hall.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6163" y="4905375"/>
            <a:ext cx="18335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7" descr="C:\Users\keholt\Pictures\Assessment Residence Halls\Talkingto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2075" y="3030538"/>
            <a:ext cx="21494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Box 28"/>
          <p:cNvSpPr txBox="1">
            <a:spLocks noChangeArrowheads="1"/>
          </p:cNvSpPr>
          <p:nvPr/>
        </p:nvSpPr>
        <p:spPr bwMode="auto">
          <a:xfrm>
            <a:off x="442913" y="2667000"/>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FontTx/>
              <a:buNone/>
            </a:pPr>
            <a:endParaRPr lang="en-US" altLang="en-US" sz="1800">
              <a:latin typeface="Arial" charset="0"/>
            </a:endParaRPr>
          </a:p>
        </p:txBody>
      </p:sp>
      <p:sp>
        <p:nvSpPr>
          <p:cNvPr id="22544" name="TextBox 29"/>
          <p:cNvSpPr txBox="1">
            <a:spLocks noChangeArrowheads="1"/>
          </p:cNvSpPr>
          <p:nvPr/>
        </p:nvSpPr>
        <p:spPr bwMode="auto">
          <a:xfrm>
            <a:off x="595313" y="2819400"/>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FontTx/>
              <a:buNone/>
            </a:pPr>
            <a:endParaRPr lang="en-US" altLang="en-US" sz="1800">
              <a:latin typeface="Arial" charset="0"/>
            </a:endParaRPr>
          </a:p>
        </p:txBody>
      </p:sp>
      <p:sp>
        <p:nvSpPr>
          <p:cNvPr id="22545" name="TextBox 32"/>
          <p:cNvSpPr txBox="1">
            <a:spLocks noChangeArrowheads="1"/>
          </p:cNvSpPr>
          <p:nvPr/>
        </p:nvSpPr>
        <p:spPr bwMode="auto">
          <a:xfrm>
            <a:off x="442913" y="2573338"/>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FontTx/>
              <a:buNone/>
            </a:pPr>
            <a:endParaRPr lang="en-US" altLang="en-US" sz="1800">
              <a:latin typeface="Arial" charset="0"/>
            </a:endParaRPr>
          </a:p>
        </p:txBody>
      </p:sp>
      <p:sp>
        <p:nvSpPr>
          <p:cNvPr id="22546" name="TextBox 35"/>
          <p:cNvSpPr txBox="1">
            <a:spLocks noChangeArrowheads="1"/>
          </p:cNvSpPr>
          <p:nvPr/>
        </p:nvSpPr>
        <p:spPr bwMode="auto">
          <a:xfrm>
            <a:off x="277813" y="4325938"/>
            <a:ext cx="2058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Carpenter/Wells Complex</a:t>
            </a:r>
          </a:p>
        </p:txBody>
      </p:sp>
      <p:sp>
        <p:nvSpPr>
          <p:cNvPr id="22547" name="TextBox 37"/>
          <p:cNvSpPr txBox="1">
            <a:spLocks noChangeArrowheads="1"/>
          </p:cNvSpPr>
          <p:nvPr/>
        </p:nvSpPr>
        <p:spPr bwMode="auto">
          <a:xfrm>
            <a:off x="182563" y="2563813"/>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err="1" smtClean="0">
                <a:latin typeface="+mj-lt"/>
              </a:rPr>
              <a:t>Chitwood</a:t>
            </a:r>
            <a:r>
              <a:rPr lang="en-US" sz="1000" dirty="0" smtClean="0">
                <a:latin typeface="+mj-lt"/>
              </a:rPr>
              <a:t>/Weymouth Complex</a:t>
            </a:r>
          </a:p>
        </p:txBody>
      </p:sp>
      <p:sp>
        <p:nvSpPr>
          <p:cNvPr id="22548" name="TextBox 40"/>
          <p:cNvSpPr txBox="1">
            <a:spLocks noChangeArrowheads="1"/>
          </p:cNvSpPr>
          <p:nvPr/>
        </p:nvSpPr>
        <p:spPr bwMode="auto">
          <a:xfrm>
            <a:off x="1662113" y="3792538"/>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FontTx/>
              <a:buNone/>
            </a:pPr>
            <a:endParaRPr lang="en-US" altLang="en-US" sz="1800">
              <a:latin typeface="Arial" charset="0"/>
            </a:endParaRPr>
          </a:p>
        </p:txBody>
      </p:sp>
      <p:sp>
        <p:nvSpPr>
          <p:cNvPr id="22549" name="TextBox 41"/>
          <p:cNvSpPr txBox="1">
            <a:spLocks noChangeArrowheads="1"/>
          </p:cNvSpPr>
          <p:nvPr/>
        </p:nvSpPr>
        <p:spPr bwMode="auto">
          <a:xfrm>
            <a:off x="1814513" y="3944938"/>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FontTx/>
              <a:buNone/>
            </a:pPr>
            <a:endParaRPr lang="en-US" altLang="en-US" sz="1800">
              <a:latin typeface="Arial" charset="0"/>
            </a:endParaRPr>
          </a:p>
        </p:txBody>
      </p:sp>
      <p:sp>
        <p:nvSpPr>
          <p:cNvPr id="22550" name="TextBox 42"/>
          <p:cNvSpPr txBox="1">
            <a:spLocks noChangeArrowheads="1"/>
          </p:cNvSpPr>
          <p:nvPr/>
        </p:nvSpPr>
        <p:spPr bwMode="auto">
          <a:xfrm>
            <a:off x="2435225" y="6540500"/>
            <a:ext cx="1819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Sneed Hall</a:t>
            </a:r>
          </a:p>
        </p:txBody>
      </p:sp>
      <p:sp>
        <p:nvSpPr>
          <p:cNvPr id="22551" name="TextBox 43"/>
          <p:cNvSpPr txBox="1">
            <a:spLocks noChangeArrowheads="1"/>
          </p:cNvSpPr>
          <p:nvPr/>
        </p:nvSpPr>
        <p:spPr bwMode="auto">
          <a:xfrm>
            <a:off x="7070725" y="4648200"/>
            <a:ext cx="189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err="1" smtClean="0">
                <a:latin typeface="+mj-lt"/>
              </a:rPr>
              <a:t>Hulen</a:t>
            </a:r>
            <a:r>
              <a:rPr lang="en-US" sz="1000" dirty="0" smtClean="0">
                <a:latin typeface="+mj-lt"/>
              </a:rPr>
              <a:t>/Clement Complex</a:t>
            </a:r>
          </a:p>
        </p:txBody>
      </p:sp>
      <p:sp>
        <p:nvSpPr>
          <p:cNvPr id="22552" name="TextBox 44"/>
          <p:cNvSpPr txBox="1">
            <a:spLocks noChangeArrowheads="1"/>
          </p:cNvSpPr>
          <p:nvPr/>
        </p:nvSpPr>
        <p:spPr bwMode="auto">
          <a:xfrm>
            <a:off x="4957763" y="4430713"/>
            <a:ext cx="1819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n-lt"/>
              </a:rPr>
              <a:t>Coleman Hall</a:t>
            </a:r>
          </a:p>
        </p:txBody>
      </p:sp>
      <p:sp>
        <p:nvSpPr>
          <p:cNvPr id="22553" name="TextBox 45"/>
          <p:cNvSpPr txBox="1">
            <a:spLocks noChangeArrowheads="1"/>
          </p:cNvSpPr>
          <p:nvPr/>
        </p:nvSpPr>
        <p:spPr bwMode="auto">
          <a:xfrm>
            <a:off x="303213" y="6540500"/>
            <a:ext cx="182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Wall/Gates Complex</a:t>
            </a:r>
          </a:p>
        </p:txBody>
      </p:sp>
      <p:sp>
        <p:nvSpPr>
          <p:cNvPr id="22554" name="TextBox 46"/>
          <p:cNvSpPr txBox="1">
            <a:spLocks noChangeArrowheads="1"/>
          </p:cNvSpPr>
          <p:nvPr/>
        </p:nvSpPr>
        <p:spPr bwMode="auto">
          <a:xfrm>
            <a:off x="4868863" y="6342063"/>
            <a:ext cx="18208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Murray Hall</a:t>
            </a:r>
          </a:p>
        </p:txBody>
      </p:sp>
      <p:sp>
        <p:nvSpPr>
          <p:cNvPr id="22555" name="TextBox 47"/>
          <p:cNvSpPr txBox="1">
            <a:spLocks noChangeArrowheads="1"/>
          </p:cNvSpPr>
          <p:nvPr/>
        </p:nvSpPr>
        <p:spPr bwMode="auto">
          <a:xfrm>
            <a:off x="7097713" y="3051175"/>
            <a:ext cx="182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n-lt"/>
              </a:rPr>
              <a:t>Horn/Knapp Complex</a:t>
            </a:r>
          </a:p>
        </p:txBody>
      </p:sp>
      <p:sp>
        <p:nvSpPr>
          <p:cNvPr id="22556" name="TextBox 48"/>
          <p:cNvSpPr txBox="1">
            <a:spLocks noChangeArrowheads="1"/>
          </p:cNvSpPr>
          <p:nvPr/>
        </p:nvSpPr>
        <p:spPr bwMode="auto">
          <a:xfrm>
            <a:off x="4737100" y="2554288"/>
            <a:ext cx="2262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err="1" smtClean="0">
                <a:latin typeface="+mj-lt"/>
              </a:rPr>
              <a:t>Stangel</a:t>
            </a:r>
            <a:r>
              <a:rPr lang="en-US" sz="1000" dirty="0" smtClean="0">
                <a:latin typeface="+mj-lt"/>
              </a:rPr>
              <a:t>/</a:t>
            </a:r>
            <a:r>
              <a:rPr lang="en-US" sz="1000" dirty="0" err="1" smtClean="0">
                <a:latin typeface="+mj-lt"/>
              </a:rPr>
              <a:t>Murdough</a:t>
            </a:r>
            <a:r>
              <a:rPr lang="en-US" sz="1000" dirty="0" smtClean="0">
                <a:latin typeface="+mj-lt"/>
              </a:rPr>
              <a:t> Complex</a:t>
            </a:r>
          </a:p>
        </p:txBody>
      </p:sp>
      <p:sp>
        <p:nvSpPr>
          <p:cNvPr id="22557" name="TextBox 49"/>
          <p:cNvSpPr txBox="1">
            <a:spLocks noChangeArrowheads="1"/>
          </p:cNvSpPr>
          <p:nvPr/>
        </p:nvSpPr>
        <p:spPr bwMode="auto">
          <a:xfrm>
            <a:off x="2678113" y="2679700"/>
            <a:ext cx="18208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Bledsoe Hall</a:t>
            </a:r>
          </a:p>
        </p:txBody>
      </p:sp>
      <p:sp>
        <p:nvSpPr>
          <p:cNvPr id="22558" name="TextBox 50"/>
          <p:cNvSpPr txBox="1">
            <a:spLocks noChangeArrowheads="1"/>
          </p:cNvSpPr>
          <p:nvPr/>
        </p:nvSpPr>
        <p:spPr bwMode="auto">
          <a:xfrm>
            <a:off x="7178675" y="6396038"/>
            <a:ext cx="1819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smtClean="0">
                <a:latin typeface="+mj-lt"/>
              </a:rPr>
              <a:t>Gordon Hall</a:t>
            </a:r>
          </a:p>
        </p:txBody>
      </p:sp>
      <p:sp>
        <p:nvSpPr>
          <p:cNvPr id="22559" name="TextBox 51"/>
          <p:cNvSpPr txBox="1">
            <a:spLocks noChangeArrowheads="1"/>
          </p:cNvSpPr>
          <p:nvPr/>
        </p:nvSpPr>
        <p:spPr bwMode="auto">
          <a:xfrm>
            <a:off x="2797175" y="4451350"/>
            <a:ext cx="1819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dirty="0" err="1" smtClean="0">
                <a:latin typeface="+mj-lt"/>
              </a:rPr>
              <a:t>Talkington</a:t>
            </a:r>
            <a:r>
              <a:rPr lang="en-US" sz="1000" dirty="0" smtClean="0">
                <a:latin typeface="+mj-lt"/>
              </a:rPr>
              <a:t> Hall</a:t>
            </a:r>
          </a:p>
        </p:txBody>
      </p:sp>
      <p:sp>
        <p:nvSpPr>
          <p:cNvPr id="2" name="TextBox 1"/>
          <p:cNvSpPr txBox="1"/>
          <p:nvPr/>
        </p:nvSpPr>
        <p:spPr>
          <a:xfrm>
            <a:off x="753268" y="1626463"/>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11%</a:t>
            </a:r>
          </a:p>
        </p:txBody>
      </p:sp>
      <p:sp>
        <p:nvSpPr>
          <p:cNvPr id="33" name="TextBox 32"/>
          <p:cNvSpPr txBox="1"/>
          <p:nvPr/>
        </p:nvSpPr>
        <p:spPr>
          <a:xfrm>
            <a:off x="7417593" y="5424557"/>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8%</a:t>
            </a:r>
          </a:p>
        </p:txBody>
      </p:sp>
      <p:sp>
        <p:nvSpPr>
          <p:cNvPr id="35" name="TextBox 34"/>
          <p:cNvSpPr txBox="1"/>
          <p:nvPr/>
        </p:nvSpPr>
        <p:spPr>
          <a:xfrm>
            <a:off x="5173662" y="5277713"/>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4%</a:t>
            </a:r>
          </a:p>
        </p:txBody>
      </p:sp>
      <p:sp>
        <p:nvSpPr>
          <p:cNvPr id="36" name="TextBox 35"/>
          <p:cNvSpPr txBox="1"/>
          <p:nvPr/>
        </p:nvSpPr>
        <p:spPr>
          <a:xfrm>
            <a:off x="2745580" y="5424557"/>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5%</a:t>
            </a:r>
          </a:p>
        </p:txBody>
      </p:sp>
      <p:sp>
        <p:nvSpPr>
          <p:cNvPr id="37" name="TextBox 36"/>
          <p:cNvSpPr txBox="1"/>
          <p:nvPr/>
        </p:nvSpPr>
        <p:spPr>
          <a:xfrm>
            <a:off x="7408862" y="3656082"/>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11%</a:t>
            </a:r>
          </a:p>
        </p:txBody>
      </p:sp>
      <p:sp>
        <p:nvSpPr>
          <p:cNvPr id="38" name="TextBox 37"/>
          <p:cNvSpPr txBox="1"/>
          <p:nvPr/>
        </p:nvSpPr>
        <p:spPr>
          <a:xfrm>
            <a:off x="688974" y="5254694"/>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18%</a:t>
            </a:r>
          </a:p>
        </p:txBody>
      </p:sp>
      <p:sp>
        <p:nvSpPr>
          <p:cNvPr id="39" name="TextBox 38"/>
          <p:cNvSpPr txBox="1"/>
          <p:nvPr/>
        </p:nvSpPr>
        <p:spPr>
          <a:xfrm>
            <a:off x="5268912" y="3305244"/>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8%</a:t>
            </a:r>
          </a:p>
        </p:txBody>
      </p:sp>
      <p:sp>
        <p:nvSpPr>
          <p:cNvPr id="40" name="TextBox 39"/>
          <p:cNvSpPr txBox="1"/>
          <p:nvPr/>
        </p:nvSpPr>
        <p:spPr>
          <a:xfrm>
            <a:off x="3107530" y="3305244"/>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5%</a:t>
            </a:r>
          </a:p>
        </p:txBody>
      </p:sp>
      <p:sp>
        <p:nvSpPr>
          <p:cNvPr id="41" name="TextBox 40"/>
          <p:cNvSpPr txBox="1"/>
          <p:nvPr/>
        </p:nvSpPr>
        <p:spPr>
          <a:xfrm>
            <a:off x="708024" y="3259276"/>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2%</a:t>
            </a:r>
          </a:p>
        </p:txBody>
      </p:sp>
      <p:sp>
        <p:nvSpPr>
          <p:cNvPr id="42" name="TextBox 41"/>
          <p:cNvSpPr txBox="1"/>
          <p:nvPr/>
        </p:nvSpPr>
        <p:spPr>
          <a:xfrm>
            <a:off x="7408862" y="1811407"/>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18%</a:t>
            </a:r>
          </a:p>
        </p:txBody>
      </p:sp>
      <p:sp>
        <p:nvSpPr>
          <p:cNvPr id="43" name="TextBox 42"/>
          <p:cNvSpPr txBox="1"/>
          <p:nvPr/>
        </p:nvSpPr>
        <p:spPr>
          <a:xfrm>
            <a:off x="5268912" y="1562170"/>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7%</a:t>
            </a:r>
          </a:p>
        </p:txBody>
      </p:sp>
      <p:sp>
        <p:nvSpPr>
          <p:cNvPr id="44" name="TextBox 43"/>
          <p:cNvSpPr txBox="1"/>
          <p:nvPr/>
        </p:nvSpPr>
        <p:spPr>
          <a:xfrm>
            <a:off x="2989262" y="1626463"/>
            <a:ext cx="1198563"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3%</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Future Programming</a:t>
            </a:r>
          </a:p>
        </p:txBody>
      </p:sp>
      <p:sp>
        <p:nvSpPr>
          <p:cNvPr id="23555" name="Rectangle 12"/>
          <p:cNvSpPr>
            <a:spLocks noGrp="1" noChangeArrowheads="1"/>
          </p:cNvSpPr>
          <p:nvPr>
            <p:ph type="body" idx="1"/>
          </p:nvPr>
        </p:nvSpPr>
        <p:spPr>
          <a:xfrm>
            <a:off x="3638550" y="2130425"/>
            <a:ext cx="5108575" cy="3508375"/>
          </a:xfrm>
        </p:spPr>
        <p:txBody>
          <a:bodyPr/>
          <a:lstStyle/>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eaLnBrk="1" hangingPunct="1">
              <a:buFontTx/>
              <a:buNone/>
            </a:pPr>
            <a:endParaRPr lang="en-US" altLang="en-US" sz="8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a:p>
            <a:pPr marL="0" indent="0">
              <a:buFontTx/>
              <a:buNone/>
            </a:pPr>
            <a:endParaRPr lang="en-US" altLang="en-US" sz="1100" smtClean="0"/>
          </a:p>
        </p:txBody>
      </p:sp>
      <p:sp>
        <p:nvSpPr>
          <p:cNvPr id="8" name="TextBox 7"/>
          <p:cNvSpPr txBox="1"/>
          <p:nvPr/>
        </p:nvSpPr>
        <p:spPr>
          <a:xfrm>
            <a:off x="4116388" y="1870075"/>
            <a:ext cx="4894262" cy="369888"/>
          </a:xfrm>
          <a:prstGeom prst="rect">
            <a:avLst/>
          </a:prstGeom>
          <a:noFill/>
        </p:spPr>
        <p:txBody>
          <a:bodyPr>
            <a:spAutoFit/>
          </a:bodyPr>
          <a:lstStyle/>
          <a:p>
            <a:pPr algn="ctr">
              <a:defRPr/>
            </a:pPr>
            <a:r>
              <a:rPr lang="en-US" b="1" dirty="0">
                <a:latin typeface="+mj-lt"/>
              </a:rPr>
              <a:t>What events would you like to see in the future?</a:t>
            </a:r>
          </a:p>
        </p:txBody>
      </p:sp>
      <p:graphicFrame>
        <p:nvGraphicFramePr>
          <p:cNvPr id="6" name="Chart 5"/>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558" name="Chart 8"/>
          <p:cNvGraphicFramePr>
            <a:graphicFrameLocks/>
          </p:cNvGraphicFramePr>
          <p:nvPr/>
        </p:nvGraphicFramePr>
        <p:xfrm>
          <a:off x="3340100" y="2284413"/>
          <a:ext cx="5803900" cy="3965575"/>
        </p:xfrm>
        <a:graphic>
          <a:graphicData uri="http://schemas.openxmlformats.org/presentationml/2006/ole">
            <mc:AlternateContent xmlns:mc="http://schemas.openxmlformats.org/markup-compatibility/2006">
              <mc:Choice xmlns:v="urn:schemas-microsoft-com:vml" Requires="v">
                <p:oleObj spid="_x0000_s23563" r:id="rId6" imgW="5950212" imgH="4096867" progId="Excel.Chart.8">
                  <p:embed/>
                </p:oleObj>
              </mc:Choice>
              <mc:Fallback>
                <p:oleObj r:id="rId6" imgW="5950212" imgH="4096867" progId="Excel.Char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100" y="2284413"/>
                        <a:ext cx="58039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9" name="Picture 10" descr="C:\Users\keholt\Pictures\Assessment Photos\486460_10151167770060630_117725836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25" y="1870075"/>
            <a:ext cx="293846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3225" y="4219575"/>
            <a:ext cx="3033713" cy="1662113"/>
          </a:xfrm>
          <a:prstGeom prst="rect">
            <a:avLst/>
          </a:prstGeom>
          <a:noFill/>
        </p:spPr>
        <p:txBody>
          <a:bodyPr>
            <a:spAutoFit/>
          </a:bodyPr>
          <a:lstStyle/>
          <a:p>
            <a:pPr>
              <a:defRPr/>
            </a:pPr>
            <a:r>
              <a:rPr lang="en-US" sz="1400" dirty="0">
                <a:latin typeface="+mn-lt"/>
              </a:rPr>
              <a:t>Like last year, the most requested events for this year were Movies (New Releases),  Comedians, and Concerts. Performing Arts and Acoustic Music were the next two highest scoring categories.</a:t>
            </a:r>
          </a:p>
          <a:p>
            <a:pPr>
              <a:defRPr/>
            </a:pP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Attendance Per Month</a:t>
            </a:r>
            <a:endParaRPr lang="en-US" altLang="en-US" smtClean="0"/>
          </a:p>
        </p:txBody>
      </p:sp>
      <p:graphicFrame>
        <p:nvGraphicFramePr>
          <p:cNvPr id="4" name="Table 3"/>
          <p:cNvGraphicFramePr>
            <a:graphicFrameLocks noGrp="1"/>
          </p:cNvGraphicFramePr>
          <p:nvPr/>
        </p:nvGraphicFramePr>
        <p:xfrm>
          <a:off x="1255713" y="1738313"/>
          <a:ext cx="6677025" cy="4872037"/>
        </p:xfrm>
        <a:graphic>
          <a:graphicData uri="http://schemas.openxmlformats.org/drawingml/2006/table">
            <a:tbl>
              <a:tblPr firstRow="1" bandRow="1">
                <a:tableStyleId>{073A0DAA-6AF3-43AB-8588-CEC1D06C72B9}</a:tableStyleId>
              </a:tblPr>
              <a:tblGrid>
                <a:gridCol w="1333481"/>
                <a:gridCol w="1314768"/>
                <a:gridCol w="2014388"/>
                <a:gridCol w="2014388"/>
              </a:tblGrid>
              <a:tr h="437897">
                <a:tc>
                  <a:txBody>
                    <a:bodyPr/>
                    <a:lstStyle/>
                    <a:p>
                      <a:endParaRPr lang="en-US" sz="1800" dirty="0" smtClean="0"/>
                    </a:p>
                  </a:txBody>
                  <a:tcPr marL="91457" marR="91457" marT="45730" marB="45730"/>
                </a:tc>
                <a:tc>
                  <a:txBody>
                    <a:bodyPr/>
                    <a:lstStyle/>
                    <a:p>
                      <a:pPr algn="ctr"/>
                      <a:r>
                        <a:rPr lang="en-US" sz="1800" dirty="0" smtClean="0"/>
                        <a:t>2011-2012</a:t>
                      </a:r>
                      <a:endParaRPr lang="en-US" sz="1800" dirty="0"/>
                    </a:p>
                  </a:txBody>
                  <a:tcPr marL="91457" marR="91457" marT="45730" marB="45730"/>
                </a:tc>
                <a:tc>
                  <a:txBody>
                    <a:bodyPr/>
                    <a:lstStyle/>
                    <a:p>
                      <a:pPr algn="ctr"/>
                      <a:r>
                        <a:rPr lang="en-US" sz="1800" dirty="0" smtClean="0"/>
                        <a:t>2012-2013</a:t>
                      </a:r>
                      <a:endParaRPr lang="en-US" sz="1800" dirty="0"/>
                    </a:p>
                  </a:txBody>
                  <a:tcPr marL="91457" marR="91457" marT="45730" marB="45730"/>
                </a:tc>
                <a:tc>
                  <a:txBody>
                    <a:bodyPr/>
                    <a:lstStyle/>
                    <a:p>
                      <a:pPr algn="ctr"/>
                      <a:r>
                        <a:rPr lang="en-US" sz="1800" dirty="0" smtClean="0"/>
                        <a:t>Percent</a:t>
                      </a:r>
                      <a:r>
                        <a:rPr lang="en-US" sz="1800" baseline="0" dirty="0" smtClean="0"/>
                        <a:t> Change</a:t>
                      </a:r>
                      <a:endParaRPr lang="en-US" sz="1800" dirty="0"/>
                    </a:p>
                  </a:txBody>
                  <a:tcPr marL="91457" marR="91457" marT="45730" marB="45730"/>
                </a:tc>
              </a:tr>
              <a:tr h="365794">
                <a:tc>
                  <a:txBody>
                    <a:bodyPr/>
                    <a:lstStyle/>
                    <a:p>
                      <a:pPr algn="ctr"/>
                      <a:r>
                        <a:rPr lang="en-US" sz="1800" dirty="0" smtClean="0"/>
                        <a:t>August</a:t>
                      </a:r>
                      <a:endParaRPr lang="en-US" sz="1800" dirty="0"/>
                    </a:p>
                  </a:txBody>
                  <a:tcPr marL="91457" marR="91457" marT="45730" marB="45730"/>
                </a:tc>
                <a:tc>
                  <a:txBody>
                    <a:bodyPr/>
                    <a:lstStyle/>
                    <a:p>
                      <a:pPr algn="ctr"/>
                      <a:r>
                        <a:rPr lang="en-US" sz="1800" dirty="0" smtClean="0"/>
                        <a:t>2,648</a:t>
                      </a:r>
                    </a:p>
                  </a:txBody>
                  <a:tcPr marL="91457" marR="91457" marT="45730" marB="45730"/>
                </a:tc>
                <a:tc>
                  <a:txBody>
                    <a:bodyPr/>
                    <a:lstStyle/>
                    <a:p>
                      <a:pPr algn="ctr"/>
                      <a:r>
                        <a:rPr lang="en-US" sz="1800" dirty="0" smtClean="0">
                          <a:solidFill>
                            <a:schemeClr val="tx1"/>
                          </a:solidFill>
                        </a:rPr>
                        <a:t>1,968</a:t>
                      </a:r>
                      <a:endParaRPr lang="en-US" sz="1800" dirty="0">
                        <a:solidFill>
                          <a:schemeClr val="tx1"/>
                        </a:solidFill>
                      </a:endParaRPr>
                    </a:p>
                  </a:txBody>
                  <a:tcPr marL="91457" marR="91457" marT="45730" marB="45730"/>
                </a:tc>
                <a:tc>
                  <a:txBody>
                    <a:bodyPr/>
                    <a:lstStyle/>
                    <a:p>
                      <a:pPr algn="ctr"/>
                      <a:r>
                        <a:rPr lang="en-US" sz="1800" dirty="0" smtClean="0">
                          <a:solidFill>
                            <a:srgbClr val="FF0000"/>
                          </a:solidFill>
                        </a:rPr>
                        <a:t>-25%</a:t>
                      </a:r>
                      <a:endParaRPr lang="en-US" sz="1800" dirty="0">
                        <a:solidFill>
                          <a:srgbClr val="FF0000"/>
                        </a:solidFill>
                      </a:endParaRPr>
                    </a:p>
                  </a:txBody>
                  <a:tcPr marL="91457" marR="91457" marT="45730" marB="45730"/>
                </a:tc>
              </a:tr>
              <a:tr h="437897">
                <a:tc>
                  <a:txBody>
                    <a:bodyPr/>
                    <a:lstStyle/>
                    <a:p>
                      <a:pPr algn="ctr"/>
                      <a:r>
                        <a:rPr lang="en-US" sz="1800" dirty="0" smtClean="0"/>
                        <a:t>September</a:t>
                      </a:r>
                      <a:endParaRPr lang="en-US" sz="1800" dirty="0"/>
                    </a:p>
                  </a:txBody>
                  <a:tcPr marL="91457" marR="91457" marT="45730" marB="45730"/>
                </a:tc>
                <a:tc>
                  <a:txBody>
                    <a:bodyPr/>
                    <a:lstStyle/>
                    <a:p>
                      <a:pPr algn="ctr"/>
                      <a:r>
                        <a:rPr lang="en-US" sz="1800" dirty="0" smtClean="0"/>
                        <a:t>2,944</a:t>
                      </a:r>
                      <a:endParaRPr lang="en-US" sz="1800" dirty="0"/>
                    </a:p>
                  </a:txBody>
                  <a:tcPr marL="91457" marR="91457" marT="45730" marB="45730"/>
                </a:tc>
                <a:tc>
                  <a:txBody>
                    <a:bodyPr/>
                    <a:lstStyle/>
                    <a:p>
                      <a:pPr algn="ctr"/>
                      <a:r>
                        <a:rPr lang="en-US" sz="1800" dirty="0" smtClean="0"/>
                        <a:t>2,306</a:t>
                      </a:r>
                      <a:endParaRPr lang="en-US" sz="1800" dirty="0"/>
                    </a:p>
                  </a:txBody>
                  <a:tcPr marL="91457" marR="91457" marT="45730" marB="45730"/>
                </a:tc>
                <a:tc>
                  <a:txBody>
                    <a:bodyPr/>
                    <a:lstStyle/>
                    <a:p>
                      <a:pPr algn="ctr"/>
                      <a:r>
                        <a:rPr lang="en-US" sz="1800" dirty="0" smtClean="0">
                          <a:solidFill>
                            <a:srgbClr val="FF0000"/>
                          </a:solidFill>
                        </a:rPr>
                        <a:t>-21%</a:t>
                      </a:r>
                      <a:endParaRPr lang="en-US" sz="1800" dirty="0">
                        <a:solidFill>
                          <a:srgbClr val="FF0000"/>
                        </a:solidFill>
                      </a:endParaRPr>
                    </a:p>
                  </a:txBody>
                  <a:tcPr marL="91457" marR="91457" marT="45730" marB="45730"/>
                </a:tc>
              </a:tr>
              <a:tr h="365794">
                <a:tc>
                  <a:txBody>
                    <a:bodyPr/>
                    <a:lstStyle/>
                    <a:p>
                      <a:pPr algn="ctr"/>
                      <a:r>
                        <a:rPr lang="en-US" sz="1800" dirty="0" smtClean="0"/>
                        <a:t>October</a:t>
                      </a:r>
                      <a:endParaRPr lang="en-US" sz="1800" dirty="0"/>
                    </a:p>
                  </a:txBody>
                  <a:tcPr marL="91457" marR="91457" marT="45730" marB="45730"/>
                </a:tc>
                <a:tc>
                  <a:txBody>
                    <a:bodyPr/>
                    <a:lstStyle/>
                    <a:p>
                      <a:pPr algn="ctr"/>
                      <a:r>
                        <a:rPr lang="en-US" sz="1800" dirty="0" smtClean="0"/>
                        <a:t>22,913</a:t>
                      </a:r>
                      <a:endParaRPr lang="en-US" sz="1800" dirty="0"/>
                    </a:p>
                  </a:txBody>
                  <a:tcPr marL="91457" marR="91457" marT="45730" marB="45730"/>
                </a:tc>
                <a:tc>
                  <a:txBody>
                    <a:bodyPr/>
                    <a:lstStyle/>
                    <a:p>
                      <a:pPr algn="ctr"/>
                      <a:r>
                        <a:rPr lang="en-US" sz="1800" dirty="0" smtClean="0">
                          <a:solidFill>
                            <a:schemeClr val="tx1"/>
                          </a:solidFill>
                        </a:rPr>
                        <a:t>12590</a:t>
                      </a:r>
                      <a:endParaRPr lang="en-US" sz="1800" dirty="0">
                        <a:solidFill>
                          <a:schemeClr val="tx1"/>
                        </a:solidFill>
                      </a:endParaRPr>
                    </a:p>
                  </a:txBody>
                  <a:tcPr marL="91457" marR="91457" marT="45730" marB="45730"/>
                </a:tc>
                <a:tc>
                  <a:txBody>
                    <a:bodyPr/>
                    <a:lstStyle/>
                    <a:p>
                      <a:pPr algn="ctr"/>
                      <a:r>
                        <a:rPr lang="en-US" sz="1800" dirty="0" smtClean="0">
                          <a:solidFill>
                            <a:srgbClr val="FF0000"/>
                          </a:solidFill>
                        </a:rPr>
                        <a:t>-45%</a:t>
                      </a:r>
                      <a:endParaRPr lang="en-US" sz="1800" dirty="0">
                        <a:solidFill>
                          <a:srgbClr val="FF0000"/>
                        </a:solidFill>
                      </a:endParaRPr>
                    </a:p>
                  </a:txBody>
                  <a:tcPr marL="91457" marR="91457" marT="45730" marB="45730"/>
                </a:tc>
              </a:tr>
              <a:tr h="437897">
                <a:tc>
                  <a:txBody>
                    <a:bodyPr/>
                    <a:lstStyle/>
                    <a:p>
                      <a:pPr algn="ctr"/>
                      <a:r>
                        <a:rPr lang="en-US" sz="1800" dirty="0" smtClean="0"/>
                        <a:t>November</a:t>
                      </a:r>
                      <a:endParaRPr lang="en-US" sz="1800" dirty="0"/>
                    </a:p>
                  </a:txBody>
                  <a:tcPr marL="91457" marR="91457" marT="45730" marB="45730"/>
                </a:tc>
                <a:tc>
                  <a:txBody>
                    <a:bodyPr/>
                    <a:lstStyle/>
                    <a:p>
                      <a:pPr algn="ctr"/>
                      <a:r>
                        <a:rPr lang="en-US" sz="1800" dirty="0" smtClean="0"/>
                        <a:t>2,203</a:t>
                      </a:r>
                      <a:endParaRPr lang="en-US" sz="1800" dirty="0"/>
                    </a:p>
                  </a:txBody>
                  <a:tcPr marL="91457" marR="91457" marT="45730" marB="45730"/>
                </a:tc>
                <a:tc>
                  <a:txBody>
                    <a:bodyPr/>
                    <a:lstStyle/>
                    <a:p>
                      <a:pPr algn="ctr"/>
                      <a:r>
                        <a:rPr lang="en-US" sz="1800" dirty="0" smtClean="0">
                          <a:solidFill>
                            <a:schemeClr val="tx1"/>
                          </a:solidFill>
                        </a:rPr>
                        <a:t>1,328</a:t>
                      </a:r>
                      <a:endParaRPr lang="en-US" sz="1800" dirty="0">
                        <a:solidFill>
                          <a:schemeClr val="tx1"/>
                        </a:solidFill>
                      </a:endParaRPr>
                    </a:p>
                  </a:txBody>
                  <a:tcPr marL="91457" marR="91457" marT="45730" marB="45730"/>
                </a:tc>
                <a:tc>
                  <a:txBody>
                    <a:bodyPr/>
                    <a:lstStyle/>
                    <a:p>
                      <a:pPr algn="ctr"/>
                      <a:r>
                        <a:rPr lang="en-US" sz="1800" dirty="0" smtClean="0">
                          <a:solidFill>
                            <a:srgbClr val="FF0000"/>
                          </a:solidFill>
                        </a:rPr>
                        <a:t>-40%</a:t>
                      </a:r>
                      <a:endParaRPr lang="en-US" sz="1800" dirty="0">
                        <a:solidFill>
                          <a:srgbClr val="FF0000"/>
                        </a:solidFill>
                      </a:endParaRPr>
                    </a:p>
                  </a:txBody>
                  <a:tcPr marL="91457" marR="91457" marT="45730" marB="45730"/>
                </a:tc>
              </a:tr>
              <a:tr h="420853">
                <a:tc>
                  <a:txBody>
                    <a:bodyPr/>
                    <a:lstStyle/>
                    <a:p>
                      <a:pPr algn="ctr"/>
                      <a:r>
                        <a:rPr lang="en-US" sz="1800" dirty="0" smtClean="0"/>
                        <a:t>December</a:t>
                      </a:r>
                      <a:endParaRPr lang="en-US" sz="1800" dirty="0"/>
                    </a:p>
                  </a:txBody>
                  <a:tcPr marL="91457" marR="91457" marT="45730" marB="45730"/>
                </a:tc>
                <a:tc>
                  <a:txBody>
                    <a:bodyPr/>
                    <a:lstStyle/>
                    <a:p>
                      <a:pPr algn="ctr"/>
                      <a:r>
                        <a:rPr lang="en-US" sz="1800" dirty="0" smtClean="0"/>
                        <a:t>261</a:t>
                      </a:r>
                      <a:endParaRPr lang="en-US" sz="1800" dirty="0"/>
                    </a:p>
                  </a:txBody>
                  <a:tcPr marL="91457" marR="91457" marT="45730" marB="45730"/>
                </a:tc>
                <a:tc>
                  <a:txBody>
                    <a:bodyPr/>
                    <a:lstStyle/>
                    <a:p>
                      <a:pPr algn="ctr"/>
                      <a:r>
                        <a:rPr lang="en-US" sz="1800" dirty="0" smtClean="0">
                          <a:solidFill>
                            <a:schemeClr val="tx1"/>
                          </a:solidFill>
                        </a:rPr>
                        <a:t>631</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141%</a:t>
                      </a:r>
                      <a:endParaRPr lang="en-US" sz="1800" dirty="0">
                        <a:solidFill>
                          <a:schemeClr val="tx1"/>
                        </a:solidFill>
                      </a:endParaRPr>
                    </a:p>
                  </a:txBody>
                  <a:tcPr marL="91457" marR="91457" marT="45730" marB="45730"/>
                </a:tc>
              </a:tr>
              <a:tr h="365794">
                <a:tc>
                  <a:txBody>
                    <a:bodyPr/>
                    <a:lstStyle/>
                    <a:p>
                      <a:pPr algn="ctr"/>
                      <a:r>
                        <a:rPr lang="en-US" sz="1800" dirty="0" smtClean="0"/>
                        <a:t>January</a:t>
                      </a:r>
                      <a:endParaRPr lang="en-US" sz="1800" dirty="0"/>
                    </a:p>
                  </a:txBody>
                  <a:tcPr marL="91457" marR="91457" marT="45730" marB="45730"/>
                </a:tc>
                <a:tc>
                  <a:txBody>
                    <a:bodyPr/>
                    <a:lstStyle/>
                    <a:p>
                      <a:pPr algn="ctr"/>
                      <a:r>
                        <a:rPr lang="en-US" sz="1800" dirty="0" smtClean="0"/>
                        <a:t>1,446</a:t>
                      </a:r>
                      <a:endParaRPr lang="en-US" sz="1800" dirty="0"/>
                    </a:p>
                  </a:txBody>
                  <a:tcPr marL="91457" marR="91457" marT="45730" marB="45730"/>
                </a:tc>
                <a:tc>
                  <a:txBody>
                    <a:bodyPr/>
                    <a:lstStyle/>
                    <a:p>
                      <a:pPr algn="ctr"/>
                      <a:r>
                        <a:rPr lang="en-US" sz="1800" dirty="0" smtClean="0">
                          <a:solidFill>
                            <a:schemeClr val="tx1"/>
                          </a:solidFill>
                        </a:rPr>
                        <a:t>1,290</a:t>
                      </a:r>
                      <a:endParaRPr lang="en-US" sz="1800" dirty="0">
                        <a:solidFill>
                          <a:schemeClr val="tx1"/>
                        </a:solidFill>
                      </a:endParaRPr>
                    </a:p>
                  </a:txBody>
                  <a:tcPr marL="91457" marR="91457" marT="45730" marB="45730"/>
                </a:tc>
                <a:tc>
                  <a:txBody>
                    <a:bodyPr/>
                    <a:lstStyle/>
                    <a:p>
                      <a:pPr algn="ctr"/>
                      <a:r>
                        <a:rPr lang="en-US" sz="1800" dirty="0" smtClean="0">
                          <a:solidFill>
                            <a:srgbClr val="FF0000"/>
                          </a:solidFill>
                        </a:rPr>
                        <a:t>-10%</a:t>
                      </a:r>
                      <a:endParaRPr lang="en-US" sz="1800" dirty="0">
                        <a:solidFill>
                          <a:srgbClr val="FF0000"/>
                        </a:solidFill>
                      </a:endParaRPr>
                    </a:p>
                  </a:txBody>
                  <a:tcPr marL="91457" marR="91457" marT="45730" marB="45730"/>
                </a:tc>
              </a:tr>
              <a:tr h="365794">
                <a:tc>
                  <a:txBody>
                    <a:bodyPr/>
                    <a:lstStyle/>
                    <a:p>
                      <a:pPr algn="ctr"/>
                      <a:r>
                        <a:rPr lang="en-US" sz="1800" dirty="0" smtClean="0"/>
                        <a:t>February</a:t>
                      </a:r>
                      <a:endParaRPr lang="en-US" sz="1800" dirty="0"/>
                    </a:p>
                  </a:txBody>
                  <a:tcPr marL="91457" marR="91457" marT="45730" marB="45730"/>
                </a:tc>
                <a:tc>
                  <a:txBody>
                    <a:bodyPr/>
                    <a:lstStyle/>
                    <a:p>
                      <a:pPr algn="ctr"/>
                      <a:r>
                        <a:rPr lang="en-US" sz="1800" dirty="0" smtClean="0"/>
                        <a:t>1,901</a:t>
                      </a:r>
                      <a:endParaRPr lang="en-US" sz="1800" dirty="0"/>
                    </a:p>
                  </a:txBody>
                  <a:tcPr marL="91457" marR="91457" marT="45730" marB="45730"/>
                </a:tc>
                <a:tc>
                  <a:txBody>
                    <a:bodyPr/>
                    <a:lstStyle/>
                    <a:p>
                      <a:pPr algn="ctr"/>
                      <a:r>
                        <a:rPr lang="en-US" sz="1800" dirty="0" smtClean="0">
                          <a:solidFill>
                            <a:schemeClr val="tx1"/>
                          </a:solidFill>
                        </a:rPr>
                        <a:t>2,985</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57%</a:t>
                      </a:r>
                      <a:endParaRPr lang="en-US" sz="1800" dirty="0">
                        <a:solidFill>
                          <a:schemeClr val="tx1"/>
                        </a:solidFill>
                      </a:endParaRPr>
                    </a:p>
                  </a:txBody>
                  <a:tcPr marL="91457" marR="91457" marT="45730" marB="45730"/>
                </a:tc>
              </a:tr>
              <a:tr h="365794">
                <a:tc>
                  <a:txBody>
                    <a:bodyPr/>
                    <a:lstStyle/>
                    <a:p>
                      <a:pPr algn="ctr"/>
                      <a:r>
                        <a:rPr lang="en-US" sz="1800" dirty="0" smtClean="0"/>
                        <a:t>March</a:t>
                      </a:r>
                      <a:endParaRPr lang="en-US" sz="1800" dirty="0"/>
                    </a:p>
                  </a:txBody>
                  <a:tcPr marL="91457" marR="91457" marT="45730" marB="45730"/>
                </a:tc>
                <a:tc>
                  <a:txBody>
                    <a:bodyPr/>
                    <a:lstStyle/>
                    <a:p>
                      <a:pPr algn="ctr"/>
                      <a:r>
                        <a:rPr lang="en-US" sz="1800" dirty="0" smtClean="0"/>
                        <a:t>945</a:t>
                      </a:r>
                      <a:endParaRPr lang="en-US" sz="1800" dirty="0"/>
                    </a:p>
                  </a:txBody>
                  <a:tcPr marL="91457" marR="91457" marT="45730" marB="45730"/>
                </a:tc>
                <a:tc>
                  <a:txBody>
                    <a:bodyPr/>
                    <a:lstStyle/>
                    <a:p>
                      <a:pPr algn="ctr"/>
                      <a:r>
                        <a:rPr lang="en-US" sz="1800" dirty="0" smtClean="0">
                          <a:solidFill>
                            <a:schemeClr val="tx1"/>
                          </a:solidFill>
                        </a:rPr>
                        <a:t>1,945</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105%</a:t>
                      </a:r>
                      <a:endParaRPr lang="en-US" sz="1800" dirty="0">
                        <a:solidFill>
                          <a:schemeClr val="tx1"/>
                        </a:solidFill>
                      </a:endParaRPr>
                    </a:p>
                  </a:txBody>
                  <a:tcPr marL="91457" marR="91457" marT="45730" marB="45730"/>
                </a:tc>
              </a:tr>
              <a:tr h="365794">
                <a:tc>
                  <a:txBody>
                    <a:bodyPr/>
                    <a:lstStyle/>
                    <a:p>
                      <a:pPr algn="ctr"/>
                      <a:r>
                        <a:rPr lang="en-US" sz="1800" dirty="0" smtClean="0"/>
                        <a:t>April</a:t>
                      </a:r>
                      <a:endParaRPr lang="en-US" sz="1800" dirty="0"/>
                    </a:p>
                  </a:txBody>
                  <a:tcPr marL="91457" marR="91457" marT="45730" marB="45730"/>
                </a:tc>
                <a:tc>
                  <a:txBody>
                    <a:bodyPr/>
                    <a:lstStyle/>
                    <a:p>
                      <a:pPr algn="ctr"/>
                      <a:r>
                        <a:rPr lang="en-US" sz="1800" dirty="0" smtClean="0"/>
                        <a:t>3,509</a:t>
                      </a:r>
                      <a:endParaRPr lang="en-US" sz="1800" dirty="0"/>
                    </a:p>
                  </a:txBody>
                  <a:tcPr marL="91457" marR="91457" marT="45730" marB="45730"/>
                </a:tc>
                <a:tc>
                  <a:txBody>
                    <a:bodyPr/>
                    <a:lstStyle/>
                    <a:p>
                      <a:pPr algn="ctr"/>
                      <a:r>
                        <a:rPr lang="en-US" sz="1800" dirty="0" smtClean="0">
                          <a:solidFill>
                            <a:schemeClr val="tx1"/>
                          </a:solidFill>
                        </a:rPr>
                        <a:t>2,396</a:t>
                      </a:r>
                      <a:endParaRPr lang="en-US" sz="1800" dirty="0">
                        <a:solidFill>
                          <a:schemeClr val="tx1"/>
                        </a:solidFill>
                      </a:endParaRPr>
                    </a:p>
                  </a:txBody>
                  <a:tcPr marL="91457" marR="91457" marT="45730" marB="45730"/>
                </a:tc>
                <a:tc>
                  <a:txBody>
                    <a:bodyPr/>
                    <a:lstStyle/>
                    <a:p>
                      <a:pPr algn="ctr"/>
                      <a:r>
                        <a:rPr lang="en-US" sz="1800" dirty="0" smtClean="0">
                          <a:solidFill>
                            <a:srgbClr val="FF0000"/>
                          </a:solidFill>
                        </a:rPr>
                        <a:t>-31%</a:t>
                      </a:r>
                      <a:endParaRPr lang="en-US" sz="1800" dirty="0">
                        <a:solidFill>
                          <a:srgbClr val="FF0000"/>
                        </a:solidFill>
                      </a:endParaRPr>
                    </a:p>
                  </a:txBody>
                  <a:tcPr marL="91457" marR="91457" marT="45730" marB="45730"/>
                </a:tc>
              </a:tr>
              <a:tr h="365794">
                <a:tc>
                  <a:txBody>
                    <a:bodyPr/>
                    <a:lstStyle/>
                    <a:p>
                      <a:pPr algn="ctr"/>
                      <a:r>
                        <a:rPr lang="en-US" sz="1800" dirty="0" smtClean="0"/>
                        <a:t>May</a:t>
                      </a:r>
                      <a:endParaRPr lang="en-US" sz="1800" dirty="0"/>
                    </a:p>
                  </a:txBody>
                  <a:tcPr marL="91457" marR="91457" marT="45730" marB="45730"/>
                </a:tc>
                <a:tc>
                  <a:txBody>
                    <a:bodyPr/>
                    <a:lstStyle/>
                    <a:p>
                      <a:pPr algn="ctr"/>
                      <a:r>
                        <a:rPr lang="en-US" sz="1800" dirty="0" smtClean="0"/>
                        <a:t>214</a:t>
                      </a:r>
                      <a:endParaRPr lang="en-US" sz="1800" dirty="0"/>
                    </a:p>
                  </a:txBody>
                  <a:tcPr marL="91457" marR="91457" marT="45730" marB="45730"/>
                </a:tc>
                <a:tc>
                  <a:txBody>
                    <a:bodyPr/>
                    <a:lstStyle/>
                    <a:p>
                      <a:pPr algn="ctr"/>
                      <a:r>
                        <a:rPr lang="en-US" sz="1800" dirty="0" smtClean="0"/>
                        <a:t>268</a:t>
                      </a:r>
                      <a:endParaRPr lang="en-US" sz="1800" dirty="0"/>
                    </a:p>
                  </a:txBody>
                  <a:tcPr marL="91457" marR="91457" marT="45730" marB="45730"/>
                </a:tc>
                <a:tc>
                  <a:txBody>
                    <a:bodyPr/>
                    <a:lstStyle/>
                    <a:p>
                      <a:pPr algn="ctr"/>
                      <a:r>
                        <a:rPr lang="en-US" sz="1800" dirty="0" smtClean="0"/>
                        <a:t>25%</a:t>
                      </a:r>
                      <a:endParaRPr lang="en-US" sz="1800" dirty="0"/>
                    </a:p>
                  </a:txBody>
                  <a:tcPr marL="91457" marR="91457" marT="45730" marB="45730"/>
                </a:tc>
              </a:tr>
              <a:tr h="576935">
                <a:tc>
                  <a:txBody>
                    <a:bodyPr/>
                    <a:lstStyle/>
                    <a:p>
                      <a:pPr algn="ctr"/>
                      <a:r>
                        <a:rPr lang="en-US" sz="1800" b="1" dirty="0" smtClean="0"/>
                        <a:t>TOTAL</a:t>
                      </a:r>
                      <a:endParaRPr lang="en-US" sz="1800" b="1" dirty="0"/>
                    </a:p>
                  </a:txBody>
                  <a:tcPr marL="91457" marR="91457" marT="45730" marB="45730"/>
                </a:tc>
                <a:tc>
                  <a:txBody>
                    <a:bodyPr/>
                    <a:lstStyle/>
                    <a:p>
                      <a:pPr algn="ctr"/>
                      <a:r>
                        <a:rPr lang="en-US" sz="1800" b="1" dirty="0" smtClean="0"/>
                        <a:t>38,984</a:t>
                      </a:r>
                      <a:endParaRPr lang="en-US" sz="1800" b="1" dirty="0"/>
                    </a:p>
                  </a:txBody>
                  <a:tcPr marL="91457" marR="91457" marT="45730" marB="45730"/>
                </a:tc>
                <a:tc>
                  <a:txBody>
                    <a:bodyPr/>
                    <a:lstStyle/>
                    <a:p>
                      <a:pPr algn="ctr"/>
                      <a:r>
                        <a:rPr lang="en-US" sz="1800" b="1" dirty="0" smtClean="0"/>
                        <a:t>30,614</a:t>
                      </a:r>
                      <a:endParaRPr lang="en-US" sz="1800" b="1" dirty="0"/>
                    </a:p>
                  </a:txBody>
                  <a:tcPr marL="91457" marR="91457" marT="45730" marB="45730"/>
                </a:tc>
                <a:tc>
                  <a:txBody>
                    <a:bodyPr/>
                    <a:lstStyle/>
                    <a:p>
                      <a:pPr algn="ctr"/>
                      <a:r>
                        <a:rPr lang="en-US" sz="1800" b="1" dirty="0" smtClean="0">
                          <a:solidFill>
                            <a:srgbClr val="FF0000"/>
                          </a:solidFill>
                        </a:rPr>
                        <a:t>-21%</a:t>
                      </a:r>
                      <a:endParaRPr lang="en-US" sz="1800" b="1" dirty="0">
                        <a:solidFill>
                          <a:srgbClr val="FF0000"/>
                        </a:solidFill>
                      </a:endParaRPr>
                    </a:p>
                  </a:txBody>
                  <a:tcPr marL="91457" marR="91457" marT="45730" marB="45730"/>
                </a:tc>
              </a:tr>
            </a:tbl>
          </a:graphicData>
        </a:graphic>
      </p:graphicFrame>
      <p:sp>
        <p:nvSpPr>
          <p:cNvPr id="5" name="TextBox 4"/>
          <p:cNvSpPr txBox="1"/>
          <p:nvPr/>
        </p:nvSpPr>
        <p:spPr>
          <a:xfrm>
            <a:off x="2562225" y="1304925"/>
            <a:ext cx="4114800" cy="400050"/>
          </a:xfrm>
          <a:prstGeom prst="rect">
            <a:avLst/>
          </a:prstGeom>
          <a:noFill/>
        </p:spPr>
        <p:txBody>
          <a:bodyPr>
            <a:spAutoFit/>
          </a:bodyPr>
          <a:lstStyle/>
          <a:p>
            <a:pPr algn="ctr">
              <a:defRPr/>
            </a:pPr>
            <a:r>
              <a:rPr lang="en-US" sz="2000" b="1" dirty="0">
                <a:latin typeface="+mj-lt"/>
              </a:rPr>
              <a:t>Attendance Per Month</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Honorarium Expenses Per Month</a:t>
            </a:r>
            <a:endParaRPr lang="en-US" altLang="en-US" smtClean="0"/>
          </a:p>
        </p:txBody>
      </p:sp>
      <p:graphicFrame>
        <p:nvGraphicFramePr>
          <p:cNvPr id="4" name="Table 3"/>
          <p:cNvGraphicFramePr>
            <a:graphicFrameLocks noGrp="1"/>
          </p:cNvGraphicFramePr>
          <p:nvPr/>
        </p:nvGraphicFramePr>
        <p:xfrm>
          <a:off x="1362075" y="1814513"/>
          <a:ext cx="6596062" cy="4554538"/>
        </p:xfrm>
        <a:graphic>
          <a:graphicData uri="http://schemas.openxmlformats.org/drawingml/2006/table">
            <a:tbl>
              <a:tblPr firstRow="1" bandRow="1">
                <a:tableStyleId>{073A0DAA-6AF3-43AB-8588-CEC1D06C72B9}</a:tableStyleId>
              </a:tblPr>
              <a:tblGrid>
                <a:gridCol w="1476834"/>
                <a:gridCol w="1542503"/>
                <a:gridCol w="1542503"/>
                <a:gridCol w="2034222"/>
              </a:tblGrid>
              <a:tr h="382622">
                <a:tc>
                  <a:txBody>
                    <a:bodyPr/>
                    <a:lstStyle/>
                    <a:p>
                      <a:endParaRPr lang="en-US" sz="1800" dirty="0" smtClean="0"/>
                    </a:p>
                  </a:txBody>
                  <a:tcPr marL="91449" marR="91449" marT="45728" marB="45728"/>
                </a:tc>
                <a:tc>
                  <a:txBody>
                    <a:bodyPr/>
                    <a:lstStyle/>
                    <a:p>
                      <a:pPr algn="ctr"/>
                      <a:r>
                        <a:rPr lang="en-US" sz="1800" dirty="0" smtClean="0"/>
                        <a:t>2011-2012</a:t>
                      </a:r>
                      <a:endParaRPr lang="en-US" sz="1800" dirty="0"/>
                    </a:p>
                  </a:txBody>
                  <a:tcPr marL="91449" marR="91449" marT="45728" marB="45728"/>
                </a:tc>
                <a:tc>
                  <a:txBody>
                    <a:bodyPr/>
                    <a:lstStyle/>
                    <a:p>
                      <a:pPr algn="ctr"/>
                      <a:r>
                        <a:rPr lang="en-US" sz="1800" dirty="0" smtClean="0"/>
                        <a:t>2012-2013</a:t>
                      </a:r>
                      <a:endParaRPr lang="en-US" sz="1800" dirty="0"/>
                    </a:p>
                  </a:txBody>
                  <a:tcPr marL="91449" marR="91449" marT="45728" marB="45728"/>
                </a:tc>
                <a:tc>
                  <a:txBody>
                    <a:bodyPr/>
                    <a:lstStyle/>
                    <a:p>
                      <a:pPr algn="ctr"/>
                      <a:r>
                        <a:rPr lang="en-US" sz="1800" dirty="0" smtClean="0"/>
                        <a:t>Percent</a:t>
                      </a:r>
                      <a:r>
                        <a:rPr lang="en-US" sz="1800" baseline="0" dirty="0" smtClean="0"/>
                        <a:t> Change</a:t>
                      </a:r>
                      <a:endParaRPr lang="en-US" sz="1800" dirty="0"/>
                    </a:p>
                  </a:txBody>
                  <a:tcPr marL="91449" marR="91449" marT="45728" marB="45728"/>
                </a:tc>
              </a:tr>
              <a:tr h="365825">
                <a:tc>
                  <a:txBody>
                    <a:bodyPr/>
                    <a:lstStyle/>
                    <a:p>
                      <a:pPr algn="ctr"/>
                      <a:r>
                        <a:rPr lang="en-US" sz="1800" dirty="0" smtClean="0"/>
                        <a:t>August</a:t>
                      </a:r>
                      <a:endParaRPr lang="en-US" sz="1800" dirty="0"/>
                    </a:p>
                  </a:txBody>
                  <a:tcPr marL="91449" marR="91449" marT="45728" marB="45728"/>
                </a:tc>
                <a:tc>
                  <a:txBody>
                    <a:bodyPr/>
                    <a:lstStyle/>
                    <a:p>
                      <a:pPr algn="ctr"/>
                      <a:r>
                        <a:rPr lang="en-US" sz="1800" dirty="0" smtClean="0"/>
                        <a:t>$5,250.00</a:t>
                      </a:r>
                      <a:endParaRPr lang="en-US" sz="1800" dirty="0"/>
                    </a:p>
                  </a:txBody>
                  <a:tcPr marL="91449" marR="91449" marT="45728" marB="45728"/>
                </a:tc>
                <a:tc>
                  <a:txBody>
                    <a:bodyPr/>
                    <a:lstStyle/>
                    <a:p>
                      <a:pPr algn="ctr"/>
                      <a:r>
                        <a:rPr lang="en-US" sz="1800" dirty="0" smtClean="0"/>
                        <a:t>$13,253</a:t>
                      </a:r>
                      <a:endParaRPr lang="en-US" sz="1800" dirty="0"/>
                    </a:p>
                  </a:txBody>
                  <a:tcPr marL="91449" marR="91449" marT="45728" marB="45728"/>
                </a:tc>
                <a:tc>
                  <a:txBody>
                    <a:bodyPr/>
                    <a:lstStyle/>
                    <a:p>
                      <a:pPr algn="ctr"/>
                      <a:r>
                        <a:rPr lang="en-US" sz="1800" dirty="0" smtClean="0">
                          <a:solidFill>
                            <a:schemeClr val="tx1"/>
                          </a:solidFill>
                          <a:latin typeface="+mj-lt"/>
                        </a:rPr>
                        <a:t>140%</a:t>
                      </a:r>
                      <a:endParaRPr lang="en-US" sz="1800" dirty="0">
                        <a:solidFill>
                          <a:schemeClr val="tx1"/>
                        </a:solidFill>
                        <a:latin typeface="+mj-lt"/>
                      </a:endParaRPr>
                    </a:p>
                  </a:txBody>
                  <a:tcPr marL="91449" marR="91449" marT="45728" marB="45728"/>
                </a:tc>
              </a:tr>
              <a:tr h="382622">
                <a:tc>
                  <a:txBody>
                    <a:bodyPr/>
                    <a:lstStyle/>
                    <a:p>
                      <a:pPr algn="ctr"/>
                      <a:r>
                        <a:rPr lang="en-US" sz="1800" dirty="0" smtClean="0"/>
                        <a:t>September</a:t>
                      </a:r>
                      <a:endParaRPr lang="en-US" sz="1800" dirty="0"/>
                    </a:p>
                  </a:txBody>
                  <a:tcPr marL="91449" marR="91449" marT="45728" marB="45728"/>
                </a:tc>
                <a:tc>
                  <a:txBody>
                    <a:bodyPr/>
                    <a:lstStyle/>
                    <a:p>
                      <a:pPr algn="ctr"/>
                      <a:r>
                        <a:rPr lang="en-US" sz="1800" dirty="0" smtClean="0"/>
                        <a:t>$22,520.00</a:t>
                      </a:r>
                      <a:endParaRPr lang="en-US" sz="1800" dirty="0"/>
                    </a:p>
                  </a:txBody>
                  <a:tcPr marL="91449" marR="91449" marT="45728" marB="45728"/>
                </a:tc>
                <a:tc>
                  <a:txBody>
                    <a:bodyPr/>
                    <a:lstStyle/>
                    <a:p>
                      <a:pPr algn="ctr"/>
                      <a:r>
                        <a:rPr lang="en-US" sz="1800" dirty="0" smtClean="0"/>
                        <a:t>$14,183.75</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-37%</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October</a:t>
                      </a:r>
                      <a:endParaRPr lang="en-US" sz="1800" dirty="0"/>
                    </a:p>
                  </a:txBody>
                  <a:tcPr marL="91449" marR="91449" marT="45728" marB="45728"/>
                </a:tc>
                <a:tc>
                  <a:txBody>
                    <a:bodyPr/>
                    <a:lstStyle/>
                    <a:p>
                      <a:pPr algn="ctr"/>
                      <a:r>
                        <a:rPr lang="en-US" sz="1800" dirty="0" smtClean="0"/>
                        <a:t>$28,574.00</a:t>
                      </a:r>
                    </a:p>
                  </a:txBody>
                  <a:tcPr marL="91449" marR="91449" marT="45728" marB="45728"/>
                </a:tc>
                <a:tc>
                  <a:txBody>
                    <a:bodyPr/>
                    <a:lstStyle/>
                    <a:p>
                      <a:pPr algn="ctr"/>
                      <a:r>
                        <a:rPr lang="en-US" sz="1800" dirty="0" smtClean="0"/>
                        <a:t>$20,670.88</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-28%</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November</a:t>
                      </a:r>
                      <a:endParaRPr lang="en-US" sz="1800" dirty="0"/>
                    </a:p>
                  </a:txBody>
                  <a:tcPr marL="91449" marR="91449" marT="45728" marB="45728"/>
                </a:tc>
                <a:tc>
                  <a:txBody>
                    <a:bodyPr/>
                    <a:lstStyle/>
                    <a:p>
                      <a:pPr algn="ctr"/>
                      <a:r>
                        <a:rPr lang="en-US" sz="1800" dirty="0" smtClean="0"/>
                        <a:t>$21,400.00</a:t>
                      </a:r>
                      <a:endParaRPr lang="en-US" sz="1800" dirty="0"/>
                    </a:p>
                  </a:txBody>
                  <a:tcPr marL="91449" marR="91449" marT="45728" marB="45728"/>
                </a:tc>
                <a:tc>
                  <a:txBody>
                    <a:bodyPr/>
                    <a:lstStyle/>
                    <a:p>
                      <a:pPr algn="ctr"/>
                      <a:r>
                        <a:rPr lang="en-US" sz="1800" dirty="0" smtClean="0"/>
                        <a:t>$15,915.42</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-26%</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December</a:t>
                      </a:r>
                      <a:endParaRPr lang="en-US" sz="1800" dirty="0"/>
                    </a:p>
                  </a:txBody>
                  <a:tcPr marL="91449" marR="91449" marT="45728" marB="45728"/>
                </a:tc>
                <a:tc>
                  <a:txBody>
                    <a:bodyPr/>
                    <a:lstStyle/>
                    <a:p>
                      <a:pPr algn="ctr"/>
                      <a:r>
                        <a:rPr lang="en-US" sz="1800" dirty="0" smtClean="0"/>
                        <a:t>$920.00</a:t>
                      </a:r>
                      <a:endParaRPr lang="en-US" sz="1800" dirty="0"/>
                    </a:p>
                  </a:txBody>
                  <a:tcPr marL="91449" marR="91449" marT="45728" marB="45728"/>
                </a:tc>
                <a:tc>
                  <a:txBody>
                    <a:bodyPr/>
                    <a:lstStyle/>
                    <a:p>
                      <a:pPr algn="ctr"/>
                      <a:r>
                        <a:rPr lang="en-US" sz="1800" dirty="0" smtClean="0"/>
                        <a:t>$1,571.49</a:t>
                      </a:r>
                      <a:endParaRPr lang="en-US" sz="1800" dirty="0"/>
                    </a:p>
                  </a:txBody>
                  <a:tcPr marL="91449" marR="91449" marT="45728" marB="45728"/>
                </a:tc>
                <a:tc>
                  <a:txBody>
                    <a:bodyPr/>
                    <a:lstStyle/>
                    <a:p>
                      <a:pPr algn="ctr" fontAlgn="b"/>
                      <a:r>
                        <a:rPr lang="en-US" sz="1800" b="0" i="0" u="none" strike="noStrike" dirty="0" smtClean="0">
                          <a:solidFill>
                            <a:schemeClr val="tx1"/>
                          </a:solidFill>
                          <a:latin typeface="+mj-lt"/>
                        </a:rPr>
                        <a:t>71%</a:t>
                      </a:r>
                      <a:endParaRPr lang="en-US" sz="1800" b="0" i="0" u="none" strike="noStrike" dirty="0">
                        <a:solidFill>
                          <a:schemeClr val="tx1"/>
                        </a:solidFill>
                        <a:latin typeface="+mj-lt"/>
                      </a:endParaRPr>
                    </a:p>
                  </a:txBody>
                  <a:tcPr marL="9526" marR="9526" marT="9526" marB="0" anchor="b"/>
                </a:tc>
              </a:tr>
              <a:tr h="382622">
                <a:tc>
                  <a:txBody>
                    <a:bodyPr/>
                    <a:lstStyle/>
                    <a:p>
                      <a:pPr algn="ctr"/>
                      <a:r>
                        <a:rPr lang="en-US" sz="1800" dirty="0" smtClean="0"/>
                        <a:t>January</a:t>
                      </a:r>
                      <a:endParaRPr lang="en-US" sz="1800" dirty="0"/>
                    </a:p>
                  </a:txBody>
                  <a:tcPr marL="91449" marR="91449" marT="45728" marB="45728"/>
                </a:tc>
                <a:tc>
                  <a:txBody>
                    <a:bodyPr/>
                    <a:lstStyle/>
                    <a:p>
                      <a:pPr algn="ctr"/>
                      <a:r>
                        <a:rPr lang="en-US" sz="1800" dirty="0" smtClean="0"/>
                        <a:t>$8,517.00</a:t>
                      </a:r>
                      <a:endParaRPr lang="en-US" sz="1800" dirty="0"/>
                    </a:p>
                  </a:txBody>
                  <a:tcPr marL="91449" marR="91449" marT="45728" marB="45728"/>
                </a:tc>
                <a:tc>
                  <a:txBody>
                    <a:bodyPr/>
                    <a:lstStyle/>
                    <a:p>
                      <a:pPr algn="ctr"/>
                      <a:r>
                        <a:rPr lang="en-US" sz="1800" dirty="0" smtClean="0"/>
                        <a:t>$4,154.00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-51%</a:t>
                      </a:r>
                      <a:endParaRPr lang="en-US" sz="1800" b="0" i="0" u="none" strike="noStrike" dirty="0">
                        <a:solidFill>
                          <a:srgbClr val="C00000"/>
                        </a:solidFill>
                        <a:latin typeface="+mj-lt"/>
                      </a:endParaRPr>
                    </a:p>
                  </a:txBody>
                  <a:tcPr marL="9526" marR="9526" marT="9526" marB="0" anchor="b"/>
                </a:tc>
              </a:tr>
              <a:tr h="379290">
                <a:tc>
                  <a:txBody>
                    <a:bodyPr/>
                    <a:lstStyle/>
                    <a:p>
                      <a:pPr algn="ctr"/>
                      <a:r>
                        <a:rPr lang="en-US" sz="1800" dirty="0" smtClean="0"/>
                        <a:t>February</a:t>
                      </a:r>
                      <a:endParaRPr lang="en-US" sz="1800" dirty="0"/>
                    </a:p>
                  </a:txBody>
                  <a:tcPr marL="91449" marR="91449" marT="45728" marB="45728"/>
                </a:tc>
                <a:tc>
                  <a:txBody>
                    <a:bodyPr/>
                    <a:lstStyle/>
                    <a:p>
                      <a:pPr algn="ctr"/>
                      <a:r>
                        <a:rPr lang="en-US" sz="1800" dirty="0" smtClean="0"/>
                        <a:t>$19,489.00</a:t>
                      </a:r>
                      <a:endParaRPr lang="en-US" sz="1800" dirty="0"/>
                    </a:p>
                  </a:txBody>
                  <a:tcPr marL="91449" marR="91449" marT="45728" marB="45728"/>
                </a:tc>
                <a:tc>
                  <a:txBody>
                    <a:bodyPr/>
                    <a:lstStyle/>
                    <a:p>
                      <a:pPr algn="ctr"/>
                      <a:r>
                        <a:rPr lang="en-US" sz="1800" dirty="0" smtClean="0"/>
                        <a:t>$14,102.96</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-28%</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March</a:t>
                      </a:r>
                      <a:endParaRPr lang="en-US" sz="1800" dirty="0"/>
                    </a:p>
                  </a:txBody>
                  <a:tcPr marL="91449" marR="91449" marT="45728" marB="45728"/>
                </a:tc>
                <a:tc>
                  <a:txBody>
                    <a:bodyPr/>
                    <a:lstStyle/>
                    <a:p>
                      <a:pPr algn="ctr"/>
                      <a:r>
                        <a:rPr lang="en-US" sz="1800" dirty="0" smtClean="0"/>
                        <a:t>$11,495.00</a:t>
                      </a:r>
                      <a:endParaRPr lang="en-US" sz="1800" dirty="0"/>
                    </a:p>
                  </a:txBody>
                  <a:tcPr marL="91449" marR="91449" marT="45728" marB="45728"/>
                </a:tc>
                <a:tc>
                  <a:txBody>
                    <a:bodyPr/>
                    <a:lstStyle/>
                    <a:p>
                      <a:pPr algn="ctr"/>
                      <a:r>
                        <a:rPr lang="en-US" sz="1800" dirty="0" smtClean="0"/>
                        <a:t>$15,244.00</a:t>
                      </a:r>
                      <a:endParaRPr lang="en-US" sz="1800" dirty="0"/>
                    </a:p>
                  </a:txBody>
                  <a:tcPr marL="91449" marR="91449" marT="45728" marB="45728"/>
                </a:tc>
                <a:tc>
                  <a:txBody>
                    <a:bodyPr/>
                    <a:lstStyle/>
                    <a:p>
                      <a:pPr algn="ctr" fontAlgn="b"/>
                      <a:r>
                        <a:rPr lang="en-US" sz="1800" b="0" i="0" u="none" strike="noStrike" dirty="0" smtClean="0">
                          <a:solidFill>
                            <a:schemeClr val="tx1"/>
                          </a:solidFill>
                          <a:latin typeface="+mj-lt"/>
                        </a:rPr>
                        <a:t>33%</a:t>
                      </a:r>
                      <a:endParaRPr lang="en-US" sz="1800" b="0" i="0" u="none" strike="noStrike" dirty="0">
                        <a:solidFill>
                          <a:schemeClr val="tx1"/>
                        </a:solidFill>
                        <a:latin typeface="+mj-lt"/>
                      </a:endParaRPr>
                    </a:p>
                  </a:txBody>
                  <a:tcPr marL="9526" marR="9526" marT="9526" marB="0" anchor="b"/>
                </a:tc>
              </a:tr>
              <a:tr h="382622">
                <a:tc>
                  <a:txBody>
                    <a:bodyPr/>
                    <a:lstStyle/>
                    <a:p>
                      <a:pPr algn="ctr"/>
                      <a:r>
                        <a:rPr lang="en-US" sz="1800" dirty="0" smtClean="0"/>
                        <a:t>April</a:t>
                      </a:r>
                      <a:endParaRPr lang="en-US" sz="1800" dirty="0"/>
                    </a:p>
                  </a:txBody>
                  <a:tcPr marL="91449" marR="91449" marT="45728" marB="45728"/>
                </a:tc>
                <a:tc>
                  <a:txBody>
                    <a:bodyPr/>
                    <a:lstStyle/>
                    <a:p>
                      <a:pPr algn="ctr"/>
                      <a:r>
                        <a:rPr lang="en-US" sz="1800" dirty="0" smtClean="0"/>
                        <a:t>$23,890.00</a:t>
                      </a:r>
                      <a:endParaRPr lang="en-US" sz="1800" dirty="0"/>
                    </a:p>
                  </a:txBody>
                  <a:tcPr marL="91449" marR="91449" marT="45728" marB="45728"/>
                </a:tc>
                <a:tc>
                  <a:txBody>
                    <a:bodyPr/>
                    <a:lstStyle/>
                    <a:p>
                      <a:pPr algn="ctr"/>
                      <a:r>
                        <a:rPr lang="en-US" sz="1800" dirty="0" smtClean="0"/>
                        <a:t>$14,343.00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-40%</a:t>
                      </a:r>
                      <a:endParaRPr lang="en-US" sz="1800" b="0" i="0" u="none" strike="noStrike" dirty="0">
                        <a:solidFill>
                          <a:srgbClr val="C00000"/>
                        </a:solidFill>
                        <a:latin typeface="+mj-lt"/>
                      </a:endParaRPr>
                    </a:p>
                  </a:txBody>
                  <a:tcPr marL="9526" marR="9526" marT="9526" marB="0" anchor="b"/>
                </a:tc>
              </a:tr>
              <a:tr h="365825">
                <a:tc>
                  <a:txBody>
                    <a:bodyPr/>
                    <a:lstStyle/>
                    <a:p>
                      <a:pPr algn="ctr"/>
                      <a:r>
                        <a:rPr lang="en-US" sz="1800" dirty="0" smtClean="0"/>
                        <a:t>May</a:t>
                      </a:r>
                      <a:endParaRPr lang="en-US" sz="1800" dirty="0"/>
                    </a:p>
                  </a:txBody>
                  <a:tcPr marL="91449" marR="91449" marT="45728" marB="45728"/>
                </a:tc>
                <a:tc>
                  <a:txBody>
                    <a:bodyPr/>
                    <a:lstStyle/>
                    <a:p>
                      <a:pPr algn="ctr"/>
                      <a:r>
                        <a:rPr lang="en-US" sz="1800" dirty="0" smtClean="0"/>
                        <a:t>$935.00</a:t>
                      </a:r>
                      <a:endParaRPr lang="en-US" sz="1800" dirty="0"/>
                    </a:p>
                  </a:txBody>
                  <a:tcPr marL="91449" marR="91449" marT="45728" marB="45728"/>
                </a:tc>
                <a:tc>
                  <a:txBody>
                    <a:bodyPr/>
                    <a:lstStyle/>
                    <a:p>
                      <a:pPr algn="ctr"/>
                      <a:r>
                        <a:rPr lang="en-US" sz="1800" dirty="0" smtClean="0"/>
                        <a:t>$1,650.00</a:t>
                      </a:r>
                      <a:endParaRPr lang="en-US" sz="1800" dirty="0"/>
                    </a:p>
                  </a:txBody>
                  <a:tcPr marL="91449" marR="91449" marT="45728" marB="45728"/>
                </a:tc>
                <a:tc>
                  <a:txBody>
                    <a:bodyPr/>
                    <a:lstStyle/>
                    <a:p>
                      <a:pPr algn="ctr" fontAlgn="b"/>
                      <a:r>
                        <a:rPr lang="en-US" sz="1800" b="0" i="0" u="none" strike="noStrike" dirty="0" smtClean="0">
                          <a:solidFill>
                            <a:srgbClr val="000000"/>
                          </a:solidFill>
                          <a:latin typeface="+mj-lt"/>
                        </a:rPr>
                        <a:t>76%</a:t>
                      </a:r>
                      <a:endParaRPr lang="en-US" sz="1800" b="0" i="0" u="none" strike="noStrike" dirty="0">
                        <a:solidFill>
                          <a:srgbClr val="000000"/>
                        </a:solidFill>
                        <a:latin typeface="+mj-lt"/>
                      </a:endParaRPr>
                    </a:p>
                  </a:txBody>
                  <a:tcPr marL="9526" marR="9526" marT="9526" marB="0" anchor="b"/>
                </a:tc>
              </a:tr>
              <a:tr h="382622">
                <a:tc>
                  <a:txBody>
                    <a:bodyPr/>
                    <a:lstStyle/>
                    <a:p>
                      <a:pPr algn="ctr"/>
                      <a:r>
                        <a:rPr lang="en-US" sz="1800" b="1" dirty="0" smtClean="0"/>
                        <a:t>TOTAL</a:t>
                      </a:r>
                      <a:endParaRPr lang="en-US" sz="1800" b="1" dirty="0"/>
                    </a:p>
                  </a:txBody>
                  <a:tcPr marL="91449" marR="91449" marT="45728" marB="45728"/>
                </a:tc>
                <a:tc>
                  <a:txBody>
                    <a:bodyPr/>
                    <a:lstStyle/>
                    <a:p>
                      <a:pPr algn="ctr"/>
                      <a:r>
                        <a:rPr lang="en-US" sz="1800" b="1" dirty="0" smtClean="0"/>
                        <a:t>$142,990.00</a:t>
                      </a:r>
                      <a:endParaRPr lang="en-US" sz="1800" b="1" dirty="0"/>
                    </a:p>
                  </a:txBody>
                  <a:tcPr marL="91449" marR="91449" marT="45728" marB="45728"/>
                </a:tc>
                <a:tc>
                  <a:txBody>
                    <a:bodyPr/>
                    <a:lstStyle/>
                    <a:p>
                      <a:pPr algn="ctr"/>
                      <a:r>
                        <a:rPr lang="en-US" sz="1800" b="1" dirty="0" smtClean="0"/>
                        <a:t>$115,088.50</a:t>
                      </a:r>
                      <a:endParaRPr lang="en-US" sz="1800" b="1" dirty="0"/>
                    </a:p>
                  </a:txBody>
                  <a:tcPr marL="91449" marR="91449" marT="45728" marB="45728"/>
                </a:tc>
                <a:tc>
                  <a:txBody>
                    <a:bodyPr/>
                    <a:lstStyle/>
                    <a:p>
                      <a:pPr algn="ctr"/>
                      <a:r>
                        <a:rPr lang="en-US" sz="1800" b="1" dirty="0" smtClean="0">
                          <a:solidFill>
                            <a:srgbClr val="C00000"/>
                          </a:solidFill>
                          <a:latin typeface="+mj-lt"/>
                        </a:rPr>
                        <a:t>-20%</a:t>
                      </a:r>
                      <a:endParaRPr lang="en-US" sz="1800" b="1" dirty="0">
                        <a:solidFill>
                          <a:srgbClr val="C00000"/>
                        </a:solidFill>
                        <a:latin typeface="+mj-lt"/>
                      </a:endParaRPr>
                    </a:p>
                  </a:txBody>
                  <a:tcPr marL="91449" marR="91449" marT="45728" marB="45728"/>
                </a:tc>
              </a:tr>
            </a:tbl>
          </a:graphicData>
        </a:graphic>
      </p:graphicFrame>
      <p:sp>
        <p:nvSpPr>
          <p:cNvPr id="5" name="TextBox 4"/>
          <p:cNvSpPr txBox="1"/>
          <p:nvPr/>
        </p:nvSpPr>
        <p:spPr>
          <a:xfrm>
            <a:off x="2676525" y="1339850"/>
            <a:ext cx="4067175" cy="400050"/>
          </a:xfrm>
          <a:prstGeom prst="rect">
            <a:avLst/>
          </a:prstGeom>
          <a:noFill/>
        </p:spPr>
        <p:txBody>
          <a:bodyPr>
            <a:spAutoFit/>
          </a:bodyPr>
          <a:lstStyle/>
          <a:p>
            <a:pPr>
              <a:defRPr/>
            </a:pPr>
            <a:r>
              <a:rPr lang="en-US" sz="2000" b="1" dirty="0">
                <a:latin typeface="+mj-lt"/>
              </a:rPr>
              <a:t>Honorarium Expenses Per Month</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Attendance Numbers</a:t>
            </a:r>
            <a:endParaRPr lang="en-US" altLang="en-US" smtClean="0"/>
          </a:p>
        </p:txBody>
      </p:sp>
      <p:graphicFrame>
        <p:nvGraphicFramePr>
          <p:cNvPr id="4" name="Table 3"/>
          <p:cNvGraphicFramePr>
            <a:graphicFrameLocks noGrp="1"/>
          </p:cNvGraphicFramePr>
          <p:nvPr/>
        </p:nvGraphicFramePr>
        <p:xfrm>
          <a:off x="468313" y="2071688"/>
          <a:ext cx="7793037" cy="2757489"/>
        </p:xfrm>
        <a:graphic>
          <a:graphicData uri="http://schemas.openxmlformats.org/drawingml/2006/table">
            <a:tbl>
              <a:tblPr firstRow="1" bandRow="1">
                <a:tableStyleId>{8EC20E35-A176-4012-BC5E-935CFFF8708E}</a:tableStyleId>
              </a:tblPr>
              <a:tblGrid>
                <a:gridCol w="2498196"/>
                <a:gridCol w="1764947"/>
                <a:gridCol w="1764947"/>
                <a:gridCol w="1764947"/>
              </a:tblGrid>
              <a:tr h="365754">
                <a:tc>
                  <a:txBody>
                    <a:bodyPr/>
                    <a:lstStyle/>
                    <a:p>
                      <a:endParaRPr lang="en-US" sz="1800" dirty="0"/>
                    </a:p>
                  </a:txBody>
                  <a:tcPr marL="91436" marR="91436" marT="45717" marB="45717"/>
                </a:tc>
                <a:tc>
                  <a:txBody>
                    <a:bodyPr/>
                    <a:lstStyle/>
                    <a:p>
                      <a:pPr algn="ctr"/>
                      <a:r>
                        <a:rPr lang="en-US" sz="1800" dirty="0" smtClean="0">
                          <a:latin typeface="+mj-lt"/>
                        </a:rPr>
                        <a:t>2010-2011</a:t>
                      </a:r>
                      <a:endParaRPr lang="en-US" sz="1800" dirty="0">
                        <a:latin typeface="+mj-lt"/>
                      </a:endParaRPr>
                    </a:p>
                  </a:txBody>
                  <a:tcPr marL="91436" marR="91436" marT="45717" marB="45717"/>
                </a:tc>
                <a:tc>
                  <a:txBody>
                    <a:bodyPr/>
                    <a:lstStyle/>
                    <a:p>
                      <a:pPr algn="ctr"/>
                      <a:r>
                        <a:rPr lang="en-US" sz="1800" dirty="0" smtClean="0"/>
                        <a:t>2011-2012</a:t>
                      </a:r>
                      <a:endParaRPr lang="en-US" sz="1800" dirty="0">
                        <a:latin typeface="Calibri" pitchFamily="34" charset="0"/>
                      </a:endParaRPr>
                    </a:p>
                  </a:txBody>
                  <a:tcPr marL="91436" marR="91436" marT="45717" marB="45717"/>
                </a:tc>
                <a:tc>
                  <a:txBody>
                    <a:bodyPr/>
                    <a:lstStyle/>
                    <a:p>
                      <a:pPr algn="ctr"/>
                      <a:r>
                        <a:rPr lang="en-US" sz="1800" dirty="0" smtClean="0">
                          <a:latin typeface="+mj-lt"/>
                        </a:rPr>
                        <a:t>2012-2013</a:t>
                      </a:r>
                      <a:endParaRPr lang="en-US" sz="1800" dirty="0">
                        <a:latin typeface="+mj-lt"/>
                      </a:endParaRPr>
                    </a:p>
                  </a:txBody>
                  <a:tcPr marL="91436" marR="91436" marT="45717" marB="45717"/>
                </a:tc>
              </a:tr>
              <a:tr h="365754">
                <a:tc>
                  <a:txBody>
                    <a:bodyPr/>
                    <a:lstStyle/>
                    <a:p>
                      <a:r>
                        <a:rPr lang="en-US" sz="1800" dirty="0" smtClean="0"/>
                        <a:t>Total</a:t>
                      </a:r>
                      <a:r>
                        <a:rPr lang="en-US" sz="1800" baseline="0" dirty="0" smtClean="0"/>
                        <a:t> Attendance</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dirty="0" smtClean="0"/>
                        <a:t>42,835</a:t>
                      </a:r>
                    </a:p>
                  </a:txBody>
                  <a:tcPr marL="9525" marR="9525" marT="9525" marB="0" anchor="b"/>
                </a:tc>
                <a:tc>
                  <a:txBody>
                    <a:bodyPr/>
                    <a:lstStyle/>
                    <a:p>
                      <a:pPr algn="ctr"/>
                      <a:r>
                        <a:rPr lang="en-US" sz="1800" b="0" dirty="0" smtClean="0"/>
                        <a:t>38,984</a:t>
                      </a:r>
                      <a:endParaRPr lang="en-US" sz="1800" b="0" dirty="0"/>
                    </a:p>
                  </a:txBody>
                  <a:tcPr marL="91436" marR="91436" marT="45717" marB="45717"/>
                </a:tc>
                <a:tc>
                  <a:txBody>
                    <a:bodyPr/>
                    <a:lstStyle/>
                    <a:p>
                      <a:pPr algn="ctr"/>
                      <a:r>
                        <a:rPr lang="en-US" sz="1800" b="0" dirty="0" smtClean="0"/>
                        <a:t>30,614</a:t>
                      </a:r>
                      <a:endParaRPr lang="en-US" sz="1800" b="0" dirty="0"/>
                    </a:p>
                  </a:txBody>
                  <a:tcPr marL="91436" marR="91436" marT="45717" marB="45717"/>
                </a:tc>
              </a:tr>
              <a:tr h="365754">
                <a:tc>
                  <a:txBody>
                    <a:bodyPr/>
                    <a:lstStyle/>
                    <a:p>
                      <a:r>
                        <a:rPr lang="en-US" sz="1800" dirty="0" smtClean="0"/>
                        <a:t>Honorarium Expenses</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b="0" dirty="0" smtClean="0"/>
                        <a:t>184,448.91</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$142,990.00</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$115,088.50</a:t>
                      </a:r>
                    </a:p>
                  </a:txBody>
                  <a:tcPr marL="91436" marR="91436" marT="45717" marB="45717"/>
                </a:tc>
              </a:tr>
              <a:tr h="365754">
                <a:tc>
                  <a:txBody>
                    <a:bodyPr/>
                    <a:lstStyle/>
                    <a:p>
                      <a:r>
                        <a:rPr lang="en-US" sz="1800" dirty="0" smtClean="0"/>
                        <a:t>Price Per Student</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kern="1200" dirty="0" smtClean="0">
                          <a:solidFill>
                            <a:schemeClr val="dk1"/>
                          </a:solidFill>
                          <a:latin typeface="+mn-lt"/>
                          <a:ea typeface="+mn-ea"/>
                          <a:cs typeface="+mn-cs"/>
                        </a:rPr>
                        <a:t>4.24</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$3.67</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$3.75</a:t>
                      </a:r>
                    </a:p>
                  </a:txBody>
                  <a:tcPr marL="91436" marR="91436" marT="45717" marB="45717"/>
                </a:tc>
              </a:tr>
              <a:tr h="365754">
                <a:tc>
                  <a:txBody>
                    <a:bodyPr/>
                    <a:lstStyle/>
                    <a:p>
                      <a:r>
                        <a:rPr lang="en-US" sz="1800" dirty="0" smtClean="0"/>
                        <a:t>Fall</a:t>
                      </a:r>
                      <a:r>
                        <a:rPr lang="en-US" sz="1800" baseline="0" dirty="0" smtClean="0"/>
                        <a:t> Events</a:t>
                      </a:r>
                      <a:endParaRPr lang="en-US" sz="1800" b="1" dirty="0">
                        <a:latin typeface="Calibri" pitchFamily="34" charset="0"/>
                        <a:cs typeface="Arial" pitchFamily="34" charset="0"/>
                      </a:endParaRPr>
                    </a:p>
                  </a:txBody>
                  <a:tcPr marL="91436" marR="91436" marT="45717" marB="45717"/>
                </a:tc>
                <a:tc>
                  <a:txBody>
                    <a:bodyPr/>
                    <a:lstStyle/>
                    <a:p>
                      <a:pPr algn="ctr"/>
                      <a:r>
                        <a:rPr lang="en-US" sz="1800" dirty="0" smtClean="0">
                          <a:latin typeface="+mj-lt"/>
                        </a:rPr>
                        <a:t>61</a:t>
                      </a:r>
                      <a:endParaRPr lang="en-US" sz="1800" dirty="0">
                        <a:latin typeface="+mj-lt"/>
                      </a:endParaRPr>
                    </a:p>
                  </a:txBody>
                  <a:tcPr marL="91436" marR="91436" marT="45717" marB="45717"/>
                </a:tc>
                <a:tc>
                  <a:txBody>
                    <a:bodyPr/>
                    <a:lstStyle/>
                    <a:p>
                      <a:pPr algn="ctr"/>
                      <a:r>
                        <a:rPr lang="en-US" sz="1800" dirty="0" smtClean="0">
                          <a:latin typeface="+mj-lt"/>
                        </a:rPr>
                        <a:t>52</a:t>
                      </a:r>
                      <a:endParaRPr lang="en-US" sz="1800" dirty="0">
                        <a:latin typeface="+mj-lt"/>
                      </a:endParaRPr>
                    </a:p>
                  </a:txBody>
                  <a:tcPr marL="91436" marR="91436" marT="45717" marB="45717"/>
                </a:tc>
                <a:tc>
                  <a:txBody>
                    <a:bodyPr/>
                    <a:lstStyle/>
                    <a:p>
                      <a:pPr algn="ctr"/>
                      <a:r>
                        <a:rPr lang="en-US" sz="1800" b="0" dirty="0" smtClean="0">
                          <a:latin typeface="+mj-lt"/>
                        </a:rPr>
                        <a:t>59</a:t>
                      </a:r>
                      <a:endParaRPr lang="en-US" sz="1800" b="0" dirty="0">
                        <a:latin typeface="+mj-lt"/>
                      </a:endParaRPr>
                    </a:p>
                  </a:txBody>
                  <a:tcPr marL="91436" marR="91436" marT="45717" marB="45717"/>
                </a:tc>
              </a:tr>
              <a:tr h="365754">
                <a:tc>
                  <a:txBody>
                    <a:bodyPr/>
                    <a:lstStyle/>
                    <a:p>
                      <a:r>
                        <a:rPr lang="en-US" sz="1800" dirty="0" smtClean="0"/>
                        <a:t>Spring</a:t>
                      </a:r>
                      <a:r>
                        <a:rPr lang="en-US" sz="1800" baseline="0" dirty="0" smtClean="0"/>
                        <a:t> Events</a:t>
                      </a:r>
                      <a:endParaRPr lang="en-US" sz="1800" b="1" dirty="0" smtClean="0">
                        <a:latin typeface="Calibri" pitchFamily="34" charset="0"/>
                        <a:cs typeface="Arial" pitchFamily="34" charset="0"/>
                      </a:endParaRPr>
                    </a:p>
                  </a:txBody>
                  <a:tcPr marL="91436" marR="91436" marT="45717" marB="45717"/>
                </a:tc>
                <a:tc>
                  <a:txBody>
                    <a:bodyPr/>
                    <a:lstStyle/>
                    <a:p>
                      <a:pPr algn="ctr"/>
                      <a:r>
                        <a:rPr lang="en-US" sz="1800" dirty="0" smtClean="0">
                          <a:latin typeface="+mj-lt"/>
                        </a:rPr>
                        <a:t>42</a:t>
                      </a:r>
                      <a:endParaRPr lang="en-US" sz="1800" dirty="0">
                        <a:latin typeface="+mj-lt"/>
                      </a:endParaRPr>
                    </a:p>
                  </a:txBody>
                  <a:tcPr marL="91436" marR="91436" marT="45717" marB="45717"/>
                </a:tc>
                <a:tc>
                  <a:txBody>
                    <a:bodyPr/>
                    <a:lstStyle/>
                    <a:p>
                      <a:pPr algn="ctr"/>
                      <a:r>
                        <a:rPr lang="en-US" sz="1800" dirty="0" smtClean="0">
                          <a:latin typeface="+mj-lt"/>
                        </a:rPr>
                        <a:t>53</a:t>
                      </a:r>
                      <a:endParaRPr lang="en-US" sz="1800" dirty="0">
                        <a:latin typeface="+mj-lt"/>
                      </a:endParaRPr>
                    </a:p>
                  </a:txBody>
                  <a:tcPr marL="91436" marR="91436" marT="45717" marB="45717"/>
                </a:tc>
                <a:tc>
                  <a:txBody>
                    <a:bodyPr/>
                    <a:lstStyle/>
                    <a:p>
                      <a:pPr algn="ctr"/>
                      <a:r>
                        <a:rPr lang="en-US" sz="1800" b="0" dirty="0" smtClean="0">
                          <a:latin typeface="+mj-lt"/>
                        </a:rPr>
                        <a:t>40</a:t>
                      </a:r>
                      <a:endParaRPr lang="en-US" sz="1800" b="0" dirty="0">
                        <a:latin typeface="+mj-lt"/>
                      </a:endParaRPr>
                    </a:p>
                  </a:txBody>
                  <a:tcPr marL="91436" marR="91436" marT="45717" marB="45717"/>
                </a:tc>
              </a:tr>
              <a:tr h="562965">
                <a:tc>
                  <a:txBody>
                    <a:bodyPr/>
                    <a:lstStyle/>
                    <a:p>
                      <a:r>
                        <a:rPr lang="en-US" sz="1800" dirty="0" smtClean="0"/>
                        <a:t>Total Number</a:t>
                      </a:r>
                      <a:r>
                        <a:rPr lang="en-US" sz="1800" baseline="0" dirty="0" smtClean="0"/>
                        <a:t> of Events</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103</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105</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j-lt"/>
                        </a:rPr>
                        <a:t>99</a:t>
                      </a:r>
                    </a:p>
                  </a:txBody>
                  <a:tcPr marL="91436" marR="91436" marT="45717" marB="45717"/>
                </a:tc>
              </a:tr>
            </a:tbl>
          </a:graphicData>
        </a:graphic>
      </p:graphicFrame>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1627188" y="1204913"/>
          <a:ext cx="5859462" cy="5481639"/>
        </p:xfrm>
        <a:graphic>
          <a:graphicData uri="http://schemas.openxmlformats.org/drawingml/2006/table">
            <a:tbl>
              <a:tblPr firstRow="1" bandRow="1">
                <a:tableStyleId>{5C22544A-7EE6-4342-B048-85BDC9FD1C3A}</a:tableStyleId>
              </a:tblPr>
              <a:tblGrid>
                <a:gridCol w="307238"/>
                <a:gridCol w="4521004"/>
                <a:gridCol w="1031220"/>
              </a:tblGrid>
              <a:tr h="527686">
                <a:tc gridSpan="3">
                  <a:txBody>
                    <a:bodyPr/>
                    <a:lstStyle/>
                    <a:p>
                      <a:pPr algn="ctr" fontAlgn="b"/>
                      <a:r>
                        <a:rPr lang="en-US" sz="800" b="0" i="0" u="none" strike="noStrike" dirty="0">
                          <a:latin typeface="+mj-lt"/>
                        </a:rPr>
                        <a:t> </a:t>
                      </a:r>
                    </a:p>
                    <a:p>
                      <a:pPr algn="ctr" fontAlgn="b"/>
                      <a:r>
                        <a:rPr lang="en-US" sz="1800" b="1" i="0" u="none" strike="noStrike" dirty="0" smtClean="0">
                          <a:latin typeface="+mj-lt"/>
                        </a:rPr>
                        <a:t>LEADERSHIP</a:t>
                      </a:r>
                      <a:endParaRPr lang="en-US" sz="1800" b="1" i="0" u="none" strike="noStrike" dirty="0">
                        <a:latin typeface="+mj-lt"/>
                      </a:endParaRPr>
                    </a:p>
                    <a:p>
                      <a:pPr algn="ctr" fontAlgn="b"/>
                      <a:r>
                        <a:rPr lang="en-US" sz="800" b="0" i="0" u="none" strike="noStrike" dirty="0">
                          <a:latin typeface="+mj-lt"/>
                        </a:rPr>
                        <a:t> </a:t>
                      </a:r>
                    </a:p>
                  </a:txBody>
                  <a:tcPr marL="9524" marR="9524" marT="9526"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r>
              <a:tr h="341122">
                <a:tc>
                  <a:txBody>
                    <a:bodyPr/>
                    <a:lstStyle/>
                    <a:p>
                      <a:pPr algn="ctr" fontAlgn="b"/>
                      <a:endParaRPr lang="en-US" sz="1100" b="0" i="0" u="none" strike="noStrike" dirty="0">
                        <a:solidFill>
                          <a:schemeClr val="tx1"/>
                        </a:solidFill>
                        <a:latin typeface="+mj-lt"/>
                      </a:endParaRPr>
                    </a:p>
                  </a:txBody>
                  <a:tcPr marL="9524" marR="9524" marT="9526" marB="0" anchor="b">
                    <a:solidFill>
                      <a:schemeClr val="tx1"/>
                    </a:solidFill>
                  </a:tcPr>
                </a:tc>
                <a:tc>
                  <a:txBody>
                    <a:bodyPr/>
                    <a:lstStyle/>
                    <a:p>
                      <a:pPr algn="l" fontAlgn="b"/>
                      <a:r>
                        <a:rPr lang="en-US" sz="1600" b="1" i="0" u="none" strike="noStrike" dirty="0" smtClean="0">
                          <a:solidFill>
                            <a:schemeClr val="bg1"/>
                          </a:solidFill>
                          <a:latin typeface="+mj-lt"/>
                        </a:rPr>
                        <a:t>Learning Outcome</a:t>
                      </a:r>
                      <a:endParaRPr lang="en-US" sz="1600" b="1" i="0" u="none" strike="noStrike" dirty="0">
                        <a:solidFill>
                          <a:schemeClr val="bg1"/>
                        </a:solidFill>
                        <a:latin typeface="+mj-lt"/>
                      </a:endParaRPr>
                    </a:p>
                  </a:txBody>
                  <a:tcPr marL="9524" marR="9524" marT="9526" marB="0" anchor="ctr">
                    <a:solidFill>
                      <a:schemeClr val="tx1"/>
                    </a:solidFill>
                  </a:tcPr>
                </a:tc>
                <a:tc>
                  <a:txBody>
                    <a:bodyPr/>
                    <a:lstStyle/>
                    <a:p>
                      <a:pPr algn="ctr" fontAlgn="b"/>
                      <a:r>
                        <a:rPr lang="en-US" sz="1600" b="1" i="0" u="none" strike="noStrike" dirty="0" smtClean="0">
                          <a:solidFill>
                            <a:schemeClr val="bg1"/>
                          </a:solidFill>
                          <a:latin typeface="+mj-lt"/>
                        </a:rPr>
                        <a:t>Year Score</a:t>
                      </a:r>
                      <a:endParaRPr lang="en-US" sz="1600" b="1" i="0" u="none" strike="noStrike" dirty="0">
                        <a:solidFill>
                          <a:schemeClr val="bg1"/>
                        </a:solidFill>
                        <a:latin typeface="+mj-lt"/>
                      </a:endParaRPr>
                    </a:p>
                  </a:txBody>
                  <a:tcPr marL="9524" marR="9524" marT="9526" marB="0" anchor="ctr">
                    <a:solidFill>
                      <a:schemeClr val="tx1"/>
                    </a:solidFill>
                  </a:tcPr>
                </a:tc>
              </a:tr>
              <a:tr h="341122">
                <a:tc>
                  <a:txBody>
                    <a:bodyPr/>
                    <a:lstStyle/>
                    <a:p>
                      <a:pPr algn="r" fontAlgn="b"/>
                      <a:r>
                        <a:rPr lang="en-US" sz="1400" b="0" i="0" u="none" strike="noStrike" dirty="0">
                          <a:solidFill>
                            <a:schemeClr val="tx1"/>
                          </a:solidFill>
                          <a:latin typeface="+mj-lt"/>
                        </a:rPr>
                        <a:t>1</a:t>
                      </a:r>
                    </a:p>
                  </a:txBody>
                  <a:tcPr marL="9524" marR="9524" marT="9526" marB="0" anchor="b"/>
                </a:tc>
                <a:tc>
                  <a:txBody>
                    <a:bodyPr/>
                    <a:lstStyle/>
                    <a:p>
                      <a:pPr algn="l" fontAlgn="b"/>
                      <a:r>
                        <a:rPr lang="en-US" sz="1400" b="0" i="0" u="none" strike="noStrike" dirty="0">
                          <a:solidFill>
                            <a:schemeClr val="tx1"/>
                          </a:solidFill>
                          <a:latin typeface="+mj-lt"/>
                        </a:rPr>
                        <a:t>I have the ability to persuade or influence effectively.</a:t>
                      </a:r>
                    </a:p>
                  </a:txBody>
                  <a:tcPr marL="9524" marR="9524" marT="9526" marB="0" anchor="b"/>
                </a:tc>
                <a:tc>
                  <a:txBody>
                    <a:bodyPr/>
                    <a:lstStyle/>
                    <a:p>
                      <a:pPr algn="ctr" fontAlgn="b"/>
                      <a:r>
                        <a:rPr lang="en-US" sz="1400" b="0" i="0" u="none" strike="noStrike" dirty="0" smtClean="0">
                          <a:solidFill>
                            <a:schemeClr val="tx1"/>
                          </a:solidFill>
                          <a:latin typeface="Times New Roman"/>
                        </a:rPr>
                        <a:t>+5</a:t>
                      </a:r>
                    </a:p>
                  </a:txBody>
                  <a:tcPr marL="9524" marR="9524" marT="9527" marB="0" anchor="b"/>
                </a:tc>
              </a:tr>
              <a:tr h="326315">
                <a:tc>
                  <a:txBody>
                    <a:bodyPr/>
                    <a:lstStyle/>
                    <a:p>
                      <a:pPr algn="r" fontAlgn="b"/>
                      <a:r>
                        <a:rPr lang="en-US" sz="1400" b="0" i="0" u="none" strike="noStrike">
                          <a:latin typeface="+mj-lt"/>
                        </a:rPr>
                        <a:t>2</a:t>
                      </a:r>
                    </a:p>
                  </a:txBody>
                  <a:tcPr marL="9524" marR="9524" marT="9526" marB="0" anchor="b"/>
                </a:tc>
                <a:tc>
                  <a:txBody>
                    <a:bodyPr/>
                    <a:lstStyle/>
                    <a:p>
                      <a:pPr algn="l" fontAlgn="b"/>
                      <a:r>
                        <a:rPr lang="en-US" sz="1400" b="0" i="0" u="none" strike="noStrike" dirty="0">
                          <a:latin typeface="+mj-lt"/>
                        </a:rPr>
                        <a:t>I take initiative.</a:t>
                      </a:r>
                    </a:p>
                  </a:txBody>
                  <a:tcPr marL="9524" marR="9524" marT="9526"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3</a:t>
                      </a:r>
                    </a:p>
                  </a:txBody>
                  <a:tcPr marL="9524" marR="9524" marT="9526" marB="0" anchor="b"/>
                </a:tc>
                <a:tc>
                  <a:txBody>
                    <a:bodyPr/>
                    <a:lstStyle/>
                    <a:p>
                      <a:pPr algn="l" fontAlgn="b"/>
                      <a:r>
                        <a:rPr lang="en-US" sz="1400" b="0" i="0" u="none" strike="noStrike" dirty="0">
                          <a:latin typeface="+mj-lt"/>
                        </a:rPr>
                        <a:t>I delegate tasks.</a:t>
                      </a:r>
                    </a:p>
                  </a:txBody>
                  <a:tcPr marL="9524" marR="9524" marT="9526"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4</a:t>
                      </a:r>
                    </a:p>
                  </a:txBody>
                  <a:tcPr marL="9524" marR="9524" marT="9526" marB="0" anchor="b"/>
                </a:tc>
                <a:tc>
                  <a:txBody>
                    <a:bodyPr/>
                    <a:lstStyle/>
                    <a:p>
                      <a:pPr algn="l" fontAlgn="b"/>
                      <a:r>
                        <a:rPr lang="en-US" sz="1400" b="0" i="0" u="none" strike="noStrike" dirty="0">
                          <a:latin typeface="+mj-lt"/>
                        </a:rPr>
                        <a:t>I manage meetings effectively.</a:t>
                      </a:r>
                    </a:p>
                  </a:txBody>
                  <a:tcPr marL="9524" marR="9524" marT="9526"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5</a:t>
                      </a:r>
                    </a:p>
                  </a:txBody>
                  <a:tcPr marL="9524" marR="9524" marT="9526" marB="0" anchor="b"/>
                </a:tc>
                <a:tc>
                  <a:txBody>
                    <a:bodyPr/>
                    <a:lstStyle/>
                    <a:p>
                      <a:pPr algn="l" fontAlgn="b"/>
                      <a:r>
                        <a:rPr lang="en-US" sz="1400" b="0" i="0" u="none" strike="noStrike" dirty="0">
                          <a:latin typeface="+mj-lt"/>
                        </a:rPr>
                        <a:t>I am able to teach various skills.</a:t>
                      </a:r>
                    </a:p>
                  </a:txBody>
                  <a:tcPr marL="9524" marR="9524" marT="9526" marB="0" anchor="b"/>
                </a:tc>
                <a:tc>
                  <a:txBody>
                    <a:bodyPr/>
                    <a:lstStyle/>
                    <a:p>
                      <a:pPr algn="ctr" fontAlgn="b"/>
                      <a:r>
                        <a:rPr lang="en-US" sz="1400" b="0" i="0" u="none" strike="noStrike" dirty="0" smtClean="0">
                          <a:latin typeface="Times New Roman"/>
                        </a:rPr>
                        <a:t>+5</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6</a:t>
                      </a:r>
                    </a:p>
                  </a:txBody>
                  <a:tcPr marL="9524" marR="9524" marT="9526" marB="0" anchor="b"/>
                </a:tc>
                <a:tc>
                  <a:txBody>
                    <a:bodyPr/>
                    <a:lstStyle/>
                    <a:p>
                      <a:pPr algn="l" fontAlgn="b"/>
                      <a:r>
                        <a:rPr lang="en-US" sz="1400" b="0" i="0" u="none" strike="noStrike" dirty="0">
                          <a:latin typeface="+mj-lt"/>
                        </a:rPr>
                        <a:t>I motivate others in an organization.</a:t>
                      </a:r>
                    </a:p>
                  </a:txBody>
                  <a:tcPr marL="9524" marR="9524" marT="9526"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4" marR="9524" marT="9527" marB="0" anchor="b"/>
                </a:tc>
              </a:tr>
              <a:tr h="341122">
                <a:tc>
                  <a:txBody>
                    <a:bodyPr/>
                    <a:lstStyle/>
                    <a:p>
                      <a:pPr algn="r" fontAlgn="b"/>
                      <a:r>
                        <a:rPr lang="en-US" sz="1400" b="0" i="0" u="none" strike="noStrike">
                          <a:latin typeface="+mj-lt"/>
                        </a:rPr>
                        <a:t>7</a:t>
                      </a:r>
                    </a:p>
                  </a:txBody>
                  <a:tcPr marL="9524" marR="9524" marT="9526" marB="0" anchor="b"/>
                </a:tc>
                <a:tc>
                  <a:txBody>
                    <a:bodyPr/>
                    <a:lstStyle/>
                    <a:p>
                      <a:pPr algn="l" fontAlgn="b"/>
                      <a:r>
                        <a:rPr lang="en-US" sz="1400" b="0" i="0" u="none" strike="noStrike" dirty="0">
                          <a:latin typeface="+mj-lt"/>
                        </a:rPr>
                        <a:t>I evaluate skills and knowledge of other individuals.</a:t>
                      </a:r>
                    </a:p>
                  </a:txBody>
                  <a:tcPr marL="9524" marR="9524" marT="9526"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8</a:t>
                      </a:r>
                    </a:p>
                  </a:txBody>
                  <a:tcPr marL="9524" marR="9524" marT="9526" marB="0" anchor="b"/>
                </a:tc>
                <a:tc>
                  <a:txBody>
                    <a:bodyPr/>
                    <a:lstStyle/>
                    <a:p>
                      <a:pPr algn="l" fontAlgn="b"/>
                      <a:r>
                        <a:rPr lang="en-US" sz="1400" b="0" i="0" u="none" strike="noStrike" dirty="0">
                          <a:latin typeface="+mj-lt"/>
                        </a:rPr>
                        <a:t>I confront problems.</a:t>
                      </a:r>
                    </a:p>
                  </a:txBody>
                  <a:tcPr marL="9524" marR="9524" marT="9526"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9</a:t>
                      </a:r>
                    </a:p>
                  </a:txBody>
                  <a:tcPr marL="9524" marR="9524" marT="9526" marB="0" anchor="b"/>
                </a:tc>
                <a:tc>
                  <a:txBody>
                    <a:bodyPr/>
                    <a:lstStyle/>
                    <a:p>
                      <a:pPr algn="l" fontAlgn="b"/>
                      <a:r>
                        <a:rPr lang="en-US" sz="1400" b="0" i="0" u="none" strike="noStrike" dirty="0">
                          <a:latin typeface="+mj-lt"/>
                        </a:rPr>
                        <a:t>I exercise authority when needed.</a:t>
                      </a:r>
                    </a:p>
                  </a:txBody>
                  <a:tcPr marL="9524" marR="9524" marT="9526" marB="0" anchor="b"/>
                </a:tc>
                <a:tc>
                  <a:txBody>
                    <a:bodyPr/>
                    <a:lstStyle/>
                    <a:p>
                      <a:pPr algn="ctr" fontAlgn="b"/>
                      <a:r>
                        <a:rPr lang="en-US" sz="1400" b="0" i="0" u="none" strike="noStrike" dirty="0" smtClean="0">
                          <a:latin typeface="Times New Roman"/>
                        </a:rPr>
                        <a:t>+9</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10</a:t>
                      </a:r>
                    </a:p>
                  </a:txBody>
                  <a:tcPr marL="9524" marR="9524" marT="9526" marB="0" anchor="b"/>
                </a:tc>
                <a:tc>
                  <a:txBody>
                    <a:bodyPr/>
                    <a:lstStyle/>
                    <a:p>
                      <a:pPr algn="l" fontAlgn="b"/>
                      <a:r>
                        <a:rPr lang="en-US" sz="1400" b="0" i="0" u="none" strike="noStrike" dirty="0">
                          <a:latin typeface="+mj-lt"/>
                        </a:rPr>
                        <a:t>I work independently.</a:t>
                      </a:r>
                    </a:p>
                  </a:txBody>
                  <a:tcPr marL="9524" marR="9524" marT="9526"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11</a:t>
                      </a:r>
                    </a:p>
                  </a:txBody>
                  <a:tcPr marL="9524" marR="9524" marT="9526" marB="0" anchor="b"/>
                </a:tc>
                <a:tc>
                  <a:txBody>
                    <a:bodyPr/>
                    <a:lstStyle/>
                    <a:p>
                      <a:pPr algn="l" fontAlgn="b"/>
                      <a:r>
                        <a:rPr lang="en-US" sz="1400" b="0" i="0" u="none" strike="noStrike" dirty="0">
                          <a:latin typeface="+mj-lt"/>
                        </a:rPr>
                        <a:t>I foresee problems and take appropriate action.</a:t>
                      </a:r>
                    </a:p>
                  </a:txBody>
                  <a:tcPr marL="9524" marR="9524" marT="9526" marB="0" anchor="b"/>
                </a:tc>
                <a:tc>
                  <a:txBody>
                    <a:bodyPr/>
                    <a:lstStyle/>
                    <a:p>
                      <a:pPr algn="ctr" fontAlgn="b"/>
                      <a:r>
                        <a:rPr lang="en-US" sz="1400" b="0" i="0" u="none" strike="noStrike" dirty="0" smtClean="0">
                          <a:latin typeface="Times New Roman"/>
                        </a:rPr>
                        <a:t>+5</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12</a:t>
                      </a:r>
                    </a:p>
                  </a:txBody>
                  <a:tcPr marL="9524" marR="9524" marT="9526" marB="0" anchor="b"/>
                </a:tc>
                <a:tc>
                  <a:txBody>
                    <a:bodyPr/>
                    <a:lstStyle/>
                    <a:p>
                      <a:pPr algn="l" fontAlgn="b"/>
                      <a:r>
                        <a:rPr lang="en-US" sz="1400" b="0" i="0" u="none" strike="noStrike" dirty="0">
                          <a:latin typeface="+mj-lt"/>
                        </a:rPr>
                        <a:t>I am aware of my strengths as a leader.</a:t>
                      </a:r>
                    </a:p>
                  </a:txBody>
                  <a:tcPr marL="9524" marR="9524" marT="9526"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4" marR="9524" marT="9527" marB="0" anchor="b"/>
                </a:tc>
              </a:tr>
              <a:tr h="326315">
                <a:tc>
                  <a:txBody>
                    <a:bodyPr/>
                    <a:lstStyle/>
                    <a:p>
                      <a:pPr algn="r" fontAlgn="b"/>
                      <a:r>
                        <a:rPr lang="en-US" sz="1400" b="0" i="0" u="none" strike="noStrike">
                          <a:latin typeface="+mj-lt"/>
                        </a:rPr>
                        <a:t>13</a:t>
                      </a:r>
                    </a:p>
                  </a:txBody>
                  <a:tcPr marL="9524" marR="9524" marT="9526" marB="0" anchor="b"/>
                </a:tc>
                <a:tc>
                  <a:txBody>
                    <a:bodyPr/>
                    <a:lstStyle/>
                    <a:p>
                      <a:pPr algn="l" fontAlgn="b"/>
                      <a:r>
                        <a:rPr lang="en-US" sz="1400" b="0" i="0" u="none" strike="noStrike" dirty="0">
                          <a:latin typeface="+mj-lt"/>
                        </a:rPr>
                        <a:t>I am aware of my weaknesses as a leader.</a:t>
                      </a:r>
                    </a:p>
                  </a:txBody>
                  <a:tcPr marL="9524" marR="9524" marT="9526" marB="0" anchor="b"/>
                </a:tc>
                <a:tc>
                  <a:txBody>
                    <a:bodyPr/>
                    <a:lstStyle/>
                    <a:p>
                      <a:pPr algn="ctr" fontAlgn="b"/>
                      <a:r>
                        <a:rPr lang="en-US" sz="1400" b="0" i="0" u="none" strike="noStrike" dirty="0" smtClean="0">
                          <a:latin typeface="Times New Roman"/>
                        </a:rPr>
                        <a:t>+5</a:t>
                      </a:r>
                      <a:endParaRPr lang="en-US" sz="1400" b="0" i="0" u="none" strike="noStrike" dirty="0">
                        <a:latin typeface="Times New Roman"/>
                      </a:endParaRPr>
                    </a:p>
                  </a:txBody>
                  <a:tcPr marL="9524" marR="9524" marT="9527" marB="0" anchor="b"/>
                </a:tc>
              </a:tr>
              <a:tr h="341122">
                <a:tc>
                  <a:txBody>
                    <a:bodyPr/>
                    <a:lstStyle/>
                    <a:p>
                      <a:pPr algn="r" fontAlgn="b"/>
                      <a:r>
                        <a:rPr lang="en-US" sz="1400" b="0" i="0" u="none" strike="noStrike" dirty="0" smtClean="0">
                          <a:latin typeface="+mj-lt"/>
                        </a:rPr>
                        <a:t>14</a:t>
                      </a:r>
                      <a:endParaRPr lang="en-US" sz="1400" b="0" i="0" u="none" strike="noStrike" dirty="0">
                        <a:latin typeface="+mj-lt"/>
                      </a:endParaRPr>
                    </a:p>
                  </a:txBody>
                  <a:tcPr marL="9524" marR="9524" marT="9526" marB="0" anchor="b"/>
                </a:tc>
                <a:tc>
                  <a:txBody>
                    <a:bodyPr/>
                    <a:lstStyle/>
                    <a:p>
                      <a:pPr algn="l" fontAlgn="b"/>
                      <a:r>
                        <a:rPr lang="en-US" sz="1400" b="0" i="0" u="none" strike="noStrike" dirty="0" smtClean="0">
                          <a:latin typeface="+mj-lt"/>
                        </a:rPr>
                        <a:t>I can effectively recruit, retain and recognize  team members.</a:t>
                      </a:r>
                      <a:endParaRPr lang="en-US" sz="1400" b="0" i="0" u="none" strike="noStrike" dirty="0">
                        <a:latin typeface="+mj-lt"/>
                      </a:endParaRPr>
                    </a:p>
                  </a:txBody>
                  <a:tcPr marL="9524" marR="9524" marT="9526"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4" marR="9524" marT="9527" marB="0" anchor="b"/>
                </a:tc>
              </a:tr>
            </a:tbl>
          </a:graphicData>
        </a:graphic>
      </p:graphicFrame>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1809750" y="1200150"/>
          <a:ext cx="5800725" cy="5337171"/>
        </p:xfrm>
        <a:graphic>
          <a:graphicData uri="http://schemas.openxmlformats.org/drawingml/2006/table">
            <a:tbl>
              <a:tblPr firstRow="1" bandRow="1">
                <a:tableStyleId>{5C22544A-7EE6-4342-B048-85BDC9FD1C3A}</a:tableStyleId>
              </a:tblPr>
              <a:tblGrid>
                <a:gridCol w="303934"/>
                <a:gridCol w="4449040"/>
                <a:gridCol w="1047751"/>
              </a:tblGrid>
              <a:tr h="601362">
                <a:tc gridSpan="3">
                  <a:txBody>
                    <a:bodyPr/>
                    <a:lstStyle/>
                    <a:p>
                      <a:pPr algn="ctr" fontAlgn="b"/>
                      <a:r>
                        <a:rPr lang="en-US" sz="1800" b="1" i="0" u="none" strike="noStrike" dirty="0" smtClean="0">
                          <a:latin typeface="+mj-lt"/>
                        </a:rPr>
                        <a:t>DECISION-MAKING</a:t>
                      </a:r>
                      <a:r>
                        <a:rPr lang="en-US" sz="1800" b="1" i="0" u="none" strike="noStrike" baseline="0" dirty="0" smtClean="0">
                          <a:latin typeface="+mj-lt"/>
                        </a:rPr>
                        <a:t> AND PROBLEM-SOLVING</a:t>
                      </a:r>
                      <a:endParaRPr lang="en-US" sz="1800" b="1" i="0" u="none" strike="noStrike" dirty="0">
                        <a:latin typeface="+mj-lt"/>
                      </a:endParaRPr>
                    </a:p>
                  </a:txBody>
                  <a:tcPr marL="9526" marR="9526" marT="9524" marB="0" anchor="ctr"/>
                </a:tc>
                <a:tc hMerge="1">
                  <a:txBody>
                    <a:bodyPr/>
                    <a:lstStyle/>
                    <a:p>
                      <a:pPr algn="ctr" fontAlgn="b"/>
                      <a:endParaRPr lang="en-US" sz="800" b="1" i="0" u="none" strike="noStrike">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r>
              <a:tr h="496143">
                <a:tc>
                  <a:txBody>
                    <a:bodyPr/>
                    <a:lstStyle/>
                    <a:p>
                      <a:pPr algn="ctr" fontAlgn="b"/>
                      <a:endParaRPr lang="en-US" sz="1000" b="0" i="0" u="none" strike="noStrike" dirty="0">
                        <a:solidFill>
                          <a:schemeClr val="bg1"/>
                        </a:solidFill>
                        <a:latin typeface="+mj-lt"/>
                      </a:endParaRPr>
                    </a:p>
                  </a:txBody>
                  <a:tcPr marL="9526" marR="9526" marT="9524" marB="0" anchor="ctr">
                    <a:solidFill>
                      <a:schemeClr val="tx1"/>
                    </a:solidFill>
                  </a:tcPr>
                </a:tc>
                <a:tc>
                  <a:txBody>
                    <a:bodyPr/>
                    <a:lstStyle/>
                    <a:p>
                      <a:pPr algn="l" fontAlgn="b"/>
                      <a:r>
                        <a:rPr lang="en-US" sz="1600" b="1" i="0" u="none" strike="noStrike" dirty="0" smtClean="0">
                          <a:solidFill>
                            <a:schemeClr val="bg1"/>
                          </a:solidFill>
                          <a:latin typeface="+mj-lt"/>
                        </a:rPr>
                        <a:t>Learning Outcome</a:t>
                      </a:r>
                      <a:endParaRPr lang="en-US" sz="1600" b="1" i="0" u="none" strike="noStrike" dirty="0">
                        <a:solidFill>
                          <a:schemeClr val="bg1"/>
                        </a:solidFill>
                        <a:latin typeface="+mj-lt"/>
                      </a:endParaRPr>
                    </a:p>
                  </a:txBody>
                  <a:tcPr marL="9526" marR="9526" marT="9524"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6" marR="9526" marT="9524" marB="0" anchor="ctr">
                    <a:solidFill>
                      <a:schemeClr val="tx1"/>
                    </a:solidFill>
                  </a:tcPr>
                </a:tc>
              </a:tr>
              <a:tr h="471074">
                <a:tc>
                  <a:txBody>
                    <a:bodyPr/>
                    <a:lstStyle/>
                    <a:p>
                      <a:pPr algn="r" fontAlgn="b"/>
                      <a:r>
                        <a:rPr lang="en-US" sz="1400" b="0" i="0" u="none" strike="noStrike" dirty="0" smtClean="0">
                          <a:latin typeface="+mj-lt"/>
                        </a:rPr>
                        <a:t>15</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identify issues and their cause/effect.</a:t>
                      </a:r>
                    </a:p>
                  </a:txBody>
                  <a:tcPr marL="9526" marR="9526" marT="9524"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16</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mediate in times of dissension.</a:t>
                      </a:r>
                    </a:p>
                  </a:txBody>
                  <a:tcPr marL="9526" marR="9526" marT="9524"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17</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reach logical decisions.</a:t>
                      </a:r>
                    </a:p>
                  </a:txBody>
                  <a:tcPr marL="9526" marR="9526" marT="9524"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18</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implement decisions.</a:t>
                      </a:r>
                    </a:p>
                  </a:txBody>
                  <a:tcPr marL="9526" marR="9526" marT="9524"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19</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deal objectively with situations and people.</a:t>
                      </a:r>
                    </a:p>
                  </a:txBody>
                  <a:tcPr marL="9526" marR="9526" marT="9524"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20</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take responsibility for my actions.</a:t>
                      </a:r>
                    </a:p>
                  </a:txBody>
                  <a:tcPr marL="9526" marR="9526" marT="9524"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21</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do not procrastinate.</a:t>
                      </a:r>
                    </a:p>
                  </a:txBody>
                  <a:tcPr marL="9526" marR="9526" marT="9524" marB="0" anchor="b"/>
                </a:tc>
                <a:tc>
                  <a:txBody>
                    <a:bodyPr/>
                    <a:lstStyle/>
                    <a:p>
                      <a:pPr algn="ctr" fontAlgn="b"/>
                      <a:r>
                        <a:rPr lang="en-US" sz="1400" b="0" i="0" u="none" strike="noStrike" dirty="0" smtClean="0">
                          <a:solidFill>
                            <a:schemeClr val="tx1"/>
                          </a:solidFill>
                          <a:latin typeface="Times New Roman"/>
                        </a:rPr>
                        <a:t>+4</a:t>
                      </a:r>
                      <a:endParaRPr lang="en-US" sz="1400" b="0" i="0" u="none" strike="noStrike" dirty="0">
                        <a:solidFill>
                          <a:schemeClr val="tx1"/>
                        </a:solidFill>
                        <a:latin typeface="Times New Roman"/>
                      </a:endParaRPr>
                    </a:p>
                  </a:txBody>
                  <a:tcPr marL="9526" marR="9526" marT="9524" marB="0" anchor="b"/>
                </a:tc>
              </a:tr>
              <a:tr h="471074">
                <a:tc>
                  <a:txBody>
                    <a:bodyPr/>
                    <a:lstStyle/>
                    <a:p>
                      <a:pPr algn="r" fontAlgn="b"/>
                      <a:r>
                        <a:rPr lang="en-US" sz="1400" b="0" i="0" u="none" strike="noStrike" dirty="0" smtClean="0">
                          <a:latin typeface="+mj-lt"/>
                        </a:rPr>
                        <a:t>22</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have an understanding of </a:t>
                      </a:r>
                      <a:r>
                        <a:rPr lang="en-US" sz="1400" b="0" i="0" u="none" strike="noStrike" dirty="0" smtClean="0">
                          <a:latin typeface="+mj-lt"/>
                        </a:rPr>
                        <a:t>effecting </a:t>
                      </a:r>
                      <a:r>
                        <a:rPr lang="en-US" sz="1400" b="0" i="0" u="none" strike="noStrike" dirty="0">
                          <a:latin typeface="+mj-lt"/>
                        </a:rPr>
                        <a:t>conflict management.</a:t>
                      </a:r>
                    </a:p>
                  </a:txBody>
                  <a:tcPr marL="9526" marR="9526" marT="9524"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6" marR="9526" marT="9524" marB="0" anchor="b"/>
                </a:tc>
              </a:tr>
              <a:tr h="471074">
                <a:tc>
                  <a:txBody>
                    <a:bodyPr/>
                    <a:lstStyle/>
                    <a:p>
                      <a:pPr algn="r" fontAlgn="b"/>
                      <a:r>
                        <a:rPr lang="en-US" sz="1400" b="0" i="0" u="none" strike="noStrike" dirty="0" smtClean="0">
                          <a:latin typeface="+mj-lt"/>
                        </a:rPr>
                        <a:t>23</a:t>
                      </a:r>
                      <a:endParaRPr lang="en-US" sz="1400" b="0" i="0" u="none" strike="noStrike" dirty="0">
                        <a:latin typeface="+mj-lt"/>
                      </a:endParaRPr>
                    </a:p>
                  </a:txBody>
                  <a:tcPr marL="9526" marR="9526" marT="9524" marB="0" anchor="b"/>
                </a:tc>
                <a:tc>
                  <a:txBody>
                    <a:bodyPr/>
                    <a:lstStyle/>
                    <a:p>
                      <a:pPr algn="l" fontAlgn="b"/>
                      <a:r>
                        <a:rPr lang="en-US" sz="1400" b="0" i="0" u="none" strike="noStrike" dirty="0">
                          <a:latin typeface="+mj-lt"/>
                        </a:rPr>
                        <a:t>I believe that my actions reflect sound and ethical decisions.</a:t>
                      </a:r>
                    </a:p>
                  </a:txBody>
                  <a:tcPr marL="9526" marR="9526" marT="9524"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6" marR="9526" marT="9524" marB="0" anchor="b"/>
                </a:tc>
              </a:tr>
            </a:tbl>
          </a:graphicData>
        </a:graphic>
      </p:graphicFrame>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1546225" y="1228725"/>
          <a:ext cx="6130925" cy="5087935"/>
        </p:xfrm>
        <a:graphic>
          <a:graphicData uri="http://schemas.openxmlformats.org/drawingml/2006/table">
            <a:tbl>
              <a:tblPr firstRow="1" bandRow="1">
                <a:tableStyleId>{5C22544A-7EE6-4342-B048-85BDC9FD1C3A}</a:tableStyleId>
              </a:tblPr>
              <a:tblGrid>
                <a:gridCol w="214898"/>
                <a:gridCol w="4622875"/>
                <a:gridCol w="1293152"/>
              </a:tblGrid>
              <a:tr h="568765">
                <a:tc gridSpan="3">
                  <a:txBody>
                    <a:bodyPr/>
                    <a:lstStyle/>
                    <a:p>
                      <a:pPr algn="ctr" fontAlgn="b"/>
                      <a:r>
                        <a:rPr lang="en-US" sz="1800" b="1" i="0" u="none" strike="noStrike" dirty="0" smtClean="0">
                          <a:latin typeface="+mj-lt"/>
                        </a:rPr>
                        <a:t>PLANNING AND ORGANIZATION</a:t>
                      </a:r>
                      <a:endParaRPr lang="en-US" sz="1800" b="1" i="0" u="none" strike="noStrike" dirty="0">
                        <a:latin typeface="+mj-lt"/>
                      </a:endParaRPr>
                    </a:p>
                  </a:txBody>
                  <a:tcPr marL="9526" marR="9526" marT="9525"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r>
              <a:tr h="451917">
                <a:tc>
                  <a:txBody>
                    <a:bodyPr/>
                    <a:lstStyle/>
                    <a:p>
                      <a:pPr algn="ctr" fontAlgn="b"/>
                      <a:endParaRPr lang="en-US" sz="1000" b="0" i="0" u="none" strike="noStrike" dirty="0">
                        <a:latin typeface="+mj-lt"/>
                      </a:endParaRPr>
                    </a:p>
                  </a:txBody>
                  <a:tcPr marL="9526" marR="9526" marT="9525" marB="0" anchor="b">
                    <a:solidFill>
                      <a:schemeClr val="tx1"/>
                    </a:solidFill>
                  </a:tcPr>
                </a:tc>
                <a:tc>
                  <a:txBody>
                    <a:bodyPr/>
                    <a:lstStyle/>
                    <a:p>
                      <a:pPr algn="l" fontAlgn="b"/>
                      <a:r>
                        <a:rPr lang="en-US" sz="1600" b="1" i="0" u="none" strike="noStrike" dirty="0" smtClean="0">
                          <a:solidFill>
                            <a:schemeClr val="bg1"/>
                          </a:solidFill>
                          <a:latin typeface="+mj-lt"/>
                        </a:rPr>
                        <a:t>Learning Outcome</a:t>
                      </a:r>
                      <a:endParaRPr lang="en-US" sz="1600" b="1" i="0" u="none" strike="noStrike" dirty="0">
                        <a:solidFill>
                          <a:schemeClr val="bg1"/>
                        </a:solidFill>
                        <a:latin typeface="+mj-lt"/>
                      </a:endParaRPr>
                    </a:p>
                  </a:txBody>
                  <a:tcPr marL="9526" marR="9526" marT="9525"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6" marR="9526" marT="9525" marB="0" anchor="ctr">
                    <a:solidFill>
                      <a:schemeClr val="tx1"/>
                    </a:solidFill>
                  </a:tcPr>
                </a:tc>
              </a:tr>
              <a:tr h="451917">
                <a:tc>
                  <a:txBody>
                    <a:bodyPr/>
                    <a:lstStyle/>
                    <a:p>
                      <a:pPr algn="ctr" fontAlgn="b"/>
                      <a:r>
                        <a:rPr lang="en-US" sz="1400" b="0" i="0" u="none" strike="noStrike" dirty="0" smtClean="0">
                          <a:latin typeface="+mj-lt"/>
                        </a:rPr>
                        <a:t>24</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set goals and specific objectives to meet those goals.</a:t>
                      </a:r>
                    </a:p>
                  </a:txBody>
                  <a:tcPr marL="9526" marR="9526" marT="9525"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25</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develop a plan of action to obtain goals and objectives.</a:t>
                      </a:r>
                    </a:p>
                  </a:txBody>
                  <a:tcPr marL="9526" marR="9526" marT="9525"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26</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evaluate progress towards the goal upon its completion.</a:t>
                      </a:r>
                    </a:p>
                  </a:txBody>
                  <a:tcPr marL="9526" marR="9526" marT="9525" marB="0" anchor="b"/>
                </a:tc>
                <a:tc>
                  <a:txBody>
                    <a:bodyPr/>
                    <a:lstStyle/>
                    <a:p>
                      <a:pPr algn="ctr" fontAlgn="b"/>
                      <a:r>
                        <a:rPr lang="en-US" sz="1400" b="0" i="0" u="none" strike="noStrike" dirty="0" smtClean="0">
                          <a:latin typeface="Times New Roman"/>
                        </a:rPr>
                        <a:t>+5</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27</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organize projects into manageable parts and processes.</a:t>
                      </a:r>
                    </a:p>
                  </a:txBody>
                  <a:tcPr marL="9526" marR="9526" marT="9525"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28</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set and meet deadlines.</a:t>
                      </a:r>
                    </a:p>
                  </a:txBody>
                  <a:tcPr marL="9526" marR="9526" marT="9525" marB="0" anchor="b"/>
                </a:tc>
                <a:tc>
                  <a:txBody>
                    <a:bodyPr/>
                    <a:lstStyle/>
                    <a:p>
                      <a:pPr algn="ctr" fontAlgn="b"/>
                      <a:r>
                        <a:rPr lang="en-US" sz="1400" b="0" i="0" u="none" strike="noStrike" dirty="0" smtClean="0">
                          <a:latin typeface="Times New Roman"/>
                        </a:rPr>
                        <a:t>+1</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29</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am </a:t>
                      </a:r>
                      <a:r>
                        <a:rPr lang="en-US" sz="1400" b="0" i="0" u="none" strike="noStrike" dirty="0" smtClean="0">
                          <a:latin typeface="+mj-lt"/>
                        </a:rPr>
                        <a:t>knowledgeable </a:t>
                      </a:r>
                      <a:r>
                        <a:rPr lang="en-US" sz="1400" b="0" i="0" u="none" strike="noStrike" dirty="0">
                          <a:latin typeface="+mj-lt"/>
                        </a:rPr>
                        <a:t>of trends in the campus culture</a:t>
                      </a:r>
                    </a:p>
                  </a:txBody>
                  <a:tcPr marL="9526" marR="9526" marT="9525"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30</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am aware of the steps involved in event planning.</a:t>
                      </a:r>
                    </a:p>
                  </a:txBody>
                  <a:tcPr marL="9526" marR="9526" marT="9525"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31</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know how to organize a major event on campus.</a:t>
                      </a:r>
                    </a:p>
                  </a:txBody>
                  <a:tcPr marL="9526" marR="9526" marT="9525"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6" marR="9526" marT="9525" marB="0" anchor="b"/>
                </a:tc>
              </a:tr>
              <a:tr h="451917">
                <a:tc>
                  <a:txBody>
                    <a:bodyPr/>
                    <a:lstStyle/>
                    <a:p>
                      <a:pPr algn="ctr" fontAlgn="b"/>
                      <a:r>
                        <a:rPr lang="en-US" sz="1400" b="0" i="0" u="none" strike="noStrike" dirty="0" smtClean="0">
                          <a:latin typeface="+mj-lt"/>
                        </a:rPr>
                        <a:t>32</a:t>
                      </a:r>
                      <a:endParaRPr lang="en-US" sz="1400" b="0" i="0" u="none" strike="noStrike" dirty="0">
                        <a:latin typeface="+mj-lt"/>
                      </a:endParaRPr>
                    </a:p>
                  </a:txBody>
                  <a:tcPr marL="9526" marR="9526" marT="9525" marB="0" anchor="b"/>
                </a:tc>
                <a:tc>
                  <a:txBody>
                    <a:bodyPr/>
                    <a:lstStyle/>
                    <a:p>
                      <a:pPr algn="l" fontAlgn="b"/>
                      <a:r>
                        <a:rPr lang="en-US" sz="1400" b="0" i="0" u="none" strike="noStrike" dirty="0">
                          <a:latin typeface="+mj-lt"/>
                        </a:rPr>
                        <a:t>I am </a:t>
                      </a:r>
                      <a:r>
                        <a:rPr lang="en-US" sz="1400" b="0" i="0" u="none" strike="noStrike" dirty="0" smtClean="0">
                          <a:latin typeface="+mj-lt"/>
                        </a:rPr>
                        <a:t>knowledgeable </a:t>
                      </a:r>
                      <a:r>
                        <a:rPr lang="en-US" sz="1400" b="0" i="0" u="none" strike="noStrike" dirty="0">
                          <a:latin typeface="+mj-lt"/>
                        </a:rPr>
                        <a:t>of different methods to promote an event.  </a:t>
                      </a:r>
                    </a:p>
                  </a:txBody>
                  <a:tcPr marL="9526" marR="9526" marT="9525"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6" marR="9526" marT="9525" marB="0" anchor="b"/>
                </a:tc>
              </a:tr>
            </a:tbl>
          </a:graphicData>
        </a:graphic>
      </p:graphicFrame>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990600" y="1200150"/>
          <a:ext cx="7210425" cy="2898775"/>
        </p:xfrm>
        <a:graphic>
          <a:graphicData uri="http://schemas.openxmlformats.org/drawingml/2006/table">
            <a:tbl>
              <a:tblPr firstRow="1" bandRow="1">
                <a:tableStyleId>{5C22544A-7EE6-4342-B048-85BDC9FD1C3A}</a:tableStyleId>
              </a:tblPr>
              <a:tblGrid>
                <a:gridCol w="252736"/>
                <a:gridCol w="5529207"/>
                <a:gridCol w="1428482"/>
              </a:tblGrid>
              <a:tr h="603270">
                <a:tc gridSpan="3">
                  <a:txBody>
                    <a:bodyPr/>
                    <a:lstStyle/>
                    <a:p>
                      <a:pPr algn="ctr" fontAlgn="b"/>
                      <a:r>
                        <a:rPr lang="en-US" sz="1800" b="1" i="0" u="none" strike="noStrike" dirty="0" smtClean="0">
                          <a:latin typeface="+mj-lt"/>
                        </a:rPr>
                        <a:t>ASSESSMENT AND EVALUATION</a:t>
                      </a:r>
                      <a:endParaRPr lang="en-US" sz="1800" b="0" i="0" u="none" strike="noStrike" dirty="0">
                        <a:latin typeface="+mj-lt"/>
                      </a:endParaRPr>
                    </a:p>
                  </a:txBody>
                  <a:tcPr marL="9524" marR="9524" marT="9524"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r>
              <a:tr h="459101">
                <a:tc>
                  <a:txBody>
                    <a:bodyPr/>
                    <a:lstStyle/>
                    <a:p>
                      <a:pPr algn="ctr" fontAlgn="b"/>
                      <a:endParaRPr lang="en-US" sz="1000" b="1" i="0" u="none" strike="noStrike" dirty="0">
                        <a:solidFill>
                          <a:schemeClr val="bg1"/>
                        </a:solidFill>
                        <a:latin typeface="+mj-lt"/>
                        <a:cs typeface="Arial" pitchFamily="34" charset="0"/>
                      </a:endParaRPr>
                    </a:p>
                  </a:txBody>
                  <a:tcPr marL="9524" marR="9524" marT="9524" marB="0" anchor="ctr">
                    <a:solidFill>
                      <a:schemeClr val="tx1"/>
                    </a:solidFill>
                  </a:tcPr>
                </a:tc>
                <a:tc>
                  <a:txBody>
                    <a:bodyPr/>
                    <a:lstStyle/>
                    <a:p>
                      <a:pPr algn="l" fontAlgn="b"/>
                      <a:r>
                        <a:rPr lang="en-US" sz="1600" b="1" i="0" u="none" strike="noStrike" dirty="0" smtClean="0">
                          <a:solidFill>
                            <a:schemeClr val="bg1"/>
                          </a:solidFill>
                          <a:latin typeface="+mj-lt"/>
                          <a:cs typeface="Arial" pitchFamily="34" charset="0"/>
                        </a:rPr>
                        <a:t>Learning</a:t>
                      </a:r>
                      <a:r>
                        <a:rPr lang="en-US" sz="1600" b="1" i="0" u="none" strike="noStrike" baseline="0" dirty="0" smtClean="0">
                          <a:solidFill>
                            <a:schemeClr val="bg1"/>
                          </a:solidFill>
                          <a:latin typeface="+mj-lt"/>
                          <a:cs typeface="Arial" pitchFamily="34" charset="0"/>
                        </a:rPr>
                        <a:t> Outcome</a:t>
                      </a:r>
                      <a:endParaRPr lang="en-US" sz="1600" b="1" i="0" u="none" strike="noStrike" dirty="0">
                        <a:solidFill>
                          <a:schemeClr val="bg1"/>
                        </a:solidFill>
                        <a:latin typeface="+mj-lt"/>
                        <a:cs typeface="Arial" pitchFamily="34" charset="0"/>
                      </a:endParaRPr>
                    </a:p>
                  </a:txBody>
                  <a:tcPr marL="9524" marR="9524" marT="9524"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4" marR="9524" marT="9524" marB="0" anchor="ctr">
                    <a:solidFill>
                      <a:schemeClr val="tx1"/>
                    </a:solidFill>
                  </a:tcPr>
                </a:tc>
              </a:tr>
              <a:tr h="459101">
                <a:tc>
                  <a:txBody>
                    <a:bodyPr/>
                    <a:lstStyle/>
                    <a:p>
                      <a:pPr algn="ctr" fontAlgn="b"/>
                      <a:r>
                        <a:rPr lang="en-US" sz="1400" b="0" i="0" u="none" strike="noStrike" dirty="0" smtClean="0">
                          <a:latin typeface="+mj-lt"/>
                        </a:rPr>
                        <a:t>33</a:t>
                      </a:r>
                      <a:endParaRPr lang="en-US" sz="1400" b="0" i="0" u="none" strike="noStrike" dirty="0">
                        <a:latin typeface="+mj-lt"/>
                      </a:endParaRPr>
                    </a:p>
                  </a:txBody>
                  <a:tcPr marL="9524" marR="9524" marT="9524" marB="0" anchor="b"/>
                </a:tc>
                <a:tc>
                  <a:txBody>
                    <a:bodyPr/>
                    <a:lstStyle/>
                    <a:p>
                      <a:pPr algn="l" fontAlgn="b"/>
                      <a:r>
                        <a:rPr lang="en-US" sz="1400" b="0" i="0" u="none" strike="noStrike" dirty="0" smtClean="0">
                          <a:latin typeface="+mj-lt"/>
                        </a:rPr>
                        <a:t>I know how to use and collect quantitative</a:t>
                      </a:r>
                      <a:r>
                        <a:rPr lang="en-US" sz="1400" b="0" i="0" u="none" strike="noStrike" baseline="0" dirty="0" smtClean="0">
                          <a:latin typeface="+mj-lt"/>
                        </a:rPr>
                        <a:t> data for an event.</a:t>
                      </a:r>
                      <a:endParaRPr lang="en-US" sz="1400" b="0" i="0" u="none" strike="noStrike" dirty="0">
                        <a:latin typeface="+mj-lt"/>
                      </a:endParaRPr>
                    </a:p>
                  </a:txBody>
                  <a:tcPr marL="9524" marR="9524" marT="9524" marB="0" anchor="b"/>
                </a:tc>
                <a:tc>
                  <a:txBody>
                    <a:bodyPr/>
                    <a:lstStyle/>
                    <a:p>
                      <a:pPr algn="ctr" fontAlgn="b"/>
                      <a:r>
                        <a:rPr lang="en-US" sz="1400" b="0" i="0" u="none" strike="noStrike" dirty="0" smtClean="0">
                          <a:latin typeface="Times New Roman"/>
                        </a:rPr>
                        <a:t>+9</a:t>
                      </a:r>
                      <a:endParaRPr lang="en-US" sz="1400" b="0" i="0" u="none" strike="noStrike" dirty="0">
                        <a:latin typeface="Times New Roman"/>
                      </a:endParaRPr>
                    </a:p>
                  </a:txBody>
                  <a:tcPr marL="9524" marR="9524" marT="9524" marB="0" anchor="b"/>
                </a:tc>
              </a:tr>
              <a:tr h="459101">
                <a:tc>
                  <a:txBody>
                    <a:bodyPr/>
                    <a:lstStyle/>
                    <a:p>
                      <a:pPr algn="ctr" fontAlgn="b"/>
                      <a:r>
                        <a:rPr lang="en-US" sz="1400" b="0" i="0" u="none" strike="noStrike" dirty="0">
                          <a:latin typeface="+mj-lt"/>
                        </a:rPr>
                        <a:t>34</a:t>
                      </a:r>
                    </a:p>
                  </a:txBody>
                  <a:tcPr marL="9524" marR="9524" marT="9524" marB="0" anchor="b"/>
                </a:tc>
                <a:tc>
                  <a:txBody>
                    <a:bodyPr/>
                    <a:lstStyle/>
                    <a:p>
                      <a:pPr algn="l" fontAlgn="b"/>
                      <a:r>
                        <a:rPr lang="en-US" sz="1400" b="0" i="0" u="none" strike="noStrike" dirty="0">
                          <a:latin typeface="+mj-lt"/>
                        </a:rPr>
                        <a:t>I </a:t>
                      </a:r>
                      <a:r>
                        <a:rPr lang="en-US" sz="1400" b="0" i="0" u="none" strike="noStrike" dirty="0" smtClean="0">
                          <a:latin typeface="+mj-lt"/>
                        </a:rPr>
                        <a:t>know</a:t>
                      </a:r>
                      <a:r>
                        <a:rPr lang="en-US" sz="1400" b="0" i="0" u="none" strike="noStrike" baseline="0" dirty="0" smtClean="0">
                          <a:latin typeface="+mj-lt"/>
                        </a:rPr>
                        <a:t> how to use and collect qualitative date for an event. </a:t>
                      </a:r>
                      <a:endParaRPr lang="en-US" sz="1400" b="0" i="0" u="none" strike="noStrike" dirty="0">
                        <a:latin typeface="+mj-lt"/>
                      </a:endParaRPr>
                    </a:p>
                  </a:txBody>
                  <a:tcPr marL="9524" marR="9524" marT="9524" marB="0" anchor="b"/>
                </a:tc>
                <a:tc>
                  <a:txBody>
                    <a:bodyPr/>
                    <a:lstStyle/>
                    <a:p>
                      <a:pPr algn="ctr" fontAlgn="b"/>
                      <a:r>
                        <a:rPr lang="en-US" sz="1400" b="0" i="0" u="none" strike="noStrike" dirty="0" smtClean="0">
                          <a:latin typeface="Times New Roman"/>
                        </a:rPr>
                        <a:t>+10</a:t>
                      </a:r>
                      <a:endParaRPr lang="en-US" sz="1400" b="0" i="0" u="none" strike="noStrike" dirty="0">
                        <a:latin typeface="Times New Roman"/>
                      </a:endParaRPr>
                    </a:p>
                  </a:txBody>
                  <a:tcPr marL="9524" marR="9524" marT="9524" marB="0" anchor="b"/>
                </a:tc>
              </a:tr>
              <a:tr h="459101">
                <a:tc>
                  <a:txBody>
                    <a:bodyPr/>
                    <a:lstStyle/>
                    <a:p>
                      <a:pPr algn="ctr" fontAlgn="b"/>
                      <a:r>
                        <a:rPr lang="en-US" sz="1400" b="0" i="0" u="none" strike="noStrike" dirty="0">
                          <a:latin typeface="+mj-lt"/>
                        </a:rPr>
                        <a:t>35</a:t>
                      </a:r>
                    </a:p>
                  </a:txBody>
                  <a:tcPr marL="9524" marR="9524" marT="9524" marB="0" anchor="b"/>
                </a:tc>
                <a:tc>
                  <a:txBody>
                    <a:bodyPr/>
                    <a:lstStyle/>
                    <a:p>
                      <a:pPr algn="l" fontAlgn="b"/>
                      <a:r>
                        <a:rPr lang="en-US" sz="1400" b="0" i="0" u="none" strike="noStrike" dirty="0">
                          <a:latin typeface="+mj-lt"/>
                        </a:rPr>
                        <a:t>I </a:t>
                      </a:r>
                      <a:r>
                        <a:rPr lang="en-US" sz="1400" b="0" i="0" u="none" strike="noStrike" dirty="0" smtClean="0">
                          <a:latin typeface="+mj-lt"/>
                        </a:rPr>
                        <a:t>know</a:t>
                      </a:r>
                      <a:r>
                        <a:rPr lang="en-US" sz="1400" b="0" i="0" u="none" strike="noStrike" baseline="0" dirty="0" smtClean="0">
                          <a:latin typeface="+mj-lt"/>
                        </a:rPr>
                        <a:t> how to evaluate and reflect on an event.</a:t>
                      </a:r>
                      <a:endParaRPr lang="en-US" sz="1400" b="0" i="0" u="none" strike="noStrike" dirty="0">
                        <a:latin typeface="+mj-lt"/>
                      </a:endParaRPr>
                    </a:p>
                  </a:txBody>
                  <a:tcPr marL="9524" marR="9524" marT="9524" marB="0" anchor="b"/>
                </a:tc>
                <a:tc>
                  <a:txBody>
                    <a:bodyPr/>
                    <a:lstStyle/>
                    <a:p>
                      <a:pPr algn="ctr" fontAlgn="b"/>
                      <a:r>
                        <a:rPr lang="en-US" sz="1400" b="0" i="0" u="none" strike="noStrike" dirty="0" smtClean="0">
                          <a:latin typeface="Times New Roman"/>
                        </a:rPr>
                        <a:t>+9</a:t>
                      </a:r>
                      <a:endParaRPr lang="en-US" sz="1400" b="0" i="0" u="none" strike="noStrike" dirty="0">
                        <a:latin typeface="Times New Roman"/>
                      </a:endParaRPr>
                    </a:p>
                  </a:txBody>
                  <a:tcPr marL="9524" marR="9524" marT="9524" marB="0" anchor="b"/>
                </a:tc>
              </a:tr>
              <a:tr h="459101">
                <a:tc>
                  <a:txBody>
                    <a:bodyPr/>
                    <a:lstStyle/>
                    <a:p>
                      <a:pPr algn="ctr" fontAlgn="b"/>
                      <a:r>
                        <a:rPr lang="en-US" sz="1400" b="0" i="0" u="none" strike="noStrike" dirty="0">
                          <a:latin typeface="+mj-lt"/>
                        </a:rPr>
                        <a:t>36</a:t>
                      </a:r>
                    </a:p>
                  </a:txBody>
                  <a:tcPr marL="9524" marR="9524" marT="9524" marB="0" anchor="b"/>
                </a:tc>
                <a:tc>
                  <a:txBody>
                    <a:bodyPr/>
                    <a:lstStyle/>
                    <a:p>
                      <a:pPr algn="l" fontAlgn="b"/>
                      <a:r>
                        <a:rPr lang="en-US" sz="1400" b="0" i="0" u="none" strike="noStrike" dirty="0" smtClean="0">
                          <a:latin typeface="+mj-lt"/>
                        </a:rPr>
                        <a:t>I know how to benchmark with other programming</a:t>
                      </a:r>
                      <a:r>
                        <a:rPr lang="en-US" sz="1400" b="0" i="0" u="none" strike="noStrike" baseline="0" dirty="0" smtClean="0">
                          <a:latin typeface="+mj-lt"/>
                        </a:rPr>
                        <a:t> boards and universities. </a:t>
                      </a:r>
                      <a:endParaRPr lang="en-US" sz="1400" b="0" i="0" u="none" strike="noStrike" dirty="0">
                        <a:latin typeface="+mj-lt"/>
                      </a:endParaRPr>
                    </a:p>
                  </a:txBody>
                  <a:tcPr marL="9524" marR="9524" marT="9524" marB="0" anchor="b"/>
                </a:tc>
                <a:tc>
                  <a:txBody>
                    <a:bodyPr/>
                    <a:lstStyle/>
                    <a:p>
                      <a:pPr algn="ctr" fontAlgn="b"/>
                      <a:r>
                        <a:rPr lang="en-US" sz="1400" b="0" i="0" u="none" strike="noStrike" dirty="0" smtClean="0">
                          <a:latin typeface="Times New Roman"/>
                        </a:rPr>
                        <a:t>+12</a:t>
                      </a:r>
                      <a:endParaRPr lang="en-US" sz="1400" b="0" i="0" u="none" strike="noStrike" dirty="0">
                        <a:latin typeface="Times New Roman"/>
                      </a:endParaRPr>
                    </a:p>
                  </a:txBody>
                  <a:tcPr marL="9524" marR="9524" marT="9524" marB="0" anchor="b"/>
                </a:tc>
              </a:tr>
            </a:tbl>
          </a:graphicData>
        </a:graphic>
      </p:graphicFrame>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542925" y="1208088"/>
          <a:ext cx="8124825" cy="5345112"/>
        </p:xfrm>
        <a:graphic>
          <a:graphicData uri="http://schemas.openxmlformats.org/drawingml/2006/table">
            <a:tbl>
              <a:tblPr firstRow="1" bandRow="1">
                <a:tableStyleId>{5C22544A-7EE6-4342-B048-85BDC9FD1C3A}</a:tableStyleId>
              </a:tblPr>
              <a:tblGrid>
                <a:gridCol w="444868"/>
                <a:gridCol w="6072690"/>
                <a:gridCol w="1607267"/>
              </a:tblGrid>
              <a:tr h="530043">
                <a:tc gridSpan="3">
                  <a:txBody>
                    <a:bodyPr/>
                    <a:lstStyle/>
                    <a:p>
                      <a:pPr algn="ctr" fontAlgn="b"/>
                      <a:r>
                        <a:rPr lang="en-US" sz="1800" b="1" i="0" u="none" strike="noStrike" dirty="0" smtClean="0">
                          <a:latin typeface="+mj-lt"/>
                        </a:rPr>
                        <a:t>COMMUNICATION</a:t>
                      </a:r>
                      <a:endParaRPr lang="en-US" sz="1800" b="0" i="0" u="none" strike="noStrike" dirty="0">
                        <a:latin typeface="+mj-lt"/>
                      </a:endParaRPr>
                    </a:p>
                  </a:txBody>
                  <a:tcPr marL="9525" marR="9525" marT="9525"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r>
              <a:tr h="403372">
                <a:tc>
                  <a:txBody>
                    <a:bodyPr/>
                    <a:lstStyle/>
                    <a:p>
                      <a:pPr algn="ctr" fontAlgn="b"/>
                      <a:endParaRPr lang="en-US" sz="1000" b="1" i="0" u="none" strike="noStrike" dirty="0">
                        <a:solidFill>
                          <a:schemeClr val="bg1"/>
                        </a:solidFill>
                        <a:latin typeface="+mj-lt"/>
                        <a:cs typeface="Arial" pitchFamily="34" charset="0"/>
                      </a:endParaRPr>
                    </a:p>
                  </a:txBody>
                  <a:tcPr marL="9525" marR="9525" marT="9525" marB="0" anchor="ctr">
                    <a:solidFill>
                      <a:schemeClr val="tx1"/>
                    </a:solidFill>
                  </a:tcPr>
                </a:tc>
                <a:tc>
                  <a:txBody>
                    <a:bodyPr/>
                    <a:lstStyle/>
                    <a:p>
                      <a:pPr algn="l" fontAlgn="b"/>
                      <a:r>
                        <a:rPr lang="en-US" sz="1600" b="1" i="0" u="none" strike="noStrike" dirty="0" smtClean="0">
                          <a:solidFill>
                            <a:schemeClr val="bg1"/>
                          </a:solidFill>
                          <a:latin typeface="+mj-lt"/>
                          <a:cs typeface="Arial" pitchFamily="34" charset="0"/>
                        </a:rPr>
                        <a:t>Learning</a:t>
                      </a:r>
                      <a:r>
                        <a:rPr lang="en-US" sz="1600" b="1" i="0" u="none" strike="noStrike" baseline="0" dirty="0" smtClean="0">
                          <a:solidFill>
                            <a:schemeClr val="bg1"/>
                          </a:solidFill>
                          <a:latin typeface="+mj-lt"/>
                          <a:cs typeface="Arial" pitchFamily="34" charset="0"/>
                        </a:rPr>
                        <a:t> Outcome</a:t>
                      </a:r>
                      <a:endParaRPr lang="en-US" sz="1600" b="1" i="0" u="none" strike="noStrike" dirty="0">
                        <a:solidFill>
                          <a:schemeClr val="bg1"/>
                        </a:solidFill>
                        <a:latin typeface="+mj-lt"/>
                        <a:cs typeface="Arial" pitchFamily="34" charset="0"/>
                      </a:endParaRPr>
                    </a:p>
                  </a:txBody>
                  <a:tcPr marL="9525" marR="9525" marT="9525"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5" marR="9525" marT="9525" marB="0" anchor="ctr">
                    <a:solidFill>
                      <a:schemeClr val="tx1"/>
                    </a:solidFill>
                  </a:tcPr>
                </a:tc>
              </a:tr>
              <a:tr h="403372">
                <a:tc>
                  <a:txBody>
                    <a:bodyPr/>
                    <a:lstStyle/>
                    <a:p>
                      <a:pPr algn="ctr" fontAlgn="b"/>
                      <a:r>
                        <a:rPr lang="en-US" sz="1400" b="0" i="0" u="none" strike="noStrike" dirty="0" smtClean="0">
                          <a:latin typeface="+mj-lt"/>
                        </a:rPr>
                        <a:t>37</a:t>
                      </a:r>
                      <a:endParaRPr lang="en-US" sz="1400" b="0" i="0" u="none" strike="noStrike" dirty="0">
                        <a:latin typeface="+mj-lt"/>
                      </a:endParaRPr>
                    </a:p>
                  </a:txBody>
                  <a:tcPr marL="9525" marR="9525" marT="9525" marB="0" anchor="b"/>
                </a:tc>
                <a:tc>
                  <a:txBody>
                    <a:bodyPr/>
                    <a:lstStyle/>
                    <a:p>
                      <a:pPr algn="l" fontAlgn="b"/>
                      <a:r>
                        <a:rPr lang="en-US" sz="1400" b="0" i="0" u="none" strike="noStrike" dirty="0" smtClean="0">
                          <a:latin typeface="+mj-lt"/>
                        </a:rPr>
                        <a:t>I give clear</a:t>
                      </a:r>
                      <a:r>
                        <a:rPr lang="en-US" sz="1400" b="0" i="0" u="none" strike="noStrike" baseline="0" dirty="0" smtClean="0">
                          <a:latin typeface="+mj-lt"/>
                        </a:rPr>
                        <a:t> instructions </a:t>
                      </a:r>
                      <a:endParaRPr lang="en-US" sz="1400" b="0" i="0" u="none" strike="noStrike" dirty="0">
                        <a:latin typeface="+mj-lt"/>
                      </a:endParaRPr>
                    </a:p>
                  </a:txBody>
                  <a:tcPr marL="9525" marR="9525" marT="9525"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38</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listen empathetically.</a:t>
                      </a:r>
                    </a:p>
                  </a:txBody>
                  <a:tcPr marL="9525" marR="9525" marT="9525"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39</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have a command of written English.</a:t>
                      </a:r>
                    </a:p>
                  </a:txBody>
                  <a:tcPr marL="9525" marR="9525" marT="9525" marB="0" anchor="b"/>
                </a:tc>
                <a:tc>
                  <a:txBody>
                    <a:bodyPr/>
                    <a:lstStyle/>
                    <a:p>
                      <a:pPr algn="ctr" fontAlgn="b"/>
                      <a:r>
                        <a:rPr lang="en-US" sz="1400" b="0" i="0" u="none" strike="noStrike" dirty="0" smtClean="0">
                          <a:latin typeface="Times New Roman"/>
                        </a:rPr>
                        <a:t>0</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40</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have a command of verbal English.</a:t>
                      </a:r>
                    </a:p>
                  </a:txBody>
                  <a:tcPr marL="9525" marR="9525" marT="9525" marB="0" anchor="b"/>
                </a:tc>
                <a:tc>
                  <a:txBody>
                    <a:bodyPr/>
                    <a:lstStyle/>
                    <a:p>
                      <a:pPr algn="ctr" fontAlgn="b"/>
                      <a:r>
                        <a:rPr lang="en-US" sz="1400" b="0" i="0" u="none" strike="noStrike" dirty="0" smtClean="0">
                          <a:latin typeface="Times New Roman"/>
                        </a:rPr>
                        <a:t>+1</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41</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have a command of e-mail and text messaging.</a:t>
                      </a:r>
                    </a:p>
                  </a:txBody>
                  <a:tcPr marL="9525" marR="9525" marT="9525"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42</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can give constructive feedback.</a:t>
                      </a:r>
                    </a:p>
                  </a:txBody>
                  <a:tcPr marL="9525" marR="9525" marT="9525" marB="0" anchor="b"/>
                </a:tc>
                <a:tc>
                  <a:txBody>
                    <a:bodyPr/>
                    <a:lstStyle/>
                    <a:p>
                      <a:pPr algn="ctr" fontAlgn="b"/>
                      <a:r>
                        <a:rPr lang="en-US" sz="1400" b="0" i="0" u="none" strike="noStrike" dirty="0" smtClean="0">
                          <a:latin typeface="Times New Roman"/>
                        </a:rPr>
                        <a:t>+9</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43</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can accept constructive and non-constructive feedback in an appropriate manner.</a:t>
                      </a:r>
                    </a:p>
                  </a:txBody>
                  <a:tcPr marL="9525" marR="9525" marT="9525"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44</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feel confident speaking in front of large groups.</a:t>
                      </a:r>
                    </a:p>
                  </a:txBody>
                  <a:tcPr marL="9525" marR="9525" marT="9525"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45</a:t>
                      </a:r>
                      <a:endParaRPr lang="en-US" sz="1400" b="0" i="0" u="none" strike="noStrike" dirty="0">
                        <a:latin typeface="+mj-lt"/>
                      </a:endParaRPr>
                    </a:p>
                  </a:txBody>
                  <a:tcPr marL="9525" marR="9525" marT="9525" marB="0" anchor="b"/>
                </a:tc>
                <a:tc>
                  <a:txBody>
                    <a:bodyPr/>
                    <a:lstStyle/>
                    <a:p>
                      <a:pPr algn="l" fontAlgn="b"/>
                      <a:r>
                        <a:rPr lang="en-US" sz="1400" b="0" i="0" u="none" strike="noStrike" dirty="0">
                          <a:latin typeface="+mj-lt"/>
                        </a:rPr>
                        <a:t>I am comfortable interviewing for campus leader positions.</a:t>
                      </a:r>
                    </a:p>
                  </a:txBody>
                  <a:tcPr marL="9525" marR="9525" marT="9525" marB="0" anchor="b"/>
                </a:tc>
                <a:tc>
                  <a:txBody>
                    <a:bodyPr/>
                    <a:lstStyle/>
                    <a:p>
                      <a:pPr algn="ctr" fontAlgn="b"/>
                      <a:r>
                        <a:rPr lang="en-US" sz="1400" b="0" i="0" u="none" strike="noStrike" dirty="0" smtClean="0">
                          <a:latin typeface="Times New Roman"/>
                        </a:rPr>
                        <a:t>+7</a:t>
                      </a:r>
                      <a:endParaRPr lang="en-US" sz="1400" b="0" i="0" u="none" strike="noStrike" dirty="0">
                        <a:latin typeface="Times New Roman"/>
                      </a:endParaRPr>
                    </a:p>
                  </a:txBody>
                  <a:tcPr marL="9525" marR="9525" marT="9525" marB="0" anchor="b"/>
                </a:tc>
              </a:tr>
              <a:tr h="403372">
                <a:tc>
                  <a:txBody>
                    <a:bodyPr/>
                    <a:lstStyle/>
                    <a:p>
                      <a:pPr algn="ctr" fontAlgn="b"/>
                      <a:r>
                        <a:rPr lang="en-US" sz="1400" b="0" i="0" u="none" strike="noStrike" dirty="0" smtClean="0">
                          <a:latin typeface="+mj-lt"/>
                        </a:rPr>
                        <a:t>46</a:t>
                      </a:r>
                      <a:endParaRPr lang="en-US" sz="1400" b="0" i="0" u="none" strike="noStrike" dirty="0">
                        <a:latin typeface="+mj-lt"/>
                      </a:endParaRPr>
                    </a:p>
                  </a:txBody>
                  <a:tcPr marL="9525" marR="9525" marT="9525" marB="0" anchor="b"/>
                </a:tc>
                <a:tc>
                  <a:txBody>
                    <a:bodyPr/>
                    <a:lstStyle/>
                    <a:p>
                      <a:pPr algn="l" fontAlgn="b"/>
                      <a:r>
                        <a:rPr lang="en-US" sz="1400" b="0" i="0" u="none" strike="noStrike" dirty="0" smtClean="0">
                          <a:latin typeface="+mj-lt"/>
                        </a:rPr>
                        <a:t>I seek out my advisor for advice about my programming</a:t>
                      </a:r>
                      <a:r>
                        <a:rPr lang="en-US" sz="1400" b="0" i="0" u="none" strike="noStrike" baseline="0" dirty="0" smtClean="0">
                          <a:latin typeface="+mj-lt"/>
                        </a:rPr>
                        <a:t> position. </a:t>
                      </a:r>
                      <a:endParaRPr lang="en-US" sz="1400" b="0" i="0" u="none" strike="noStrike" dirty="0">
                        <a:latin typeface="+mj-lt"/>
                      </a:endParaRPr>
                    </a:p>
                  </a:txBody>
                  <a:tcPr marL="9525" marR="9525" marT="9525" marB="0" anchor="b"/>
                </a:tc>
                <a:tc>
                  <a:txBody>
                    <a:bodyPr/>
                    <a:lstStyle/>
                    <a:p>
                      <a:pPr algn="ctr" fontAlgn="b"/>
                      <a:r>
                        <a:rPr lang="en-US" sz="1400" b="0" i="0" u="none" strike="noStrike" dirty="0" smtClean="0">
                          <a:latin typeface="Times New Roman"/>
                        </a:rPr>
                        <a:t>+3</a:t>
                      </a:r>
                      <a:endParaRPr lang="en-US" sz="1400" b="0" i="0" u="none" strike="noStrike" dirty="0">
                        <a:latin typeface="Times New Roman"/>
                      </a:endParaRPr>
                    </a:p>
                  </a:txBody>
                  <a:tcPr marL="9525" marR="9525" marT="9525" marB="0" anchor="b"/>
                </a:tc>
              </a:tr>
              <a:tr h="377977">
                <a:tc>
                  <a:txBody>
                    <a:bodyPr/>
                    <a:lstStyle/>
                    <a:p>
                      <a:pPr algn="ctr" fontAlgn="b"/>
                      <a:r>
                        <a:rPr lang="en-US" sz="1400" b="0" i="0" u="none" strike="noStrike" dirty="0" smtClean="0">
                          <a:latin typeface="+mj-lt"/>
                        </a:rPr>
                        <a:t>47</a:t>
                      </a:r>
                      <a:endParaRPr lang="en-US" sz="1400" b="0" i="0" u="none" strike="noStrike" dirty="0">
                        <a:latin typeface="+mj-lt"/>
                      </a:endParaRPr>
                    </a:p>
                  </a:txBody>
                  <a:tcPr marL="9525" marR="9525" marT="9525" marB="0" anchor="b"/>
                </a:tc>
                <a:tc>
                  <a:txBody>
                    <a:bodyPr/>
                    <a:lstStyle/>
                    <a:p>
                      <a:pPr algn="l" fontAlgn="b"/>
                      <a:r>
                        <a:rPr lang="en-US" sz="1400" b="0" i="0" u="none" strike="noStrike" dirty="0" smtClean="0">
                          <a:latin typeface="+mj-lt"/>
                        </a:rPr>
                        <a:t>I seek</a:t>
                      </a:r>
                      <a:r>
                        <a:rPr lang="en-US" sz="1400" b="0" i="0" u="none" strike="noStrike" baseline="0" dirty="0" smtClean="0">
                          <a:latin typeface="+mj-lt"/>
                        </a:rPr>
                        <a:t> out my advisor for advice about academics and/or my personal life. </a:t>
                      </a:r>
                      <a:endParaRPr lang="en-US" sz="1400" b="0" i="0" u="none" strike="noStrike" dirty="0">
                        <a:latin typeface="+mj-lt"/>
                      </a:endParaRPr>
                    </a:p>
                  </a:txBody>
                  <a:tcPr marL="9525" marR="9525" marT="9525" marB="0" anchor="b"/>
                </a:tc>
                <a:tc>
                  <a:txBody>
                    <a:bodyPr/>
                    <a:lstStyle/>
                    <a:p>
                      <a:pPr algn="ctr" fontAlgn="b"/>
                      <a:r>
                        <a:rPr lang="en-US" sz="1400" b="0" i="0" u="none" strike="noStrike" dirty="0" smtClean="0">
                          <a:latin typeface="Times New Roman"/>
                        </a:rPr>
                        <a:t>+9</a:t>
                      </a:r>
                      <a:endParaRPr lang="en-US" sz="1400" b="0" i="0" u="none" strike="noStrike" dirty="0">
                        <a:latin typeface="Times New Roman"/>
                      </a:endParaRPr>
                    </a:p>
                  </a:txBody>
                  <a:tcPr marL="9525" marR="9525" marT="9525" marB="0" anchor="b"/>
                </a:tc>
              </a:tr>
            </a:tbl>
          </a:graphicData>
        </a:graphic>
      </p:graphicFrame>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Mission and Values</a:t>
            </a:r>
          </a:p>
        </p:txBody>
      </p:sp>
      <p:sp>
        <p:nvSpPr>
          <p:cNvPr id="5124" name="Rectangle 12"/>
          <p:cNvSpPr>
            <a:spLocks noGrp="1" noChangeArrowheads="1"/>
          </p:cNvSpPr>
          <p:nvPr>
            <p:ph type="body" idx="1"/>
          </p:nvPr>
        </p:nvSpPr>
        <p:spPr>
          <a:xfrm>
            <a:off x="344488" y="1470025"/>
            <a:ext cx="8455025" cy="5018088"/>
          </a:xfrm>
        </p:spPr>
        <p:txBody>
          <a:bodyPr/>
          <a:lstStyle/>
          <a:p>
            <a:pPr>
              <a:buFontTx/>
              <a:buNone/>
              <a:defRPr/>
            </a:pPr>
            <a:r>
              <a:rPr lang="en-US" sz="2000" b="1" dirty="0" smtClean="0"/>
              <a:t>Our Mission</a:t>
            </a:r>
            <a:endParaRPr lang="en-US" sz="2000" dirty="0" smtClean="0"/>
          </a:p>
          <a:p>
            <a:pPr>
              <a:buFontTx/>
              <a:buNone/>
              <a:defRPr/>
            </a:pPr>
            <a:endParaRPr lang="en-US" sz="1100" dirty="0" smtClean="0"/>
          </a:p>
          <a:p>
            <a:pPr>
              <a:defRPr/>
            </a:pPr>
            <a:r>
              <a:rPr lang="en-US" sz="1400" dirty="0" smtClean="0"/>
              <a:t> TAB is a group of student leaders dedicated to programming social, diverse, traditional, educational, and community outreach events to enhance each student’s experience at Texas Tech University.  </a:t>
            </a:r>
          </a:p>
          <a:p>
            <a:pPr>
              <a:buFontTx/>
              <a:buNone/>
              <a:defRPr/>
            </a:pPr>
            <a:r>
              <a:rPr lang="en-US" sz="2000" b="1" dirty="0" smtClean="0"/>
              <a:t>Our History</a:t>
            </a:r>
          </a:p>
          <a:p>
            <a:pPr>
              <a:defRPr/>
            </a:pPr>
            <a:r>
              <a:rPr lang="en-US" sz="1400" dirty="0" smtClean="0"/>
              <a:t>The Tech Activities Board (TAB) is the largest student programming organization on the Texas Tech University campus and is responsible for planning quality events for the university community.  TAB was founded in the early 1950’s as the University Center Programming Board and reinvented in 2006, as TAB, to better serve and identify with the student population.  Today, TAB plays a vital role in fostering and developing Red Raider spirit and traditions such as Homecoming, </a:t>
            </a:r>
            <a:r>
              <a:rPr lang="en-US" sz="1400" dirty="0" err="1" smtClean="0"/>
              <a:t>RaiderGate</a:t>
            </a:r>
            <a:r>
              <a:rPr lang="en-US" sz="1400" dirty="0" smtClean="0"/>
              <a:t>, Arbor Day, and </a:t>
            </a:r>
            <a:r>
              <a:rPr lang="en-US" sz="1400" dirty="0" err="1" smtClean="0"/>
              <a:t>Raiderfest</a:t>
            </a:r>
            <a:r>
              <a:rPr lang="en-US" sz="1400" dirty="0" smtClean="0"/>
              <a:t> and in creating community on the Texas Tech University campus.</a:t>
            </a:r>
          </a:p>
          <a:p>
            <a:pPr>
              <a:buFontTx/>
              <a:buNone/>
              <a:defRPr/>
            </a:pPr>
            <a:r>
              <a:rPr lang="en-US" sz="2000" b="1" dirty="0" smtClean="0"/>
              <a:t>Our Values</a:t>
            </a:r>
          </a:p>
          <a:p>
            <a:pPr>
              <a:defRPr/>
            </a:pPr>
            <a:r>
              <a:rPr lang="en-US" sz="1400" dirty="0" smtClean="0"/>
              <a:t>The image of TAB and producing quality events</a:t>
            </a:r>
          </a:p>
          <a:p>
            <a:pPr>
              <a:defRPr/>
            </a:pPr>
            <a:r>
              <a:rPr lang="en-US" sz="1400" dirty="0" smtClean="0"/>
              <a:t>The talents and gifts of our committee members</a:t>
            </a:r>
          </a:p>
          <a:p>
            <a:pPr>
              <a:defRPr/>
            </a:pPr>
            <a:r>
              <a:rPr lang="en-US" sz="1400" dirty="0" smtClean="0"/>
              <a:t>The ability to develop leaders and enhance individual skills</a:t>
            </a:r>
          </a:p>
          <a:p>
            <a:pPr>
              <a:defRPr/>
            </a:pPr>
            <a:r>
              <a:rPr lang="en-US" sz="1400" dirty="0" smtClean="0"/>
              <a:t>The diversity and ideas of all members of the campus community</a:t>
            </a:r>
          </a:p>
          <a:p>
            <a:pPr marL="0" indent="0" eaLnBrk="1" hangingPunct="1">
              <a:buFontTx/>
              <a:buNone/>
              <a:defRPr/>
            </a:pPr>
            <a:endParaRPr lang="en-US" sz="1800" dirty="0" smtClean="0"/>
          </a:p>
        </p:txBody>
      </p:sp>
      <p:pic>
        <p:nvPicPr>
          <p:cNvPr id="2" name="Picture 2" descr="Z:\Tech Activities Board\TAB Logos\TAB BW no bac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0" y="4886325"/>
            <a:ext cx="24177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Student Leader Learning Outcomes</a:t>
            </a:r>
          </a:p>
        </p:txBody>
      </p:sp>
      <p:graphicFrame>
        <p:nvGraphicFramePr>
          <p:cNvPr id="4" name="Table 3"/>
          <p:cNvGraphicFramePr>
            <a:graphicFrameLocks noGrp="1"/>
          </p:cNvGraphicFramePr>
          <p:nvPr/>
        </p:nvGraphicFramePr>
        <p:xfrm>
          <a:off x="704850" y="1219200"/>
          <a:ext cx="7667625" cy="2982913"/>
        </p:xfrm>
        <a:graphic>
          <a:graphicData uri="http://schemas.openxmlformats.org/drawingml/2006/table">
            <a:tbl>
              <a:tblPr firstRow="1" bandRow="1">
                <a:tableStyleId>{5C22544A-7EE6-4342-B048-85BDC9FD1C3A}</a:tableStyleId>
              </a:tblPr>
              <a:tblGrid>
                <a:gridCol w="412464"/>
                <a:gridCol w="5816820"/>
                <a:gridCol w="1438341"/>
              </a:tblGrid>
              <a:tr h="757627">
                <a:tc gridSpan="3">
                  <a:txBody>
                    <a:bodyPr/>
                    <a:lstStyle/>
                    <a:p>
                      <a:pPr algn="l" fontAlgn="b"/>
                      <a:r>
                        <a:rPr lang="en-US" sz="1400" b="0" i="0" u="none" strike="noStrike" dirty="0">
                          <a:latin typeface="+mj-lt"/>
                        </a:rPr>
                        <a:t> </a:t>
                      </a:r>
                    </a:p>
                    <a:p>
                      <a:pPr algn="ctr" fontAlgn="b"/>
                      <a:r>
                        <a:rPr lang="en-US" sz="1800" b="1" i="0" u="none" strike="noStrike" dirty="0" smtClean="0">
                          <a:latin typeface="+mj-lt"/>
                        </a:rPr>
                        <a:t>TIME</a:t>
                      </a:r>
                      <a:r>
                        <a:rPr lang="en-US" sz="1800" b="1" i="0" u="none" strike="noStrike" baseline="0" dirty="0" smtClean="0">
                          <a:latin typeface="+mj-lt"/>
                        </a:rPr>
                        <a:t> AND STRESS MANAGMENT</a:t>
                      </a:r>
                      <a:endParaRPr lang="en-US" sz="1800" b="1" i="0" u="none" strike="noStrike" dirty="0">
                        <a:latin typeface="+mj-lt"/>
                      </a:endParaRPr>
                    </a:p>
                    <a:p>
                      <a:pPr algn="ctr" fontAlgn="b"/>
                      <a:r>
                        <a:rPr lang="en-US" sz="1400" b="1" i="0" u="none" strike="noStrike" dirty="0">
                          <a:latin typeface="+mj-lt"/>
                        </a:rPr>
                        <a:t> </a:t>
                      </a:r>
                    </a:p>
                  </a:txBody>
                  <a:tcPr marL="9525" marR="9525" marT="9526"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r>
              <a:tr h="370881">
                <a:tc>
                  <a:txBody>
                    <a:bodyPr/>
                    <a:lstStyle/>
                    <a:p>
                      <a:pPr algn="ctr" fontAlgn="b"/>
                      <a:endParaRPr lang="en-US" sz="1100" b="1" i="0" u="none" strike="noStrike" dirty="0">
                        <a:solidFill>
                          <a:schemeClr val="bg1"/>
                        </a:solidFill>
                        <a:latin typeface="+mj-lt"/>
                        <a:cs typeface="Arial" pitchFamily="34" charset="0"/>
                      </a:endParaRPr>
                    </a:p>
                  </a:txBody>
                  <a:tcPr marL="9525" marR="9525" marT="9526" marB="0" anchor="ctr">
                    <a:solidFill>
                      <a:schemeClr val="tx1"/>
                    </a:solidFill>
                  </a:tcPr>
                </a:tc>
                <a:tc>
                  <a:txBody>
                    <a:bodyPr/>
                    <a:lstStyle/>
                    <a:p>
                      <a:pPr algn="l" fontAlgn="b"/>
                      <a:r>
                        <a:rPr lang="en-US" sz="1600" b="1" i="0" u="none" strike="noStrike" dirty="0" smtClean="0">
                          <a:solidFill>
                            <a:schemeClr val="bg1"/>
                          </a:solidFill>
                          <a:latin typeface="+mj-lt"/>
                          <a:cs typeface="Arial" pitchFamily="34" charset="0"/>
                        </a:rPr>
                        <a:t>Learning Outcome</a:t>
                      </a:r>
                      <a:endParaRPr lang="en-US" sz="1600" b="1" i="0" u="none" strike="noStrike" dirty="0">
                        <a:solidFill>
                          <a:schemeClr val="bg1"/>
                        </a:solidFill>
                        <a:latin typeface="+mj-lt"/>
                        <a:cs typeface="Arial" pitchFamily="34" charset="0"/>
                      </a:endParaRPr>
                    </a:p>
                  </a:txBody>
                  <a:tcPr marL="9525" marR="9525" marT="9526"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5" marR="9525" marT="9526" marB="0" anchor="ctr">
                    <a:solidFill>
                      <a:schemeClr val="tx1"/>
                    </a:solidFill>
                  </a:tcPr>
                </a:tc>
              </a:tr>
              <a:tr h="370881">
                <a:tc>
                  <a:txBody>
                    <a:bodyPr/>
                    <a:lstStyle/>
                    <a:p>
                      <a:pPr algn="ctr" fontAlgn="b"/>
                      <a:r>
                        <a:rPr lang="en-US" sz="1400" b="0" i="0" u="none" strike="noStrike" dirty="0" smtClean="0">
                          <a:latin typeface="+mj-lt"/>
                        </a:rPr>
                        <a:t>48</a:t>
                      </a:r>
                      <a:endParaRPr lang="en-US" sz="1400" b="0" i="0" u="none" strike="noStrike" dirty="0">
                        <a:latin typeface="+mj-lt"/>
                      </a:endParaRPr>
                    </a:p>
                  </a:txBody>
                  <a:tcPr marL="9525" marR="9525" marT="9526" marB="0" anchor="b"/>
                </a:tc>
                <a:tc>
                  <a:txBody>
                    <a:bodyPr/>
                    <a:lstStyle/>
                    <a:p>
                      <a:pPr algn="l" fontAlgn="b"/>
                      <a:r>
                        <a:rPr lang="en-US" sz="1400" b="0" i="0" u="none" strike="noStrike" dirty="0">
                          <a:latin typeface="+mj-lt"/>
                        </a:rPr>
                        <a:t>I work effectively under pressure.</a:t>
                      </a:r>
                    </a:p>
                  </a:txBody>
                  <a:tcPr marL="9525" marR="9525" marT="9526" marB="0" anchor="b"/>
                </a:tc>
                <a:tc>
                  <a:txBody>
                    <a:bodyPr/>
                    <a:lstStyle/>
                    <a:p>
                      <a:pPr algn="ctr" fontAlgn="b"/>
                      <a:r>
                        <a:rPr lang="en-US" sz="1400" b="0" i="0" u="none" strike="noStrike" dirty="0" smtClean="0">
                          <a:latin typeface="Times New Roman"/>
                        </a:rPr>
                        <a:t>+2</a:t>
                      </a:r>
                      <a:endParaRPr lang="en-US" sz="1400" b="0" i="0" u="none" strike="noStrike" dirty="0">
                        <a:latin typeface="Times New Roman"/>
                      </a:endParaRPr>
                    </a:p>
                  </a:txBody>
                  <a:tcPr marL="9525" marR="9525" marT="9526" marB="0" anchor="b"/>
                </a:tc>
              </a:tr>
              <a:tr h="370881">
                <a:tc>
                  <a:txBody>
                    <a:bodyPr/>
                    <a:lstStyle/>
                    <a:p>
                      <a:pPr algn="ctr" fontAlgn="b"/>
                      <a:r>
                        <a:rPr lang="en-US" sz="1400" b="0" i="0" u="none" strike="noStrike" dirty="0" smtClean="0">
                          <a:latin typeface="+mj-lt"/>
                        </a:rPr>
                        <a:t>49</a:t>
                      </a:r>
                      <a:endParaRPr lang="en-US" sz="1400" b="0" i="0" u="none" strike="noStrike" dirty="0">
                        <a:latin typeface="+mj-lt"/>
                      </a:endParaRPr>
                    </a:p>
                  </a:txBody>
                  <a:tcPr marL="9525" marR="9525" marT="9526" marB="0" anchor="b"/>
                </a:tc>
                <a:tc>
                  <a:txBody>
                    <a:bodyPr/>
                    <a:lstStyle/>
                    <a:p>
                      <a:pPr algn="l" fontAlgn="b"/>
                      <a:r>
                        <a:rPr lang="en-US" sz="1400" b="0" i="0" u="none" strike="noStrike" dirty="0">
                          <a:latin typeface="+mj-lt"/>
                        </a:rPr>
                        <a:t>I exhibit effective means of coping with stress.</a:t>
                      </a:r>
                    </a:p>
                  </a:txBody>
                  <a:tcPr marL="9525" marR="9525" marT="9526" marB="0" anchor="b"/>
                </a:tc>
                <a:tc>
                  <a:txBody>
                    <a:bodyPr/>
                    <a:lstStyle/>
                    <a:p>
                      <a:pPr algn="ctr" fontAlgn="b"/>
                      <a:r>
                        <a:rPr lang="en-US" sz="1400" b="0" i="0" u="none" strike="noStrike" dirty="0" smtClean="0">
                          <a:latin typeface="Times New Roman"/>
                        </a:rPr>
                        <a:t>+5</a:t>
                      </a:r>
                      <a:endParaRPr lang="en-US" sz="1400" b="0" i="0" u="none" strike="noStrike" dirty="0">
                        <a:latin typeface="Times New Roman"/>
                      </a:endParaRPr>
                    </a:p>
                  </a:txBody>
                  <a:tcPr marL="9525" marR="9525" marT="9526" marB="0" anchor="b"/>
                </a:tc>
              </a:tr>
              <a:tr h="370881">
                <a:tc>
                  <a:txBody>
                    <a:bodyPr/>
                    <a:lstStyle/>
                    <a:p>
                      <a:pPr algn="ctr" fontAlgn="b"/>
                      <a:r>
                        <a:rPr lang="en-US" sz="1400" b="0" i="0" u="none" strike="noStrike" dirty="0" smtClean="0">
                          <a:latin typeface="+mj-lt"/>
                        </a:rPr>
                        <a:t>50</a:t>
                      </a:r>
                      <a:endParaRPr lang="en-US" sz="1400" b="0" i="0" u="none" strike="noStrike" dirty="0">
                        <a:latin typeface="+mj-lt"/>
                      </a:endParaRPr>
                    </a:p>
                  </a:txBody>
                  <a:tcPr marL="9525" marR="9525" marT="9526" marB="0" anchor="b"/>
                </a:tc>
                <a:tc>
                  <a:txBody>
                    <a:bodyPr/>
                    <a:lstStyle/>
                    <a:p>
                      <a:pPr algn="l" fontAlgn="b"/>
                      <a:r>
                        <a:rPr lang="en-US" sz="1400" b="0" i="0" u="none" strike="noStrike" dirty="0">
                          <a:latin typeface="+mj-lt"/>
                        </a:rPr>
                        <a:t>I effectively manage my time.</a:t>
                      </a:r>
                    </a:p>
                  </a:txBody>
                  <a:tcPr marL="9525" marR="9525" marT="9526"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5" marR="9525" marT="9526" marB="0" anchor="b"/>
                </a:tc>
              </a:tr>
              <a:tr h="370881">
                <a:tc>
                  <a:txBody>
                    <a:bodyPr/>
                    <a:lstStyle/>
                    <a:p>
                      <a:pPr algn="ctr" fontAlgn="b"/>
                      <a:r>
                        <a:rPr lang="en-US" sz="1400" b="0" i="0" u="none" strike="noStrike" dirty="0" smtClean="0">
                          <a:latin typeface="+mj-lt"/>
                        </a:rPr>
                        <a:t>51</a:t>
                      </a:r>
                      <a:endParaRPr lang="en-US" sz="1400" b="0" i="0" u="none" strike="noStrike" dirty="0">
                        <a:latin typeface="+mj-lt"/>
                      </a:endParaRPr>
                    </a:p>
                  </a:txBody>
                  <a:tcPr marL="9525" marR="9525" marT="9526" marB="0" anchor="b"/>
                </a:tc>
                <a:tc>
                  <a:txBody>
                    <a:bodyPr/>
                    <a:lstStyle/>
                    <a:p>
                      <a:pPr algn="l" fontAlgn="b"/>
                      <a:r>
                        <a:rPr lang="en-US" sz="1400" b="0" i="0" u="none" strike="noStrike" dirty="0">
                          <a:latin typeface="+mj-lt"/>
                        </a:rPr>
                        <a:t>I make immediate logical decisions.</a:t>
                      </a:r>
                    </a:p>
                  </a:txBody>
                  <a:tcPr marL="9525" marR="9525" marT="9526" marB="0" anchor="b"/>
                </a:tc>
                <a:tc>
                  <a:txBody>
                    <a:bodyPr/>
                    <a:lstStyle/>
                    <a:p>
                      <a:pPr algn="ctr" fontAlgn="b"/>
                      <a:r>
                        <a:rPr lang="en-US" sz="1400" b="0" i="0" u="none" strike="noStrike" dirty="0" smtClean="0">
                          <a:latin typeface="Times New Roman"/>
                        </a:rPr>
                        <a:t>+2</a:t>
                      </a:r>
                      <a:endParaRPr lang="en-US" sz="1400" b="0" i="0" u="none" strike="noStrike" dirty="0">
                        <a:latin typeface="Times New Roman"/>
                      </a:endParaRPr>
                    </a:p>
                  </a:txBody>
                  <a:tcPr marL="9525" marR="9525" marT="9526" marB="0" anchor="b"/>
                </a:tc>
              </a:tr>
              <a:tr h="370881">
                <a:tc>
                  <a:txBody>
                    <a:bodyPr/>
                    <a:lstStyle/>
                    <a:p>
                      <a:pPr algn="ctr" fontAlgn="b"/>
                      <a:r>
                        <a:rPr lang="en-US" sz="1400" b="0" i="0" u="none" strike="noStrike" dirty="0" smtClean="0">
                          <a:latin typeface="+mj-lt"/>
                        </a:rPr>
                        <a:t>52</a:t>
                      </a:r>
                      <a:endParaRPr lang="en-US" sz="1400" b="0" i="0" u="none" strike="noStrike" dirty="0">
                        <a:latin typeface="+mj-lt"/>
                      </a:endParaRPr>
                    </a:p>
                  </a:txBody>
                  <a:tcPr marL="9525" marR="9525" marT="9526" marB="0" anchor="b"/>
                </a:tc>
                <a:tc>
                  <a:txBody>
                    <a:bodyPr/>
                    <a:lstStyle/>
                    <a:p>
                      <a:pPr algn="l" fontAlgn="b"/>
                      <a:r>
                        <a:rPr lang="en-US" sz="1400" b="0" i="0" u="none" strike="noStrike" dirty="0">
                          <a:latin typeface="+mj-lt"/>
                        </a:rPr>
                        <a:t>I create a balance between academic, employment, and co-curricular activities.</a:t>
                      </a:r>
                    </a:p>
                  </a:txBody>
                  <a:tcPr marL="9525" marR="9525" marT="9526" marB="0" anchor="b"/>
                </a:tc>
                <a:tc>
                  <a:txBody>
                    <a:bodyPr/>
                    <a:lstStyle/>
                    <a:p>
                      <a:pPr algn="ctr" fontAlgn="b"/>
                      <a:r>
                        <a:rPr lang="en-US" sz="1400" b="0" i="0" u="none" strike="noStrike" dirty="0" smtClean="0">
                          <a:latin typeface="Times New Roman"/>
                        </a:rPr>
                        <a:t>+2</a:t>
                      </a:r>
                      <a:endParaRPr lang="en-US" sz="1400" b="0" i="0" u="none" strike="noStrike" dirty="0">
                        <a:latin typeface="Times New Roman"/>
                      </a:endParaRPr>
                    </a:p>
                  </a:txBody>
                  <a:tcPr marL="9525" marR="9525" marT="9526" marB="0" anchor="b"/>
                </a:tc>
              </a:tr>
            </a:tbl>
          </a:graphicData>
        </a:graphic>
      </p:graphicFrame>
      <p:graphicFrame>
        <p:nvGraphicFramePr>
          <p:cNvPr id="6" name="Table 5"/>
          <p:cNvGraphicFramePr>
            <a:graphicFrameLocks noGrp="1"/>
          </p:cNvGraphicFramePr>
          <p:nvPr/>
        </p:nvGraphicFramePr>
        <p:xfrm>
          <a:off x="1438275" y="4768850"/>
          <a:ext cx="6191250" cy="1822487"/>
        </p:xfrm>
        <a:graphic>
          <a:graphicData uri="http://schemas.openxmlformats.org/drawingml/2006/table">
            <a:tbl>
              <a:tblPr firstRow="1" bandRow="1">
                <a:tableStyleId>{5C22544A-7EE6-4342-B048-85BDC9FD1C3A}</a:tableStyleId>
              </a:tblPr>
              <a:tblGrid>
                <a:gridCol w="341427"/>
                <a:gridCol w="4336061"/>
                <a:gridCol w="1513762"/>
              </a:tblGrid>
              <a:tr h="710524">
                <a:tc gridSpan="3">
                  <a:txBody>
                    <a:bodyPr/>
                    <a:lstStyle/>
                    <a:p>
                      <a:pPr algn="l" fontAlgn="b"/>
                      <a:r>
                        <a:rPr lang="en-US" sz="1400" b="0" i="0" u="none" strike="noStrike" dirty="0">
                          <a:latin typeface="+mj-lt"/>
                        </a:rPr>
                        <a:t> </a:t>
                      </a:r>
                      <a:endParaRPr lang="en-US" sz="1800" b="0" i="0" u="none" strike="noStrike" dirty="0">
                        <a:latin typeface="+mj-lt"/>
                      </a:endParaRPr>
                    </a:p>
                    <a:p>
                      <a:pPr algn="ctr" fontAlgn="b"/>
                      <a:r>
                        <a:rPr lang="en-US" sz="1800" b="1" i="0" u="none" strike="noStrike" dirty="0" smtClean="0">
                          <a:latin typeface="+mj-lt"/>
                        </a:rPr>
                        <a:t>FINANCIAL MANAGEMENT</a:t>
                      </a:r>
                    </a:p>
                    <a:p>
                      <a:pPr algn="ctr" fontAlgn="b"/>
                      <a:endParaRPr lang="en-US" sz="1400" b="1" i="0" u="none" strike="noStrike" dirty="0">
                        <a:latin typeface="+mj-lt"/>
                      </a:endParaRPr>
                    </a:p>
                  </a:txBody>
                  <a:tcPr marL="9524" marR="9524" marT="9521"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r>
              <a:tr h="370642">
                <a:tc>
                  <a:txBody>
                    <a:bodyPr/>
                    <a:lstStyle/>
                    <a:p>
                      <a:pPr algn="ctr" fontAlgn="b"/>
                      <a:endParaRPr lang="en-US" sz="1000" b="1" i="0" u="none" strike="noStrike" dirty="0">
                        <a:solidFill>
                          <a:schemeClr val="bg1"/>
                        </a:solidFill>
                        <a:latin typeface="+mj-lt"/>
                        <a:cs typeface="Arial" pitchFamily="34" charset="0"/>
                      </a:endParaRPr>
                    </a:p>
                  </a:txBody>
                  <a:tcPr marL="9524" marR="9524" marT="9521" marB="0" anchor="ctr">
                    <a:solidFill>
                      <a:schemeClr val="tx1"/>
                    </a:solidFill>
                  </a:tcPr>
                </a:tc>
                <a:tc>
                  <a:txBody>
                    <a:bodyPr/>
                    <a:lstStyle/>
                    <a:p>
                      <a:pPr algn="l" fontAlgn="b"/>
                      <a:r>
                        <a:rPr lang="en-US" sz="1600" b="1" i="0" u="none" strike="noStrike" dirty="0" smtClean="0">
                          <a:solidFill>
                            <a:schemeClr val="bg1"/>
                          </a:solidFill>
                          <a:latin typeface="+mj-lt"/>
                          <a:cs typeface="Arial" pitchFamily="34" charset="0"/>
                        </a:rPr>
                        <a:t>Learning Outcome</a:t>
                      </a:r>
                      <a:endParaRPr lang="en-US" sz="1600" b="1" i="0" u="none" strike="noStrike" dirty="0">
                        <a:solidFill>
                          <a:schemeClr val="bg1"/>
                        </a:solidFill>
                        <a:latin typeface="+mj-lt"/>
                        <a:cs typeface="Arial" pitchFamily="34" charset="0"/>
                      </a:endParaRPr>
                    </a:p>
                  </a:txBody>
                  <a:tcPr marL="9524" marR="9524" marT="9521" marB="0" anchor="ctr">
                    <a:solidFill>
                      <a:schemeClr val="tx1"/>
                    </a:solidFill>
                  </a:tcPr>
                </a:tc>
                <a:tc>
                  <a:txBody>
                    <a:bodyPr/>
                    <a:lstStyle/>
                    <a:p>
                      <a:pPr algn="ctr" fontAlgn="b"/>
                      <a:r>
                        <a:rPr lang="en-US" sz="1600" b="1" i="0" u="none" strike="noStrike" dirty="0" smtClean="0">
                          <a:solidFill>
                            <a:schemeClr val="bg1"/>
                          </a:solidFill>
                          <a:latin typeface="+mj-lt"/>
                          <a:cs typeface="Arial" pitchFamily="34" charset="0"/>
                        </a:rPr>
                        <a:t>Year Score</a:t>
                      </a:r>
                      <a:endParaRPr lang="en-US" sz="1600" b="1" i="0" u="none" strike="noStrike" dirty="0">
                        <a:solidFill>
                          <a:schemeClr val="bg1"/>
                        </a:solidFill>
                        <a:latin typeface="+mj-lt"/>
                        <a:cs typeface="Arial" pitchFamily="34" charset="0"/>
                      </a:endParaRPr>
                    </a:p>
                  </a:txBody>
                  <a:tcPr marL="9524" marR="9524" marT="9521" marB="0" anchor="ctr">
                    <a:solidFill>
                      <a:schemeClr val="tx1"/>
                    </a:solidFill>
                  </a:tcPr>
                </a:tc>
              </a:tr>
              <a:tr h="370642">
                <a:tc>
                  <a:txBody>
                    <a:bodyPr/>
                    <a:lstStyle/>
                    <a:p>
                      <a:pPr algn="ctr" fontAlgn="b"/>
                      <a:r>
                        <a:rPr lang="en-US" sz="1400" b="0" i="0" u="none" strike="noStrike" dirty="0" smtClean="0">
                          <a:latin typeface="+mj-lt"/>
                        </a:rPr>
                        <a:t>53</a:t>
                      </a:r>
                      <a:endParaRPr lang="en-US" sz="1400" b="0" i="0" u="none" strike="noStrike" dirty="0">
                        <a:latin typeface="+mj-lt"/>
                      </a:endParaRPr>
                    </a:p>
                  </a:txBody>
                  <a:tcPr marL="9524" marR="9524" marT="9521" marB="0" anchor="b"/>
                </a:tc>
                <a:tc>
                  <a:txBody>
                    <a:bodyPr/>
                    <a:lstStyle/>
                    <a:p>
                      <a:pPr algn="l" fontAlgn="b"/>
                      <a:r>
                        <a:rPr lang="en-US" sz="1400" b="0" i="0" u="none" strike="noStrike" dirty="0">
                          <a:latin typeface="+mj-lt"/>
                        </a:rPr>
                        <a:t>I can read and analyze a budget.</a:t>
                      </a:r>
                    </a:p>
                  </a:txBody>
                  <a:tcPr marL="9524" marR="9524" marT="9521" marB="0" anchor="b"/>
                </a:tc>
                <a:tc>
                  <a:txBody>
                    <a:bodyPr/>
                    <a:lstStyle/>
                    <a:p>
                      <a:pPr algn="ctr" fontAlgn="b"/>
                      <a:r>
                        <a:rPr lang="en-US" sz="1400" b="0" i="0" u="none" strike="noStrike" dirty="0" smtClean="0">
                          <a:latin typeface="Times New Roman"/>
                        </a:rPr>
                        <a:t>+4</a:t>
                      </a:r>
                      <a:endParaRPr lang="en-US" sz="1400" b="0" i="0" u="none" strike="noStrike" dirty="0">
                        <a:latin typeface="Times New Roman"/>
                      </a:endParaRPr>
                    </a:p>
                  </a:txBody>
                  <a:tcPr marL="9524" marR="9524" marT="9525" marB="0" anchor="b"/>
                </a:tc>
              </a:tr>
              <a:tr h="370642">
                <a:tc>
                  <a:txBody>
                    <a:bodyPr/>
                    <a:lstStyle/>
                    <a:p>
                      <a:pPr algn="ctr" fontAlgn="b"/>
                      <a:r>
                        <a:rPr lang="en-US" sz="1400" b="0" i="0" u="none" strike="noStrike" dirty="0" smtClean="0">
                          <a:latin typeface="+mj-lt"/>
                        </a:rPr>
                        <a:t>54</a:t>
                      </a:r>
                      <a:endParaRPr lang="en-US" sz="1400" b="0" i="0" u="none" strike="noStrike" dirty="0">
                        <a:latin typeface="+mj-lt"/>
                      </a:endParaRPr>
                    </a:p>
                  </a:txBody>
                  <a:tcPr marL="9524" marR="9524" marT="9521" marB="0" anchor="b"/>
                </a:tc>
                <a:tc>
                  <a:txBody>
                    <a:bodyPr/>
                    <a:lstStyle/>
                    <a:p>
                      <a:pPr algn="l" fontAlgn="b"/>
                      <a:r>
                        <a:rPr lang="en-US" sz="1400" b="0" i="0" u="none" strike="noStrike" dirty="0">
                          <a:latin typeface="+mj-lt"/>
                        </a:rPr>
                        <a:t>I accept financial responsibility and work within a budget.</a:t>
                      </a:r>
                    </a:p>
                  </a:txBody>
                  <a:tcPr marL="9524" marR="9524" marT="9521" marB="0" anchor="b"/>
                </a:tc>
                <a:tc>
                  <a:txBody>
                    <a:bodyPr/>
                    <a:lstStyle/>
                    <a:p>
                      <a:pPr algn="ctr" fontAlgn="b"/>
                      <a:r>
                        <a:rPr lang="en-US" sz="1400" b="0" i="0" u="none" strike="noStrike" dirty="0" smtClean="0">
                          <a:latin typeface="Times New Roman"/>
                        </a:rPr>
                        <a:t>+6</a:t>
                      </a:r>
                      <a:endParaRPr lang="en-US" sz="1400" b="0" i="0" u="none" strike="noStrike" dirty="0">
                        <a:latin typeface="Times New Roman"/>
                      </a:endParaRPr>
                    </a:p>
                  </a:txBody>
                  <a:tcPr marL="9524" marR="9524" marT="9525" marB="0" anchor="b"/>
                </a:tc>
              </a:tr>
            </a:tbl>
          </a:graphicData>
        </a:graphic>
      </p:graphicFrame>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en-US" altLang="en-US" smtClean="0"/>
              <a:t>Student Union &amp; Activities</a:t>
            </a:r>
          </a:p>
        </p:txBody>
      </p:sp>
      <p:sp>
        <p:nvSpPr>
          <p:cNvPr id="33795" name="Subtitle 2"/>
          <p:cNvSpPr>
            <a:spLocks noGrp="1"/>
          </p:cNvSpPr>
          <p:nvPr>
            <p:ph type="subTitle" idx="1"/>
          </p:nvPr>
        </p:nvSpPr>
        <p:spPr/>
        <p:txBody>
          <a:bodyPr/>
          <a:lstStyle/>
          <a:p>
            <a:pPr marL="0" indent="0">
              <a:buFontTx/>
              <a:buNone/>
            </a:pPr>
            <a:r>
              <a:rPr lang="en-US" altLang="en-US" smtClean="0"/>
              <a:t>Other Notes of Interest</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Student Union &amp; Activities</a:t>
            </a:r>
            <a:br>
              <a:rPr lang="en-US" altLang="en-US" smtClean="0"/>
            </a:br>
            <a:r>
              <a:rPr lang="en-US" altLang="en-US" sz="1400" smtClean="0"/>
              <a:t>Special Activities</a:t>
            </a:r>
            <a:endParaRPr lang="en-US" altLang="en-US" smtClean="0"/>
          </a:p>
        </p:txBody>
      </p:sp>
      <p:sp>
        <p:nvSpPr>
          <p:cNvPr id="3" name="Content Placeholder 2"/>
          <p:cNvSpPr>
            <a:spLocks noGrp="1"/>
          </p:cNvSpPr>
          <p:nvPr>
            <p:ph idx="1"/>
          </p:nvPr>
        </p:nvSpPr>
        <p:spPr>
          <a:xfrm>
            <a:off x="636588" y="1343025"/>
            <a:ext cx="8229600" cy="4779963"/>
          </a:xfrm>
        </p:spPr>
        <p:txBody>
          <a:bodyPr/>
          <a:lstStyle/>
          <a:p>
            <a:pPr marL="0" indent="0" eaLnBrk="1" hangingPunct="1">
              <a:buFontTx/>
              <a:buNone/>
              <a:defRPr/>
            </a:pPr>
            <a:r>
              <a:rPr lang="en-US" sz="2000" b="1" dirty="0" smtClean="0"/>
              <a:t>Other Notes of Interest</a:t>
            </a:r>
          </a:p>
          <a:p>
            <a:pPr lvl="1" eaLnBrk="1" hangingPunct="1">
              <a:defRPr/>
            </a:pPr>
            <a:r>
              <a:rPr lang="en-US" sz="1400" b="1" dirty="0" smtClean="0"/>
              <a:t>Student Development</a:t>
            </a:r>
          </a:p>
          <a:p>
            <a:pPr lvl="2" eaLnBrk="1" hangingPunct="1">
              <a:defRPr/>
            </a:pPr>
            <a:r>
              <a:rPr lang="en-US" sz="1400" dirty="0" smtClean="0"/>
              <a:t>Graduate Assistants (Farha Habeeb and Kelsey Holt)</a:t>
            </a:r>
          </a:p>
          <a:p>
            <a:pPr lvl="2" eaLnBrk="1" hangingPunct="1">
              <a:defRPr/>
            </a:pPr>
            <a:r>
              <a:rPr lang="en-US" sz="1400" dirty="0" smtClean="0"/>
              <a:t>Spring Awards Banquet</a:t>
            </a:r>
          </a:p>
          <a:p>
            <a:pPr lvl="2" eaLnBrk="1" hangingPunct="1">
              <a:defRPr/>
            </a:pPr>
            <a:r>
              <a:rPr lang="en-US" sz="1400" dirty="0" smtClean="0"/>
              <a:t>Student attendance at I-LEAD (Alyssa Singleton)</a:t>
            </a:r>
            <a:endParaRPr lang="en-US" sz="1400" b="1" dirty="0" smtClean="0"/>
          </a:p>
          <a:p>
            <a:pPr lvl="1" algn="just" eaLnBrk="1" hangingPunct="1">
              <a:defRPr/>
            </a:pPr>
            <a:r>
              <a:rPr lang="en-US" sz="1400" b="1" dirty="0" smtClean="0"/>
              <a:t>Scholarship</a:t>
            </a:r>
          </a:p>
          <a:p>
            <a:pPr lvl="2" algn="just" eaLnBrk="1" hangingPunct="1">
              <a:defRPr/>
            </a:pPr>
            <a:r>
              <a:rPr lang="en-US" sz="1400" b="1" dirty="0" smtClean="0"/>
              <a:t>2012 I-LEAD Scholarship recipient, Alyssa Singleton</a:t>
            </a:r>
            <a:endParaRPr lang="en-US" sz="1200" b="1" dirty="0" smtClean="0"/>
          </a:p>
          <a:p>
            <a:pPr lvl="1" algn="just" eaLnBrk="1" hangingPunct="1">
              <a:defRPr/>
            </a:pPr>
            <a:r>
              <a:rPr lang="en-US" sz="1400" b="1" dirty="0" smtClean="0"/>
              <a:t>Professional Development</a:t>
            </a:r>
          </a:p>
          <a:p>
            <a:pPr lvl="2" algn="just" eaLnBrk="1" hangingPunct="1">
              <a:defRPr/>
            </a:pPr>
            <a:r>
              <a:rPr lang="en-US" sz="1400" dirty="0" smtClean="0"/>
              <a:t>2012 ACUI  Region 12 Conference Educational Session Presenter, Alyssa Singleton</a:t>
            </a:r>
            <a:endParaRPr lang="en-US" sz="1000" dirty="0" smtClean="0"/>
          </a:p>
          <a:p>
            <a:pPr lvl="1" algn="just" eaLnBrk="1" hangingPunct="1">
              <a:defRPr/>
            </a:pPr>
            <a:r>
              <a:rPr lang="en-US" sz="1400" b="1" dirty="0" smtClean="0"/>
              <a:t>Tech Activities Board (TAB) Yearly Awards </a:t>
            </a:r>
          </a:p>
          <a:p>
            <a:pPr lvl="2" algn="just" eaLnBrk="1" hangingPunct="1">
              <a:defRPr/>
            </a:pPr>
            <a:r>
              <a:rPr lang="en-US" sz="1400" dirty="0" smtClean="0"/>
              <a:t>Jerry V. Fox, Jr. Award for Outstanding Coordinator: Kandace Austin</a:t>
            </a:r>
          </a:p>
          <a:p>
            <a:pPr lvl="2" algn="just" eaLnBrk="1" hangingPunct="1">
              <a:defRPr/>
            </a:pPr>
            <a:r>
              <a:rPr lang="en-US" sz="1400" dirty="0" smtClean="0"/>
              <a:t>Award for Outstanding New General Member: McKenzie Hopson</a:t>
            </a:r>
          </a:p>
          <a:p>
            <a:pPr lvl="2" algn="just" eaLnBrk="1" hangingPunct="1">
              <a:defRPr/>
            </a:pPr>
            <a:r>
              <a:rPr lang="en-US" sz="1400" dirty="0" smtClean="0"/>
              <a:t>James G. Allen Award for Outstanding General Member: Eric Lee</a:t>
            </a:r>
          </a:p>
          <a:p>
            <a:pPr lvl="2" algn="just" eaLnBrk="1" hangingPunct="1">
              <a:defRPr/>
            </a:pPr>
            <a:r>
              <a:rPr lang="en-US" sz="1400" dirty="0" smtClean="0"/>
              <a:t>W.B. Rushing Award for Outstanding Contribution to Campus Programs: Alyssa Singleton</a:t>
            </a:r>
          </a:p>
          <a:p>
            <a:pPr lvl="2" algn="just" eaLnBrk="1" hangingPunct="1">
              <a:defRPr/>
            </a:pPr>
            <a:r>
              <a:rPr lang="en-US" sz="1400" dirty="0" smtClean="0"/>
              <a:t>Advisor’s Choice Excellence Award: </a:t>
            </a:r>
            <a:r>
              <a:rPr lang="en-US" sz="1400" dirty="0" err="1" smtClean="0"/>
              <a:t>Regine</a:t>
            </a:r>
            <a:r>
              <a:rPr lang="en-US" sz="1400" dirty="0" smtClean="0"/>
              <a:t> </a:t>
            </a:r>
            <a:r>
              <a:rPr lang="en-US" sz="1400" dirty="0" err="1" smtClean="0"/>
              <a:t>Cliatt</a:t>
            </a:r>
            <a:endParaRPr lang="en-US" sz="1400" dirty="0" smtClean="0"/>
          </a:p>
          <a:p>
            <a:pPr lvl="2" algn="just" eaLnBrk="1" hangingPunct="1">
              <a:defRPr/>
            </a:pPr>
            <a:r>
              <a:rPr lang="en-US" sz="1400" dirty="0" err="1" smtClean="0"/>
              <a:t>TABtime</a:t>
            </a:r>
            <a:r>
              <a:rPr lang="en-US" sz="1400" dirty="0" smtClean="0"/>
              <a:t> Achievement Award: Scott Layher, Texas Tech University Rec.</a:t>
            </a:r>
          </a:p>
          <a:p>
            <a:pPr>
              <a:defRPr/>
            </a:pPr>
            <a:endParaRPr lang="en-US"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Student Union &amp; Activities</a:t>
            </a:r>
            <a:br>
              <a:rPr lang="en-US" altLang="en-US" smtClean="0"/>
            </a:br>
            <a:r>
              <a:rPr lang="en-US" altLang="en-US" sz="1400" smtClean="0"/>
              <a:t>Special Events</a:t>
            </a:r>
          </a:p>
        </p:txBody>
      </p:sp>
      <p:sp>
        <p:nvSpPr>
          <p:cNvPr id="35843" name="Content Placeholder 2"/>
          <p:cNvSpPr>
            <a:spLocks noGrp="1"/>
          </p:cNvSpPr>
          <p:nvPr>
            <p:ph sz="half" idx="1"/>
          </p:nvPr>
        </p:nvSpPr>
        <p:spPr>
          <a:xfrm>
            <a:off x="560388" y="1219200"/>
            <a:ext cx="4038600" cy="4627563"/>
          </a:xfrm>
        </p:spPr>
        <p:txBody>
          <a:bodyPr/>
          <a:lstStyle/>
          <a:p>
            <a:pPr marL="0" indent="0" algn="just" eaLnBrk="1" hangingPunct="1">
              <a:buFontTx/>
              <a:buNone/>
            </a:pPr>
            <a:r>
              <a:rPr lang="en-US" altLang="en-US" sz="2000" b="1" dirty="0" smtClean="0"/>
              <a:t>Other Notes of Interest</a:t>
            </a:r>
          </a:p>
          <a:p>
            <a:pPr lvl="1" eaLnBrk="1" hangingPunct="1"/>
            <a:r>
              <a:rPr lang="en-US" altLang="en-US" sz="1400" b="1" dirty="0" smtClean="0"/>
              <a:t>Special Events</a:t>
            </a:r>
            <a:endParaRPr lang="en-US" altLang="en-US" sz="1400" dirty="0" smtClean="0"/>
          </a:p>
          <a:p>
            <a:pPr lvl="2" eaLnBrk="1" hangingPunct="1"/>
            <a:r>
              <a:rPr lang="en-US" altLang="en-US" sz="1400" dirty="0" smtClean="0"/>
              <a:t>Jason </a:t>
            </a:r>
            <a:r>
              <a:rPr lang="en-US" altLang="en-US" sz="1400" dirty="0" err="1" smtClean="0"/>
              <a:t>Aldean</a:t>
            </a:r>
            <a:r>
              <a:rPr lang="en-US" altLang="en-US" sz="1400" dirty="0" smtClean="0"/>
              <a:t> ticket pre-sale</a:t>
            </a:r>
          </a:p>
          <a:p>
            <a:pPr lvl="2" eaLnBrk="1" hangingPunct="1"/>
            <a:r>
              <a:rPr lang="en-US" altLang="en-US" sz="1400" dirty="0" smtClean="0"/>
              <a:t>George Strait ticket pre-sale</a:t>
            </a:r>
          </a:p>
          <a:p>
            <a:pPr lvl="2" eaLnBrk="1" hangingPunct="1"/>
            <a:r>
              <a:rPr lang="en-US" altLang="en-US" sz="1400" dirty="0" smtClean="0"/>
              <a:t>Rascal </a:t>
            </a:r>
            <a:r>
              <a:rPr lang="en-US" altLang="en-US" sz="1400" dirty="0" err="1" smtClean="0"/>
              <a:t>Flatts</a:t>
            </a:r>
            <a:r>
              <a:rPr lang="en-US" altLang="en-US" sz="1400" dirty="0" smtClean="0"/>
              <a:t> ticket pre-sale</a:t>
            </a:r>
          </a:p>
          <a:p>
            <a:pPr lvl="2" eaLnBrk="1" hangingPunct="1"/>
            <a:r>
              <a:rPr lang="en-US" altLang="en-US" sz="1400" dirty="0" smtClean="0"/>
              <a:t>Bon Jovi ticket pre-sale</a:t>
            </a:r>
          </a:p>
          <a:p>
            <a:pPr lvl="2" eaLnBrk="1" hangingPunct="1"/>
            <a:r>
              <a:rPr lang="en-US" altLang="en-US" sz="1400" dirty="0" smtClean="0"/>
              <a:t>Presidential Arts and Lecture Series Performances</a:t>
            </a:r>
          </a:p>
          <a:p>
            <a:pPr lvl="3" eaLnBrk="1" hangingPunct="1"/>
            <a:r>
              <a:rPr lang="en-US" altLang="en-US" sz="1400" i="1" dirty="0" smtClean="0"/>
              <a:t>Peter Buffett</a:t>
            </a:r>
          </a:p>
          <a:p>
            <a:pPr lvl="3" eaLnBrk="1" hangingPunct="1"/>
            <a:r>
              <a:rPr lang="en-US" altLang="en-US" sz="1400" i="1" dirty="0" err="1" smtClean="0"/>
              <a:t>Nachito</a:t>
            </a:r>
            <a:r>
              <a:rPr lang="en-US" altLang="en-US" sz="1400" i="1" dirty="0" smtClean="0"/>
              <a:t> Herrera</a:t>
            </a:r>
          </a:p>
          <a:p>
            <a:pPr lvl="3" eaLnBrk="1" hangingPunct="1"/>
            <a:r>
              <a:rPr lang="en-US" altLang="en-US" sz="1400" i="1" dirty="0" smtClean="0"/>
              <a:t>Judy Collins</a:t>
            </a:r>
          </a:p>
          <a:p>
            <a:pPr lvl="3" eaLnBrk="1" hangingPunct="1"/>
            <a:r>
              <a:rPr lang="en-US" altLang="en-US" sz="1400" i="1" dirty="0" smtClean="0"/>
              <a:t>Santa Fe Opera</a:t>
            </a:r>
          </a:p>
          <a:p>
            <a:pPr lvl="3" eaLnBrk="1" hangingPunct="1"/>
            <a:r>
              <a:rPr lang="en-US" altLang="en-US" sz="1400" i="1" dirty="0" smtClean="0"/>
              <a:t>Marc Cohn</a:t>
            </a:r>
          </a:p>
          <a:p>
            <a:pPr lvl="3" eaLnBrk="1" hangingPunct="1"/>
            <a:r>
              <a:rPr lang="en-US" altLang="en-US" sz="1400" i="1" dirty="0" smtClean="0"/>
              <a:t>Timothy Egan</a:t>
            </a:r>
          </a:p>
          <a:p>
            <a:pPr lvl="2" eaLnBrk="1" hangingPunct="1"/>
            <a:r>
              <a:rPr lang="en-US" altLang="en-US" sz="1400" dirty="0" smtClean="0"/>
              <a:t>Back to School Fiesta 2012</a:t>
            </a:r>
          </a:p>
          <a:p>
            <a:pPr lvl="2" eaLnBrk="1" hangingPunct="1"/>
            <a:r>
              <a:rPr lang="en-US" altLang="en-US" sz="1400" dirty="0" smtClean="0"/>
              <a:t>Texas Tech Band and Orchestra Camp</a:t>
            </a:r>
          </a:p>
          <a:p>
            <a:pPr lvl="2" eaLnBrk="1" hangingPunct="1"/>
            <a:r>
              <a:rPr lang="en-US" altLang="en-US" sz="1400" dirty="0" smtClean="0"/>
              <a:t>UIL Academic and One Act Play Competitions </a:t>
            </a:r>
          </a:p>
          <a:p>
            <a:pPr lvl="2" eaLnBrk="1" hangingPunct="1"/>
            <a:r>
              <a:rPr lang="en-US" altLang="en-US" sz="1400" dirty="0" smtClean="0"/>
              <a:t>Board of Regents Meetings</a:t>
            </a:r>
          </a:p>
        </p:txBody>
      </p:sp>
      <p:sp>
        <p:nvSpPr>
          <p:cNvPr id="35844" name="Content Placeholder 3"/>
          <p:cNvSpPr>
            <a:spLocks noGrp="1"/>
          </p:cNvSpPr>
          <p:nvPr>
            <p:ph sz="half" idx="2"/>
          </p:nvPr>
        </p:nvSpPr>
        <p:spPr>
          <a:xfrm>
            <a:off x="4760913" y="1133475"/>
            <a:ext cx="4038600" cy="5522913"/>
          </a:xfrm>
        </p:spPr>
        <p:txBody>
          <a:bodyPr/>
          <a:lstStyle/>
          <a:p>
            <a:pPr lvl="2" eaLnBrk="1" hangingPunct="1"/>
            <a:r>
              <a:rPr lang="en-US" altLang="en-US" sz="1400" smtClean="0"/>
              <a:t>Foundation Board Meetings</a:t>
            </a:r>
          </a:p>
          <a:p>
            <a:pPr lvl="2" eaLnBrk="1" hangingPunct="1"/>
            <a:r>
              <a:rPr lang="en-US" altLang="en-US" sz="1400" smtClean="0"/>
              <a:t>SPICE CUP (World Wide Competition)</a:t>
            </a:r>
            <a:endParaRPr lang="en-US" altLang="en-US" smtClean="0"/>
          </a:p>
          <a:p>
            <a:pPr lvl="2" eaLnBrk="1" hangingPunct="1"/>
            <a:r>
              <a:rPr lang="en-US" altLang="en-US" sz="1400" smtClean="0"/>
              <a:t>Career Fairs</a:t>
            </a:r>
          </a:p>
          <a:p>
            <a:pPr lvl="2" eaLnBrk="1" hangingPunct="1"/>
            <a:r>
              <a:rPr lang="en-US" altLang="en-US" sz="1400" smtClean="0"/>
              <a:t>Study Nights at the Union</a:t>
            </a:r>
          </a:p>
          <a:p>
            <a:pPr lvl="2" eaLnBrk="1" hangingPunct="1"/>
            <a:r>
              <a:rPr lang="en-US" altLang="en-US" sz="1400" smtClean="0"/>
              <a:t>Camp LEAD</a:t>
            </a:r>
          </a:p>
          <a:p>
            <a:pPr lvl="2" eaLnBrk="1" hangingPunct="1"/>
            <a:r>
              <a:rPr lang="en-US" altLang="en-US" sz="1400" smtClean="0"/>
              <a:t>4-H Conference</a:t>
            </a:r>
          </a:p>
          <a:p>
            <a:pPr lvl="2" eaLnBrk="1" hangingPunct="1"/>
            <a:r>
              <a:rPr lang="en-US" altLang="en-US" sz="1400" smtClean="0"/>
              <a:t>FACES Conference</a:t>
            </a:r>
          </a:p>
          <a:p>
            <a:pPr lvl="2" eaLnBrk="1" hangingPunct="1"/>
            <a:r>
              <a:rPr lang="en-US" altLang="en-US" sz="1400" smtClean="0"/>
              <a:t>Visitor’s Center</a:t>
            </a:r>
          </a:p>
          <a:p>
            <a:pPr lvl="3" eaLnBrk="1" hangingPunct="1"/>
            <a:r>
              <a:rPr lang="en-US" altLang="en-US" sz="1400" i="1" smtClean="0"/>
              <a:t>Football Friday</a:t>
            </a:r>
          </a:p>
          <a:p>
            <a:pPr lvl="3" eaLnBrk="1" hangingPunct="1"/>
            <a:r>
              <a:rPr lang="en-US" altLang="en-US" sz="1400" i="1" smtClean="0"/>
              <a:t>Connect Tech</a:t>
            </a:r>
          </a:p>
          <a:p>
            <a:pPr lvl="3" eaLnBrk="1" hangingPunct="1"/>
            <a:r>
              <a:rPr lang="en-US" altLang="en-US" sz="1400" i="1" smtClean="0"/>
              <a:t>Transfer Days</a:t>
            </a:r>
          </a:p>
          <a:p>
            <a:pPr lvl="2" eaLnBrk="1" hangingPunct="1"/>
            <a:r>
              <a:rPr lang="en-US" altLang="en-US" sz="1400" smtClean="0"/>
              <a:t>Texas Association of High School Councils</a:t>
            </a:r>
          </a:p>
          <a:p>
            <a:pPr lvl="2" eaLnBrk="1" hangingPunct="1"/>
            <a:r>
              <a:rPr lang="en-US" altLang="en-US" sz="1400" smtClean="0"/>
              <a:t>Hispanic Crime Fiction Conference</a:t>
            </a:r>
          </a:p>
          <a:p>
            <a:pPr lvl="2" eaLnBrk="1" hangingPunct="1"/>
            <a:r>
              <a:rPr lang="en-US" altLang="en-US" sz="1400" smtClean="0"/>
              <a:t>FFA Convention</a:t>
            </a:r>
          </a:p>
          <a:p>
            <a:pPr lvl="2" eaLnBrk="1" hangingPunct="1"/>
            <a:r>
              <a:rPr lang="en-US" altLang="en-US" sz="1400" smtClean="0"/>
              <a:t>RaiderWelcome</a:t>
            </a:r>
          </a:p>
          <a:p>
            <a:pPr lvl="2" eaLnBrk="1" hangingPunct="1"/>
            <a:r>
              <a:rPr lang="en-US" altLang="en-US" sz="1400" smtClean="0"/>
              <a:t>Conferences (25+ a year)</a:t>
            </a:r>
          </a:p>
          <a:p>
            <a:pPr lvl="2" eaLnBrk="1" hangingPunct="1"/>
            <a:r>
              <a:rPr lang="en-US" altLang="en-US" sz="1400" smtClean="0"/>
              <a:t>Red Raider Orientation</a:t>
            </a:r>
          </a:p>
          <a:p>
            <a:pPr lvl="2" eaLnBrk="1" hangingPunct="1"/>
            <a:r>
              <a:rPr lang="en-US" altLang="en-US" sz="1400" smtClean="0"/>
              <a:t>Visual &amp; Performing Art Operas</a:t>
            </a:r>
          </a:p>
          <a:p>
            <a:pPr lvl="2" eaLnBrk="1" hangingPunct="1"/>
            <a:r>
              <a:rPr lang="en-US" altLang="en-US" sz="1400" smtClean="0"/>
              <a:t>Student Organization Academy</a:t>
            </a:r>
          </a:p>
          <a:p>
            <a:endParaRPr lang="en-US" altLang="en-US" smtClean="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1416050"/>
            <a:ext cx="8229600" cy="4525963"/>
          </a:xfrm>
        </p:spPr>
        <p:txBody>
          <a:bodyPr/>
          <a:lstStyle/>
          <a:p>
            <a:pPr marL="0" indent="0">
              <a:buFontTx/>
              <a:buNone/>
              <a:defRPr/>
            </a:pPr>
            <a:r>
              <a:rPr lang="en-US" sz="2000" b="1" dirty="0" smtClean="0"/>
              <a:t>Professional Affiliations</a:t>
            </a:r>
            <a:endParaRPr lang="en-US" sz="2000" b="1" dirty="0"/>
          </a:p>
          <a:p>
            <a:pPr lvl="2">
              <a:defRPr/>
            </a:pPr>
            <a:endParaRPr lang="en-US" sz="500" dirty="0"/>
          </a:p>
          <a:p>
            <a:pPr>
              <a:buFont typeface="Arial" panose="020B0604020202020204" pitchFamily="34" charset="0"/>
              <a:buChar char="•"/>
              <a:defRPr/>
            </a:pPr>
            <a:r>
              <a:rPr lang="en-US" sz="1400" b="1" dirty="0"/>
              <a:t>New Century </a:t>
            </a:r>
            <a:r>
              <a:rPr lang="en-US" sz="1400" b="1" dirty="0" smtClean="0"/>
              <a:t>Leadership</a:t>
            </a:r>
          </a:p>
          <a:p>
            <a:pPr lvl="1">
              <a:buFont typeface="Arial" panose="020B0604020202020204" pitchFamily="34" charset="0"/>
              <a:buChar char="•"/>
              <a:defRPr/>
            </a:pPr>
            <a:r>
              <a:rPr lang="en-US" sz="1400" dirty="0" smtClean="0"/>
              <a:t>New </a:t>
            </a:r>
            <a:r>
              <a:rPr lang="en-US" sz="1400" dirty="0"/>
              <a:t>Century Leadership is a leadership development and community orientation program for local high school juniors.  New Century Leadership is designed to teach Lubbock area youth about the importance of personal and community responsibility.</a:t>
            </a:r>
          </a:p>
          <a:p>
            <a:pPr>
              <a:buFont typeface="Arial" panose="020B0604020202020204" pitchFamily="34" charset="0"/>
              <a:buChar char="•"/>
              <a:defRPr/>
            </a:pPr>
            <a:endParaRPr lang="en-US" sz="1400" dirty="0" smtClean="0"/>
          </a:p>
          <a:p>
            <a:pPr>
              <a:buFont typeface="Arial" panose="020B0604020202020204" pitchFamily="34" charset="0"/>
              <a:buChar char="•"/>
              <a:defRPr/>
            </a:pPr>
            <a:r>
              <a:rPr lang="en-US" sz="1400" b="1" dirty="0" smtClean="0"/>
              <a:t>Emerging Leaders</a:t>
            </a:r>
          </a:p>
          <a:p>
            <a:pPr lvl="1">
              <a:buFont typeface="Arial" panose="020B0604020202020204" pitchFamily="34" charset="0"/>
              <a:buChar char="•"/>
              <a:defRPr/>
            </a:pPr>
            <a:r>
              <a:rPr lang="en-US" sz="1400" dirty="0" smtClean="0"/>
              <a:t>Emerging </a:t>
            </a:r>
            <a:r>
              <a:rPr lang="en-US" sz="1400" dirty="0"/>
              <a:t>Leaders is a year-long annual program offered by the Volunteer Center of Lubbock that helps equip and engage young professionals who are in their 20s or 30s. Through this program participants will learn how to connect with their best volunteer fit, develop skills to enhance high performance teams, serve on a nonprofit board, lead volunteer projects, and find volunteer opportunities.</a:t>
            </a:r>
          </a:p>
          <a:p>
            <a:pPr>
              <a:defRPr/>
            </a:pPr>
            <a:endParaRPr lang="en-US" sz="1400" dirty="0"/>
          </a:p>
          <a:p>
            <a:pPr marL="514350" lvl="2" indent="0">
              <a:buFontTx/>
              <a:buNone/>
              <a:defRPr/>
            </a:pPr>
            <a:endParaRPr lang="en-US" sz="1400" dirty="0"/>
          </a:p>
          <a:p>
            <a:pPr lvl="1">
              <a:defRPr/>
            </a:pPr>
            <a:endParaRPr lang="en-US" sz="400" dirty="0"/>
          </a:p>
          <a:p>
            <a:pPr>
              <a:defRPr/>
            </a:pPr>
            <a:endParaRPr lang="en-US" dirty="0"/>
          </a:p>
        </p:txBody>
      </p:sp>
      <p:sp>
        <p:nvSpPr>
          <p:cNvPr id="36867" name="Title 1"/>
          <p:cNvSpPr>
            <a:spLocks noGrp="1"/>
          </p:cNvSpPr>
          <p:nvPr>
            <p:ph type="title"/>
          </p:nvPr>
        </p:nvSpPr>
        <p:spPr/>
        <p:txBody>
          <a:bodyPr/>
          <a:lstStyle/>
          <a:p>
            <a:r>
              <a:rPr lang="en-US" altLang="en-US" smtClean="0"/>
              <a:t>Student Union &amp; Activities</a:t>
            </a:r>
            <a:br>
              <a:rPr lang="en-US" altLang="en-US" smtClean="0"/>
            </a:br>
            <a:r>
              <a:rPr lang="en-US" altLang="en-US" sz="1400" smtClean="0"/>
              <a:t>Professional Affiliations</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pPr marL="0" indent="0" algn="ctr">
              <a:buFontTx/>
              <a:buNone/>
              <a:defRPr/>
            </a:pPr>
            <a:endParaRPr lang="en-US" dirty="0" smtClean="0"/>
          </a:p>
          <a:p>
            <a:pPr marL="0" indent="0" algn="ctr">
              <a:buFontTx/>
              <a:buNone/>
              <a:defRPr/>
            </a:pPr>
            <a:r>
              <a:rPr lang="en-US" dirty="0" smtClean="0"/>
              <a:t>Goals 2012-2013</a:t>
            </a:r>
          </a:p>
          <a:p>
            <a:pPr>
              <a:defRPr/>
            </a:pPr>
            <a:endParaRPr lang="en-US" dirty="0"/>
          </a:p>
        </p:txBody>
      </p:sp>
      <p:sp>
        <p:nvSpPr>
          <p:cNvPr id="37891" name="Title 1"/>
          <p:cNvSpPr>
            <a:spLocks noGrp="1"/>
          </p:cNvSpPr>
          <p:nvPr>
            <p:ph type="ctrTitle"/>
          </p:nvPr>
        </p:nvSpPr>
        <p:spPr/>
        <p:txBody>
          <a:bodyPr/>
          <a:lstStyle/>
          <a:p>
            <a:r>
              <a:rPr lang="en-US" altLang="en-US" smtClean="0"/>
              <a:t>Student Union &amp; Activities</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Tech Activities Board (TAB)</a:t>
            </a:r>
            <a:br>
              <a:rPr lang="en-US" altLang="en-US" smtClean="0"/>
            </a:br>
            <a:r>
              <a:rPr lang="en-US" altLang="en-US" sz="1400" smtClean="0"/>
              <a:t>Goals 2012-2013</a:t>
            </a:r>
          </a:p>
        </p:txBody>
      </p:sp>
      <p:sp>
        <p:nvSpPr>
          <p:cNvPr id="3" name="Content Placeholder 2"/>
          <p:cNvSpPr>
            <a:spLocks noGrp="1"/>
          </p:cNvSpPr>
          <p:nvPr>
            <p:ph idx="1"/>
          </p:nvPr>
        </p:nvSpPr>
        <p:spPr>
          <a:xfrm>
            <a:off x="455613" y="1501775"/>
            <a:ext cx="8229600" cy="4525963"/>
          </a:xfrm>
        </p:spPr>
        <p:txBody>
          <a:bodyPr/>
          <a:lstStyle/>
          <a:p>
            <a:pPr marL="0" indent="0">
              <a:buFontTx/>
              <a:buNone/>
              <a:defRPr/>
            </a:pPr>
            <a:r>
              <a:rPr lang="en-US" sz="2000" b="1" dirty="0" smtClean="0"/>
              <a:t>Tech Activities Board (TAB)</a:t>
            </a:r>
          </a:p>
          <a:p>
            <a:pPr>
              <a:defRPr/>
            </a:pPr>
            <a:r>
              <a:rPr lang="en-US" sz="1400" b="1" dirty="0" smtClean="0"/>
              <a:t>Marketing</a:t>
            </a:r>
          </a:p>
          <a:p>
            <a:pPr lvl="1">
              <a:defRPr/>
            </a:pPr>
            <a:r>
              <a:rPr lang="en-US" sz="1400" dirty="0" smtClean="0"/>
              <a:t>Participation</a:t>
            </a:r>
          </a:p>
          <a:p>
            <a:pPr lvl="2">
              <a:defRPr/>
            </a:pPr>
            <a:r>
              <a:rPr lang="en-US" sz="1400" i="1" dirty="0" smtClean="0"/>
              <a:t>Increase electronic presence through Facebook and Twitter</a:t>
            </a:r>
          </a:p>
          <a:p>
            <a:pPr>
              <a:defRPr/>
            </a:pPr>
            <a:r>
              <a:rPr lang="en-US" sz="1400" b="1" dirty="0" smtClean="0"/>
              <a:t>Collaboration</a:t>
            </a:r>
          </a:p>
          <a:p>
            <a:pPr lvl="1">
              <a:defRPr/>
            </a:pPr>
            <a:r>
              <a:rPr lang="en-US" sz="1400" i="1" dirty="0" smtClean="0"/>
              <a:t>Student Organizations</a:t>
            </a:r>
          </a:p>
          <a:p>
            <a:pPr lvl="1">
              <a:defRPr/>
            </a:pPr>
            <a:r>
              <a:rPr lang="en-US" sz="1400" i="1" dirty="0" smtClean="0"/>
              <a:t>On-Campus Departments</a:t>
            </a:r>
          </a:p>
          <a:p>
            <a:pPr lvl="1">
              <a:defRPr/>
            </a:pPr>
            <a:r>
              <a:rPr lang="en-US" sz="1400" i="1" dirty="0" smtClean="0"/>
              <a:t>Committee Work</a:t>
            </a:r>
          </a:p>
          <a:p>
            <a:pPr>
              <a:defRPr/>
            </a:pPr>
            <a:r>
              <a:rPr lang="en-US" sz="1400" b="1" dirty="0" smtClean="0"/>
              <a:t>Assessment</a:t>
            </a:r>
          </a:p>
          <a:p>
            <a:pPr lvl="1">
              <a:defRPr/>
            </a:pPr>
            <a:r>
              <a:rPr lang="en-US" sz="1400" i="1" dirty="0" smtClean="0"/>
              <a:t>Coordinator/Committee Assessment</a:t>
            </a:r>
          </a:p>
          <a:p>
            <a:pPr lvl="1">
              <a:defRPr/>
            </a:pPr>
            <a:r>
              <a:rPr lang="en-US" sz="1400" i="1" dirty="0" smtClean="0"/>
              <a:t>Spatial Use Data</a:t>
            </a:r>
          </a:p>
          <a:p>
            <a:pPr>
              <a:defRPr/>
            </a:pPr>
            <a:r>
              <a:rPr lang="en-US" sz="1400" b="1" dirty="0" smtClean="0"/>
              <a:t>Committee Structure</a:t>
            </a:r>
          </a:p>
          <a:p>
            <a:pPr lvl="1">
              <a:defRPr/>
            </a:pPr>
            <a:r>
              <a:rPr lang="en-US" sz="1400" i="1" dirty="0" smtClean="0"/>
              <a:t>Incorporate new committee, Outreach Programs, into the organization</a:t>
            </a:r>
          </a:p>
          <a:p>
            <a:pPr lvl="1">
              <a:defRPr/>
            </a:pPr>
            <a:r>
              <a:rPr lang="en-US" sz="1400" i="1" dirty="0" smtClean="0"/>
              <a:t>Actively involve the organization with programs like Dance Marathon and Relay for Life</a:t>
            </a:r>
          </a:p>
          <a:p>
            <a:pPr>
              <a:defRPr/>
            </a:pPr>
            <a:endParaRPr lang="en-US" sz="1200" dirty="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p:txBody>
          <a:bodyPr/>
          <a:lstStyle/>
          <a:p>
            <a:r>
              <a:rPr lang="en-US" altLang="en-US" smtClean="0"/>
              <a:t>Contributors</a:t>
            </a:r>
          </a:p>
        </p:txBody>
      </p:sp>
      <p:sp>
        <p:nvSpPr>
          <p:cNvPr id="39939" name="Subtitle 4"/>
          <p:cNvSpPr>
            <a:spLocks noGrp="1"/>
          </p:cNvSpPr>
          <p:nvPr>
            <p:ph type="subTitle" idx="1"/>
          </p:nvPr>
        </p:nvSpPr>
        <p:spPr>
          <a:xfrm>
            <a:off x="614363" y="1314450"/>
            <a:ext cx="6400800" cy="4991100"/>
          </a:xfrm>
        </p:spPr>
        <p:txBody>
          <a:bodyPr/>
          <a:lstStyle/>
          <a:p>
            <a:pPr marL="0" indent="0">
              <a:buFontTx/>
              <a:buNone/>
            </a:pPr>
            <a:r>
              <a:rPr lang="en-US" altLang="en-US" sz="1800" smtClean="0"/>
              <a:t>Jon Mark Bernal, Associate Director</a:t>
            </a:r>
          </a:p>
          <a:p>
            <a:pPr marL="0" indent="0">
              <a:buFontTx/>
              <a:buNone/>
            </a:pPr>
            <a:endParaRPr lang="en-US" altLang="en-US" sz="1800" smtClean="0"/>
          </a:p>
          <a:p>
            <a:pPr marL="0" indent="0">
              <a:buFontTx/>
              <a:buNone/>
            </a:pPr>
            <a:r>
              <a:rPr lang="en-US" altLang="en-US" sz="1800" smtClean="0"/>
              <a:t>Kim Simon-Akins, Assistant Director</a:t>
            </a:r>
          </a:p>
          <a:p>
            <a:pPr marL="0" indent="0">
              <a:buFontTx/>
              <a:buNone/>
            </a:pPr>
            <a:endParaRPr lang="en-US" altLang="en-US" sz="1800" smtClean="0"/>
          </a:p>
          <a:p>
            <a:pPr marL="0" indent="0">
              <a:buFontTx/>
              <a:buNone/>
            </a:pPr>
            <a:r>
              <a:rPr lang="en-US" altLang="en-US" sz="1800" smtClean="0"/>
              <a:t>Sonia Moore, Unit Coordinator</a:t>
            </a:r>
          </a:p>
          <a:p>
            <a:pPr marL="0" indent="0">
              <a:buFontTx/>
              <a:buNone/>
            </a:pPr>
            <a:endParaRPr lang="en-US" altLang="en-US" sz="1800" smtClean="0"/>
          </a:p>
          <a:p>
            <a:pPr marL="0" indent="0">
              <a:buFontTx/>
              <a:buNone/>
            </a:pPr>
            <a:r>
              <a:rPr lang="en-US" altLang="en-US" sz="1800" smtClean="0"/>
              <a:t>Claire Maginness, Unit Coordinator</a:t>
            </a:r>
          </a:p>
          <a:p>
            <a:pPr marL="0" indent="0">
              <a:buFontTx/>
              <a:buNone/>
            </a:pPr>
            <a:endParaRPr lang="en-US" altLang="en-US" sz="1800" smtClean="0"/>
          </a:p>
          <a:p>
            <a:pPr marL="0" indent="0">
              <a:buFontTx/>
              <a:buNone/>
            </a:pPr>
            <a:r>
              <a:rPr lang="en-US" altLang="en-US" sz="1800" smtClean="0"/>
              <a:t>Autumn Arthur, Graphic Designer</a:t>
            </a:r>
          </a:p>
          <a:p>
            <a:pPr marL="0" indent="0">
              <a:buFontTx/>
              <a:buNone/>
            </a:pPr>
            <a:endParaRPr lang="en-US" altLang="en-US" sz="1800" smtClean="0"/>
          </a:p>
          <a:p>
            <a:pPr marL="0" indent="0">
              <a:buFontTx/>
              <a:buNone/>
            </a:pPr>
            <a:r>
              <a:rPr lang="en-US" altLang="en-US" sz="1800" smtClean="0"/>
              <a:t>Christine Petteys,  Senior Office Assistant</a:t>
            </a:r>
          </a:p>
          <a:p>
            <a:pPr marL="0" indent="0">
              <a:buFontTx/>
              <a:buNone/>
            </a:pPr>
            <a:endParaRPr lang="en-US" altLang="en-US" sz="1800" smtClean="0"/>
          </a:p>
          <a:p>
            <a:pPr marL="0" indent="0">
              <a:buFontTx/>
              <a:buNone/>
            </a:pPr>
            <a:r>
              <a:rPr lang="en-US" altLang="en-US" sz="1800" smtClean="0"/>
              <a:t>Rhonda Bratcher, Specialist III</a:t>
            </a:r>
          </a:p>
          <a:p>
            <a:pPr marL="0" indent="0">
              <a:buFontTx/>
              <a:buNone/>
            </a:pPr>
            <a:endParaRPr lang="en-US" altLang="en-US" sz="1800" smtClean="0"/>
          </a:p>
          <a:p>
            <a:pPr marL="0" indent="0">
              <a:buFontTx/>
              <a:buNone/>
            </a:pPr>
            <a:r>
              <a:rPr lang="en-US" altLang="en-US" sz="1800" smtClean="0"/>
              <a:t>Farha Habeeb, Graduate Assistant</a:t>
            </a:r>
          </a:p>
          <a:p>
            <a:pPr marL="0" indent="0">
              <a:buFontTx/>
              <a:buNone/>
            </a:pPr>
            <a:endParaRPr lang="en-US" altLang="en-US" sz="1800" smtClean="0"/>
          </a:p>
          <a:p>
            <a:pPr marL="0" indent="0">
              <a:buFontTx/>
              <a:buNone/>
            </a:pPr>
            <a:r>
              <a:rPr lang="en-US" altLang="en-US" sz="1800" smtClean="0"/>
              <a:t>Kelsey Holt, Graduate Assistant</a:t>
            </a:r>
          </a:p>
          <a:p>
            <a:pPr marL="0" indent="0">
              <a:buFontTx/>
              <a:buNone/>
            </a:pPr>
            <a:endParaRPr lang="en-US" altLang="en-US" smtClean="0"/>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endParaRPr lang="en-US" altLang="en-US" smtClean="0"/>
          </a:p>
        </p:txBody>
      </p:sp>
      <p:pic>
        <p:nvPicPr>
          <p:cNvPr id="41987" name="Picture 2" descr="DoubleT-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2909888"/>
            <a:ext cx="2574925" cy="21494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8" name="TextBox 2"/>
          <p:cNvSpPr txBox="1">
            <a:spLocks noChangeArrowheads="1"/>
          </p:cNvSpPr>
          <p:nvPr/>
        </p:nvSpPr>
        <p:spPr bwMode="auto">
          <a:xfrm>
            <a:off x="0" y="55340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5000"/>
              </a:spcAft>
              <a:buChar char="•"/>
              <a:defRPr sz="3200">
                <a:solidFill>
                  <a:schemeClr val="tx1"/>
                </a:solidFill>
                <a:latin typeface="Times New Roman" pitchFamily="18" charset="0"/>
              </a:defRPr>
            </a:lvl1pPr>
            <a:lvl2pPr marL="742950" indent="-285750" eaLnBrk="0" hangingPunct="0">
              <a:spcBef>
                <a:spcPct val="20000"/>
              </a:spcBef>
              <a:buClr>
                <a:srgbClr val="CC0000"/>
              </a:buClr>
              <a:buSzPct val="90000"/>
              <a:buFont typeface="Wingdings" pitchFamily="2" charset="2"/>
              <a:buChar char="§"/>
              <a:defRPr sz="2400">
                <a:solidFill>
                  <a:schemeClr val="tx1"/>
                </a:solidFill>
                <a:latin typeface="Times New Roman" pitchFamily="18" charset="0"/>
              </a:defRPr>
            </a:lvl2pPr>
            <a:lvl3pPr marL="1143000" indent="-228600" eaLnBrk="0" hangingPunct="0">
              <a:spcBef>
                <a:spcPct val="40000"/>
              </a:spcBef>
              <a:buChar char="•"/>
              <a:defRPr sz="2400" i="1">
                <a:solidFill>
                  <a:schemeClr val="tx1"/>
                </a:solidFill>
                <a:latin typeface="Times New Roman" pitchFamily="18" charset="0"/>
              </a:defRPr>
            </a:lvl3pPr>
            <a:lvl4pPr marL="1600200" indent="-228600" eaLnBrk="0" hangingPunct="0">
              <a:spcBef>
                <a:spcPct val="4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FontTx/>
              <a:buNone/>
            </a:pPr>
            <a:r>
              <a:rPr lang="en-US" altLang="en-US" sz="1400">
                <a:latin typeface="Arial" charset="0"/>
              </a:rPr>
              <a:t>Data compiled by Farha Habeeb &amp; Kelsey Holt</a:t>
            </a:r>
          </a:p>
          <a:p>
            <a:pPr algn="ctr" eaLnBrk="1" hangingPunct="1">
              <a:spcBef>
                <a:spcPct val="0"/>
              </a:spcBef>
              <a:spcAft>
                <a:spcPct val="0"/>
              </a:spcAft>
              <a:buFontTx/>
              <a:buNone/>
            </a:pPr>
            <a:r>
              <a:rPr lang="en-US" altLang="en-US" sz="1400">
                <a:latin typeface="Arial" charset="0"/>
              </a:rPr>
              <a:t>Graduate Assistants for Student Union &amp; Activities</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Tech Activities Board (TAB) </a:t>
            </a:r>
            <a:br>
              <a:rPr lang="en-US" altLang="en-US" smtClean="0"/>
            </a:br>
            <a:r>
              <a:rPr lang="en-US" altLang="en-US" sz="1400" smtClean="0"/>
              <a:t>Member Profile </a:t>
            </a:r>
            <a:endParaRPr lang="en-US" altLang="en-US" smtClean="0"/>
          </a:p>
        </p:txBody>
      </p:sp>
      <p:sp>
        <p:nvSpPr>
          <p:cNvPr id="6147" name="Content Placeholder 2"/>
          <p:cNvSpPr>
            <a:spLocks noGrp="1"/>
          </p:cNvSpPr>
          <p:nvPr>
            <p:ph idx="1"/>
          </p:nvPr>
        </p:nvSpPr>
        <p:spPr>
          <a:xfrm>
            <a:off x="666750" y="1254125"/>
            <a:ext cx="3763963" cy="5434013"/>
          </a:xfrm>
        </p:spPr>
        <p:txBody>
          <a:bodyPr/>
          <a:lstStyle/>
          <a:p>
            <a:pPr>
              <a:lnSpc>
                <a:spcPct val="150000"/>
              </a:lnSpc>
              <a:spcBef>
                <a:spcPct val="0"/>
              </a:spcBef>
              <a:spcAft>
                <a:spcPct val="0"/>
              </a:spcAft>
              <a:buFontTx/>
              <a:buNone/>
              <a:defRPr/>
            </a:pPr>
            <a:r>
              <a:rPr lang="en-US" sz="1800" b="1" dirty="0" smtClean="0"/>
              <a:t>Gender </a:t>
            </a:r>
          </a:p>
          <a:p>
            <a:pPr>
              <a:spcBef>
                <a:spcPct val="0"/>
              </a:spcBef>
              <a:spcAft>
                <a:spcPct val="0"/>
              </a:spcAft>
              <a:defRPr/>
            </a:pPr>
            <a:r>
              <a:rPr lang="en-US" sz="1400" dirty="0" smtClean="0"/>
              <a:t>Male: 33%</a:t>
            </a:r>
          </a:p>
          <a:p>
            <a:pPr>
              <a:spcBef>
                <a:spcPct val="0"/>
              </a:spcBef>
              <a:spcAft>
                <a:spcPct val="0"/>
              </a:spcAft>
              <a:defRPr/>
            </a:pPr>
            <a:r>
              <a:rPr lang="en-US" sz="1400" dirty="0" smtClean="0"/>
              <a:t>Female: 67%</a:t>
            </a:r>
          </a:p>
          <a:p>
            <a:pPr>
              <a:spcBef>
                <a:spcPct val="0"/>
              </a:spcBef>
              <a:spcAft>
                <a:spcPct val="0"/>
              </a:spcAft>
              <a:buFontTx/>
              <a:buNone/>
              <a:defRPr/>
            </a:pPr>
            <a:endParaRPr lang="en-US" sz="1400" dirty="0" smtClean="0">
              <a:solidFill>
                <a:srgbClr val="FF0000"/>
              </a:solidFill>
            </a:endParaRPr>
          </a:p>
          <a:p>
            <a:pPr>
              <a:lnSpc>
                <a:spcPct val="150000"/>
              </a:lnSpc>
              <a:spcBef>
                <a:spcPct val="0"/>
              </a:spcBef>
              <a:spcAft>
                <a:spcPct val="0"/>
              </a:spcAft>
              <a:buFontTx/>
              <a:buNone/>
              <a:defRPr/>
            </a:pPr>
            <a:r>
              <a:rPr lang="en-US" sz="1800" b="1" dirty="0" smtClean="0"/>
              <a:t>Classification </a:t>
            </a:r>
          </a:p>
          <a:p>
            <a:pPr>
              <a:spcBef>
                <a:spcPct val="0"/>
              </a:spcBef>
              <a:spcAft>
                <a:spcPct val="0"/>
              </a:spcAft>
              <a:defRPr/>
            </a:pPr>
            <a:r>
              <a:rPr lang="en-US" sz="1400" dirty="0" smtClean="0"/>
              <a:t>Freshman:  30%</a:t>
            </a:r>
          </a:p>
          <a:p>
            <a:pPr>
              <a:spcBef>
                <a:spcPct val="0"/>
              </a:spcBef>
              <a:spcAft>
                <a:spcPct val="0"/>
              </a:spcAft>
              <a:defRPr/>
            </a:pPr>
            <a:r>
              <a:rPr lang="en-US" sz="1400" dirty="0" smtClean="0"/>
              <a:t>Sophomore:  27%</a:t>
            </a:r>
          </a:p>
          <a:p>
            <a:pPr>
              <a:spcBef>
                <a:spcPct val="0"/>
              </a:spcBef>
              <a:spcAft>
                <a:spcPct val="0"/>
              </a:spcAft>
              <a:defRPr/>
            </a:pPr>
            <a:r>
              <a:rPr lang="en-US" sz="1400" dirty="0" smtClean="0"/>
              <a:t>Junior:  19%</a:t>
            </a:r>
          </a:p>
          <a:p>
            <a:pPr>
              <a:spcBef>
                <a:spcPct val="0"/>
              </a:spcBef>
              <a:spcAft>
                <a:spcPct val="0"/>
              </a:spcAft>
              <a:defRPr/>
            </a:pPr>
            <a:r>
              <a:rPr lang="en-US" sz="1400" dirty="0" smtClean="0"/>
              <a:t>Senior: 24%</a:t>
            </a:r>
          </a:p>
          <a:p>
            <a:pPr marL="0" indent="0">
              <a:spcBef>
                <a:spcPct val="0"/>
              </a:spcBef>
              <a:spcAft>
                <a:spcPct val="0"/>
              </a:spcAft>
              <a:buFontTx/>
              <a:buNone/>
              <a:defRPr/>
            </a:pPr>
            <a:endParaRPr lang="en-US" sz="1200" dirty="0" smtClean="0"/>
          </a:p>
          <a:p>
            <a:pPr>
              <a:lnSpc>
                <a:spcPct val="150000"/>
              </a:lnSpc>
              <a:spcBef>
                <a:spcPct val="0"/>
              </a:spcBef>
              <a:spcAft>
                <a:spcPct val="0"/>
              </a:spcAft>
              <a:buFontTx/>
              <a:buNone/>
              <a:defRPr/>
            </a:pPr>
            <a:r>
              <a:rPr lang="en-US" sz="1800" b="1" dirty="0"/>
              <a:t>Currently Employed </a:t>
            </a:r>
          </a:p>
          <a:p>
            <a:pPr>
              <a:spcBef>
                <a:spcPct val="0"/>
              </a:spcBef>
              <a:spcAft>
                <a:spcPct val="0"/>
              </a:spcAft>
              <a:defRPr/>
            </a:pPr>
            <a:r>
              <a:rPr lang="en-US" sz="1400" dirty="0"/>
              <a:t>Yes: </a:t>
            </a:r>
            <a:r>
              <a:rPr lang="en-US" sz="1400" dirty="0" smtClean="0"/>
              <a:t>49%</a:t>
            </a:r>
            <a:endParaRPr lang="en-US" sz="1400" dirty="0"/>
          </a:p>
          <a:p>
            <a:pPr>
              <a:spcBef>
                <a:spcPct val="0"/>
              </a:spcBef>
              <a:spcAft>
                <a:spcPct val="0"/>
              </a:spcAft>
              <a:defRPr/>
            </a:pPr>
            <a:r>
              <a:rPr lang="en-US" sz="1400" dirty="0"/>
              <a:t>No:  </a:t>
            </a:r>
            <a:r>
              <a:rPr lang="en-US" sz="1400" dirty="0" smtClean="0"/>
              <a:t>17%</a:t>
            </a:r>
            <a:endParaRPr lang="en-US" sz="1400" dirty="0"/>
          </a:p>
          <a:p>
            <a:pPr>
              <a:spcBef>
                <a:spcPct val="0"/>
              </a:spcBef>
              <a:spcAft>
                <a:spcPct val="0"/>
              </a:spcAft>
              <a:defRPr/>
            </a:pPr>
            <a:r>
              <a:rPr lang="en-US" sz="1400" dirty="0"/>
              <a:t>Unknown: </a:t>
            </a:r>
            <a:r>
              <a:rPr lang="en-US" sz="1400" dirty="0" smtClean="0"/>
              <a:t>24%</a:t>
            </a:r>
          </a:p>
          <a:p>
            <a:pPr marL="0" indent="0">
              <a:spcBef>
                <a:spcPct val="0"/>
              </a:spcBef>
              <a:spcAft>
                <a:spcPct val="0"/>
              </a:spcAft>
              <a:buFontTx/>
              <a:buNone/>
              <a:defRPr/>
            </a:pPr>
            <a:endParaRPr lang="en-US" sz="1200" dirty="0">
              <a:solidFill>
                <a:srgbClr val="FF0000"/>
              </a:solidFill>
            </a:endParaRPr>
          </a:p>
          <a:p>
            <a:pPr marL="0" indent="0">
              <a:spcBef>
                <a:spcPct val="0"/>
              </a:spcBef>
              <a:spcAft>
                <a:spcPct val="0"/>
              </a:spcAft>
              <a:buFontTx/>
              <a:buNone/>
              <a:defRPr/>
            </a:pPr>
            <a:r>
              <a:rPr lang="en-US" sz="1800" b="1" dirty="0"/>
              <a:t>Other Student </a:t>
            </a:r>
            <a:r>
              <a:rPr lang="en-US" sz="1800" b="1" dirty="0" smtClean="0"/>
              <a:t>Organization</a:t>
            </a:r>
          </a:p>
          <a:p>
            <a:pPr marL="0" indent="0">
              <a:spcBef>
                <a:spcPct val="0"/>
              </a:spcBef>
              <a:spcAft>
                <a:spcPct val="0"/>
              </a:spcAft>
              <a:buFontTx/>
              <a:buNone/>
              <a:defRPr/>
            </a:pPr>
            <a:r>
              <a:rPr lang="en-US" sz="1800" b="1" dirty="0" smtClean="0"/>
              <a:t>Involvement </a:t>
            </a:r>
            <a:endParaRPr lang="en-US" sz="1800" b="1" dirty="0"/>
          </a:p>
          <a:p>
            <a:pPr>
              <a:lnSpc>
                <a:spcPct val="150000"/>
              </a:lnSpc>
              <a:spcBef>
                <a:spcPct val="0"/>
              </a:spcBef>
              <a:spcAft>
                <a:spcPct val="0"/>
              </a:spcAft>
              <a:defRPr/>
            </a:pPr>
            <a:r>
              <a:rPr lang="en-US" sz="1400" dirty="0"/>
              <a:t>Yes:  </a:t>
            </a:r>
            <a:r>
              <a:rPr lang="en-US" sz="1400" dirty="0" smtClean="0"/>
              <a:t>77%</a:t>
            </a:r>
            <a:endParaRPr lang="en-US" sz="1400" dirty="0"/>
          </a:p>
          <a:p>
            <a:pPr>
              <a:spcBef>
                <a:spcPct val="0"/>
              </a:spcBef>
              <a:spcAft>
                <a:spcPct val="0"/>
              </a:spcAft>
              <a:defRPr/>
            </a:pPr>
            <a:r>
              <a:rPr lang="en-US" sz="1400" dirty="0"/>
              <a:t>No:  </a:t>
            </a:r>
            <a:r>
              <a:rPr lang="en-US" sz="1400" dirty="0" smtClean="0"/>
              <a:t>15%</a:t>
            </a:r>
            <a:endParaRPr lang="en-US" sz="1400" dirty="0"/>
          </a:p>
          <a:p>
            <a:pPr>
              <a:spcBef>
                <a:spcPct val="0"/>
              </a:spcBef>
              <a:spcAft>
                <a:spcPct val="0"/>
              </a:spcAft>
              <a:defRPr/>
            </a:pPr>
            <a:r>
              <a:rPr lang="en-US" sz="1400" dirty="0"/>
              <a:t>Unknown: </a:t>
            </a:r>
            <a:r>
              <a:rPr lang="en-US" sz="1400" dirty="0" smtClean="0"/>
              <a:t>8%</a:t>
            </a:r>
          </a:p>
          <a:p>
            <a:pPr>
              <a:spcBef>
                <a:spcPct val="0"/>
              </a:spcBef>
              <a:spcAft>
                <a:spcPct val="0"/>
              </a:spcAft>
              <a:defRPr/>
            </a:pPr>
            <a:endParaRPr lang="en-US" sz="1800" b="1" dirty="0" smtClean="0">
              <a:solidFill>
                <a:srgbClr val="FF0000"/>
              </a:solidFill>
            </a:endParaRPr>
          </a:p>
          <a:p>
            <a:pPr>
              <a:spcBef>
                <a:spcPct val="0"/>
              </a:spcBef>
              <a:spcAft>
                <a:spcPct val="0"/>
              </a:spcAft>
              <a:buFontTx/>
              <a:buNone/>
              <a:defRPr/>
            </a:pPr>
            <a:endParaRPr lang="en-US" sz="1400" dirty="0" smtClean="0">
              <a:solidFill>
                <a:srgbClr val="FF0000"/>
              </a:solidFill>
            </a:endParaRPr>
          </a:p>
        </p:txBody>
      </p:sp>
      <p:sp>
        <p:nvSpPr>
          <p:cNvPr id="5" name="Content Placeholder 2"/>
          <p:cNvSpPr txBox="1">
            <a:spLocks/>
          </p:cNvSpPr>
          <p:nvPr/>
        </p:nvSpPr>
        <p:spPr bwMode="auto">
          <a:xfrm>
            <a:off x="4341813" y="1268413"/>
            <a:ext cx="4344987" cy="2427287"/>
          </a:xfrm>
          <a:prstGeom prst="rect">
            <a:avLst/>
          </a:prstGeom>
          <a:noFill/>
          <a:ln w="9525">
            <a:noFill/>
            <a:miter lim="800000"/>
            <a:headEnd/>
            <a:tailEnd/>
          </a:ln>
        </p:spPr>
        <p:txBody>
          <a:bodyPr/>
          <a:lstStyle/>
          <a:p>
            <a:pPr marL="342900" indent="-342900" eaLnBrk="0" hangingPunct="0">
              <a:lnSpc>
                <a:spcPct val="150000"/>
              </a:lnSpc>
              <a:defRPr/>
            </a:pPr>
            <a:r>
              <a:rPr lang="en-US" b="1" kern="0" dirty="0">
                <a:latin typeface="+mn-lt"/>
              </a:rPr>
              <a:t>Major (Grouped by Respective Colleges) </a:t>
            </a:r>
          </a:p>
          <a:p>
            <a:pPr marL="342900" indent="-342900" eaLnBrk="0" hangingPunct="0">
              <a:spcBef>
                <a:spcPts val="0"/>
              </a:spcBef>
              <a:spcAft>
                <a:spcPts val="0"/>
              </a:spcAft>
              <a:buFont typeface="Arial" pitchFamily="34" charset="0"/>
              <a:buChar char="•"/>
              <a:defRPr/>
            </a:pPr>
            <a:r>
              <a:rPr lang="en-US" sz="1400" kern="0" dirty="0">
                <a:latin typeface="+mn-lt"/>
              </a:rPr>
              <a:t>Agricultural Sciences &amp; Natural Resources: 2%</a:t>
            </a:r>
          </a:p>
          <a:p>
            <a:pPr marL="342900" indent="-342900" eaLnBrk="0" hangingPunct="0">
              <a:spcBef>
                <a:spcPts val="0"/>
              </a:spcBef>
              <a:spcAft>
                <a:spcPts val="0"/>
              </a:spcAft>
              <a:buFont typeface="Arial" pitchFamily="34" charset="0"/>
              <a:buChar char="•"/>
              <a:defRPr/>
            </a:pPr>
            <a:r>
              <a:rPr lang="en-US" sz="1400" kern="0" dirty="0">
                <a:latin typeface="+mn-lt"/>
              </a:rPr>
              <a:t>Architecture:  2%</a:t>
            </a:r>
          </a:p>
          <a:p>
            <a:pPr marL="342900" indent="-342900" eaLnBrk="0" hangingPunct="0">
              <a:spcBef>
                <a:spcPts val="0"/>
              </a:spcBef>
              <a:spcAft>
                <a:spcPts val="0"/>
              </a:spcAft>
              <a:buFont typeface="Arial" pitchFamily="34" charset="0"/>
              <a:buChar char="•"/>
              <a:defRPr/>
            </a:pPr>
            <a:r>
              <a:rPr lang="en-US" sz="1400" kern="0" dirty="0">
                <a:latin typeface="+mn-lt"/>
              </a:rPr>
              <a:t>Arts &amp; Sciences: 26%</a:t>
            </a:r>
          </a:p>
          <a:p>
            <a:pPr marL="342900" indent="-342900" eaLnBrk="0" hangingPunct="0">
              <a:spcBef>
                <a:spcPts val="0"/>
              </a:spcBef>
              <a:spcAft>
                <a:spcPts val="0"/>
              </a:spcAft>
              <a:buFont typeface="Arial" pitchFamily="34" charset="0"/>
              <a:buChar char="•"/>
              <a:defRPr/>
            </a:pPr>
            <a:r>
              <a:rPr lang="en-US" sz="1400" kern="0" dirty="0">
                <a:latin typeface="+mn-lt"/>
              </a:rPr>
              <a:t>Business Administration: 26%</a:t>
            </a:r>
          </a:p>
          <a:p>
            <a:pPr marL="342900" indent="-342900" eaLnBrk="0" hangingPunct="0">
              <a:spcBef>
                <a:spcPts val="0"/>
              </a:spcBef>
              <a:spcAft>
                <a:spcPts val="0"/>
              </a:spcAft>
              <a:buFont typeface="Arial" pitchFamily="34" charset="0"/>
              <a:buChar char="•"/>
              <a:defRPr/>
            </a:pPr>
            <a:r>
              <a:rPr lang="en-US" sz="1400" kern="0" dirty="0">
                <a:latin typeface="+mn-lt"/>
              </a:rPr>
              <a:t>Education: 6%</a:t>
            </a:r>
          </a:p>
          <a:p>
            <a:pPr marL="342900" indent="-342900" eaLnBrk="0" hangingPunct="0">
              <a:spcBef>
                <a:spcPts val="0"/>
              </a:spcBef>
              <a:spcAft>
                <a:spcPts val="0"/>
              </a:spcAft>
              <a:buFont typeface="Arial" pitchFamily="34" charset="0"/>
              <a:buChar char="•"/>
              <a:defRPr/>
            </a:pPr>
            <a:r>
              <a:rPr lang="en-US" sz="1400" kern="0" dirty="0">
                <a:latin typeface="+mn-lt"/>
              </a:rPr>
              <a:t>Engineering: 6%</a:t>
            </a:r>
          </a:p>
          <a:p>
            <a:pPr marL="342900" indent="-342900" eaLnBrk="0" hangingPunct="0">
              <a:spcBef>
                <a:spcPts val="0"/>
              </a:spcBef>
              <a:spcAft>
                <a:spcPts val="0"/>
              </a:spcAft>
              <a:buFont typeface="Arial" pitchFamily="34" charset="0"/>
              <a:buChar char="•"/>
              <a:defRPr/>
            </a:pPr>
            <a:r>
              <a:rPr lang="en-US" sz="1400" kern="0" dirty="0">
                <a:latin typeface="+mn-lt"/>
              </a:rPr>
              <a:t>Human Sciences: 11%</a:t>
            </a:r>
          </a:p>
          <a:p>
            <a:pPr marL="342900" indent="-342900" eaLnBrk="0" hangingPunct="0">
              <a:spcBef>
                <a:spcPts val="0"/>
              </a:spcBef>
              <a:spcAft>
                <a:spcPts val="0"/>
              </a:spcAft>
              <a:buFont typeface="Arial" pitchFamily="34" charset="0"/>
              <a:buChar char="•"/>
              <a:defRPr/>
            </a:pPr>
            <a:r>
              <a:rPr lang="en-US" sz="1400" kern="0" dirty="0">
                <a:latin typeface="+mn-lt"/>
              </a:rPr>
              <a:t>Mass Communication:  20%</a:t>
            </a:r>
          </a:p>
          <a:p>
            <a:pPr marL="342900" indent="-342900" eaLnBrk="0" hangingPunct="0">
              <a:spcBef>
                <a:spcPts val="0"/>
              </a:spcBef>
              <a:spcAft>
                <a:spcPts val="0"/>
              </a:spcAft>
              <a:buFont typeface="Arial" pitchFamily="34" charset="0"/>
              <a:buChar char="•"/>
              <a:defRPr/>
            </a:pPr>
            <a:r>
              <a:rPr lang="en-US" sz="1400" kern="0" dirty="0">
                <a:latin typeface="+mn-lt"/>
              </a:rPr>
              <a:t>Visual &amp; Performing Arts: 1%</a:t>
            </a:r>
          </a:p>
        </p:txBody>
      </p:sp>
      <p:pic>
        <p:nvPicPr>
          <p:cNvPr id="6149" name="Picture 6" descr="C:\Users\keholt\Pictures\Assessment Photos\481087_10151446149275630_171155184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695700"/>
            <a:ext cx="41719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600" smtClean="0"/>
              <a:t>Events Assessed</a:t>
            </a:r>
            <a:endParaRPr lang="en-US" altLang="en-US" sz="1400" smtClean="0"/>
          </a:p>
        </p:txBody>
      </p:sp>
      <p:sp>
        <p:nvSpPr>
          <p:cNvPr id="7171" name="Rectangle 12"/>
          <p:cNvSpPr>
            <a:spLocks noGrp="1" noChangeArrowheads="1"/>
          </p:cNvSpPr>
          <p:nvPr>
            <p:ph type="body" idx="1"/>
          </p:nvPr>
        </p:nvSpPr>
        <p:spPr>
          <a:xfrm>
            <a:off x="438150" y="1316038"/>
            <a:ext cx="8321675" cy="5387975"/>
          </a:xfrm>
        </p:spPr>
        <p:txBody>
          <a:bodyPr/>
          <a:lstStyle/>
          <a:p>
            <a:pPr>
              <a:buFontTx/>
              <a:buNone/>
            </a:pPr>
            <a:r>
              <a:rPr lang="en-US" altLang="en-US" sz="1100" smtClean="0"/>
              <a:t> </a:t>
            </a:r>
          </a:p>
          <a:p>
            <a:pPr>
              <a:buFontTx/>
              <a:buNone/>
            </a:pPr>
            <a:endParaRPr lang="en-US" altLang="en-US" sz="1100" b="1" smtClean="0"/>
          </a:p>
          <a:p>
            <a:pPr>
              <a:buFontTx/>
              <a:buNone/>
            </a:pPr>
            <a:endParaRPr lang="en-US" altLang="en-US" sz="2000" b="1" smtClean="0"/>
          </a:p>
          <a:p>
            <a:pPr>
              <a:lnSpc>
                <a:spcPct val="200000"/>
              </a:lnSpc>
              <a:buFontTx/>
              <a:buNone/>
            </a:pPr>
            <a:r>
              <a:rPr lang="en-US" altLang="en-US" sz="2000" b="1" smtClean="0"/>
              <a:t>          Fall 2012</a:t>
            </a:r>
          </a:p>
          <a:p>
            <a:pPr>
              <a:buFontTx/>
              <a:buNone/>
            </a:pPr>
            <a:r>
              <a:rPr lang="en-US" altLang="en-US" sz="1200" b="1" smtClean="0"/>
              <a:t>Laser Battle Evolution (August 23, 2012)</a:t>
            </a:r>
          </a:p>
          <a:p>
            <a:pPr>
              <a:buFontTx/>
              <a:buNone/>
            </a:pPr>
            <a:r>
              <a:rPr lang="en-US" altLang="en-US" sz="1200" b="1" smtClean="0"/>
              <a:t>Hunger Games Dive-In Movie  (August 24, 2012)</a:t>
            </a:r>
          </a:p>
          <a:p>
            <a:pPr>
              <a:buFontTx/>
              <a:buNone/>
            </a:pPr>
            <a:r>
              <a:rPr lang="en-US" altLang="en-US" sz="1200" b="1" smtClean="0"/>
              <a:t>Photo Postcards to Home (August 29, 2012)</a:t>
            </a:r>
          </a:p>
          <a:p>
            <a:pPr>
              <a:buFontTx/>
              <a:buNone/>
            </a:pPr>
            <a:r>
              <a:rPr lang="en-US" altLang="en-US" sz="1200" b="1" smtClean="0"/>
              <a:t>Alternative Fuels (August 30, 2012)</a:t>
            </a:r>
          </a:p>
          <a:p>
            <a:pPr>
              <a:buFontTx/>
              <a:buNone/>
            </a:pPr>
            <a:r>
              <a:rPr lang="en-US" altLang="en-US" sz="1200" b="1" smtClean="0"/>
              <a:t>The Avengers (September 4/5, 2012)</a:t>
            </a:r>
          </a:p>
          <a:p>
            <a:pPr>
              <a:buFontTx/>
              <a:buNone/>
            </a:pPr>
            <a:r>
              <a:rPr lang="en-US" altLang="en-US" sz="1200" b="1" smtClean="0"/>
              <a:t>Cosmic Bowling (September 5, 2012)</a:t>
            </a:r>
          </a:p>
          <a:p>
            <a:pPr>
              <a:buFontTx/>
              <a:buNone/>
            </a:pPr>
            <a:r>
              <a:rPr lang="en-US" altLang="en-US" sz="1200" b="1" smtClean="0"/>
              <a:t>After Hours Open Mic Night (September 6, 2012)</a:t>
            </a:r>
          </a:p>
          <a:p>
            <a:pPr>
              <a:buFontTx/>
              <a:buNone/>
            </a:pPr>
            <a:r>
              <a:rPr lang="en-US" altLang="en-US" sz="1200" b="1" smtClean="0"/>
              <a:t>Mr. Gatti’s (September 11, 2012)</a:t>
            </a:r>
          </a:p>
          <a:p>
            <a:pPr>
              <a:buFontTx/>
              <a:buNone/>
            </a:pPr>
            <a:r>
              <a:rPr lang="en-US" altLang="en-US" sz="1200" b="1" smtClean="0"/>
              <a:t>Volunteer Fair (September 12, 2012)</a:t>
            </a:r>
          </a:p>
          <a:p>
            <a:pPr>
              <a:buFontTx/>
              <a:buNone/>
            </a:pPr>
            <a:r>
              <a:rPr lang="en-US" altLang="en-US" sz="1200" b="1" smtClean="0"/>
              <a:t>Speaker Series: Reed Timmer (September 13, 2012)</a:t>
            </a:r>
          </a:p>
          <a:p>
            <a:pPr>
              <a:buFontTx/>
              <a:buNone/>
            </a:pPr>
            <a:r>
              <a:rPr lang="en-US" altLang="en-US" sz="1200" b="1" smtClean="0"/>
              <a:t>Tie Dye T’s (September 19, 2012)</a:t>
            </a:r>
          </a:p>
          <a:p>
            <a:pPr>
              <a:buFontTx/>
              <a:buNone/>
            </a:pPr>
            <a:r>
              <a:rPr lang="en-US" altLang="en-US" sz="1200" b="1" smtClean="0"/>
              <a:t>Big Bang Bash (September 27, 2012)</a:t>
            </a:r>
          </a:p>
          <a:p>
            <a:pPr>
              <a:buFontTx/>
              <a:buNone/>
            </a:pPr>
            <a:r>
              <a:rPr lang="en-US" altLang="en-US" sz="1200" b="1" smtClean="0"/>
              <a:t>Seeking a Friend for the End of the World (October 2/4, 2012)</a:t>
            </a:r>
          </a:p>
          <a:p>
            <a:pPr>
              <a:buFontTx/>
              <a:buNone/>
            </a:pPr>
            <a:r>
              <a:rPr lang="en-US" altLang="en-US" sz="1200" b="1" smtClean="0"/>
              <a:t>Lucky Bamboo (October 3, 2012)</a:t>
            </a:r>
          </a:p>
          <a:p>
            <a:pPr>
              <a:buFontTx/>
              <a:buNone/>
            </a:pPr>
            <a:endParaRPr lang="en-US" altLang="en-US" sz="1100" b="1" smtClean="0"/>
          </a:p>
          <a:p>
            <a:pPr>
              <a:buFontTx/>
              <a:buNone/>
            </a:pPr>
            <a:endParaRPr lang="en-US" altLang="en-US" sz="2000" b="1" smtClean="0"/>
          </a:p>
        </p:txBody>
      </p:sp>
      <p:sp>
        <p:nvSpPr>
          <p:cNvPr id="9" name="Rectangle 12"/>
          <p:cNvSpPr txBox="1">
            <a:spLocks noChangeArrowheads="1"/>
          </p:cNvSpPr>
          <p:nvPr/>
        </p:nvSpPr>
        <p:spPr bwMode="auto">
          <a:xfrm>
            <a:off x="4719638" y="1600200"/>
            <a:ext cx="4424362" cy="4848225"/>
          </a:xfrm>
          <a:prstGeom prst="rect">
            <a:avLst/>
          </a:prstGeom>
          <a:noFill/>
          <a:ln w="9525">
            <a:noFill/>
            <a:miter lim="800000"/>
            <a:headEnd/>
            <a:tailEnd/>
          </a:ln>
        </p:spPr>
        <p:txBody>
          <a:bodyPr/>
          <a:lstStyle/>
          <a:p>
            <a:pPr>
              <a:lnSpc>
                <a:spcPct val="150000"/>
              </a:lnSpc>
              <a:defRPr/>
            </a:pPr>
            <a:r>
              <a:rPr lang="en-US" sz="1200" b="1" dirty="0">
                <a:latin typeface="+mj-lt"/>
              </a:rPr>
              <a:t>Cookie Wars (October 3, 2013)</a:t>
            </a:r>
          </a:p>
          <a:p>
            <a:pPr>
              <a:lnSpc>
                <a:spcPct val="150000"/>
              </a:lnSpc>
              <a:defRPr/>
            </a:pPr>
            <a:r>
              <a:rPr lang="en-US" sz="1200" b="1" dirty="0">
                <a:latin typeface="+mj-lt"/>
              </a:rPr>
              <a:t>Cactus Creations (October 9, 2013)</a:t>
            </a:r>
          </a:p>
          <a:p>
            <a:pPr>
              <a:lnSpc>
                <a:spcPct val="150000"/>
              </a:lnSpc>
              <a:defRPr/>
            </a:pPr>
            <a:r>
              <a:rPr lang="en-US" sz="1200" b="1" dirty="0">
                <a:latin typeface="+mj-lt"/>
              </a:rPr>
              <a:t>Scavenger Hunt (October 9, 2012)</a:t>
            </a:r>
          </a:p>
          <a:p>
            <a:pPr>
              <a:lnSpc>
                <a:spcPct val="150000"/>
              </a:lnSpc>
              <a:defRPr/>
            </a:pPr>
            <a:r>
              <a:rPr lang="en-US" sz="1200" b="1" dirty="0">
                <a:latin typeface="+mj-lt"/>
              </a:rPr>
              <a:t>Leather Bracelets (October 10, 2012)</a:t>
            </a:r>
          </a:p>
          <a:p>
            <a:pPr>
              <a:lnSpc>
                <a:spcPct val="150000"/>
              </a:lnSpc>
              <a:defRPr/>
            </a:pPr>
            <a:r>
              <a:rPr lang="en-US" sz="1200" b="1" dirty="0">
                <a:latin typeface="+mj-lt"/>
              </a:rPr>
              <a:t>Adam Pate, Caricaturist (October 10, 2012)</a:t>
            </a:r>
          </a:p>
          <a:p>
            <a:pPr>
              <a:lnSpc>
                <a:spcPct val="150000"/>
              </a:lnSpc>
              <a:defRPr/>
            </a:pPr>
            <a:r>
              <a:rPr lang="en-US" sz="1200" b="1" dirty="0">
                <a:latin typeface="+mj-lt"/>
              </a:rPr>
              <a:t>TED (October 17/18, 2013)</a:t>
            </a:r>
          </a:p>
          <a:p>
            <a:pPr>
              <a:lnSpc>
                <a:spcPct val="150000"/>
              </a:lnSpc>
              <a:defRPr/>
            </a:pPr>
            <a:r>
              <a:rPr lang="en-US" sz="1200" b="1" dirty="0">
                <a:latin typeface="+mj-lt"/>
              </a:rPr>
              <a:t>Open </a:t>
            </a:r>
            <a:r>
              <a:rPr lang="en-US" sz="1200" b="1" dirty="0" err="1">
                <a:latin typeface="+mj-lt"/>
              </a:rPr>
              <a:t>Mic</a:t>
            </a:r>
            <a:r>
              <a:rPr lang="en-US" sz="1200" b="1" dirty="0">
                <a:latin typeface="+mj-lt"/>
              </a:rPr>
              <a:t> Night (October 18, 2012)</a:t>
            </a:r>
          </a:p>
          <a:p>
            <a:pPr marL="342900" indent="-342900" eaLnBrk="0" hangingPunct="0">
              <a:spcBef>
                <a:spcPct val="20000"/>
              </a:spcBef>
              <a:spcAft>
                <a:spcPct val="25000"/>
              </a:spcAft>
              <a:defRPr/>
            </a:pPr>
            <a:r>
              <a:rPr lang="en-US" sz="1200" b="1" kern="0" dirty="0">
                <a:latin typeface="+mj-lt"/>
              </a:rPr>
              <a:t>Corn Maize (October 25, 2012)</a:t>
            </a:r>
          </a:p>
          <a:p>
            <a:pPr marL="342900" indent="-342900" eaLnBrk="0" hangingPunct="0">
              <a:spcBef>
                <a:spcPct val="20000"/>
              </a:spcBef>
              <a:spcAft>
                <a:spcPct val="25000"/>
              </a:spcAft>
              <a:defRPr/>
            </a:pPr>
            <a:r>
              <a:rPr lang="en-US" sz="1200" b="1" kern="0" dirty="0">
                <a:latin typeface="+mj-lt"/>
              </a:rPr>
              <a:t>Speaker Series: Matt </a:t>
            </a:r>
            <a:r>
              <a:rPr lang="en-US" sz="1200" b="1" kern="0" dirty="0" err="1">
                <a:latin typeface="+mj-lt"/>
              </a:rPr>
              <a:t>Mogk</a:t>
            </a:r>
            <a:r>
              <a:rPr lang="en-US" sz="1200" b="1" kern="0" dirty="0">
                <a:latin typeface="+mj-lt"/>
              </a:rPr>
              <a:t> (October 29, 2012)</a:t>
            </a:r>
          </a:p>
          <a:p>
            <a:pPr marL="342900" indent="-342900" eaLnBrk="0" hangingPunct="0">
              <a:spcBef>
                <a:spcPct val="20000"/>
              </a:spcBef>
              <a:spcAft>
                <a:spcPct val="25000"/>
              </a:spcAft>
              <a:defRPr/>
            </a:pPr>
            <a:r>
              <a:rPr lang="en-US" sz="1200" b="1" kern="0" dirty="0">
                <a:latin typeface="+mj-lt"/>
              </a:rPr>
              <a:t>Halloween Film Festival (October 31, 2012)</a:t>
            </a:r>
          </a:p>
          <a:p>
            <a:pPr marL="342900" indent="-342900" eaLnBrk="0" hangingPunct="0">
              <a:spcBef>
                <a:spcPct val="20000"/>
              </a:spcBef>
              <a:spcAft>
                <a:spcPct val="25000"/>
              </a:spcAft>
              <a:defRPr/>
            </a:pPr>
            <a:r>
              <a:rPr lang="en-US" sz="1200" b="1" kern="0" dirty="0">
                <a:latin typeface="+mj-lt"/>
              </a:rPr>
              <a:t>Dark Night Rises (November 6/7, 2012)</a:t>
            </a:r>
          </a:p>
          <a:p>
            <a:pPr marL="342900" indent="-342900" eaLnBrk="0" hangingPunct="0">
              <a:spcBef>
                <a:spcPct val="20000"/>
              </a:spcBef>
              <a:spcAft>
                <a:spcPct val="25000"/>
              </a:spcAft>
              <a:defRPr/>
            </a:pPr>
            <a:r>
              <a:rPr lang="en-US" sz="1200" b="1" kern="0" dirty="0">
                <a:latin typeface="+mj-lt"/>
              </a:rPr>
              <a:t>After Hours Open </a:t>
            </a:r>
            <a:r>
              <a:rPr lang="en-US" sz="1200" b="1" kern="0" dirty="0" err="1">
                <a:latin typeface="+mj-lt"/>
              </a:rPr>
              <a:t>Mic</a:t>
            </a:r>
            <a:r>
              <a:rPr lang="en-US" sz="1200" b="1" kern="0" dirty="0">
                <a:latin typeface="+mj-lt"/>
              </a:rPr>
              <a:t> Night (November 8, 2012)</a:t>
            </a:r>
          </a:p>
          <a:p>
            <a:pPr marL="342900" indent="-342900" eaLnBrk="0" hangingPunct="0">
              <a:spcBef>
                <a:spcPct val="20000"/>
              </a:spcBef>
              <a:spcAft>
                <a:spcPct val="25000"/>
              </a:spcAft>
              <a:defRPr/>
            </a:pPr>
            <a:r>
              <a:rPr lang="en-US" sz="1200" b="1" kern="0" dirty="0">
                <a:latin typeface="+mj-lt"/>
              </a:rPr>
              <a:t>Photo Booth (November 14, 2012)</a:t>
            </a:r>
          </a:p>
          <a:p>
            <a:pPr marL="342900" indent="-342900" eaLnBrk="0" hangingPunct="0">
              <a:spcBef>
                <a:spcPct val="20000"/>
              </a:spcBef>
              <a:spcAft>
                <a:spcPct val="25000"/>
              </a:spcAft>
              <a:defRPr/>
            </a:pPr>
            <a:r>
              <a:rPr lang="en-US" sz="1200" b="1" kern="0" dirty="0">
                <a:latin typeface="+mj-lt"/>
              </a:rPr>
              <a:t>Karaoke Night (November 14, 2012)</a:t>
            </a:r>
          </a:p>
          <a:p>
            <a:pPr marL="342900" indent="-342900" eaLnBrk="0" hangingPunct="0">
              <a:spcBef>
                <a:spcPct val="20000"/>
              </a:spcBef>
              <a:spcAft>
                <a:spcPct val="25000"/>
              </a:spcAft>
              <a:defRPr/>
            </a:pPr>
            <a:r>
              <a:rPr lang="en-US" sz="1200" b="1" kern="0" dirty="0">
                <a:latin typeface="+mj-lt"/>
              </a:rPr>
              <a:t>The Campaign (November 27/28, 2012)</a:t>
            </a:r>
          </a:p>
          <a:p>
            <a:pPr marL="342900" indent="-342900" eaLnBrk="0" hangingPunct="0">
              <a:spcBef>
                <a:spcPct val="20000"/>
              </a:spcBef>
              <a:spcAft>
                <a:spcPct val="25000"/>
              </a:spcAft>
              <a:defRPr/>
            </a:pPr>
            <a:r>
              <a:rPr lang="en-US" sz="1200" b="1" kern="0" dirty="0">
                <a:latin typeface="+mj-lt"/>
              </a:rPr>
              <a:t>Speaker Series: Dr. Edwin Barnhart (November 29, 2012)</a:t>
            </a:r>
          </a:p>
          <a:p>
            <a:pPr marL="342900" indent="-342900" eaLnBrk="0" hangingPunct="0">
              <a:spcBef>
                <a:spcPct val="20000"/>
              </a:spcBef>
              <a:spcAft>
                <a:spcPct val="25000"/>
              </a:spcAft>
              <a:defRPr/>
            </a:pPr>
            <a:r>
              <a:rPr lang="en-US" sz="1200" b="1" kern="0" dirty="0">
                <a:latin typeface="+mj-lt"/>
              </a:rPr>
              <a:t>After Hours Open </a:t>
            </a:r>
            <a:r>
              <a:rPr lang="en-US" sz="1200" b="1" kern="0" dirty="0" err="1">
                <a:latin typeface="+mj-lt"/>
              </a:rPr>
              <a:t>Mic</a:t>
            </a:r>
            <a:r>
              <a:rPr lang="en-US" sz="1200" b="1" kern="0" dirty="0">
                <a:latin typeface="+mj-lt"/>
              </a:rPr>
              <a:t> Night (December 4, 2012)</a:t>
            </a:r>
          </a:p>
          <a:p>
            <a:pPr marL="342900" indent="-342900" eaLnBrk="0" hangingPunct="0">
              <a:spcBef>
                <a:spcPct val="20000"/>
              </a:spcBef>
              <a:spcAft>
                <a:spcPct val="25000"/>
              </a:spcAft>
              <a:defRPr/>
            </a:pPr>
            <a:r>
              <a:rPr lang="en-US" sz="1200" b="1" kern="0" dirty="0">
                <a:latin typeface="+mj-lt"/>
              </a:rPr>
              <a:t>Make-Your-Own Ornament (December 5, 2012)</a:t>
            </a:r>
          </a:p>
          <a:p>
            <a:pPr marL="342900" indent="-342900" eaLnBrk="0" hangingPunct="0">
              <a:spcBef>
                <a:spcPct val="20000"/>
              </a:spcBef>
              <a:spcAft>
                <a:spcPct val="25000"/>
              </a:spcAft>
              <a:defRPr/>
            </a:pPr>
            <a:r>
              <a:rPr lang="en-US" sz="1200" b="1" kern="0" dirty="0">
                <a:latin typeface="+mj-lt"/>
              </a:rPr>
              <a:t>Rest &amp; Relaxation Night (December 5, 2012)</a:t>
            </a:r>
          </a:p>
          <a:p>
            <a:pPr marL="342900" indent="-342900" eaLnBrk="0" hangingPunct="0">
              <a:spcBef>
                <a:spcPct val="20000"/>
              </a:spcBef>
              <a:spcAft>
                <a:spcPct val="25000"/>
              </a:spcAft>
              <a:defRPr/>
            </a:pPr>
            <a:endParaRPr lang="en-US" sz="1100" b="1" kern="0" dirty="0">
              <a:latin typeface="+mn-lt"/>
            </a:endParaRPr>
          </a:p>
        </p:txBody>
      </p:sp>
      <p:pic>
        <p:nvPicPr>
          <p:cNvPr id="7173" name="Picture 5" descr="Z:\Tech Activities Board\TAB Logos\bwlogo - no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279525"/>
            <a:ext cx="23177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50863" y="0"/>
            <a:ext cx="7515225" cy="1143000"/>
          </a:xfrm>
        </p:spPr>
        <p:txBody>
          <a:bodyPr/>
          <a:lstStyle/>
          <a:p>
            <a:r>
              <a:rPr lang="en-US" altLang="en-US" smtClean="0"/>
              <a:t>Tech Activities Board (TAB)</a:t>
            </a:r>
            <a:br>
              <a:rPr lang="en-US" altLang="en-US" smtClean="0"/>
            </a:br>
            <a:r>
              <a:rPr lang="en-US" altLang="en-US" sz="1600" smtClean="0"/>
              <a:t>Events Assessed</a:t>
            </a:r>
            <a:endParaRPr lang="en-US" altLang="en-US" smtClean="0"/>
          </a:p>
        </p:txBody>
      </p:sp>
      <p:sp>
        <p:nvSpPr>
          <p:cNvPr id="8195" name="Content Placeholder 2"/>
          <p:cNvSpPr>
            <a:spLocks noGrp="1"/>
          </p:cNvSpPr>
          <p:nvPr>
            <p:ph sz="half" idx="1"/>
          </p:nvPr>
        </p:nvSpPr>
        <p:spPr>
          <a:xfrm>
            <a:off x="400050" y="1176338"/>
            <a:ext cx="4362450" cy="4525962"/>
          </a:xfrm>
        </p:spPr>
        <p:txBody>
          <a:bodyPr/>
          <a:lstStyle/>
          <a:p>
            <a:pPr>
              <a:buFontTx/>
              <a:buNone/>
            </a:pPr>
            <a:endParaRPr lang="en-US" altLang="en-US" sz="2000" b="1" smtClean="0"/>
          </a:p>
          <a:p>
            <a:pPr>
              <a:buFontTx/>
              <a:buNone/>
            </a:pPr>
            <a:endParaRPr lang="en-US" altLang="en-US" sz="2000" b="1" smtClean="0"/>
          </a:p>
          <a:p>
            <a:pPr>
              <a:buFontTx/>
              <a:buNone/>
            </a:pPr>
            <a:endParaRPr lang="en-US" altLang="en-US" sz="2000" b="1" smtClean="0"/>
          </a:p>
          <a:p>
            <a:pPr>
              <a:buFontTx/>
              <a:buNone/>
            </a:pPr>
            <a:r>
              <a:rPr lang="en-US" altLang="en-US" sz="2000" b="1" smtClean="0"/>
              <a:t>         Spring 2013</a:t>
            </a:r>
          </a:p>
          <a:p>
            <a:pPr>
              <a:buFontTx/>
              <a:buNone/>
            </a:pPr>
            <a:r>
              <a:rPr lang="en-US" altLang="en-US" sz="1200" b="1" smtClean="0"/>
              <a:t>Archery Battle (January 16, 2013)</a:t>
            </a:r>
          </a:p>
          <a:p>
            <a:pPr>
              <a:buFontTx/>
              <a:buNone/>
            </a:pPr>
            <a:r>
              <a:rPr lang="en-US" altLang="en-US" sz="1200" b="1" smtClean="0"/>
              <a:t>Fire &amp; Ice (January 17, 2013)</a:t>
            </a:r>
          </a:p>
          <a:p>
            <a:pPr>
              <a:buFontTx/>
              <a:buNone/>
            </a:pPr>
            <a:r>
              <a:rPr lang="en-US" altLang="en-US" sz="1200" b="1" smtClean="0"/>
              <a:t>Comedy Night ft. Sheng Wang &amp; Adam Ray (January 17, 2013)</a:t>
            </a:r>
          </a:p>
          <a:p>
            <a:pPr>
              <a:buFontTx/>
              <a:buNone/>
            </a:pPr>
            <a:r>
              <a:rPr lang="en-US" altLang="en-US" sz="1200" b="1" smtClean="0"/>
              <a:t>Pitch Perfect (January 23/24, 2013)</a:t>
            </a:r>
          </a:p>
          <a:p>
            <a:pPr>
              <a:buFontTx/>
              <a:buNone/>
            </a:pPr>
            <a:r>
              <a:rPr lang="en-US" altLang="en-US" sz="1200" b="1" smtClean="0"/>
              <a:t>Night at the Roller Rink (January 24, 2013)</a:t>
            </a:r>
          </a:p>
          <a:p>
            <a:pPr>
              <a:buFontTx/>
              <a:buNone/>
            </a:pPr>
            <a:r>
              <a:rPr lang="en-US" altLang="en-US" sz="1200" b="1" smtClean="0"/>
              <a:t>Looper (January 30/31, 2013)</a:t>
            </a:r>
          </a:p>
          <a:p>
            <a:pPr>
              <a:buFontTx/>
              <a:buNone/>
            </a:pPr>
            <a:r>
              <a:rPr lang="en-US" altLang="en-US" sz="1200" b="1" smtClean="0"/>
              <a:t>The Norman Magic Experience (February 6, 2013)</a:t>
            </a:r>
          </a:p>
          <a:p>
            <a:pPr>
              <a:buFontTx/>
              <a:buNone/>
            </a:pPr>
            <a:r>
              <a:rPr lang="en-US" altLang="en-US" sz="1200" b="1" smtClean="0"/>
              <a:t>Make-Your-Own Silicon Bracelet (Feburary 6, 2013)</a:t>
            </a:r>
          </a:p>
          <a:p>
            <a:pPr>
              <a:buFontTx/>
              <a:buNone/>
            </a:pPr>
            <a:r>
              <a:rPr lang="en-US" altLang="en-US" sz="1200" b="1" smtClean="0"/>
              <a:t>Blood Drive (February 7, 2013)</a:t>
            </a:r>
          </a:p>
          <a:p>
            <a:pPr>
              <a:buFontTx/>
              <a:buNone/>
            </a:pPr>
            <a:r>
              <a:rPr lang="en-US" altLang="en-US" sz="1200" b="1" smtClean="0"/>
              <a:t>Cajun Culture Celebration (February 12, 2013)</a:t>
            </a:r>
          </a:p>
          <a:p>
            <a:pPr>
              <a:buFontTx/>
              <a:buNone/>
            </a:pPr>
            <a:r>
              <a:rPr lang="en-US" altLang="en-US" sz="1200" b="1" smtClean="0"/>
              <a:t>Perks of Being a Wallflower (February 12/13, 2013)</a:t>
            </a:r>
          </a:p>
          <a:p>
            <a:pPr>
              <a:buFontTx/>
              <a:buNone/>
            </a:pPr>
            <a:r>
              <a:rPr lang="en-US" altLang="en-US" sz="1200" b="1" smtClean="0"/>
              <a:t>Alternative Fuels (February 13, 2013)</a:t>
            </a:r>
          </a:p>
          <a:p>
            <a:pPr>
              <a:buFontTx/>
              <a:buNone/>
            </a:pPr>
            <a:r>
              <a:rPr lang="en-US" altLang="en-US" sz="1200" b="1" smtClean="0"/>
              <a:t>Henna Art (February 20, 2013)</a:t>
            </a:r>
          </a:p>
          <a:p>
            <a:pPr>
              <a:buFontTx/>
              <a:buNone/>
            </a:pPr>
            <a:r>
              <a:rPr lang="en-US" altLang="en-US" sz="1200" b="1" smtClean="0"/>
              <a:t>Battle of the Bands (February 22, 2013)</a:t>
            </a:r>
          </a:p>
        </p:txBody>
      </p:sp>
      <p:sp>
        <p:nvSpPr>
          <p:cNvPr id="8196" name="Content Placeholder 3"/>
          <p:cNvSpPr>
            <a:spLocks noGrp="1"/>
          </p:cNvSpPr>
          <p:nvPr>
            <p:ph sz="half" idx="2"/>
          </p:nvPr>
        </p:nvSpPr>
        <p:spPr>
          <a:xfrm>
            <a:off x="4667250" y="1362075"/>
            <a:ext cx="4124325" cy="4316413"/>
          </a:xfrm>
        </p:spPr>
        <p:txBody>
          <a:bodyPr/>
          <a:lstStyle/>
          <a:p>
            <a:pPr>
              <a:buFontTx/>
              <a:buNone/>
            </a:pPr>
            <a:r>
              <a:rPr lang="en-US" altLang="en-US" sz="1200" b="1" smtClean="0"/>
              <a:t>Make-Your-Own Bumper Stickers (February 26, 2013)</a:t>
            </a:r>
          </a:p>
          <a:p>
            <a:pPr>
              <a:buFontTx/>
              <a:buNone/>
            </a:pPr>
            <a:r>
              <a:rPr lang="en-US" altLang="en-US" sz="1200" b="1" smtClean="0"/>
              <a:t>Wreck-It Ralph (February 27/28, 2013)</a:t>
            </a:r>
          </a:p>
          <a:p>
            <a:pPr>
              <a:buFontTx/>
              <a:buNone/>
            </a:pPr>
            <a:r>
              <a:rPr lang="en-US" altLang="en-US" sz="1200" b="1" smtClean="0"/>
              <a:t>Hunger Banquet (February 28, 2013)</a:t>
            </a:r>
          </a:p>
          <a:p>
            <a:pPr>
              <a:buFontTx/>
              <a:buNone/>
            </a:pPr>
            <a:r>
              <a:rPr lang="en-US" altLang="en-US" sz="1200" b="1" smtClean="0"/>
              <a:t>Red Raider Showcase Auditions (March 4, 2013)</a:t>
            </a:r>
          </a:p>
          <a:p>
            <a:pPr>
              <a:buFontTx/>
              <a:buNone/>
            </a:pPr>
            <a:r>
              <a:rPr lang="en-US" altLang="en-US" sz="1200" b="1" smtClean="0"/>
              <a:t>This is 40 (March 6/7, 2013)</a:t>
            </a:r>
          </a:p>
          <a:p>
            <a:pPr>
              <a:buFontTx/>
              <a:buNone/>
            </a:pPr>
            <a:r>
              <a:rPr lang="en-US" altLang="en-US" sz="1200" b="1" smtClean="0"/>
              <a:t>After Hours Open Mic Night (March 7, 2013)</a:t>
            </a:r>
          </a:p>
          <a:p>
            <a:pPr>
              <a:buFontTx/>
              <a:buNone/>
            </a:pPr>
            <a:r>
              <a:rPr lang="en-US" altLang="en-US" sz="1200" b="1" smtClean="0"/>
              <a:t>Adrenaline City (March 18, 2013)</a:t>
            </a:r>
          </a:p>
          <a:p>
            <a:pPr>
              <a:buFontTx/>
              <a:buNone/>
            </a:pPr>
            <a:r>
              <a:rPr lang="en-US" altLang="en-US" sz="1200" b="1" smtClean="0"/>
              <a:t>Wax Hand Sculptures (March 19, 2013)</a:t>
            </a:r>
          </a:p>
          <a:p>
            <a:pPr>
              <a:buFontTx/>
              <a:buNone/>
            </a:pPr>
            <a:r>
              <a:rPr lang="en-US" altLang="en-US" sz="1200" b="1" smtClean="0"/>
              <a:t>Les Miserables (March 26/27, 2013)</a:t>
            </a:r>
          </a:p>
          <a:p>
            <a:pPr>
              <a:buFontTx/>
              <a:buNone/>
            </a:pPr>
            <a:r>
              <a:rPr lang="en-US" altLang="en-US" sz="1200" b="1" smtClean="0"/>
              <a:t>Speaker Series: Mayim Bialik (March 28, 2013)</a:t>
            </a:r>
          </a:p>
          <a:p>
            <a:pPr>
              <a:buFontTx/>
              <a:buNone/>
            </a:pPr>
            <a:r>
              <a:rPr lang="en-US" altLang="en-US" sz="1200" b="1" smtClean="0"/>
              <a:t>Spray Can Artists (April 4, 2013)</a:t>
            </a:r>
          </a:p>
          <a:p>
            <a:pPr>
              <a:buFontTx/>
              <a:buNone/>
            </a:pPr>
            <a:r>
              <a:rPr lang="en-US" altLang="en-US" sz="1200" b="1" smtClean="0"/>
              <a:t>Singer/Songwriter Competition (April 4, 2013)</a:t>
            </a:r>
          </a:p>
          <a:p>
            <a:pPr>
              <a:buFontTx/>
              <a:buNone/>
            </a:pPr>
            <a:r>
              <a:rPr lang="en-US" altLang="en-US" sz="1200" b="1" smtClean="0"/>
              <a:t>The Amazing Race (April 5, 2013)</a:t>
            </a:r>
          </a:p>
          <a:p>
            <a:pPr>
              <a:buFontTx/>
              <a:buNone/>
            </a:pPr>
            <a:r>
              <a:rPr lang="en-US" altLang="en-US" sz="1200" b="1" smtClean="0"/>
              <a:t>Zero Dark Thirty (April 10/11. 2013)</a:t>
            </a:r>
          </a:p>
          <a:p>
            <a:pPr>
              <a:buFontTx/>
              <a:buNone/>
            </a:pPr>
            <a:r>
              <a:rPr lang="en-US" altLang="en-US" sz="1200" b="1" smtClean="0"/>
              <a:t>Raiderfest (April 12, 2013)</a:t>
            </a:r>
          </a:p>
          <a:p>
            <a:pPr>
              <a:buFontTx/>
              <a:buNone/>
            </a:pPr>
            <a:r>
              <a:rPr lang="en-US" altLang="en-US" sz="1200" b="1" smtClean="0"/>
              <a:t>Make-Your-Own Flipbook April 16, 2013)</a:t>
            </a:r>
          </a:p>
          <a:p>
            <a:pPr>
              <a:buFontTx/>
              <a:buNone/>
            </a:pPr>
            <a:r>
              <a:rPr lang="en-US" altLang="en-US" sz="1200" b="1" smtClean="0"/>
              <a:t>Cosmic Bowling (April 17, 2013)</a:t>
            </a:r>
          </a:p>
          <a:p>
            <a:pPr>
              <a:buFontTx/>
              <a:buNone/>
            </a:pPr>
            <a:r>
              <a:rPr lang="en-US" altLang="en-US" sz="1200" b="1" smtClean="0"/>
              <a:t>Stars &amp; Stripes Drive-In (April 24, 2013)</a:t>
            </a:r>
          </a:p>
          <a:p>
            <a:pPr>
              <a:buFontTx/>
              <a:buNone/>
            </a:pPr>
            <a:r>
              <a:rPr lang="en-US" altLang="en-US" sz="1200" b="1" smtClean="0"/>
              <a:t>Red Raider Showcase (April 25, 2013)</a:t>
            </a:r>
          </a:p>
          <a:p>
            <a:pPr>
              <a:buFontTx/>
              <a:buNone/>
            </a:pPr>
            <a:r>
              <a:rPr lang="en-US" altLang="en-US" sz="1200" b="1" smtClean="0"/>
              <a:t>Rest &amp; Relaxation Night (May 6, 2013)</a:t>
            </a:r>
          </a:p>
          <a:p>
            <a:pPr>
              <a:buFontTx/>
              <a:buNone/>
            </a:pPr>
            <a:endParaRPr lang="en-US" altLang="en-US" sz="1100" b="1" smtClean="0"/>
          </a:p>
          <a:p>
            <a:pPr>
              <a:buFontTx/>
              <a:buNone/>
            </a:pPr>
            <a:endParaRPr lang="en-US" altLang="en-US" sz="1200" b="1" smtClean="0"/>
          </a:p>
          <a:p>
            <a:endParaRPr lang="en-US" altLang="en-US" smtClean="0"/>
          </a:p>
        </p:txBody>
      </p:sp>
      <p:pic>
        <p:nvPicPr>
          <p:cNvPr id="8197" name="Picture 5" descr="Z:\Tech Activities Board\TAB Logos\bwlogo - no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279525"/>
            <a:ext cx="23177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Tech Activities Board (TAB) </a:t>
            </a:r>
            <a:br>
              <a:rPr lang="en-US" altLang="en-US" smtClean="0"/>
            </a:br>
            <a:r>
              <a:rPr lang="en-US" altLang="en-US" sz="1400" smtClean="0"/>
              <a:t>Assessment</a:t>
            </a:r>
            <a:endParaRPr lang="en-US" altLang="en-US" smtClean="0"/>
          </a:p>
        </p:txBody>
      </p:sp>
      <p:sp>
        <p:nvSpPr>
          <p:cNvPr id="5" name="Content Placeholder 2"/>
          <p:cNvSpPr txBox="1">
            <a:spLocks/>
          </p:cNvSpPr>
          <p:nvPr/>
        </p:nvSpPr>
        <p:spPr bwMode="auto">
          <a:xfrm>
            <a:off x="4286250" y="2695575"/>
            <a:ext cx="4695825" cy="922338"/>
          </a:xfrm>
          <a:prstGeom prst="rect">
            <a:avLst/>
          </a:prstGeom>
          <a:noFill/>
          <a:ln w="9525">
            <a:noFill/>
            <a:miter lim="800000"/>
            <a:headEnd/>
            <a:tailEnd/>
          </a:ln>
        </p:spPr>
        <p:txBody>
          <a:bodyPr/>
          <a:lstStyle/>
          <a:p>
            <a:pPr marL="171450" indent="-171450" eaLnBrk="0" hangingPunct="0">
              <a:buFont typeface="Arial" pitchFamily="34" charset="0"/>
              <a:buChar char="•"/>
              <a:defRPr/>
            </a:pPr>
            <a:r>
              <a:rPr lang="en-US" sz="1400" kern="0" dirty="0">
                <a:latin typeface="+mn-lt"/>
              </a:rPr>
              <a:t>Updates to the Audience Event Evaluation include the question: “How did you hear about this event?” This open-ended question allows participants to provide feedback about which publicity and marketing is most effective.</a:t>
            </a:r>
          </a:p>
          <a:p>
            <a:pPr marL="342900" indent="-342900" eaLnBrk="0" hangingPunct="0">
              <a:defRPr/>
            </a:pPr>
            <a:endParaRPr lang="en-US" sz="1200" kern="0" dirty="0">
              <a:solidFill>
                <a:srgbClr val="FF0000"/>
              </a:solidFill>
              <a:latin typeface="+mn-lt"/>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200150"/>
            <a:ext cx="3697287"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Elbow Connector 2"/>
          <p:cNvCxnSpPr/>
          <p:nvPr/>
        </p:nvCxnSpPr>
        <p:spPr>
          <a:xfrm rot="10800000">
            <a:off x="2790825" y="2854325"/>
            <a:ext cx="1390650" cy="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V="1">
            <a:off x="2790825" y="3886200"/>
            <a:ext cx="1390650" cy="688975"/>
          </a:xfrm>
          <a:prstGeom prst="bentConnector3">
            <a:avLst>
              <a:gd name="adj1" fmla="val 2123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bwMode="auto">
          <a:xfrm>
            <a:off x="4286250" y="3730625"/>
            <a:ext cx="4695825" cy="923925"/>
          </a:xfrm>
          <a:prstGeom prst="rect">
            <a:avLst/>
          </a:prstGeom>
          <a:noFill/>
          <a:ln w="9525">
            <a:noFill/>
            <a:miter lim="800000"/>
            <a:headEnd/>
            <a:tailEnd/>
          </a:ln>
        </p:spPr>
        <p:txBody>
          <a:bodyPr/>
          <a:lstStyle/>
          <a:p>
            <a:pPr marL="171450" indent="-171450" eaLnBrk="0" hangingPunct="0">
              <a:buFont typeface="Arial" pitchFamily="34" charset="0"/>
              <a:buChar char="•"/>
              <a:defRPr/>
            </a:pPr>
            <a:r>
              <a:rPr lang="en-US" sz="1400" kern="0" dirty="0">
                <a:latin typeface="+mn-lt"/>
              </a:rPr>
              <a:t>Updates to the Audience Event Evaluation include the section “Where do you live?” with two questions that allow participants to provide feedback about their housing.</a:t>
            </a:r>
          </a:p>
          <a:p>
            <a:pPr marL="628650" lvl="1" indent="-171450" eaLnBrk="0" hangingPunct="0">
              <a:buFont typeface="Arial" pitchFamily="34" charset="0"/>
              <a:buChar char="•"/>
              <a:defRPr/>
            </a:pPr>
            <a:r>
              <a:rPr lang="en-US" sz="1400" kern="0" dirty="0">
                <a:latin typeface="+mn-lt"/>
              </a:rPr>
              <a:t>The first determines how much of the audience lives in both on- and off-campus housing.</a:t>
            </a:r>
          </a:p>
          <a:p>
            <a:pPr marL="628650" lvl="1" indent="-171450" eaLnBrk="0" hangingPunct="0">
              <a:buFont typeface="Arial" pitchFamily="34" charset="0"/>
              <a:buChar char="•"/>
              <a:defRPr/>
            </a:pPr>
            <a:r>
              <a:rPr lang="en-US" sz="1400" kern="0" dirty="0">
                <a:latin typeface="+mn-lt"/>
              </a:rPr>
              <a:t>If the participant lives on campus, the second open-ended question allows them to identify a specific Residence Hall where they live.</a:t>
            </a:r>
          </a:p>
          <a:p>
            <a:pPr marL="342900" indent="-342900" eaLnBrk="0" hangingPunct="0">
              <a:defRPr/>
            </a:pPr>
            <a:endParaRPr lang="en-US" sz="1200" kern="0" dirty="0">
              <a:solidFill>
                <a:srgbClr val="FF0000"/>
              </a:solidFill>
              <a:latin typeface="+mn-lt"/>
            </a:endParaRPr>
          </a:p>
        </p:txBody>
      </p:sp>
      <p:sp>
        <p:nvSpPr>
          <p:cNvPr id="59396" name="TextBox 59395"/>
          <p:cNvSpPr txBox="1"/>
          <p:nvPr/>
        </p:nvSpPr>
        <p:spPr>
          <a:xfrm>
            <a:off x="4286250" y="1447800"/>
            <a:ext cx="4495800" cy="1077913"/>
          </a:xfrm>
          <a:prstGeom prst="rect">
            <a:avLst/>
          </a:prstGeom>
          <a:noFill/>
        </p:spPr>
        <p:txBody>
          <a:bodyPr>
            <a:spAutoFit/>
          </a:bodyPr>
          <a:lstStyle/>
          <a:p>
            <a:pPr>
              <a:defRPr/>
            </a:pPr>
            <a:r>
              <a:rPr lang="en-US" sz="1600" dirty="0">
                <a:latin typeface="+mn-lt"/>
              </a:rPr>
              <a:t>Tech Activities Board developed a new assessment tool that was introduced in October 2012. This updated TAB Audience Event Evaluation included the following changes to previous versions: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Publicity</a:t>
            </a:r>
          </a:p>
        </p:txBody>
      </p:sp>
      <p:sp>
        <p:nvSpPr>
          <p:cNvPr id="9" name="TextBox 8"/>
          <p:cNvSpPr txBox="1"/>
          <p:nvPr/>
        </p:nvSpPr>
        <p:spPr>
          <a:xfrm>
            <a:off x="4076700" y="4935538"/>
            <a:ext cx="4694238" cy="954087"/>
          </a:xfrm>
          <a:prstGeom prst="rect">
            <a:avLst/>
          </a:prstGeom>
          <a:noFill/>
        </p:spPr>
        <p:txBody>
          <a:bodyPr>
            <a:spAutoFit/>
          </a:bodyPr>
          <a:lstStyle/>
          <a:p>
            <a:pPr algn="just">
              <a:defRPr/>
            </a:pPr>
            <a:r>
              <a:rPr lang="en-US" sz="1400" dirty="0">
                <a:latin typeface="+mn-lt"/>
              </a:rPr>
              <a:t>Of the individuals surveyed, </a:t>
            </a:r>
            <a:r>
              <a:rPr lang="en-US" sz="1400" dirty="0">
                <a:latin typeface="+mj-lt"/>
              </a:rPr>
              <a:t>46% indicated that the marketing for TAB events was excellent. About 10% of those surveyed indicated that they thought the marketing was below average, which is down 10% from 2011-2012. </a:t>
            </a:r>
          </a:p>
        </p:txBody>
      </p:sp>
      <p:graphicFrame>
        <p:nvGraphicFramePr>
          <p:cNvPr id="10244" name="Chart 12"/>
          <p:cNvGraphicFramePr>
            <a:graphicFrameLocks/>
          </p:cNvGraphicFramePr>
          <p:nvPr/>
        </p:nvGraphicFramePr>
        <p:xfrm>
          <a:off x="4148138" y="1671638"/>
          <a:ext cx="4673600" cy="3314700"/>
        </p:xfrm>
        <a:graphic>
          <a:graphicData uri="http://schemas.openxmlformats.org/presentationml/2006/ole">
            <mc:AlternateContent xmlns:mc="http://schemas.openxmlformats.org/markup-compatibility/2006">
              <mc:Choice xmlns:v="urn:schemas-microsoft-com:vml" Requires="v">
                <p:oleObj spid="_x0000_s10249" r:id="rId4" imgW="4676037" imgH="3316511" progId="Excel.Chart.8">
                  <p:embed/>
                </p:oleObj>
              </mc:Choice>
              <mc:Fallback>
                <p:oleObj r:id="rId4" imgW="4676037" imgH="3316511" progId="Excel.Chart.8">
                  <p:embed/>
                  <p:pic>
                    <p:nvPicPr>
                      <p:cNvPr id="0"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1671638"/>
                        <a:ext cx="4673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45" name="Picture 8" descr="C:\Users\keholt\Pictures\Assessment Photos\309993_10151489303220889_40246423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63" y="1223963"/>
            <a:ext cx="3360737"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C:\Users\keholt\Pictures\Assessment Photos\419518_10151243893265630_61162779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7775" y="3552825"/>
            <a:ext cx="21431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title"/>
          </p:nvPr>
        </p:nvSpPr>
        <p:spPr/>
        <p:txBody>
          <a:bodyPr/>
          <a:lstStyle/>
          <a:p>
            <a:pPr eaLnBrk="1" hangingPunct="1"/>
            <a:r>
              <a:rPr lang="en-US" altLang="en-US" smtClean="0"/>
              <a:t>Tech Activities Board (TAB)</a:t>
            </a:r>
            <a:br>
              <a:rPr lang="en-US" altLang="en-US" smtClean="0"/>
            </a:br>
            <a:r>
              <a:rPr lang="en-US" altLang="en-US" sz="1400" smtClean="0"/>
              <a:t>Venue</a:t>
            </a:r>
          </a:p>
        </p:txBody>
      </p:sp>
      <p:sp>
        <p:nvSpPr>
          <p:cNvPr id="11" name="TextBox 10"/>
          <p:cNvSpPr txBox="1"/>
          <p:nvPr/>
        </p:nvSpPr>
        <p:spPr>
          <a:xfrm>
            <a:off x="381000" y="5010150"/>
            <a:ext cx="8377238" cy="954088"/>
          </a:xfrm>
          <a:prstGeom prst="rect">
            <a:avLst/>
          </a:prstGeom>
          <a:noFill/>
        </p:spPr>
        <p:txBody>
          <a:bodyPr>
            <a:spAutoFit/>
          </a:bodyPr>
          <a:lstStyle/>
          <a:p>
            <a:pPr algn="just">
              <a:defRPr/>
            </a:pPr>
            <a:r>
              <a:rPr lang="en-US" sz="1400" dirty="0">
                <a:latin typeface="+mj-lt"/>
              </a:rPr>
              <a:t>With 98% of individuals surveyed satisfied with TAB event venues, students seem pleased with the varied venues used by TAB. Common event venues included the Allen Theatre, SUB Courtyard, SUB North Plaza, and SUB West Basement.  While most of our events take place in the Student Union, TAB considers itself the programming board for the entire campus and utilizes other venues throughout campus,  as well as some locations off campus. </a:t>
            </a:r>
          </a:p>
        </p:txBody>
      </p:sp>
      <p:graphicFrame>
        <p:nvGraphicFramePr>
          <p:cNvPr id="11268" name="Chart 5"/>
          <p:cNvGraphicFramePr>
            <a:graphicFrameLocks/>
          </p:cNvGraphicFramePr>
          <p:nvPr/>
        </p:nvGraphicFramePr>
        <p:xfrm>
          <a:off x="4521200" y="1825625"/>
          <a:ext cx="4673600" cy="2844800"/>
        </p:xfrm>
        <a:graphic>
          <a:graphicData uri="http://schemas.openxmlformats.org/presentationml/2006/ole">
            <mc:AlternateContent xmlns:mc="http://schemas.openxmlformats.org/markup-compatibility/2006">
              <mc:Choice xmlns:v="urn:schemas-microsoft-com:vml" Requires="v">
                <p:oleObj spid="_x0000_s11272" r:id="rId4" imgW="4669941" imgH="2847079" progId="Excel.Chart.8">
                  <p:embed/>
                </p:oleObj>
              </mc:Choice>
              <mc:Fallback>
                <p:oleObj r:id="rId4" imgW="4669941" imgH="284707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1825625"/>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9" name="Picture 9" descr="C:\Users\keholt\Pictures\Assessment Photos\488314_10151173942350630_1815309692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76425"/>
            <a:ext cx="41290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24683</TotalTime>
  <Words>3375</Words>
  <Application>Microsoft Office PowerPoint</Application>
  <PresentationFormat>On-screen Show (4:3)</PresentationFormat>
  <Paragraphs>677</Paragraphs>
  <Slides>38</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Times New Roman</vt:lpstr>
      <vt:lpstr>Wingdings</vt:lpstr>
      <vt:lpstr>Default Design</vt:lpstr>
      <vt:lpstr>Microsoft Excel Chart</vt:lpstr>
      <vt:lpstr>Student Union &amp; Activities Statistical Analysis of Programs 2012-2013</vt:lpstr>
      <vt:lpstr>Student Union &amp; Activities</vt:lpstr>
      <vt:lpstr>Tech Activities Board (TAB) Mission and Values</vt:lpstr>
      <vt:lpstr>Tech Activities Board (TAB)  Member Profile </vt:lpstr>
      <vt:lpstr>Tech Activities Board (TAB) Events Assessed</vt:lpstr>
      <vt:lpstr>Tech Activities Board (TAB) Events Assessed</vt:lpstr>
      <vt:lpstr>Tech Activities Board (TAB)  Assessment</vt:lpstr>
      <vt:lpstr>Tech Activities Board (TAB) Publicity</vt:lpstr>
      <vt:lpstr>Tech Activities Board (TAB) Venue</vt:lpstr>
      <vt:lpstr>Tech Activities Board (TAB) Time</vt:lpstr>
      <vt:lpstr>Tech Activities Board (TAB) Date</vt:lpstr>
      <vt:lpstr>Tech Activities Board (TAB) Quality</vt:lpstr>
      <vt:lpstr>Tech Activities Board (TAB) Overall Satisfaction</vt:lpstr>
      <vt:lpstr>Tech Activities Board (TAB) Professor</vt:lpstr>
      <vt:lpstr>Tech Activities Board (TAB) </vt:lpstr>
      <vt:lpstr>Tech Activities Board (TAB) Gender </vt:lpstr>
      <vt:lpstr>Tech Activities Board (TAB) Ethnicity </vt:lpstr>
      <vt:lpstr>Tech Activities Board (TAB) Classification</vt:lpstr>
      <vt:lpstr>Tech Activities Board (TAB) Residency</vt:lpstr>
      <vt:lpstr>Tech Activities Board (TAB) Residency On-Campus</vt:lpstr>
      <vt:lpstr>Tech Activities Board (TAB) Future Programming</vt:lpstr>
      <vt:lpstr>Tech Activities Board (TAB) Attendance Per Month</vt:lpstr>
      <vt:lpstr>Tech Activities Board (TAB) Honorarium Expenses Per Month</vt:lpstr>
      <vt:lpstr>Tech Activities Board (TAB) Attendance Numbers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Student Union &amp; Activities</vt:lpstr>
      <vt:lpstr>Student Union &amp; Activities Special Activities</vt:lpstr>
      <vt:lpstr>Student Union &amp; Activities Special Events</vt:lpstr>
      <vt:lpstr>Student Union &amp; Activities Professional Affiliations</vt:lpstr>
      <vt:lpstr>Student Union &amp; Activities</vt:lpstr>
      <vt:lpstr>Tech Activities Board (TAB) Goals 2012-2013</vt:lpstr>
      <vt:lpstr>Contributors</vt:lpstr>
      <vt:lpstr>PowerPoint Presentation</vt:lpstr>
    </vt:vector>
  </TitlesOfParts>
  <Company>Presentation Diva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Maginness, Claire</cp:lastModifiedBy>
  <cp:revision>970</cp:revision>
  <cp:lastPrinted>2012-05-16T16:27:06Z</cp:lastPrinted>
  <dcterms:created xsi:type="dcterms:W3CDTF">2005-04-19T19:05:52Z</dcterms:created>
  <dcterms:modified xsi:type="dcterms:W3CDTF">2015-05-05T14:29:34Z</dcterms:modified>
</cp:coreProperties>
</file>