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2"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1" r:id="rId17"/>
    <p:sldId id="274" r:id="rId18"/>
    <p:sldId id="275" r:id="rId19"/>
    <p:sldId id="276" r:id="rId20"/>
    <p:sldId id="277" r:id="rId21"/>
    <p:sldId id="278" r:id="rId22"/>
    <p:sldId id="279" r:id="rId23"/>
    <p:sldId id="280"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techshare\depts\StudentUnion\SUB_shared\Tech%20Activities%20Board\2009-2010\Assessment%20Data%2009-10\Evaluation%20Stats%20Fall%2009%20Spring%20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cat>
            <c:strRef>
              <c:f>'Events Wanted'!$A$1:$A$16</c:f>
              <c:strCache>
                <c:ptCount val="16"/>
                <c:pt idx="0">
                  <c:v>Other</c:v>
                </c:pt>
                <c:pt idx="1">
                  <c:v>Diversity</c:v>
                </c:pt>
                <c:pt idx="2">
                  <c:v>Spoken Word Poet</c:v>
                </c:pt>
                <c:pt idx="3">
                  <c:v>Lectures</c:v>
                </c:pt>
                <c:pt idx="4">
                  <c:v>Events During Lunch</c:v>
                </c:pt>
                <c:pt idx="5">
                  <c:v>Quiz Bowl</c:v>
                </c:pt>
                <c:pt idx="6">
                  <c:v>Events Off-Campus</c:v>
                </c:pt>
                <c:pt idx="7">
                  <c:v>Make &amp; Take Items</c:v>
                </c:pt>
                <c:pt idx="8">
                  <c:v>Hypnotists</c:v>
                </c:pt>
                <c:pt idx="9">
                  <c:v>Acoustic Music</c:v>
                </c:pt>
                <c:pt idx="10">
                  <c:v>Performing Arts</c:v>
                </c:pt>
                <c:pt idx="11">
                  <c:v>Game Shows</c:v>
                </c:pt>
                <c:pt idx="12">
                  <c:v>Movies (Independent)</c:v>
                </c:pt>
                <c:pt idx="13">
                  <c:v>Concerts</c:v>
                </c:pt>
                <c:pt idx="14">
                  <c:v>Comedians</c:v>
                </c:pt>
                <c:pt idx="15">
                  <c:v>Movies (New Release)</c:v>
                </c:pt>
              </c:strCache>
            </c:strRef>
          </c:cat>
          <c:val>
            <c:numRef>
              <c:f>'Events Wanted'!$B$1:$B$16</c:f>
              <c:numCache>
                <c:formatCode>General</c:formatCode>
                <c:ptCount val="16"/>
                <c:pt idx="0">
                  <c:v>33</c:v>
                </c:pt>
                <c:pt idx="1">
                  <c:v>76</c:v>
                </c:pt>
                <c:pt idx="2">
                  <c:v>86</c:v>
                </c:pt>
                <c:pt idx="3">
                  <c:v>90</c:v>
                </c:pt>
                <c:pt idx="4">
                  <c:v>113</c:v>
                </c:pt>
                <c:pt idx="5">
                  <c:v>115</c:v>
                </c:pt>
                <c:pt idx="6">
                  <c:v>135</c:v>
                </c:pt>
                <c:pt idx="7">
                  <c:v>245</c:v>
                </c:pt>
                <c:pt idx="8">
                  <c:v>254</c:v>
                </c:pt>
                <c:pt idx="9">
                  <c:v>277</c:v>
                </c:pt>
                <c:pt idx="10">
                  <c:v>298</c:v>
                </c:pt>
                <c:pt idx="11">
                  <c:v>303</c:v>
                </c:pt>
                <c:pt idx="12">
                  <c:v>327</c:v>
                </c:pt>
                <c:pt idx="13">
                  <c:v>441</c:v>
                </c:pt>
                <c:pt idx="14">
                  <c:v>525</c:v>
                </c:pt>
                <c:pt idx="15">
                  <c:v>618</c:v>
                </c:pt>
              </c:numCache>
            </c:numRef>
          </c:val>
        </c:ser>
        <c:dLbls>
          <c:showLegendKey val="0"/>
          <c:showVal val="0"/>
          <c:showCatName val="0"/>
          <c:showSerName val="0"/>
          <c:showPercent val="0"/>
          <c:showBubbleSize val="0"/>
        </c:dLbls>
        <c:gapWidth val="150"/>
        <c:axId val="198861680"/>
        <c:axId val="198862064"/>
      </c:barChart>
      <c:catAx>
        <c:axId val="198861680"/>
        <c:scaling>
          <c:orientation val="minMax"/>
        </c:scaling>
        <c:delete val="0"/>
        <c:axPos val="l"/>
        <c:numFmt formatCode="General" sourceLinked="0"/>
        <c:majorTickMark val="out"/>
        <c:minorTickMark val="none"/>
        <c:tickLblPos val="nextTo"/>
        <c:crossAx val="198862064"/>
        <c:crosses val="autoZero"/>
        <c:auto val="1"/>
        <c:lblAlgn val="ctr"/>
        <c:lblOffset val="100"/>
        <c:noMultiLvlLbl val="0"/>
      </c:catAx>
      <c:valAx>
        <c:axId val="198862064"/>
        <c:scaling>
          <c:orientation val="minMax"/>
        </c:scaling>
        <c:delete val="0"/>
        <c:axPos val="b"/>
        <c:majorGridlines/>
        <c:numFmt formatCode="General" sourceLinked="1"/>
        <c:majorTickMark val="out"/>
        <c:minorTickMark val="none"/>
        <c:tickLblPos val="nextTo"/>
        <c:crossAx val="19886168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E8150-FD07-4F75-A30B-45BFF618B237}" type="datetimeFigureOut">
              <a:rPr lang="en-US" smtClean="0"/>
              <a:t>5/4/2015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80B32-E6AE-407B-A95D-B0A9996A3956}" type="slidenum">
              <a:rPr lang="en-US" smtClean="0"/>
              <a:t>‹#›</a:t>
            </a:fld>
            <a:endParaRPr lang="en-US"/>
          </a:p>
        </p:txBody>
      </p:sp>
    </p:spTree>
    <p:extLst>
      <p:ext uri="{BB962C8B-B14F-4D97-AF65-F5344CB8AC3E}">
        <p14:creationId xmlns:p14="http://schemas.microsoft.com/office/powerpoint/2010/main" val="187500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pPr eaLnBrk="1" hangingPunct="1"/>
            <a:fld id="{7C524074-9DF9-4E1B-B519-71F9BD10DC8B}" type="slidenum">
              <a:rPr lang="en-US">
                <a:solidFill>
                  <a:prstClr val="black"/>
                </a:solidFill>
              </a:rPr>
              <a:pPr eaLnBrk="1" hangingPunct="1"/>
              <a:t>1</a:t>
            </a:fld>
            <a:endParaRPr lang="en-US">
              <a:solidFill>
                <a:prstClr val="black"/>
              </a:solidFill>
            </a:endParaRPr>
          </a:p>
        </p:txBody>
      </p:sp>
    </p:spTree>
    <p:extLst>
      <p:ext uri="{BB962C8B-B14F-4D97-AF65-F5344CB8AC3E}">
        <p14:creationId xmlns:p14="http://schemas.microsoft.com/office/powerpoint/2010/main" val="221472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Tech Activities Board (TAB) began to assess events in Fall 2011 through Spring 2012.  Each committee was asked to identify at least one or two events per month.  Student leaders stood out after their events and asked peers to take a few minutes to complete a paper evaluation of the program they just attended.  This year, we were able to identify thirty nine (57) events and collected over 1757 responses from students attending these programs.</a:t>
            </a:r>
          </a:p>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pPr eaLnBrk="1" hangingPunct="1"/>
            <a:fld id="{A688D74C-2C28-4756-95D7-E84A31512DFE}" type="slidenum">
              <a:rPr lang="en-US">
                <a:solidFill>
                  <a:prstClr val="black"/>
                </a:solidFill>
              </a:rPr>
              <a:pPr eaLnBrk="1" hangingPunct="1"/>
              <a:t>3</a:t>
            </a:fld>
            <a:endParaRPr lang="en-US">
              <a:solidFill>
                <a:prstClr val="black"/>
              </a:solidFill>
            </a:endParaRPr>
          </a:p>
        </p:txBody>
      </p:sp>
    </p:spTree>
    <p:extLst>
      <p:ext uri="{BB962C8B-B14F-4D97-AF65-F5344CB8AC3E}">
        <p14:creationId xmlns:p14="http://schemas.microsoft.com/office/powerpoint/2010/main" val="75571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pPr eaLnBrk="1" hangingPunct="1"/>
            <a:fld id="{90DF12AF-DAE0-4970-9275-5E5790B7FC7A}" type="slidenum">
              <a:rPr lang="en-US">
                <a:solidFill>
                  <a:prstClr val="black"/>
                </a:solidFill>
              </a:rPr>
              <a:pPr eaLnBrk="1" hangingPunct="1"/>
              <a:t>6</a:t>
            </a:fld>
            <a:endParaRPr lang="en-US">
              <a:solidFill>
                <a:prstClr val="black"/>
              </a:solidFill>
            </a:endParaRPr>
          </a:p>
        </p:txBody>
      </p:sp>
    </p:spTree>
    <p:extLst>
      <p:ext uri="{BB962C8B-B14F-4D97-AF65-F5344CB8AC3E}">
        <p14:creationId xmlns:p14="http://schemas.microsoft.com/office/powerpoint/2010/main" val="238104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pPr eaLnBrk="1" hangingPunct="1"/>
            <a:fld id="{63ED6ADC-3E13-4E8A-9C85-0FB6FBD3F009}" type="slidenum">
              <a:rPr lang="en-US">
                <a:solidFill>
                  <a:prstClr val="black"/>
                </a:solidFill>
              </a:rPr>
              <a:pPr eaLnBrk="1" hangingPunct="1"/>
              <a:t>12</a:t>
            </a:fld>
            <a:endParaRPr lang="en-US">
              <a:solidFill>
                <a:prstClr val="black"/>
              </a:solidFill>
            </a:endParaRPr>
          </a:p>
        </p:txBody>
      </p:sp>
    </p:spTree>
    <p:extLst>
      <p:ext uri="{BB962C8B-B14F-4D97-AF65-F5344CB8AC3E}">
        <p14:creationId xmlns:p14="http://schemas.microsoft.com/office/powerpoint/2010/main" val="404077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Farha</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pPr eaLnBrk="1" hangingPunct="1"/>
            <a:fld id="{D9A6D38C-42C5-4FCD-A8BC-0C0DB8C269B8}" type="slidenum">
              <a:rPr lang="en-US">
                <a:solidFill>
                  <a:prstClr val="black"/>
                </a:solidFill>
              </a:rPr>
              <a:pPr eaLnBrk="1" hangingPunct="1"/>
              <a:t>13</a:t>
            </a:fld>
            <a:endParaRPr lang="en-US">
              <a:solidFill>
                <a:prstClr val="black"/>
              </a:solidFill>
            </a:endParaRPr>
          </a:p>
        </p:txBody>
      </p:sp>
    </p:spTree>
    <p:extLst>
      <p:ext uri="{BB962C8B-B14F-4D97-AF65-F5344CB8AC3E}">
        <p14:creationId xmlns:p14="http://schemas.microsoft.com/office/powerpoint/2010/main" val="256706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For Honorarium:</a:t>
            </a:r>
          </a:p>
          <a:p>
            <a:r>
              <a:rPr lang="en-US" smtClean="0"/>
              <a:t>	-Only count money agreed to on a contract, Food for Open Mic Nights, Money paid for scripts/questions.  Do not include items purchased on P-cards (such as MYO ornament materials, unconventional, handouts, freebies, etc.)</a:t>
            </a:r>
          </a:p>
          <a:p>
            <a:r>
              <a:rPr lang="en-US" smtClean="0"/>
              <a:t>To determine the percent change:</a:t>
            </a:r>
          </a:p>
          <a:p>
            <a:r>
              <a:rPr lang="en-US" smtClean="0"/>
              <a:t>(Current year – previous year) / (previous year)</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pPr eaLnBrk="1" hangingPunct="1"/>
            <a:fld id="{7A7EB1A5-B7D4-4FF4-B366-8748BF4BE93D}" type="slidenum">
              <a:rPr lang="en-US">
                <a:solidFill>
                  <a:prstClr val="black"/>
                </a:solidFill>
              </a:rPr>
              <a:pPr eaLnBrk="1" hangingPunct="1"/>
              <a:t>14</a:t>
            </a:fld>
            <a:endParaRPr lang="en-US">
              <a:solidFill>
                <a:prstClr val="black"/>
              </a:solidFill>
            </a:endParaRPr>
          </a:p>
        </p:txBody>
      </p:sp>
    </p:spTree>
    <p:extLst>
      <p:ext uri="{BB962C8B-B14F-4D97-AF65-F5344CB8AC3E}">
        <p14:creationId xmlns:p14="http://schemas.microsoft.com/office/powerpoint/2010/main" val="299240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To determine the percent change:</a:t>
            </a:r>
          </a:p>
          <a:p>
            <a:r>
              <a:rPr lang="en-US" smtClean="0"/>
              <a:t>(Current year – previous year) / (previous year)</a:t>
            </a:r>
          </a:p>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pPr eaLnBrk="1" hangingPunct="1"/>
            <a:fld id="{A410638E-9FA5-469B-93C3-B3E2B459F12C}" type="slidenum">
              <a:rPr lang="en-US">
                <a:solidFill>
                  <a:prstClr val="black"/>
                </a:solidFill>
              </a:rPr>
              <a:pPr eaLnBrk="1" hangingPunct="1"/>
              <a:t>15</a:t>
            </a:fld>
            <a:endParaRPr lang="en-US">
              <a:solidFill>
                <a:prstClr val="black"/>
              </a:solidFill>
            </a:endParaRPr>
          </a:p>
        </p:txBody>
      </p:sp>
    </p:spTree>
    <p:extLst>
      <p:ext uri="{BB962C8B-B14F-4D97-AF65-F5344CB8AC3E}">
        <p14:creationId xmlns:p14="http://schemas.microsoft.com/office/powerpoint/2010/main" val="228643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C0000"/>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latin typeface="Arial" charset="0"/>
            </a:endParaRPr>
          </a:p>
        </p:txBody>
      </p:sp>
      <p:pic>
        <p:nvPicPr>
          <p:cNvPr id="5" name="Picture 22" descr="TTU 2 Title Pag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7188" y="-3175"/>
            <a:ext cx="11033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4363" y="-42863"/>
            <a:ext cx="7513637" cy="1143001"/>
          </a:xfrm>
        </p:spPr>
        <p:txBody>
          <a:bodyPr/>
          <a:lstStyle>
            <a:lvl1pPr>
              <a:lnSpc>
                <a:spcPct val="120000"/>
              </a:lnSpc>
              <a:spcAft>
                <a:spcPct val="20000"/>
              </a:spcAft>
              <a:defRPr/>
            </a:lvl1pPr>
          </a:lstStyle>
          <a:p>
            <a:r>
              <a:rPr lang="en-US"/>
              <a:t>Click to edit Master title style</a:t>
            </a:r>
          </a:p>
        </p:txBody>
      </p:sp>
      <p:sp>
        <p:nvSpPr>
          <p:cNvPr id="3075" name="Rectangle 3"/>
          <p:cNvSpPr>
            <a:spLocks noGrp="1" noChangeArrowheads="1"/>
          </p:cNvSpPr>
          <p:nvPr>
            <p:ph type="subTitle" idx="1"/>
          </p:nvPr>
        </p:nvSpPr>
        <p:spPr>
          <a:xfrm>
            <a:off x="566738" y="3076575"/>
            <a:ext cx="6400800" cy="1752600"/>
          </a:xfrm>
        </p:spPr>
        <p:txBody>
          <a:bodyPr/>
          <a:lstStyle>
            <a:lvl1pPr>
              <a:spcBef>
                <a:spcPct val="0"/>
              </a:spcBef>
              <a:spcAft>
                <a:spcPct val="0"/>
              </a:spcAft>
              <a:defRPr sz="3600">
                <a:solidFill>
                  <a:schemeClr val="bg1"/>
                </a:solidFill>
              </a:defRPr>
            </a:lvl1pPr>
          </a:lstStyle>
          <a:p>
            <a:r>
              <a:rPr lang="en-US"/>
              <a:t>Click to edit Master subtitle style</a:t>
            </a:r>
          </a:p>
        </p:txBody>
      </p:sp>
    </p:spTree>
    <p:extLst>
      <p:ext uri="{BB962C8B-B14F-4D97-AF65-F5344CB8AC3E}">
        <p14:creationId xmlns:p14="http://schemas.microsoft.com/office/powerpoint/2010/main" val="1864981434"/>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93133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25400"/>
            <a:ext cx="2057400" cy="6681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9913" y="-25400"/>
            <a:ext cx="6019800" cy="6681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23169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98948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045933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9913" y="2130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130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108214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971992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204495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21929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077528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617062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614363" y="-25400"/>
            <a:ext cx="7515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69913" y="21304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9" descr="TTU 2 Title Page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77188" y="-3175"/>
            <a:ext cx="11033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22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Times New Roman" pitchFamily="18" charset="0"/>
        </a:defRPr>
      </a:lvl2pPr>
      <a:lvl3pPr algn="l" rtl="0" eaLnBrk="0" fontAlgn="base" hangingPunct="0">
        <a:spcBef>
          <a:spcPct val="0"/>
        </a:spcBef>
        <a:spcAft>
          <a:spcPct val="0"/>
        </a:spcAft>
        <a:defRPr sz="2000">
          <a:solidFill>
            <a:schemeClr val="bg1"/>
          </a:solidFill>
          <a:latin typeface="Times New Roman" pitchFamily="18" charset="0"/>
        </a:defRPr>
      </a:lvl3pPr>
      <a:lvl4pPr algn="l" rtl="0" eaLnBrk="0" fontAlgn="base" hangingPunct="0">
        <a:spcBef>
          <a:spcPct val="0"/>
        </a:spcBef>
        <a:spcAft>
          <a:spcPct val="0"/>
        </a:spcAft>
        <a:defRPr sz="2000">
          <a:solidFill>
            <a:schemeClr val="bg1"/>
          </a:solidFill>
          <a:latin typeface="Times New Roman" pitchFamily="18" charset="0"/>
        </a:defRPr>
      </a:lvl4pPr>
      <a:lvl5pPr algn="l" rtl="0" eaLnBrk="0" fontAlgn="base" hangingPunct="0">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p:titleStyle>
    <p:bodyStyle>
      <a:lvl1pPr marL="342900" indent="-342900" algn="l" rtl="0" eaLnBrk="0" fontAlgn="base" hangingPunct="0">
        <a:spcBef>
          <a:spcPct val="20000"/>
        </a:spcBef>
        <a:spcAft>
          <a:spcPct val="25000"/>
        </a:spcAft>
        <a:buChar char="•"/>
        <a:defRPr sz="3200">
          <a:solidFill>
            <a:schemeClr val="tx1"/>
          </a:solidFill>
          <a:latin typeface="+mn-lt"/>
          <a:ea typeface="+mn-ea"/>
          <a:cs typeface="+mn-cs"/>
        </a:defRPr>
      </a:lvl1pPr>
      <a:lvl2pPr marL="400050" indent="-285750" algn="l" rtl="0" eaLnBrk="0" fontAlgn="base" hangingPunct="0">
        <a:spcBef>
          <a:spcPct val="20000"/>
        </a:spcBef>
        <a:spcAft>
          <a:spcPct val="0"/>
        </a:spcAft>
        <a:buClr>
          <a:srgbClr val="CC0000"/>
        </a:buClr>
        <a:buSzPct val="90000"/>
        <a:buFont typeface="Wingdings" pitchFamily="2" charset="2"/>
        <a:buChar char="§"/>
        <a:defRPr sz="2400">
          <a:solidFill>
            <a:schemeClr val="tx1"/>
          </a:solidFill>
          <a:latin typeface="+mn-lt"/>
        </a:defRPr>
      </a:lvl2pPr>
      <a:lvl3pPr marL="742950" indent="-228600" algn="l" rtl="0" eaLnBrk="0" fontAlgn="base" hangingPunct="0">
        <a:spcBef>
          <a:spcPct val="40000"/>
        </a:spcBef>
        <a:spcAft>
          <a:spcPct val="0"/>
        </a:spcAft>
        <a:buChar char="•"/>
        <a:defRPr sz="2400" i="1">
          <a:solidFill>
            <a:schemeClr val="tx1"/>
          </a:solidFill>
          <a:latin typeface="+mn-lt"/>
        </a:defRPr>
      </a:lvl3pPr>
      <a:lvl4pPr marL="1258888" indent="-228600" algn="l" rtl="0" eaLnBrk="0" fontAlgn="base" hangingPunct="0">
        <a:spcBef>
          <a:spcPct val="40000"/>
        </a:spcBef>
        <a:spcAft>
          <a:spcPct val="0"/>
        </a:spcAft>
        <a:buChar char="–"/>
        <a:defRPr sz="2000">
          <a:solidFill>
            <a:schemeClr val="tx1"/>
          </a:solidFill>
          <a:latin typeface="+mn-lt"/>
        </a:defRPr>
      </a:lvl4pPr>
      <a:lvl5pPr marL="1422400" indent="406400" algn="l" rtl="0" eaLnBrk="0" fontAlgn="base" hangingPunct="0">
        <a:spcBef>
          <a:spcPct val="20000"/>
        </a:spcBef>
        <a:spcAft>
          <a:spcPct val="0"/>
        </a:spcAft>
        <a:buChar char="»"/>
        <a:defRPr sz="2000">
          <a:solidFill>
            <a:schemeClr val="tx1"/>
          </a:solidFill>
          <a:latin typeface="+mn-lt"/>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Microsoft_Excel_97-2003_Worksheet7.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Microsoft_Excel_97-2003_Worksheet8.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oleObject" Target="../embeddings/Microsoft_Excel_97-2003_Worksheet9.xls"/><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5.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Excel_97-2003_Worksheet10.xls"/><Relationship Id="rId5" Type="http://schemas.openxmlformats.org/officeDocument/2006/relationships/oleObject" Target="../embeddings/oleObject10.bin"/><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Excel_97-2003_Worksheet2.xls"/><Relationship Id="rId10" Type="http://schemas.openxmlformats.org/officeDocument/2006/relationships/image" Target="../media/image8.jpeg"/><Relationship Id="rId4" Type="http://schemas.openxmlformats.org/officeDocument/2006/relationships/oleObject" Target="../embeddings/oleObject2.bin"/><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Microsoft_Excel_97-2003_Worksheet4.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Microsoft_Excel_97-2003_Worksheet5.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oleObject" Target="../embeddings/Microsoft_Excel_97-2003_Worksheet6.xls"/></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2654300" y="2562225"/>
            <a:ext cx="6489700" cy="1092200"/>
          </a:xfrm>
        </p:spPr>
        <p:txBody>
          <a:bodyPr/>
          <a:lstStyle/>
          <a:p>
            <a:pPr eaLnBrk="1" hangingPunct="1"/>
            <a:r>
              <a:rPr lang="en-US" sz="3600" smtClean="0"/>
              <a:t>Student Union &amp; Activities</a:t>
            </a:r>
            <a:br>
              <a:rPr lang="en-US" sz="3600" smtClean="0"/>
            </a:br>
            <a:r>
              <a:rPr lang="en-US" sz="1600" smtClean="0"/>
              <a:t>Statistical Analysis of Programs 2011-2012</a:t>
            </a:r>
          </a:p>
        </p:txBody>
      </p:sp>
      <p:pic>
        <p:nvPicPr>
          <p:cNvPr id="3075" name="Picture 2" descr="X:\Texas Tech University\Student Union\Student Union Pi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8" y="2389188"/>
            <a:ext cx="24193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2198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Date</a:t>
            </a:r>
          </a:p>
        </p:txBody>
      </p:sp>
      <p:sp>
        <p:nvSpPr>
          <p:cNvPr id="10" name="TextBox 9"/>
          <p:cNvSpPr txBox="1"/>
          <p:nvPr/>
        </p:nvSpPr>
        <p:spPr>
          <a:xfrm>
            <a:off x="4335463" y="5200650"/>
            <a:ext cx="4503737" cy="1385888"/>
          </a:xfrm>
          <a:prstGeom prst="rect">
            <a:avLst/>
          </a:prstGeom>
          <a:noFill/>
        </p:spPr>
        <p:txBody>
          <a:bodyPr>
            <a:spAutoFit/>
          </a:bodyPr>
          <a:lstStyle/>
          <a:p>
            <a:pPr algn="just" fontAlgn="base">
              <a:spcBef>
                <a:spcPct val="0"/>
              </a:spcBef>
              <a:spcAft>
                <a:spcPct val="0"/>
              </a:spcAft>
              <a:defRPr/>
            </a:pPr>
            <a:r>
              <a:rPr lang="en-US" sz="1400" dirty="0">
                <a:solidFill>
                  <a:srgbClr val="000000"/>
                </a:solidFill>
              </a:rPr>
              <a:t>When planning events, TAB takes midterms, finals, and home athletic games into consideration and tries to offer our events at times when students have no other commitments.  Last year, 56% of the sample indicated that the date selected for the event was excellent and this year the percentage was 70%.  </a:t>
            </a:r>
          </a:p>
        </p:txBody>
      </p:sp>
      <p:graphicFrame>
        <p:nvGraphicFramePr>
          <p:cNvPr id="17412" name="Content Placeholder 2"/>
          <p:cNvGraphicFramePr>
            <a:graphicFrameLocks noGrp="1"/>
          </p:cNvGraphicFramePr>
          <p:nvPr>
            <p:ph idx="1"/>
          </p:nvPr>
        </p:nvGraphicFramePr>
        <p:xfrm>
          <a:off x="4344988" y="1916113"/>
          <a:ext cx="4692650" cy="3252787"/>
        </p:xfrm>
        <a:graphic>
          <a:graphicData uri="http://schemas.openxmlformats.org/presentationml/2006/ole">
            <mc:AlternateContent xmlns:mc="http://schemas.openxmlformats.org/markup-compatibility/2006">
              <mc:Choice xmlns:v="urn:schemas-microsoft-com:vml" Requires="v">
                <p:oleObj spid="_x0000_s6149" name="Chart" r:id="rId4" imgW="4686367" imgH="3248138" progId="Excel.Chart.8">
                  <p:embed/>
                </p:oleObj>
              </mc:Choice>
              <mc:Fallback>
                <p:oleObj name="Chart" r:id="rId4" imgW="4686367" imgH="3248138"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4988" y="1916113"/>
                        <a:ext cx="4692650"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13"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538" y="2409825"/>
            <a:ext cx="3890962"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28206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Quality</a:t>
            </a:r>
          </a:p>
        </p:txBody>
      </p:sp>
      <p:sp>
        <p:nvSpPr>
          <p:cNvPr id="8" name="TextBox 7"/>
          <p:cNvSpPr txBox="1"/>
          <p:nvPr/>
        </p:nvSpPr>
        <p:spPr>
          <a:xfrm>
            <a:off x="4646613" y="1554163"/>
            <a:ext cx="4200525" cy="369887"/>
          </a:xfrm>
          <a:prstGeom prst="rect">
            <a:avLst/>
          </a:prstGeom>
          <a:noFill/>
        </p:spPr>
        <p:txBody>
          <a:bodyPr>
            <a:spAutoFit/>
          </a:bodyPr>
          <a:lstStyle/>
          <a:p>
            <a:pPr algn="ctr" fontAlgn="base">
              <a:spcBef>
                <a:spcPct val="0"/>
              </a:spcBef>
              <a:spcAft>
                <a:spcPct val="0"/>
              </a:spcAft>
              <a:defRPr/>
            </a:pPr>
            <a:r>
              <a:rPr lang="en-US" b="1" dirty="0">
                <a:solidFill>
                  <a:srgbClr val="000000"/>
                </a:solidFill>
              </a:rPr>
              <a:t>Quality</a:t>
            </a:r>
          </a:p>
        </p:txBody>
      </p:sp>
      <p:sp>
        <p:nvSpPr>
          <p:cNvPr id="9" name="TextBox 8"/>
          <p:cNvSpPr txBox="1"/>
          <p:nvPr/>
        </p:nvSpPr>
        <p:spPr>
          <a:xfrm>
            <a:off x="4149725" y="5467350"/>
            <a:ext cx="4699000" cy="954088"/>
          </a:xfrm>
          <a:prstGeom prst="rect">
            <a:avLst/>
          </a:prstGeom>
          <a:noFill/>
        </p:spPr>
        <p:txBody>
          <a:bodyPr>
            <a:spAutoFit/>
          </a:bodyPr>
          <a:lstStyle/>
          <a:p>
            <a:pPr algn="just" fontAlgn="base">
              <a:spcBef>
                <a:spcPct val="0"/>
              </a:spcBef>
              <a:spcAft>
                <a:spcPct val="0"/>
              </a:spcAft>
              <a:defRPr/>
            </a:pPr>
            <a:r>
              <a:rPr lang="en-US" sz="1400" dirty="0">
                <a:solidFill>
                  <a:srgbClr val="000000"/>
                </a:solidFill>
              </a:rPr>
              <a:t>TAB strives to maintain a high quality of events for students. Last year, 66% of the sample indicated that the time selected for the event was excellent and this year the number has grown to 69%.  </a:t>
            </a:r>
          </a:p>
        </p:txBody>
      </p:sp>
      <p:graphicFrame>
        <p:nvGraphicFramePr>
          <p:cNvPr id="18437" name="Content Placeholder 2"/>
          <p:cNvGraphicFramePr>
            <a:graphicFrameLocks noGrp="1"/>
          </p:cNvGraphicFramePr>
          <p:nvPr>
            <p:ph idx="1"/>
          </p:nvPr>
        </p:nvGraphicFramePr>
        <p:xfrm>
          <a:off x="4929188" y="2306638"/>
          <a:ext cx="3833812" cy="2870200"/>
        </p:xfrm>
        <a:graphic>
          <a:graphicData uri="http://schemas.openxmlformats.org/presentationml/2006/ole">
            <mc:AlternateContent xmlns:mc="http://schemas.openxmlformats.org/markup-compatibility/2006">
              <mc:Choice xmlns:v="urn:schemas-microsoft-com:vml" Requires="v">
                <p:oleObj spid="_x0000_s7173" name="Chart" r:id="rId4" imgW="3829151" imgH="2866910" progId="Excel.Chart.8">
                  <p:embed/>
                </p:oleObj>
              </mc:Choice>
              <mc:Fallback>
                <p:oleObj name="Chart" r:id="rId4" imgW="3829151" imgH="286691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2306638"/>
                        <a:ext cx="38338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3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750" y="1497013"/>
            <a:ext cx="4389438"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248102"/>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Overall Satisfaction</a:t>
            </a:r>
          </a:p>
        </p:txBody>
      </p:sp>
      <p:sp>
        <p:nvSpPr>
          <p:cNvPr id="8" name="TextBox 7"/>
          <p:cNvSpPr txBox="1"/>
          <p:nvPr/>
        </p:nvSpPr>
        <p:spPr>
          <a:xfrm>
            <a:off x="4646613" y="1682750"/>
            <a:ext cx="4200525" cy="369888"/>
          </a:xfrm>
          <a:prstGeom prst="rect">
            <a:avLst/>
          </a:prstGeom>
          <a:noFill/>
        </p:spPr>
        <p:txBody>
          <a:bodyPr>
            <a:spAutoFit/>
          </a:bodyPr>
          <a:lstStyle/>
          <a:p>
            <a:pPr algn="ctr" fontAlgn="base">
              <a:spcBef>
                <a:spcPct val="0"/>
              </a:spcBef>
              <a:spcAft>
                <a:spcPct val="0"/>
              </a:spcAft>
              <a:defRPr/>
            </a:pPr>
            <a:r>
              <a:rPr lang="en-US" b="1" dirty="0">
                <a:solidFill>
                  <a:srgbClr val="000000"/>
                </a:solidFill>
              </a:rPr>
              <a:t>Overall</a:t>
            </a:r>
          </a:p>
        </p:txBody>
      </p:sp>
      <p:sp>
        <p:nvSpPr>
          <p:cNvPr id="9" name="TextBox 8"/>
          <p:cNvSpPr txBox="1"/>
          <p:nvPr/>
        </p:nvSpPr>
        <p:spPr>
          <a:xfrm>
            <a:off x="842963" y="5053013"/>
            <a:ext cx="7820025" cy="954087"/>
          </a:xfrm>
          <a:prstGeom prst="rect">
            <a:avLst/>
          </a:prstGeom>
          <a:noFill/>
        </p:spPr>
        <p:txBody>
          <a:bodyPr>
            <a:spAutoFit/>
          </a:bodyPr>
          <a:lstStyle/>
          <a:p>
            <a:pPr algn="just" fontAlgn="base">
              <a:spcBef>
                <a:spcPct val="0"/>
              </a:spcBef>
              <a:spcAft>
                <a:spcPct val="0"/>
              </a:spcAft>
              <a:defRPr/>
            </a:pPr>
            <a:r>
              <a:rPr lang="en-US" sz="1400" dirty="0">
                <a:solidFill>
                  <a:srgbClr val="000000"/>
                </a:solidFill>
              </a:rPr>
              <a:t>This is potentially the most important statistic of the entire evaluation.  Many things may make a student disgruntled: venue, date of event, subject matter; however it is the overall feeling </a:t>
            </a:r>
            <a:r>
              <a:rPr lang="en-US" sz="1400" b="1" dirty="0">
                <a:solidFill>
                  <a:srgbClr val="000000"/>
                </a:solidFill>
              </a:rPr>
              <a:t>after</a:t>
            </a:r>
            <a:r>
              <a:rPr lang="en-US" sz="1400" dirty="0">
                <a:solidFill>
                  <a:srgbClr val="000000"/>
                </a:solidFill>
              </a:rPr>
              <a:t> the event that is most important. Last year, 61% of the sample indicated that the overall event was excellent and this year the number was 68%.  </a:t>
            </a:r>
          </a:p>
        </p:txBody>
      </p:sp>
      <p:graphicFrame>
        <p:nvGraphicFramePr>
          <p:cNvPr id="19461" name="Content Placeholder 2"/>
          <p:cNvGraphicFramePr>
            <a:graphicFrameLocks noGrp="1"/>
          </p:cNvGraphicFramePr>
          <p:nvPr>
            <p:ph idx="1"/>
          </p:nvPr>
        </p:nvGraphicFramePr>
        <p:xfrm>
          <a:off x="4421188" y="2184400"/>
          <a:ext cx="4651375" cy="2868613"/>
        </p:xfrm>
        <a:graphic>
          <a:graphicData uri="http://schemas.openxmlformats.org/presentationml/2006/ole">
            <mc:AlternateContent xmlns:mc="http://schemas.openxmlformats.org/markup-compatibility/2006">
              <mc:Choice xmlns:v="urn:schemas-microsoft-com:vml" Requires="v">
                <p:oleObj spid="_x0000_s8197" name="Chart" r:id="rId5" imgW="4648335" imgH="2866910" progId="Excel.Chart.8">
                  <p:embed/>
                </p:oleObj>
              </mc:Choice>
              <mc:Fallback>
                <p:oleObj name="Chart" r:id="rId5" imgW="4648335" imgH="2866910"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188" y="2184400"/>
                        <a:ext cx="4651375"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2"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788" y="1868488"/>
            <a:ext cx="3817937"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95365"/>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Future Programming</a:t>
            </a:r>
          </a:p>
        </p:txBody>
      </p:sp>
      <p:sp>
        <p:nvSpPr>
          <p:cNvPr id="20483" name="Rectangle 12"/>
          <p:cNvSpPr>
            <a:spLocks noGrp="1" noChangeArrowheads="1"/>
          </p:cNvSpPr>
          <p:nvPr>
            <p:ph type="body" idx="1"/>
          </p:nvPr>
        </p:nvSpPr>
        <p:spPr>
          <a:xfrm>
            <a:off x="3602038" y="2130425"/>
            <a:ext cx="5145087" cy="4525963"/>
          </a:xfrm>
        </p:spPr>
        <p:txBody>
          <a:bodyPr/>
          <a:lstStyle/>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eaLnBrk="1" hangingPunct="1">
              <a:buFontTx/>
              <a:buNone/>
            </a:pPr>
            <a:endParaRPr lang="en-US" sz="800" smtClean="0"/>
          </a:p>
          <a:p>
            <a:pPr marL="0" indent="0">
              <a:buFontTx/>
              <a:buNone/>
            </a:pPr>
            <a:endParaRPr lang="en-US" sz="1100" smtClean="0"/>
          </a:p>
          <a:p>
            <a:pPr marL="0" indent="0">
              <a:buFontTx/>
              <a:buNone/>
            </a:pPr>
            <a:endParaRPr lang="en-US" sz="1100" smtClean="0"/>
          </a:p>
          <a:p>
            <a:pPr marL="0" indent="0">
              <a:buFontTx/>
              <a:buNone/>
            </a:pPr>
            <a:endParaRPr lang="en-US" sz="1100" smtClean="0"/>
          </a:p>
          <a:p>
            <a:pPr marL="0" indent="0">
              <a:buFontTx/>
              <a:buNone/>
            </a:pPr>
            <a:endParaRPr lang="en-US" sz="1100" smtClean="0"/>
          </a:p>
          <a:p>
            <a:pPr marL="0" indent="0">
              <a:buFontTx/>
              <a:buNone/>
            </a:pPr>
            <a:endParaRPr lang="en-US" sz="1100" smtClean="0"/>
          </a:p>
          <a:p>
            <a:pPr marL="0" indent="0" algn="just">
              <a:buFontTx/>
              <a:buNone/>
            </a:pPr>
            <a:r>
              <a:rPr lang="en-US" sz="1200" smtClean="0"/>
              <a:t>The most requested events for this year were Movies (New Releases) and Concerts, following closely behind were Comedians. Performing Arts and Acoustic Music were the next two highest scoring categories.  Last year, the most requested type of event was Movies (New Release) followed closely by Comedians.</a:t>
            </a:r>
          </a:p>
          <a:p>
            <a:pPr marL="0" indent="0" eaLnBrk="1" hangingPunct="1">
              <a:buFontTx/>
              <a:buNone/>
            </a:pPr>
            <a:endParaRPr lang="en-US" sz="1800" smtClean="0"/>
          </a:p>
        </p:txBody>
      </p:sp>
      <p:sp>
        <p:nvSpPr>
          <p:cNvPr id="8" name="TextBox 7"/>
          <p:cNvSpPr txBox="1"/>
          <p:nvPr/>
        </p:nvSpPr>
        <p:spPr>
          <a:xfrm>
            <a:off x="3425825" y="1306513"/>
            <a:ext cx="4894263" cy="369887"/>
          </a:xfrm>
          <a:prstGeom prst="rect">
            <a:avLst/>
          </a:prstGeom>
          <a:noFill/>
        </p:spPr>
        <p:txBody>
          <a:bodyPr>
            <a:spAutoFit/>
          </a:bodyPr>
          <a:lstStyle/>
          <a:p>
            <a:pPr algn="ctr" fontAlgn="base">
              <a:spcBef>
                <a:spcPct val="0"/>
              </a:spcBef>
              <a:spcAft>
                <a:spcPct val="0"/>
              </a:spcAft>
              <a:defRPr/>
            </a:pPr>
            <a:r>
              <a:rPr lang="en-US" b="1" dirty="0">
                <a:solidFill>
                  <a:srgbClr val="000000"/>
                </a:solidFill>
              </a:rPr>
              <a:t>What events would you like to see in the future?</a:t>
            </a:r>
          </a:p>
        </p:txBody>
      </p:sp>
      <p:graphicFrame>
        <p:nvGraphicFramePr>
          <p:cNvPr id="6" name="Chart 5"/>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486" name="Chart 2"/>
          <p:cNvGraphicFramePr>
            <a:graphicFrameLocks/>
          </p:cNvGraphicFramePr>
          <p:nvPr/>
        </p:nvGraphicFramePr>
        <p:xfrm>
          <a:off x="2943225" y="1797050"/>
          <a:ext cx="6122988" cy="3959225"/>
        </p:xfrm>
        <a:graphic>
          <a:graphicData uri="http://schemas.openxmlformats.org/presentationml/2006/ole">
            <mc:AlternateContent xmlns:mc="http://schemas.openxmlformats.org/markup-compatibility/2006">
              <mc:Choice xmlns:v="urn:schemas-microsoft-com:vml" Requires="v">
                <p:oleObj spid="_x0000_s9221" name="Chart" r:id="rId6" imgW="7324641" imgH="4200532" progId="Excel.Chart.8">
                  <p:embed/>
                </p:oleObj>
              </mc:Choice>
              <mc:Fallback>
                <p:oleObj name="Chart" r:id="rId6" imgW="7324641" imgH="4200532"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3225" y="1797050"/>
                        <a:ext cx="612298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3838" y="1306513"/>
            <a:ext cx="271938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338102"/>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Tech Activities Board</a:t>
            </a:r>
            <a:br>
              <a:rPr lang="en-US" smtClean="0"/>
            </a:br>
            <a:r>
              <a:rPr lang="en-US" sz="1400" smtClean="0"/>
              <a:t>Attendance Numbers Per Month</a:t>
            </a:r>
            <a:endParaRPr lang="en-US" smtClean="0"/>
          </a:p>
        </p:txBody>
      </p:sp>
      <p:sp>
        <p:nvSpPr>
          <p:cNvPr id="6" name="TextBox 5"/>
          <p:cNvSpPr txBox="1"/>
          <p:nvPr/>
        </p:nvSpPr>
        <p:spPr>
          <a:xfrm>
            <a:off x="1855788" y="1463675"/>
            <a:ext cx="5068887" cy="400050"/>
          </a:xfrm>
          <a:prstGeom prst="rect">
            <a:avLst/>
          </a:prstGeom>
          <a:noFill/>
        </p:spPr>
        <p:txBody>
          <a:bodyPr>
            <a:spAutoFit/>
          </a:bodyPr>
          <a:lstStyle/>
          <a:p>
            <a:pPr algn="ctr" fontAlgn="base">
              <a:spcBef>
                <a:spcPct val="0"/>
              </a:spcBef>
              <a:spcAft>
                <a:spcPct val="0"/>
              </a:spcAft>
              <a:defRPr/>
            </a:pPr>
            <a:r>
              <a:rPr lang="en-US" sz="2000" b="1" dirty="0">
                <a:solidFill>
                  <a:srgbClr val="000000"/>
                </a:solidFill>
              </a:rPr>
              <a:t>Attendance Per Month </a:t>
            </a:r>
            <a:endParaRPr lang="en-US" sz="2000" dirty="0">
              <a:solidFill>
                <a:srgbClr val="000000"/>
              </a:solidFill>
            </a:endParaRPr>
          </a:p>
        </p:txBody>
      </p:sp>
      <p:graphicFrame>
        <p:nvGraphicFramePr>
          <p:cNvPr id="7" name="Table 6"/>
          <p:cNvGraphicFramePr>
            <a:graphicFrameLocks noGrp="1"/>
          </p:cNvGraphicFramePr>
          <p:nvPr/>
        </p:nvGraphicFramePr>
        <p:xfrm>
          <a:off x="1284288" y="1938338"/>
          <a:ext cx="6677025" cy="4660896"/>
        </p:xfrm>
        <a:graphic>
          <a:graphicData uri="http://schemas.openxmlformats.org/drawingml/2006/table">
            <a:tbl>
              <a:tblPr firstRow="1" bandRow="1">
                <a:tableStyleId>{073A0DAA-6AF3-43AB-8588-CEC1D06C72B9}</a:tableStyleId>
              </a:tblPr>
              <a:tblGrid>
                <a:gridCol w="1333481"/>
                <a:gridCol w="1314768"/>
                <a:gridCol w="2014388"/>
                <a:gridCol w="2014388"/>
              </a:tblGrid>
              <a:tr h="437897">
                <a:tc>
                  <a:txBody>
                    <a:bodyPr/>
                    <a:lstStyle/>
                    <a:p>
                      <a:endParaRPr lang="en-US" sz="1800" dirty="0" smtClean="0"/>
                    </a:p>
                  </a:txBody>
                  <a:tcPr marL="91457" marR="91457" marT="45730" marB="45730"/>
                </a:tc>
                <a:tc>
                  <a:txBody>
                    <a:bodyPr/>
                    <a:lstStyle/>
                    <a:p>
                      <a:pPr algn="ctr"/>
                      <a:r>
                        <a:rPr lang="en-US" sz="1800" dirty="0" smtClean="0"/>
                        <a:t>2010-2011</a:t>
                      </a:r>
                      <a:endParaRPr lang="en-US" sz="1800" dirty="0"/>
                    </a:p>
                  </a:txBody>
                  <a:tcPr marL="91457" marR="91457" marT="45730" marB="45730"/>
                </a:tc>
                <a:tc>
                  <a:txBody>
                    <a:bodyPr/>
                    <a:lstStyle/>
                    <a:p>
                      <a:pPr algn="ctr"/>
                      <a:r>
                        <a:rPr lang="en-US" sz="1800" dirty="0" smtClean="0"/>
                        <a:t>2011-2012</a:t>
                      </a:r>
                      <a:endParaRPr lang="en-US" sz="1800" dirty="0"/>
                    </a:p>
                  </a:txBody>
                  <a:tcPr marL="91457" marR="91457" marT="45730" marB="45730"/>
                </a:tc>
                <a:tc>
                  <a:txBody>
                    <a:bodyPr/>
                    <a:lstStyle/>
                    <a:p>
                      <a:pPr algn="ctr"/>
                      <a:r>
                        <a:rPr lang="en-US" sz="1800" dirty="0" smtClean="0"/>
                        <a:t>Percent</a:t>
                      </a:r>
                      <a:r>
                        <a:rPr lang="en-US" sz="1800" baseline="0" dirty="0" smtClean="0"/>
                        <a:t> Change</a:t>
                      </a:r>
                      <a:endParaRPr lang="en-US" sz="1800" dirty="0"/>
                    </a:p>
                  </a:txBody>
                  <a:tcPr marL="91457" marR="91457" marT="45730" marB="45730"/>
                </a:tc>
              </a:tr>
              <a:tr h="365794">
                <a:tc>
                  <a:txBody>
                    <a:bodyPr/>
                    <a:lstStyle/>
                    <a:p>
                      <a:pPr algn="ctr"/>
                      <a:r>
                        <a:rPr lang="en-US" sz="1800" dirty="0" smtClean="0"/>
                        <a:t>August</a:t>
                      </a:r>
                      <a:endParaRPr lang="en-US" sz="1800" dirty="0"/>
                    </a:p>
                  </a:txBody>
                  <a:tcPr marL="91457" marR="91457" marT="45730" marB="45730"/>
                </a:tc>
                <a:tc>
                  <a:txBody>
                    <a:bodyPr/>
                    <a:lstStyle/>
                    <a:p>
                      <a:pPr algn="ctr"/>
                      <a:r>
                        <a:rPr lang="en-US" sz="1800" dirty="0" smtClean="0"/>
                        <a:t>2,159</a:t>
                      </a:r>
                    </a:p>
                  </a:txBody>
                  <a:tcPr marL="91457" marR="91457" marT="45730" marB="45730"/>
                </a:tc>
                <a:tc>
                  <a:txBody>
                    <a:bodyPr/>
                    <a:lstStyle/>
                    <a:p>
                      <a:pPr algn="ctr"/>
                      <a:r>
                        <a:rPr lang="en-US" sz="1800" dirty="0" smtClean="0">
                          <a:solidFill>
                            <a:schemeClr val="tx1"/>
                          </a:solidFill>
                        </a:rPr>
                        <a:t>2,648</a:t>
                      </a:r>
                      <a:endParaRPr lang="en-US" sz="1800" dirty="0">
                        <a:solidFill>
                          <a:schemeClr val="tx1"/>
                        </a:solidFill>
                      </a:endParaRPr>
                    </a:p>
                  </a:txBody>
                  <a:tcPr marL="91457" marR="91457" marT="45730" marB="45730"/>
                </a:tc>
                <a:tc>
                  <a:txBody>
                    <a:bodyPr/>
                    <a:lstStyle/>
                    <a:p>
                      <a:pPr algn="ctr"/>
                      <a:r>
                        <a:rPr lang="en-US" sz="1800" dirty="0" smtClean="0">
                          <a:solidFill>
                            <a:schemeClr val="tx1"/>
                          </a:solidFill>
                        </a:rPr>
                        <a:t>23%</a:t>
                      </a:r>
                      <a:endParaRPr lang="en-US" sz="1800" dirty="0">
                        <a:solidFill>
                          <a:schemeClr val="tx1"/>
                        </a:solidFill>
                      </a:endParaRPr>
                    </a:p>
                  </a:txBody>
                  <a:tcPr marL="91457" marR="91457" marT="45730" marB="45730"/>
                </a:tc>
              </a:tr>
              <a:tr h="437897">
                <a:tc>
                  <a:txBody>
                    <a:bodyPr/>
                    <a:lstStyle/>
                    <a:p>
                      <a:pPr algn="ctr"/>
                      <a:r>
                        <a:rPr lang="en-US" sz="1800" dirty="0" smtClean="0"/>
                        <a:t>September</a:t>
                      </a:r>
                      <a:endParaRPr lang="en-US" sz="1800" dirty="0"/>
                    </a:p>
                  </a:txBody>
                  <a:tcPr marL="91457" marR="91457" marT="45730" marB="45730"/>
                </a:tc>
                <a:tc>
                  <a:txBody>
                    <a:bodyPr/>
                    <a:lstStyle/>
                    <a:p>
                      <a:pPr algn="ctr"/>
                      <a:r>
                        <a:rPr lang="en-US" sz="1800" dirty="0" smtClean="0"/>
                        <a:t>6,555</a:t>
                      </a:r>
                      <a:endParaRPr lang="en-US" sz="1800" dirty="0"/>
                    </a:p>
                  </a:txBody>
                  <a:tcPr marL="91457" marR="91457" marT="45730" marB="45730"/>
                </a:tc>
                <a:tc>
                  <a:txBody>
                    <a:bodyPr/>
                    <a:lstStyle/>
                    <a:p>
                      <a:pPr algn="ctr"/>
                      <a:r>
                        <a:rPr lang="en-US" sz="1800" dirty="0" smtClean="0"/>
                        <a:t>2,944</a:t>
                      </a:r>
                      <a:endParaRPr lang="en-US" sz="1800" dirty="0"/>
                    </a:p>
                  </a:txBody>
                  <a:tcPr marL="91457" marR="91457" marT="45730" marB="45730"/>
                </a:tc>
                <a:tc>
                  <a:txBody>
                    <a:bodyPr/>
                    <a:lstStyle/>
                    <a:p>
                      <a:pPr algn="ctr"/>
                      <a:r>
                        <a:rPr lang="en-US" sz="1800" dirty="0" smtClean="0">
                          <a:solidFill>
                            <a:srgbClr val="C00000"/>
                          </a:solidFill>
                        </a:rPr>
                        <a:t>-55%</a:t>
                      </a:r>
                      <a:endParaRPr lang="en-US" sz="1800" dirty="0">
                        <a:solidFill>
                          <a:srgbClr val="C00000"/>
                        </a:solidFill>
                      </a:endParaRPr>
                    </a:p>
                  </a:txBody>
                  <a:tcPr marL="91457" marR="91457" marT="45730" marB="45730"/>
                </a:tc>
              </a:tr>
              <a:tr h="365794">
                <a:tc>
                  <a:txBody>
                    <a:bodyPr/>
                    <a:lstStyle/>
                    <a:p>
                      <a:pPr algn="ctr"/>
                      <a:r>
                        <a:rPr lang="en-US" sz="1800" dirty="0" smtClean="0"/>
                        <a:t>October</a:t>
                      </a:r>
                      <a:endParaRPr lang="en-US" sz="1800" dirty="0"/>
                    </a:p>
                  </a:txBody>
                  <a:tcPr marL="91457" marR="91457" marT="45730" marB="45730"/>
                </a:tc>
                <a:tc>
                  <a:txBody>
                    <a:bodyPr/>
                    <a:lstStyle/>
                    <a:p>
                      <a:pPr algn="ctr"/>
                      <a:r>
                        <a:rPr lang="en-US" sz="1800" dirty="0" smtClean="0"/>
                        <a:t>2,430</a:t>
                      </a:r>
                      <a:endParaRPr lang="en-US" sz="1800" dirty="0"/>
                    </a:p>
                  </a:txBody>
                  <a:tcPr marL="91457" marR="91457" marT="45730" marB="45730"/>
                </a:tc>
                <a:tc>
                  <a:txBody>
                    <a:bodyPr/>
                    <a:lstStyle/>
                    <a:p>
                      <a:pPr algn="ctr"/>
                      <a:r>
                        <a:rPr lang="en-US" sz="1800" dirty="0" smtClean="0">
                          <a:solidFill>
                            <a:schemeClr val="tx1"/>
                          </a:solidFill>
                        </a:rPr>
                        <a:t>22,913</a:t>
                      </a:r>
                      <a:endParaRPr lang="en-US" sz="1800" dirty="0">
                        <a:solidFill>
                          <a:schemeClr val="tx1"/>
                        </a:solidFill>
                      </a:endParaRPr>
                    </a:p>
                  </a:txBody>
                  <a:tcPr marL="91457" marR="91457" marT="45730" marB="45730"/>
                </a:tc>
                <a:tc>
                  <a:txBody>
                    <a:bodyPr/>
                    <a:lstStyle/>
                    <a:p>
                      <a:pPr algn="ctr"/>
                      <a:r>
                        <a:rPr lang="en-US" sz="1800" dirty="0" smtClean="0">
                          <a:solidFill>
                            <a:schemeClr val="tx1"/>
                          </a:solidFill>
                        </a:rPr>
                        <a:t>843%</a:t>
                      </a:r>
                      <a:endParaRPr lang="en-US" sz="1800" dirty="0">
                        <a:solidFill>
                          <a:schemeClr val="tx1"/>
                        </a:solidFill>
                      </a:endParaRPr>
                    </a:p>
                  </a:txBody>
                  <a:tcPr marL="91457" marR="91457" marT="45730" marB="45730"/>
                </a:tc>
              </a:tr>
              <a:tr h="437897">
                <a:tc>
                  <a:txBody>
                    <a:bodyPr/>
                    <a:lstStyle/>
                    <a:p>
                      <a:pPr algn="ctr"/>
                      <a:r>
                        <a:rPr lang="en-US" sz="1800" dirty="0" smtClean="0"/>
                        <a:t>November</a:t>
                      </a:r>
                      <a:endParaRPr lang="en-US" sz="1800" dirty="0"/>
                    </a:p>
                  </a:txBody>
                  <a:tcPr marL="91457" marR="91457" marT="45730" marB="45730"/>
                </a:tc>
                <a:tc>
                  <a:txBody>
                    <a:bodyPr/>
                    <a:lstStyle/>
                    <a:p>
                      <a:pPr algn="ctr"/>
                      <a:r>
                        <a:rPr lang="en-US" sz="1800" dirty="0" smtClean="0"/>
                        <a:t>23,078</a:t>
                      </a:r>
                      <a:endParaRPr lang="en-US" sz="1800" dirty="0"/>
                    </a:p>
                  </a:txBody>
                  <a:tcPr marL="91457" marR="91457" marT="45730" marB="45730"/>
                </a:tc>
                <a:tc>
                  <a:txBody>
                    <a:bodyPr/>
                    <a:lstStyle/>
                    <a:p>
                      <a:pPr algn="ctr"/>
                      <a:r>
                        <a:rPr lang="en-US" sz="1800" dirty="0" smtClean="0">
                          <a:solidFill>
                            <a:schemeClr val="tx1"/>
                          </a:solidFill>
                        </a:rPr>
                        <a:t>2,203</a:t>
                      </a:r>
                      <a:endParaRPr lang="en-US" sz="1800" dirty="0">
                        <a:solidFill>
                          <a:schemeClr val="tx1"/>
                        </a:solidFill>
                      </a:endParaRPr>
                    </a:p>
                  </a:txBody>
                  <a:tcPr marL="91457" marR="91457" marT="45730" marB="45730"/>
                </a:tc>
                <a:tc>
                  <a:txBody>
                    <a:bodyPr/>
                    <a:lstStyle/>
                    <a:p>
                      <a:pPr algn="ctr"/>
                      <a:r>
                        <a:rPr lang="en-US" sz="1800" dirty="0" smtClean="0">
                          <a:solidFill>
                            <a:srgbClr val="CC0000"/>
                          </a:solidFill>
                        </a:rPr>
                        <a:t>-90%</a:t>
                      </a:r>
                      <a:endParaRPr lang="en-US" sz="1800" dirty="0">
                        <a:solidFill>
                          <a:srgbClr val="CC0000"/>
                        </a:solidFill>
                      </a:endParaRPr>
                    </a:p>
                  </a:txBody>
                  <a:tcPr marL="91457" marR="91457" marT="45730" marB="45730"/>
                </a:tc>
              </a:tr>
              <a:tr h="420853">
                <a:tc>
                  <a:txBody>
                    <a:bodyPr/>
                    <a:lstStyle/>
                    <a:p>
                      <a:pPr algn="ctr"/>
                      <a:r>
                        <a:rPr lang="en-US" sz="1800" dirty="0" smtClean="0"/>
                        <a:t>December</a:t>
                      </a:r>
                      <a:endParaRPr lang="en-US" sz="1800" dirty="0"/>
                    </a:p>
                  </a:txBody>
                  <a:tcPr marL="91457" marR="91457" marT="45730" marB="45730"/>
                </a:tc>
                <a:tc>
                  <a:txBody>
                    <a:bodyPr/>
                    <a:lstStyle/>
                    <a:p>
                      <a:pPr algn="ctr"/>
                      <a:r>
                        <a:rPr lang="en-US" sz="1800" dirty="0" smtClean="0"/>
                        <a:t>162</a:t>
                      </a:r>
                      <a:endParaRPr lang="en-US" sz="1800" dirty="0"/>
                    </a:p>
                  </a:txBody>
                  <a:tcPr marL="91457" marR="91457" marT="45730" marB="45730"/>
                </a:tc>
                <a:tc>
                  <a:txBody>
                    <a:bodyPr/>
                    <a:lstStyle/>
                    <a:p>
                      <a:pPr algn="ctr"/>
                      <a:r>
                        <a:rPr lang="en-US" sz="1800" dirty="0" smtClean="0">
                          <a:solidFill>
                            <a:schemeClr val="tx1"/>
                          </a:solidFill>
                        </a:rPr>
                        <a:t>261</a:t>
                      </a:r>
                      <a:endParaRPr lang="en-US" sz="1800" dirty="0">
                        <a:solidFill>
                          <a:schemeClr val="tx1"/>
                        </a:solidFill>
                      </a:endParaRPr>
                    </a:p>
                  </a:txBody>
                  <a:tcPr marL="91457" marR="91457" marT="45730" marB="45730"/>
                </a:tc>
                <a:tc>
                  <a:txBody>
                    <a:bodyPr/>
                    <a:lstStyle/>
                    <a:p>
                      <a:pPr algn="ctr"/>
                      <a:r>
                        <a:rPr lang="en-US" sz="1800" dirty="0" smtClean="0">
                          <a:solidFill>
                            <a:schemeClr val="tx1"/>
                          </a:solidFill>
                        </a:rPr>
                        <a:t>61%</a:t>
                      </a:r>
                      <a:endParaRPr lang="en-US" sz="1800" dirty="0">
                        <a:solidFill>
                          <a:schemeClr val="tx1"/>
                        </a:solidFill>
                      </a:endParaRPr>
                    </a:p>
                  </a:txBody>
                  <a:tcPr marL="91457" marR="91457" marT="45730" marB="45730"/>
                </a:tc>
              </a:tr>
              <a:tr h="365794">
                <a:tc>
                  <a:txBody>
                    <a:bodyPr/>
                    <a:lstStyle/>
                    <a:p>
                      <a:pPr algn="ctr"/>
                      <a:r>
                        <a:rPr lang="en-US" sz="1800" dirty="0" smtClean="0"/>
                        <a:t>January</a:t>
                      </a:r>
                      <a:endParaRPr lang="en-US" sz="1800" dirty="0"/>
                    </a:p>
                  </a:txBody>
                  <a:tcPr marL="91457" marR="91457" marT="45730" marB="45730"/>
                </a:tc>
                <a:tc>
                  <a:txBody>
                    <a:bodyPr/>
                    <a:lstStyle/>
                    <a:p>
                      <a:pPr algn="ctr"/>
                      <a:r>
                        <a:rPr lang="en-US" sz="1800" dirty="0" smtClean="0"/>
                        <a:t>1,517</a:t>
                      </a:r>
                      <a:endParaRPr lang="en-US" sz="1800" dirty="0"/>
                    </a:p>
                  </a:txBody>
                  <a:tcPr marL="91457" marR="91457" marT="45730" marB="45730"/>
                </a:tc>
                <a:tc>
                  <a:txBody>
                    <a:bodyPr/>
                    <a:lstStyle/>
                    <a:p>
                      <a:pPr algn="ctr"/>
                      <a:r>
                        <a:rPr lang="en-US" sz="1800" dirty="0" smtClean="0">
                          <a:solidFill>
                            <a:schemeClr val="tx1"/>
                          </a:solidFill>
                        </a:rPr>
                        <a:t>1,446</a:t>
                      </a:r>
                      <a:endParaRPr lang="en-US" sz="1800" dirty="0">
                        <a:solidFill>
                          <a:schemeClr val="tx1"/>
                        </a:solidFill>
                      </a:endParaRPr>
                    </a:p>
                  </a:txBody>
                  <a:tcPr marL="91457" marR="91457" marT="45730" marB="45730"/>
                </a:tc>
                <a:tc>
                  <a:txBody>
                    <a:bodyPr/>
                    <a:lstStyle/>
                    <a:p>
                      <a:pPr algn="ctr"/>
                      <a:r>
                        <a:rPr lang="en-US" sz="1800" dirty="0" smtClean="0">
                          <a:solidFill>
                            <a:srgbClr val="CC0000"/>
                          </a:solidFill>
                        </a:rPr>
                        <a:t>-5%</a:t>
                      </a:r>
                      <a:endParaRPr lang="en-US" sz="1800" dirty="0">
                        <a:solidFill>
                          <a:srgbClr val="CC0000"/>
                        </a:solidFill>
                      </a:endParaRPr>
                    </a:p>
                  </a:txBody>
                  <a:tcPr marL="91457" marR="91457" marT="45730" marB="45730"/>
                </a:tc>
              </a:tr>
              <a:tr h="365794">
                <a:tc>
                  <a:txBody>
                    <a:bodyPr/>
                    <a:lstStyle/>
                    <a:p>
                      <a:pPr algn="ctr"/>
                      <a:r>
                        <a:rPr lang="en-US" sz="1800" dirty="0" smtClean="0"/>
                        <a:t>February</a:t>
                      </a:r>
                      <a:endParaRPr lang="en-US" sz="1800" dirty="0"/>
                    </a:p>
                  </a:txBody>
                  <a:tcPr marL="91457" marR="91457" marT="45730" marB="45730"/>
                </a:tc>
                <a:tc>
                  <a:txBody>
                    <a:bodyPr/>
                    <a:lstStyle/>
                    <a:p>
                      <a:pPr algn="ctr"/>
                      <a:r>
                        <a:rPr lang="en-US" sz="1800" dirty="0" smtClean="0"/>
                        <a:t>1,992</a:t>
                      </a:r>
                      <a:endParaRPr lang="en-US" sz="1800" dirty="0"/>
                    </a:p>
                  </a:txBody>
                  <a:tcPr marL="91457" marR="91457" marT="45730" marB="45730"/>
                </a:tc>
                <a:tc>
                  <a:txBody>
                    <a:bodyPr/>
                    <a:lstStyle/>
                    <a:p>
                      <a:pPr algn="ctr"/>
                      <a:r>
                        <a:rPr lang="en-US" sz="1800" dirty="0" smtClean="0">
                          <a:solidFill>
                            <a:schemeClr val="tx1"/>
                          </a:solidFill>
                        </a:rPr>
                        <a:t>1,901</a:t>
                      </a:r>
                      <a:endParaRPr lang="en-US" sz="1800" dirty="0">
                        <a:solidFill>
                          <a:schemeClr val="tx1"/>
                        </a:solidFill>
                      </a:endParaRPr>
                    </a:p>
                  </a:txBody>
                  <a:tcPr marL="91457" marR="91457" marT="45730" marB="45730"/>
                </a:tc>
                <a:tc>
                  <a:txBody>
                    <a:bodyPr/>
                    <a:lstStyle/>
                    <a:p>
                      <a:pPr algn="ctr"/>
                      <a:r>
                        <a:rPr lang="en-US" sz="1800" dirty="0" smtClean="0">
                          <a:solidFill>
                            <a:srgbClr val="C00000"/>
                          </a:solidFill>
                        </a:rPr>
                        <a:t>-5%</a:t>
                      </a:r>
                      <a:endParaRPr lang="en-US" sz="1800" dirty="0">
                        <a:solidFill>
                          <a:srgbClr val="C00000"/>
                        </a:solidFill>
                      </a:endParaRPr>
                    </a:p>
                  </a:txBody>
                  <a:tcPr marL="91457" marR="91457" marT="45730" marB="45730"/>
                </a:tc>
              </a:tr>
              <a:tr h="365794">
                <a:tc>
                  <a:txBody>
                    <a:bodyPr/>
                    <a:lstStyle/>
                    <a:p>
                      <a:pPr algn="ctr"/>
                      <a:r>
                        <a:rPr lang="en-US" sz="1800" dirty="0" smtClean="0"/>
                        <a:t>March</a:t>
                      </a:r>
                      <a:endParaRPr lang="en-US" sz="1800" dirty="0"/>
                    </a:p>
                  </a:txBody>
                  <a:tcPr marL="91457" marR="91457" marT="45730" marB="45730"/>
                </a:tc>
                <a:tc>
                  <a:txBody>
                    <a:bodyPr/>
                    <a:lstStyle/>
                    <a:p>
                      <a:pPr algn="ctr"/>
                      <a:r>
                        <a:rPr lang="en-US" sz="1800" dirty="0" smtClean="0"/>
                        <a:t>1,562</a:t>
                      </a:r>
                      <a:endParaRPr lang="en-US" sz="1800" dirty="0"/>
                    </a:p>
                  </a:txBody>
                  <a:tcPr marL="91457" marR="91457" marT="45730" marB="45730"/>
                </a:tc>
                <a:tc>
                  <a:txBody>
                    <a:bodyPr/>
                    <a:lstStyle/>
                    <a:p>
                      <a:pPr algn="ctr"/>
                      <a:r>
                        <a:rPr lang="en-US" sz="1800" dirty="0" smtClean="0">
                          <a:solidFill>
                            <a:schemeClr val="tx1"/>
                          </a:solidFill>
                        </a:rPr>
                        <a:t>945</a:t>
                      </a:r>
                      <a:endParaRPr lang="en-US" sz="1800" dirty="0">
                        <a:solidFill>
                          <a:schemeClr val="tx1"/>
                        </a:solidFill>
                      </a:endParaRPr>
                    </a:p>
                  </a:txBody>
                  <a:tcPr marL="91457" marR="91457" marT="45730" marB="45730"/>
                </a:tc>
                <a:tc>
                  <a:txBody>
                    <a:bodyPr/>
                    <a:lstStyle/>
                    <a:p>
                      <a:pPr algn="ctr"/>
                      <a:r>
                        <a:rPr lang="en-US" sz="1800" dirty="0" smtClean="0">
                          <a:solidFill>
                            <a:srgbClr val="CC0000"/>
                          </a:solidFill>
                        </a:rPr>
                        <a:t>-40%</a:t>
                      </a:r>
                      <a:endParaRPr lang="en-US" sz="1800" dirty="0">
                        <a:solidFill>
                          <a:srgbClr val="CC0000"/>
                        </a:solidFill>
                      </a:endParaRPr>
                    </a:p>
                  </a:txBody>
                  <a:tcPr marL="91457" marR="91457" marT="45730" marB="45730"/>
                </a:tc>
              </a:tr>
              <a:tr h="365794">
                <a:tc>
                  <a:txBody>
                    <a:bodyPr/>
                    <a:lstStyle/>
                    <a:p>
                      <a:pPr algn="ctr"/>
                      <a:r>
                        <a:rPr lang="en-US" sz="1800" dirty="0" smtClean="0"/>
                        <a:t>April</a:t>
                      </a:r>
                      <a:endParaRPr lang="en-US" sz="1800" dirty="0"/>
                    </a:p>
                  </a:txBody>
                  <a:tcPr marL="91457" marR="91457" marT="45730" marB="45730"/>
                </a:tc>
                <a:tc>
                  <a:txBody>
                    <a:bodyPr/>
                    <a:lstStyle/>
                    <a:p>
                      <a:pPr algn="ctr"/>
                      <a:r>
                        <a:rPr lang="en-US" sz="1800" dirty="0" smtClean="0"/>
                        <a:t>3,325</a:t>
                      </a:r>
                      <a:endParaRPr lang="en-US" sz="1800" dirty="0"/>
                    </a:p>
                  </a:txBody>
                  <a:tcPr marL="91457" marR="91457" marT="45730" marB="45730"/>
                </a:tc>
                <a:tc>
                  <a:txBody>
                    <a:bodyPr/>
                    <a:lstStyle/>
                    <a:p>
                      <a:pPr algn="ctr"/>
                      <a:r>
                        <a:rPr lang="en-US" sz="1800" dirty="0" smtClean="0">
                          <a:solidFill>
                            <a:schemeClr val="tx1"/>
                          </a:solidFill>
                        </a:rPr>
                        <a:t>3,509</a:t>
                      </a:r>
                      <a:endParaRPr lang="en-US" sz="1800" dirty="0">
                        <a:solidFill>
                          <a:schemeClr val="tx1"/>
                        </a:solidFill>
                      </a:endParaRPr>
                    </a:p>
                  </a:txBody>
                  <a:tcPr marL="91457" marR="91457" marT="45730" marB="45730"/>
                </a:tc>
                <a:tc>
                  <a:txBody>
                    <a:bodyPr/>
                    <a:lstStyle/>
                    <a:p>
                      <a:pPr algn="ctr"/>
                      <a:r>
                        <a:rPr lang="en-US" sz="1800" dirty="0" smtClean="0">
                          <a:solidFill>
                            <a:schemeClr val="tx1"/>
                          </a:solidFill>
                        </a:rPr>
                        <a:t>6%</a:t>
                      </a:r>
                      <a:endParaRPr lang="en-US" sz="1800" dirty="0">
                        <a:solidFill>
                          <a:schemeClr val="tx1"/>
                        </a:solidFill>
                      </a:endParaRPr>
                    </a:p>
                  </a:txBody>
                  <a:tcPr marL="91457" marR="91457" marT="45730" marB="45730"/>
                </a:tc>
              </a:tr>
              <a:tr h="365794">
                <a:tc>
                  <a:txBody>
                    <a:bodyPr/>
                    <a:lstStyle/>
                    <a:p>
                      <a:pPr algn="ctr"/>
                      <a:r>
                        <a:rPr lang="en-US" sz="1800" dirty="0" smtClean="0"/>
                        <a:t>May</a:t>
                      </a:r>
                      <a:endParaRPr lang="en-US" sz="1800" dirty="0"/>
                    </a:p>
                  </a:txBody>
                  <a:tcPr marL="91457" marR="91457" marT="45730" marB="45730"/>
                </a:tc>
                <a:tc>
                  <a:txBody>
                    <a:bodyPr/>
                    <a:lstStyle/>
                    <a:p>
                      <a:pPr algn="ctr"/>
                      <a:r>
                        <a:rPr lang="en-US" sz="1800" dirty="0" smtClean="0"/>
                        <a:t>55</a:t>
                      </a:r>
                      <a:endParaRPr lang="en-US" sz="1800" dirty="0"/>
                    </a:p>
                  </a:txBody>
                  <a:tcPr marL="91457" marR="91457" marT="45730" marB="45730"/>
                </a:tc>
                <a:tc>
                  <a:txBody>
                    <a:bodyPr/>
                    <a:lstStyle/>
                    <a:p>
                      <a:pPr algn="ctr"/>
                      <a:r>
                        <a:rPr lang="en-US" sz="1800" dirty="0" smtClean="0"/>
                        <a:t>214</a:t>
                      </a:r>
                      <a:endParaRPr lang="en-US" sz="1800" dirty="0"/>
                    </a:p>
                  </a:txBody>
                  <a:tcPr marL="91457" marR="91457" marT="45730" marB="45730"/>
                </a:tc>
                <a:tc>
                  <a:txBody>
                    <a:bodyPr/>
                    <a:lstStyle/>
                    <a:p>
                      <a:pPr algn="ctr"/>
                      <a:r>
                        <a:rPr lang="en-US" sz="1800" dirty="0" smtClean="0"/>
                        <a:t>290%</a:t>
                      </a:r>
                      <a:endParaRPr lang="en-US" sz="1800" dirty="0"/>
                    </a:p>
                  </a:txBody>
                  <a:tcPr marL="91457" marR="91457" marT="45730" marB="45730"/>
                </a:tc>
              </a:tr>
              <a:tr h="365794">
                <a:tc>
                  <a:txBody>
                    <a:bodyPr/>
                    <a:lstStyle/>
                    <a:p>
                      <a:pPr algn="ctr"/>
                      <a:r>
                        <a:rPr lang="en-US" sz="1800" b="1" dirty="0" smtClean="0"/>
                        <a:t>TOTAL</a:t>
                      </a:r>
                      <a:endParaRPr lang="en-US" sz="1800" b="1" dirty="0"/>
                    </a:p>
                  </a:txBody>
                  <a:tcPr marL="91457" marR="91457" marT="45730" marB="45730"/>
                </a:tc>
                <a:tc>
                  <a:txBody>
                    <a:bodyPr/>
                    <a:lstStyle/>
                    <a:p>
                      <a:pPr algn="ctr"/>
                      <a:r>
                        <a:rPr lang="en-US" sz="1800" b="1" dirty="0" smtClean="0"/>
                        <a:t>42,835</a:t>
                      </a:r>
                      <a:endParaRPr lang="en-US" sz="1800" b="1" dirty="0"/>
                    </a:p>
                  </a:txBody>
                  <a:tcPr marL="91457" marR="91457" marT="45730" marB="45730"/>
                </a:tc>
                <a:tc>
                  <a:txBody>
                    <a:bodyPr/>
                    <a:lstStyle/>
                    <a:p>
                      <a:pPr algn="ctr"/>
                      <a:r>
                        <a:rPr lang="en-US" sz="1800" b="1" dirty="0" smtClean="0"/>
                        <a:t>38,984</a:t>
                      </a:r>
                      <a:endParaRPr lang="en-US" sz="1800" b="1" dirty="0"/>
                    </a:p>
                  </a:txBody>
                  <a:tcPr marL="91457" marR="91457" marT="45730" marB="45730"/>
                </a:tc>
                <a:tc>
                  <a:txBody>
                    <a:bodyPr/>
                    <a:lstStyle/>
                    <a:p>
                      <a:pPr algn="ctr"/>
                      <a:r>
                        <a:rPr lang="en-US" sz="1800" b="1" dirty="0" smtClean="0">
                          <a:solidFill>
                            <a:srgbClr val="FF0000"/>
                          </a:solidFill>
                        </a:rPr>
                        <a:t>-9%</a:t>
                      </a:r>
                      <a:endParaRPr lang="en-US" sz="1800" b="1" dirty="0">
                        <a:solidFill>
                          <a:srgbClr val="FF0000"/>
                        </a:solidFill>
                      </a:endParaRPr>
                    </a:p>
                  </a:txBody>
                  <a:tcPr marL="91457" marR="91457" marT="45730" marB="45730"/>
                </a:tc>
              </a:tr>
            </a:tbl>
          </a:graphicData>
        </a:graphic>
      </p:graphicFrame>
    </p:spTree>
    <p:extLst>
      <p:ext uri="{BB962C8B-B14F-4D97-AF65-F5344CB8AC3E}">
        <p14:creationId xmlns:p14="http://schemas.microsoft.com/office/powerpoint/2010/main" val="3251216172"/>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Tech Activities Board</a:t>
            </a:r>
            <a:br>
              <a:rPr lang="en-US" smtClean="0"/>
            </a:br>
            <a:r>
              <a:rPr lang="en-US" sz="1400" smtClean="0"/>
              <a:t>Honorarium Expenses Per Month</a:t>
            </a:r>
            <a:endParaRPr lang="en-US" smtClean="0"/>
          </a:p>
        </p:txBody>
      </p:sp>
      <p:sp>
        <p:nvSpPr>
          <p:cNvPr id="4" name="Rectangle 3"/>
          <p:cNvSpPr/>
          <p:nvPr/>
        </p:nvSpPr>
        <p:spPr>
          <a:xfrm>
            <a:off x="2601913" y="1414463"/>
            <a:ext cx="3954462" cy="400050"/>
          </a:xfrm>
          <a:prstGeom prst="rect">
            <a:avLst/>
          </a:prstGeom>
        </p:spPr>
        <p:txBody>
          <a:bodyPr wrap="none">
            <a:spAutoFit/>
          </a:bodyPr>
          <a:lstStyle/>
          <a:p>
            <a:pPr fontAlgn="base">
              <a:spcBef>
                <a:spcPct val="0"/>
              </a:spcBef>
              <a:spcAft>
                <a:spcPct val="0"/>
              </a:spcAft>
              <a:defRPr/>
            </a:pPr>
            <a:r>
              <a:rPr lang="en-US" sz="2000" b="1" dirty="0">
                <a:solidFill>
                  <a:srgbClr val="000000"/>
                </a:solidFill>
              </a:rPr>
              <a:t>Honorarium Expenses Per Month </a:t>
            </a:r>
            <a:endParaRPr lang="en-US" sz="2000" dirty="0">
              <a:solidFill>
                <a:srgbClr val="000000"/>
              </a:solidFill>
            </a:endParaRPr>
          </a:p>
        </p:txBody>
      </p:sp>
      <p:graphicFrame>
        <p:nvGraphicFramePr>
          <p:cNvPr id="6" name="Table 5"/>
          <p:cNvGraphicFramePr>
            <a:graphicFrameLocks noGrp="1"/>
          </p:cNvGraphicFramePr>
          <p:nvPr/>
        </p:nvGraphicFramePr>
        <p:xfrm>
          <a:off x="1362075" y="1879600"/>
          <a:ext cx="6596062" cy="4554538"/>
        </p:xfrm>
        <a:graphic>
          <a:graphicData uri="http://schemas.openxmlformats.org/drawingml/2006/table">
            <a:tbl>
              <a:tblPr firstRow="1" bandRow="1">
                <a:tableStyleId>{073A0DAA-6AF3-43AB-8588-CEC1D06C72B9}</a:tableStyleId>
              </a:tblPr>
              <a:tblGrid>
                <a:gridCol w="1476834"/>
                <a:gridCol w="1542503"/>
                <a:gridCol w="1542503"/>
                <a:gridCol w="2034222"/>
              </a:tblGrid>
              <a:tr h="382622">
                <a:tc>
                  <a:txBody>
                    <a:bodyPr/>
                    <a:lstStyle/>
                    <a:p>
                      <a:endParaRPr lang="en-US" sz="1800" dirty="0" smtClean="0"/>
                    </a:p>
                  </a:txBody>
                  <a:tcPr marL="91449" marR="91449" marT="45728" marB="45728"/>
                </a:tc>
                <a:tc>
                  <a:txBody>
                    <a:bodyPr/>
                    <a:lstStyle/>
                    <a:p>
                      <a:pPr algn="ctr"/>
                      <a:r>
                        <a:rPr lang="en-US" sz="1800" dirty="0" smtClean="0"/>
                        <a:t>2010-2011</a:t>
                      </a:r>
                      <a:endParaRPr lang="en-US" sz="1800" dirty="0"/>
                    </a:p>
                  </a:txBody>
                  <a:tcPr marL="91449" marR="91449" marT="45728" marB="45728"/>
                </a:tc>
                <a:tc>
                  <a:txBody>
                    <a:bodyPr/>
                    <a:lstStyle/>
                    <a:p>
                      <a:pPr algn="ctr"/>
                      <a:r>
                        <a:rPr lang="en-US" sz="1800" dirty="0" smtClean="0"/>
                        <a:t>2011-2012</a:t>
                      </a:r>
                      <a:endParaRPr lang="en-US" sz="1800" dirty="0"/>
                    </a:p>
                  </a:txBody>
                  <a:tcPr marL="91449" marR="91449" marT="45728" marB="45728"/>
                </a:tc>
                <a:tc>
                  <a:txBody>
                    <a:bodyPr/>
                    <a:lstStyle/>
                    <a:p>
                      <a:pPr algn="ctr"/>
                      <a:r>
                        <a:rPr lang="en-US" sz="1800" dirty="0" smtClean="0"/>
                        <a:t>Percent</a:t>
                      </a:r>
                      <a:r>
                        <a:rPr lang="en-US" sz="1800" baseline="0" dirty="0" smtClean="0"/>
                        <a:t> Change</a:t>
                      </a:r>
                      <a:endParaRPr lang="en-US" sz="1800" dirty="0"/>
                    </a:p>
                  </a:txBody>
                  <a:tcPr marL="91449" marR="91449" marT="45728" marB="45728"/>
                </a:tc>
              </a:tr>
              <a:tr h="365825">
                <a:tc>
                  <a:txBody>
                    <a:bodyPr/>
                    <a:lstStyle/>
                    <a:p>
                      <a:pPr algn="ctr"/>
                      <a:r>
                        <a:rPr lang="en-US" sz="1800" dirty="0" smtClean="0"/>
                        <a:t>August</a:t>
                      </a:r>
                      <a:endParaRPr lang="en-US" sz="1800" dirty="0"/>
                    </a:p>
                  </a:txBody>
                  <a:tcPr marL="91449" marR="91449" marT="45728" marB="45728"/>
                </a:tc>
                <a:tc>
                  <a:txBody>
                    <a:bodyPr/>
                    <a:lstStyle/>
                    <a:p>
                      <a:pPr algn="ctr"/>
                      <a:r>
                        <a:rPr lang="en-US" sz="1800" dirty="0" smtClean="0"/>
                        <a:t>$11,804.00</a:t>
                      </a:r>
                      <a:endParaRPr lang="en-US" sz="1800" dirty="0"/>
                    </a:p>
                  </a:txBody>
                  <a:tcPr marL="91449" marR="91449" marT="45728" marB="45728"/>
                </a:tc>
                <a:tc>
                  <a:txBody>
                    <a:bodyPr/>
                    <a:lstStyle/>
                    <a:p>
                      <a:pPr algn="ctr"/>
                      <a:r>
                        <a:rPr lang="en-US" sz="1800" dirty="0" smtClean="0"/>
                        <a:t>$5,250.00</a:t>
                      </a:r>
                      <a:endParaRPr lang="en-US" sz="1800" dirty="0"/>
                    </a:p>
                  </a:txBody>
                  <a:tcPr marL="91449" marR="91449" marT="45728" marB="45728"/>
                </a:tc>
                <a:tc>
                  <a:txBody>
                    <a:bodyPr/>
                    <a:lstStyle/>
                    <a:p>
                      <a:pPr algn="ctr"/>
                      <a:r>
                        <a:rPr lang="en-US" sz="1800" dirty="0" smtClean="0">
                          <a:solidFill>
                            <a:srgbClr val="C00000"/>
                          </a:solidFill>
                          <a:latin typeface="+mj-lt"/>
                        </a:rPr>
                        <a:t>-56%</a:t>
                      </a:r>
                      <a:endParaRPr lang="en-US" sz="1800" dirty="0">
                        <a:solidFill>
                          <a:srgbClr val="C00000"/>
                        </a:solidFill>
                        <a:latin typeface="+mj-lt"/>
                      </a:endParaRPr>
                    </a:p>
                  </a:txBody>
                  <a:tcPr marL="91449" marR="91449" marT="45728" marB="45728"/>
                </a:tc>
              </a:tr>
              <a:tr h="382622">
                <a:tc>
                  <a:txBody>
                    <a:bodyPr/>
                    <a:lstStyle/>
                    <a:p>
                      <a:pPr algn="ctr"/>
                      <a:r>
                        <a:rPr lang="en-US" sz="1800" dirty="0" smtClean="0"/>
                        <a:t>September</a:t>
                      </a:r>
                      <a:endParaRPr lang="en-US" sz="1800" dirty="0"/>
                    </a:p>
                  </a:txBody>
                  <a:tcPr marL="91449" marR="91449" marT="45728" marB="45728"/>
                </a:tc>
                <a:tc>
                  <a:txBody>
                    <a:bodyPr/>
                    <a:lstStyle/>
                    <a:p>
                      <a:pPr algn="ctr"/>
                      <a:r>
                        <a:rPr lang="en-US" sz="1800" dirty="0" smtClean="0"/>
                        <a:t>$39,065.25</a:t>
                      </a:r>
                      <a:endParaRPr lang="en-US" sz="1800" dirty="0"/>
                    </a:p>
                  </a:txBody>
                  <a:tcPr marL="91449" marR="91449" marT="45728" marB="45728"/>
                </a:tc>
                <a:tc>
                  <a:txBody>
                    <a:bodyPr/>
                    <a:lstStyle/>
                    <a:p>
                      <a:pPr algn="ctr"/>
                      <a:r>
                        <a:rPr lang="en-US" sz="1800" dirty="0" smtClean="0"/>
                        <a:t>$22,520.00</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-42%</a:t>
                      </a:r>
                      <a:endParaRPr lang="en-US" sz="1800" b="0" i="0" u="none" strike="noStrike" dirty="0">
                        <a:solidFill>
                          <a:srgbClr val="C00000"/>
                        </a:solidFill>
                        <a:latin typeface="+mj-lt"/>
                      </a:endParaRPr>
                    </a:p>
                  </a:txBody>
                  <a:tcPr marL="9526" marR="9526" marT="9526" marB="0" anchor="b"/>
                </a:tc>
              </a:tr>
              <a:tr h="382622">
                <a:tc>
                  <a:txBody>
                    <a:bodyPr/>
                    <a:lstStyle/>
                    <a:p>
                      <a:pPr algn="ctr"/>
                      <a:r>
                        <a:rPr lang="en-US" sz="1800" dirty="0" smtClean="0"/>
                        <a:t>October</a:t>
                      </a:r>
                      <a:endParaRPr lang="en-US" sz="1800" dirty="0"/>
                    </a:p>
                  </a:txBody>
                  <a:tcPr marL="91449" marR="91449" marT="45728" marB="45728"/>
                </a:tc>
                <a:tc>
                  <a:txBody>
                    <a:bodyPr/>
                    <a:lstStyle/>
                    <a:p>
                      <a:pPr algn="ctr"/>
                      <a:r>
                        <a:rPr lang="en-US" sz="1800" dirty="0" smtClean="0"/>
                        <a:t>$13,937.23</a:t>
                      </a:r>
                    </a:p>
                  </a:txBody>
                  <a:tcPr marL="91449" marR="91449" marT="45728" marB="45728"/>
                </a:tc>
                <a:tc>
                  <a:txBody>
                    <a:bodyPr/>
                    <a:lstStyle/>
                    <a:p>
                      <a:pPr algn="ctr"/>
                      <a:r>
                        <a:rPr lang="en-US" sz="1800" dirty="0" smtClean="0"/>
                        <a:t>$28,574.00</a:t>
                      </a:r>
                      <a:endParaRPr lang="en-US" sz="1800" dirty="0"/>
                    </a:p>
                  </a:txBody>
                  <a:tcPr marL="91449" marR="91449" marT="45728" marB="45728"/>
                </a:tc>
                <a:tc>
                  <a:txBody>
                    <a:bodyPr/>
                    <a:lstStyle/>
                    <a:p>
                      <a:pPr algn="ctr" fontAlgn="b"/>
                      <a:r>
                        <a:rPr lang="en-US" sz="1800" b="0" i="0" u="none" strike="noStrike" dirty="0" smtClean="0">
                          <a:solidFill>
                            <a:schemeClr val="tx1"/>
                          </a:solidFill>
                          <a:latin typeface="+mj-lt"/>
                        </a:rPr>
                        <a:t>105%</a:t>
                      </a:r>
                      <a:endParaRPr lang="en-US" sz="1800" b="0" i="0" u="none" strike="noStrike" dirty="0">
                        <a:solidFill>
                          <a:schemeClr val="tx1"/>
                        </a:solidFill>
                        <a:latin typeface="+mj-lt"/>
                      </a:endParaRPr>
                    </a:p>
                  </a:txBody>
                  <a:tcPr marL="9526" marR="9526" marT="9526" marB="0" anchor="b"/>
                </a:tc>
              </a:tr>
              <a:tr h="382622">
                <a:tc>
                  <a:txBody>
                    <a:bodyPr/>
                    <a:lstStyle/>
                    <a:p>
                      <a:pPr algn="ctr"/>
                      <a:r>
                        <a:rPr lang="en-US" sz="1800" dirty="0" smtClean="0"/>
                        <a:t>November</a:t>
                      </a:r>
                      <a:endParaRPr lang="en-US" sz="1800" dirty="0"/>
                    </a:p>
                  </a:txBody>
                  <a:tcPr marL="91449" marR="91449" marT="45728" marB="45728"/>
                </a:tc>
                <a:tc>
                  <a:txBody>
                    <a:bodyPr/>
                    <a:lstStyle/>
                    <a:p>
                      <a:pPr algn="ctr"/>
                      <a:r>
                        <a:rPr lang="en-US" sz="1800" dirty="0" smtClean="0"/>
                        <a:t>$38,581.55</a:t>
                      </a:r>
                      <a:endParaRPr lang="en-US" sz="1800" dirty="0"/>
                    </a:p>
                  </a:txBody>
                  <a:tcPr marL="91449" marR="91449" marT="45728" marB="45728"/>
                </a:tc>
                <a:tc>
                  <a:txBody>
                    <a:bodyPr/>
                    <a:lstStyle/>
                    <a:p>
                      <a:pPr algn="ctr"/>
                      <a:r>
                        <a:rPr lang="en-US" sz="1800" dirty="0" smtClean="0"/>
                        <a:t>$21,400.00</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-45%</a:t>
                      </a:r>
                      <a:endParaRPr lang="en-US" sz="1800" b="0" i="0" u="none" strike="noStrike" dirty="0">
                        <a:solidFill>
                          <a:srgbClr val="C00000"/>
                        </a:solidFill>
                        <a:latin typeface="+mj-lt"/>
                      </a:endParaRPr>
                    </a:p>
                  </a:txBody>
                  <a:tcPr marL="9526" marR="9526" marT="9526" marB="0" anchor="b"/>
                </a:tc>
              </a:tr>
              <a:tr h="382622">
                <a:tc>
                  <a:txBody>
                    <a:bodyPr/>
                    <a:lstStyle/>
                    <a:p>
                      <a:pPr algn="ctr"/>
                      <a:r>
                        <a:rPr lang="en-US" sz="1800" dirty="0" smtClean="0"/>
                        <a:t>December</a:t>
                      </a:r>
                      <a:endParaRPr lang="en-US" sz="1800" dirty="0"/>
                    </a:p>
                  </a:txBody>
                  <a:tcPr marL="91449" marR="91449" marT="45728" marB="45728"/>
                </a:tc>
                <a:tc>
                  <a:txBody>
                    <a:bodyPr/>
                    <a:lstStyle/>
                    <a:p>
                      <a:pPr algn="ctr"/>
                      <a:r>
                        <a:rPr lang="en-US" sz="1800" dirty="0" smtClean="0"/>
                        <a:t>$4,138.00</a:t>
                      </a:r>
                      <a:endParaRPr lang="en-US" sz="1800" dirty="0"/>
                    </a:p>
                  </a:txBody>
                  <a:tcPr marL="91449" marR="91449" marT="45728" marB="45728"/>
                </a:tc>
                <a:tc>
                  <a:txBody>
                    <a:bodyPr/>
                    <a:lstStyle/>
                    <a:p>
                      <a:pPr algn="ctr"/>
                      <a:r>
                        <a:rPr lang="en-US" sz="1800" dirty="0" smtClean="0"/>
                        <a:t>$920.00</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-78%</a:t>
                      </a:r>
                      <a:endParaRPr lang="en-US" sz="1800" b="0" i="0" u="none" strike="noStrike" dirty="0">
                        <a:solidFill>
                          <a:srgbClr val="C00000"/>
                        </a:solidFill>
                        <a:latin typeface="+mj-lt"/>
                      </a:endParaRPr>
                    </a:p>
                  </a:txBody>
                  <a:tcPr marL="9526" marR="9526" marT="9526" marB="0" anchor="b"/>
                </a:tc>
              </a:tr>
              <a:tr h="382622">
                <a:tc>
                  <a:txBody>
                    <a:bodyPr/>
                    <a:lstStyle/>
                    <a:p>
                      <a:pPr algn="ctr"/>
                      <a:r>
                        <a:rPr lang="en-US" sz="1800" dirty="0" smtClean="0"/>
                        <a:t>January</a:t>
                      </a:r>
                      <a:endParaRPr lang="en-US" sz="1800" dirty="0"/>
                    </a:p>
                  </a:txBody>
                  <a:tcPr marL="91449" marR="91449" marT="45728" marB="45728"/>
                </a:tc>
                <a:tc>
                  <a:txBody>
                    <a:bodyPr/>
                    <a:lstStyle/>
                    <a:p>
                      <a:pPr algn="ctr"/>
                      <a:r>
                        <a:rPr lang="en-US" sz="1800" dirty="0" smtClean="0"/>
                        <a:t>$10,351.00</a:t>
                      </a:r>
                      <a:endParaRPr lang="en-US" sz="1800" dirty="0"/>
                    </a:p>
                  </a:txBody>
                  <a:tcPr marL="91449" marR="91449" marT="45728" marB="45728"/>
                </a:tc>
                <a:tc>
                  <a:txBody>
                    <a:bodyPr/>
                    <a:lstStyle/>
                    <a:p>
                      <a:pPr algn="ctr"/>
                      <a:r>
                        <a:rPr lang="en-US" sz="1800" dirty="0" smtClean="0"/>
                        <a:t>$8,517.00</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-18%</a:t>
                      </a:r>
                      <a:endParaRPr lang="en-US" sz="1800" b="0" i="0" u="none" strike="noStrike" dirty="0">
                        <a:solidFill>
                          <a:srgbClr val="C00000"/>
                        </a:solidFill>
                        <a:latin typeface="+mj-lt"/>
                      </a:endParaRPr>
                    </a:p>
                  </a:txBody>
                  <a:tcPr marL="9526" marR="9526" marT="9526" marB="0" anchor="b"/>
                </a:tc>
              </a:tr>
              <a:tr h="379290">
                <a:tc>
                  <a:txBody>
                    <a:bodyPr/>
                    <a:lstStyle/>
                    <a:p>
                      <a:pPr algn="ctr"/>
                      <a:r>
                        <a:rPr lang="en-US" sz="1800" dirty="0" smtClean="0"/>
                        <a:t>February</a:t>
                      </a:r>
                      <a:endParaRPr lang="en-US" sz="1800" dirty="0"/>
                    </a:p>
                  </a:txBody>
                  <a:tcPr marL="91449" marR="91449" marT="45728" marB="45728"/>
                </a:tc>
                <a:tc>
                  <a:txBody>
                    <a:bodyPr/>
                    <a:lstStyle/>
                    <a:p>
                      <a:pPr algn="ctr"/>
                      <a:r>
                        <a:rPr lang="en-US" sz="1800" dirty="0" smtClean="0"/>
                        <a:t>$24,908.00</a:t>
                      </a:r>
                      <a:endParaRPr lang="en-US" sz="1800" dirty="0"/>
                    </a:p>
                  </a:txBody>
                  <a:tcPr marL="91449" marR="91449" marT="45728" marB="45728"/>
                </a:tc>
                <a:tc>
                  <a:txBody>
                    <a:bodyPr/>
                    <a:lstStyle/>
                    <a:p>
                      <a:pPr algn="ctr"/>
                      <a:r>
                        <a:rPr lang="en-US" sz="1800" dirty="0" smtClean="0"/>
                        <a:t>$19,489.00</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-22%</a:t>
                      </a:r>
                      <a:endParaRPr lang="en-US" sz="1800" b="0" i="0" u="none" strike="noStrike" dirty="0">
                        <a:solidFill>
                          <a:srgbClr val="C00000"/>
                        </a:solidFill>
                        <a:latin typeface="+mj-lt"/>
                      </a:endParaRPr>
                    </a:p>
                  </a:txBody>
                  <a:tcPr marL="9526" marR="9526" marT="9526" marB="0" anchor="b"/>
                </a:tc>
              </a:tr>
              <a:tr h="382622">
                <a:tc>
                  <a:txBody>
                    <a:bodyPr/>
                    <a:lstStyle/>
                    <a:p>
                      <a:pPr algn="ctr"/>
                      <a:r>
                        <a:rPr lang="en-US" sz="1800" dirty="0" smtClean="0"/>
                        <a:t>March</a:t>
                      </a:r>
                      <a:endParaRPr lang="en-US" sz="1800" dirty="0"/>
                    </a:p>
                  </a:txBody>
                  <a:tcPr marL="91449" marR="91449" marT="45728" marB="45728"/>
                </a:tc>
                <a:tc>
                  <a:txBody>
                    <a:bodyPr/>
                    <a:lstStyle/>
                    <a:p>
                      <a:pPr algn="ctr"/>
                      <a:r>
                        <a:rPr lang="en-US" sz="1800" dirty="0" smtClean="0"/>
                        <a:t>$9,907.75</a:t>
                      </a:r>
                      <a:endParaRPr lang="en-US" sz="1800" dirty="0"/>
                    </a:p>
                  </a:txBody>
                  <a:tcPr marL="91449" marR="91449" marT="45728" marB="45728"/>
                </a:tc>
                <a:tc>
                  <a:txBody>
                    <a:bodyPr/>
                    <a:lstStyle/>
                    <a:p>
                      <a:pPr algn="ctr"/>
                      <a:r>
                        <a:rPr lang="en-US" sz="1800" dirty="0" smtClean="0"/>
                        <a:t>$11,495.00</a:t>
                      </a:r>
                      <a:endParaRPr lang="en-US" sz="1800" dirty="0"/>
                    </a:p>
                  </a:txBody>
                  <a:tcPr marL="91449" marR="91449" marT="45728" marB="45728"/>
                </a:tc>
                <a:tc>
                  <a:txBody>
                    <a:bodyPr/>
                    <a:lstStyle/>
                    <a:p>
                      <a:pPr algn="ctr" fontAlgn="b"/>
                      <a:r>
                        <a:rPr lang="en-US" sz="1800" b="0" i="0" u="none" strike="noStrike" dirty="0" smtClean="0">
                          <a:solidFill>
                            <a:schemeClr val="tx1"/>
                          </a:solidFill>
                          <a:latin typeface="+mj-lt"/>
                        </a:rPr>
                        <a:t>16%</a:t>
                      </a:r>
                      <a:endParaRPr lang="en-US" sz="1800" b="0" i="0" u="none" strike="noStrike" dirty="0">
                        <a:solidFill>
                          <a:schemeClr val="tx1"/>
                        </a:solidFill>
                        <a:latin typeface="+mj-lt"/>
                      </a:endParaRPr>
                    </a:p>
                  </a:txBody>
                  <a:tcPr marL="9526" marR="9526" marT="9526" marB="0" anchor="b"/>
                </a:tc>
              </a:tr>
              <a:tr h="382622">
                <a:tc>
                  <a:txBody>
                    <a:bodyPr/>
                    <a:lstStyle/>
                    <a:p>
                      <a:pPr algn="ctr"/>
                      <a:r>
                        <a:rPr lang="en-US" sz="1800" dirty="0" smtClean="0"/>
                        <a:t>April</a:t>
                      </a:r>
                      <a:endParaRPr lang="en-US" sz="1800" dirty="0"/>
                    </a:p>
                  </a:txBody>
                  <a:tcPr marL="91449" marR="91449" marT="45728" marB="45728"/>
                </a:tc>
                <a:tc>
                  <a:txBody>
                    <a:bodyPr/>
                    <a:lstStyle/>
                    <a:p>
                      <a:pPr algn="ctr"/>
                      <a:r>
                        <a:rPr lang="en-US" sz="1800" dirty="0" smtClean="0"/>
                        <a:t>$28,131.13</a:t>
                      </a:r>
                      <a:endParaRPr lang="en-US" sz="1800" dirty="0"/>
                    </a:p>
                  </a:txBody>
                  <a:tcPr marL="91449" marR="91449" marT="45728" marB="45728"/>
                </a:tc>
                <a:tc>
                  <a:txBody>
                    <a:bodyPr/>
                    <a:lstStyle/>
                    <a:p>
                      <a:pPr algn="ctr"/>
                      <a:r>
                        <a:rPr lang="en-US" sz="1800" dirty="0" smtClean="0"/>
                        <a:t>$23,890.00</a:t>
                      </a:r>
                      <a:endParaRPr lang="en-US" sz="1800" dirty="0"/>
                    </a:p>
                  </a:txBody>
                  <a:tcPr marL="91449" marR="91449" marT="45728" marB="45728"/>
                </a:tc>
                <a:tc>
                  <a:txBody>
                    <a:bodyPr/>
                    <a:lstStyle/>
                    <a:p>
                      <a:pPr algn="ctr" fontAlgn="b"/>
                      <a:r>
                        <a:rPr lang="en-US" sz="1800" b="0" i="0" u="none" strike="noStrike" dirty="0" smtClean="0">
                          <a:solidFill>
                            <a:srgbClr val="C00000"/>
                          </a:solidFill>
                          <a:latin typeface="+mj-lt"/>
                        </a:rPr>
                        <a:t>-15%</a:t>
                      </a:r>
                      <a:endParaRPr lang="en-US" sz="1800" b="0" i="0" u="none" strike="noStrike" dirty="0">
                        <a:solidFill>
                          <a:srgbClr val="C00000"/>
                        </a:solidFill>
                        <a:latin typeface="+mj-lt"/>
                      </a:endParaRPr>
                    </a:p>
                  </a:txBody>
                  <a:tcPr marL="9526" marR="9526" marT="9526" marB="0" anchor="b"/>
                </a:tc>
              </a:tr>
              <a:tr h="365825">
                <a:tc>
                  <a:txBody>
                    <a:bodyPr/>
                    <a:lstStyle/>
                    <a:p>
                      <a:pPr algn="ctr"/>
                      <a:r>
                        <a:rPr lang="en-US" sz="1800" dirty="0" smtClean="0"/>
                        <a:t>May</a:t>
                      </a:r>
                      <a:endParaRPr lang="en-US" sz="1800" dirty="0"/>
                    </a:p>
                  </a:txBody>
                  <a:tcPr marL="91449" marR="91449" marT="45728" marB="45728"/>
                </a:tc>
                <a:tc>
                  <a:txBody>
                    <a:bodyPr/>
                    <a:lstStyle/>
                    <a:p>
                      <a:pPr algn="ctr"/>
                      <a:r>
                        <a:rPr lang="en-US" sz="1800" dirty="0" smtClean="0"/>
                        <a:t>$625.00</a:t>
                      </a:r>
                      <a:endParaRPr lang="en-US" sz="1800" dirty="0"/>
                    </a:p>
                  </a:txBody>
                  <a:tcPr marL="91449" marR="91449" marT="45728" marB="45728"/>
                </a:tc>
                <a:tc>
                  <a:txBody>
                    <a:bodyPr/>
                    <a:lstStyle/>
                    <a:p>
                      <a:pPr algn="ctr"/>
                      <a:r>
                        <a:rPr lang="en-US" sz="1800" dirty="0" smtClean="0"/>
                        <a:t>$935.00</a:t>
                      </a:r>
                      <a:endParaRPr lang="en-US" sz="1800" dirty="0"/>
                    </a:p>
                  </a:txBody>
                  <a:tcPr marL="91449" marR="91449" marT="45728" marB="45728"/>
                </a:tc>
                <a:tc>
                  <a:txBody>
                    <a:bodyPr/>
                    <a:lstStyle/>
                    <a:p>
                      <a:pPr algn="ctr" fontAlgn="b"/>
                      <a:r>
                        <a:rPr lang="en-US" sz="1800" b="0" i="0" u="none" strike="noStrike" dirty="0" smtClean="0">
                          <a:solidFill>
                            <a:srgbClr val="000000"/>
                          </a:solidFill>
                          <a:latin typeface="+mj-lt"/>
                        </a:rPr>
                        <a:t>50%</a:t>
                      </a:r>
                      <a:endParaRPr lang="en-US" sz="1800" b="0" i="0" u="none" strike="noStrike" dirty="0">
                        <a:solidFill>
                          <a:srgbClr val="000000"/>
                        </a:solidFill>
                        <a:latin typeface="+mj-lt"/>
                      </a:endParaRPr>
                    </a:p>
                  </a:txBody>
                  <a:tcPr marL="9526" marR="9526" marT="9526" marB="0" anchor="b"/>
                </a:tc>
              </a:tr>
              <a:tr h="382622">
                <a:tc>
                  <a:txBody>
                    <a:bodyPr/>
                    <a:lstStyle/>
                    <a:p>
                      <a:pPr algn="ctr"/>
                      <a:r>
                        <a:rPr lang="en-US" sz="1800" b="1" dirty="0" smtClean="0"/>
                        <a:t>TOTAL</a:t>
                      </a:r>
                      <a:endParaRPr lang="en-US" sz="1800" b="1" dirty="0"/>
                    </a:p>
                  </a:txBody>
                  <a:tcPr marL="91449" marR="91449" marT="45728" marB="45728"/>
                </a:tc>
                <a:tc>
                  <a:txBody>
                    <a:bodyPr/>
                    <a:lstStyle/>
                    <a:p>
                      <a:pPr algn="ctr"/>
                      <a:r>
                        <a:rPr lang="en-US" sz="1800" b="1" dirty="0" smtClean="0"/>
                        <a:t>$181,448.91</a:t>
                      </a:r>
                      <a:endParaRPr lang="en-US" sz="1800" b="1" dirty="0"/>
                    </a:p>
                  </a:txBody>
                  <a:tcPr marL="91449" marR="91449" marT="45728" marB="45728"/>
                </a:tc>
                <a:tc>
                  <a:txBody>
                    <a:bodyPr/>
                    <a:lstStyle/>
                    <a:p>
                      <a:pPr algn="ctr"/>
                      <a:r>
                        <a:rPr lang="en-US" sz="1800" b="1" dirty="0" smtClean="0"/>
                        <a:t>$142,990.00</a:t>
                      </a:r>
                      <a:endParaRPr lang="en-US" sz="1800" b="1" dirty="0"/>
                    </a:p>
                  </a:txBody>
                  <a:tcPr marL="91449" marR="91449" marT="45728" marB="45728"/>
                </a:tc>
                <a:tc>
                  <a:txBody>
                    <a:bodyPr/>
                    <a:lstStyle/>
                    <a:p>
                      <a:pPr algn="ctr"/>
                      <a:r>
                        <a:rPr lang="en-US" sz="1800" b="1" dirty="0" smtClean="0">
                          <a:solidFill>
                            <a:srgbClr val="C00000"/>
                          </a:solidFill>
                          <a:latin typeface="+mj-lt"/>
                        </a:rPr>
                        <a:t>-21%</a:t>
                      </a:r>
                      <a:endParaRPr lang="en-US" sz="1800" b="1" dirty="0">
                        <a:solidFill>
                          <a:srgbClr val="C00000"/>
                        </a:solidFill>
                        <a:latin typeface="+mj-lt"/>
                      </a:endParaRPr>
                    </a:p>
                  </a:txBody>
                  <a:tcPr marL="91449" marR="91449" marT="45728" marB="45728"/>
                </a:tc>
              </a:tr>
            </a:tbl>
          </a:graphicData>
        </a:graphic>
      </p:graphicFrame>
    </p:spTree>
    <p:extLst>
      <p:ext uri="{BB962C8B-B14F-4D97-AF65-F5344CB8AC3E}">
        <p14:creationId xmlns:p14="http://schemas.microsoft.com/office/powerpoint/2010/main" val="4006815805"/>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Tech Activities Board</a:t>
            </a:r>
            <a:br>
              <a:rPr lang="en-US" smtClean="0"/>
            </a:br>
            <a:r>
              <a:rPr lang="en-US" sz="1400" smtClean="0"/>
              <a:t>Attendance Numbers</a:t>
            </a:r>
            <a:endParaRPr lang="en-US" smtClean="0"/>
          </a:p>
        </p:txBody>
      </p:sp>
      <p:graphicFrame>
        <p:nvGraphicFramePr>
          <p:cNvPr id="7" name="Table 6"/>
          <p:cNvGraphicFramePr>
            <a:graphicFrameLocks noGrp="1"/>
          </p:cNvGraphicFramePr>
          <p:nvPr/>
        </p:nvGraphicFramePr>
        <p:xfrm>
          <a:off x="468313" y="2071688"/>
          <a:ext cx="7793037" cy="2757497"/>
        </p:xfrm>
        <a:graphic>
          <a:graphicData uri="http://schemas.openxmlformats.org/drawingml/2006/table">
            <a:tbl>
              <a:tblPr firstRow="1" bandRow="1">
                <a:tableStyleId>{8EC20E35-A176-4012-BC5E-935CFFF8708E}</a:tableStyleId>
              </a:tblPr>
              <a:tblGrid>
                <a:gridCol w="2498196"/>
                <a:gridCol w="1764947"/>
                <a:gridCol w="1764947"/>
                <a:gridCol w="1764947"/>
              </a:tblGrid>
              <a:tr h="365752">
                <a:tc>
                  <a:txBody>
                    <a:bodyPr/>
                    <a:lstStyle/>
                    <a:p>
                      <a:endParaRPr lang="en-US" sz="1800" dirty="0"/>
                    </a:p>
                  </a:txBody>
                  <a:tcPr marL="91436" marR="91436" marT="45717" marB="45717"/>
                </a:tc>
                <a:tc>
                  <a:txBody>
                    <a:bodyPr/>
                    <a:lstStyle/>
                    <a:p>
                      <a:pPr algn="ctr"/>
                      <a:r>
                        <a:rPr lang="en-US" sz="1800" dirty="0" smtClean="0">
                          <a:latin typeface="+mj-lt"/>
                        </a:rPr>
                        <a:t>2009-2010</a:t>
                      </a:r>
                      <a:endParaRPr lang="en-US" sz="1800" dirty="0">
                        <a:latin typeface="+mj-lt"/>
                      </a:endParaRPr>
                    </a:p>
                  </a:txBody>
                  <a:tcPr marL="91436" marR="91436" marT="45717" marB="45717"/>
                </a:tc>
                <a:tc>
                  <a:txBody>
                    <a:bodyPr/>
                    <a:lstStyle/>
                    <a:p>
                      <a:pPr algn="ctr"/>
                      <a:r>
                        <a:rPr lang="en-US" sz="1800" dirty="0" smtClean="0"/>
                        <a:t>2010-2011</a:t>
                      </a:r>
                      <a:endParaRPr lang="en-US" sz="1800" dirty="0">
                        <a:latin typeface="Calibri" pitchFamily="34" charset="0"/>
                      </a:endParaRPr>
                    </a:p>
                  </a:txBody>
                  <a:tcPr marL="91436" marR="91436" marT="45717" marB="45717"/>
                </a:tc>
                <a:tc>
                  <a:txBody>
                    <a:bodyPr/>
                    <a:lstStyle/>
                    <a:p>
                      <a:pPr algn="ctr"/>
                      <a:r>
                        <a:rPr lang="en-US" sz="1800" dirty="0" smtClean="0">
                          <a:latin typeface="+mj-lt"/>
                        </a:rPr>
                        <a:t>2011-2012</a:t>
                      </a:r>
                      <a:endParaRPr lang="en-US" sz="1800" dirty="0">
                        <a:latin typeface="+mj-lt"/>
                      </a:endParaRPr>
                    </a:p>
                  </a:txBody>
                  <a:tcPr marL="91436" marR="91436" marT="45717" marB="45717"/>
                </a:tc>
              </a:tr>
              <a:tr h="365752">
                <a:tc>
                  <a:txBody>
                    <a:bodyPr/>
                    <a:lstStyle/>
                    <a:p>
                      <a:r>
                        <a:rPr lang="en-US" sz="1800" dirty="0" smtClean="0"/>
                        <a:t>Total</a:t>
                      </a:r>
                      <a:r>
                        <a:rPr lang="en-US" sz="1800" baseline="0" dirty="0" smtClean="0"/>
                        <a:t> Attendance</a:t>
                      </a:r>
                      <a:endParaRPr lang="en-US" sz="1800" b="1" dirty="0">
                        <a:latin typeface="Calibri" pitchFamily="34" charset="0"/>
                        <a:cs typeface="Arial" pitchFamily="34" charset="0"/>
                      </a:endParaRPr>
                    </a:p>
                  </a:txBody>
                  <a:tcPr marL="91436" marR="91436" marT="45717" marB="45717"/>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dirty="0" smtClean="0"/>
                        <a:t>62,664</a:t>
                      </a:r>
                    </a:p>
                  </a:txBody>
                  <a:tcPr marL="9525" marR="9525" marT="9525" marB="0" anchor="b"/>
                </a:tc>
                <a:tc>
                  <a:txBody>
                    <a:bodyPr/>
                    <a:lstStyle/>
                    <a:p>
                      <a:pPr algn="ctr"/>
                      <a:r>
                        <a:rPr lang="en-US" sz="1800" b="0" dirty="0" smtClean="0"/>
                        <a:t>42,835</a:t>
                      </a:r>
                      <a:endParaRPr lang="en-US" sz="1800" b="0" dirty="0"/>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38,984</a:t>
                      </a:r>
                      <a:endParaRPr lang="en-US" sz="1800" b="0" dirty="0"/>
                    </a:p>
                  </a:txBody>
                  <a:tcPr marL="91436" marR="91436" marT="45717" marB="45717"/>
                </a:tc>
              </a:tr>
              <a:tr h="365752">
                <a:tc>
                  <a:txBody>
                    <a:bodyPr/>
                    <a:lstStyle/>
                    <a:p>
                      <a:r>
                        <a:rPr lang="en-US" sz="1800" dirty="0" smtClean="0"/>
                        <a:t>Honorarium Expenses</a:t>
                      </a:r>
                      <a:endParaRPr lang="en-US" sz="1800" b="1" dirty="0">
                        <a:latin typeface="Calibri" pitchFamily="34" charset="0"/>
                        <a:cs typeface="Arial"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b="0" dirty="0" smtClean="0"/>
                        <a:t>164,379.98</a:t>
                      </a:r>
                      <a:endParaRPr lang="en-US" sz="1800" dirty="0" smtClean="0">
                        <a:latin typeface="Calibri"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$181,448.91</a:t>
                      </a:r>
                      <a:endParaRPr lang="en-US" sz="1800" dirty="0" smtClean="0">
                        <a:latin typeface="Calibri"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$142,990.00</a:t>
                      </a:r>
                    </a:p>
                  </a:txBody>
                  <a:tcPr marL="91436" marR="91436" marT="45717" marB="45717"/>
                </a:tc>
              </a:tr>
              <a:tr h="365752">
                <a:tc>
                  <a:txBody>
                    <a:bodyPr/>
                    <a:lstStyle/>
                    <a:p>
                      <a:r>
                        <a:rPr lang="en-US" sz="1800" dirty="0" smtClean="0"/>
                        <a:t>Price Per Student</a:t>
                      </a:r>
                      <a:endParaRPr lang="en-US" sz="1800" b="1" dirty="0">
                        <a:latin typeface="Calibri" pitchFamily="34" charset="0"/>
                        <a:cs typeface="Arial"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kern="1200" dirty="0" smtClean="0">
                          <a:solidFill>
                            <a:schemeClr val="dk1"/>
                          </a:solidFill>
                          <a:latin typeface="+mn-lt"/>
                          <a:ea typeface="+mn-ea"/>
                          <a:cs typeface="+mn-cs"/>
                        </a:rPr>
                        <a:t>2.62</a:t>
                      </a:r>
                      <a:r>
                        <a:rPr lang="en-US" sz="1800" kern="1200" baseline="0" dirty="0" smtClean="0">
                          <a:solidFill>
                            <a:schemeClr val="dk1"/>
                          </a:solidFill>
                          <a:latin typeface="+mn-lt"/>
                          <a:ea typeface="+mn-ea"/>
                          <a:cs typeface="+mn-cs"/>
                        </a:rPr>
                        <a:t> </a:t>
                      </a:r>
                      <a:endParaRPr lang="en-US" sz="1800" dirty="0" smtClean="0">
                        <a:latin typeface="Calibri"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$4.24</a:t>
                      </a: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$3.67</a:t>
                      </a:r>
                    </a:p>
                  </a:txBody>
                  <a:tcPr marL="91436" marR="91436" marT="45717" marB="45717"/>
                </a:tc>
              </a:tr>
              <a:tr h="365752">
                <a:tc>
                  <a:txBody>
                    <a:bodyPr/>
                    <a:lstStyle/>
                    <a:p>
                      <a:r>
                        <a:rPr lang="en-US" sz="1800" dirty="0" smtClean="0"/>
                        <a:t>Fall</a:t>
                      </a:r>
                      <a:r>
                        <a:rPr lang="en-US" sz="1800" baseline="0" dirty="0" smtClean="0"/>
                        <a:t> Events</a:t>
                      </a:r>
                      <a:endParaRPr lang="en-US" sz="1800" b="1" dirty="0">
                        <a:latin typeface="Calibri" pitchFamily="34" charset="0"/>
                        <a:cs typeface="Arial" pitchFamily="34" charset="0"/>
                      </a:endParaRPr>
                    </a:p>
                  </a:txBody>
                  <a:tcPr marL="91436" marR="91436" marT="45717" marB="45717"/>
                </a:tc>
                <a:tc>
                  <a:txBody>
                    <a:bodyPr/>
                    <a:lstStyle/>
                    <a:p>
                      <a:pPr algn="ctr"/>
                      <a:r>
                        <a:rPr lang="en-US" sz="1800" dirty="0" smtClean="0">
                          <a:latin typeface="+mj-lt"/>
                        </a:rPr>
                        <a:t>59</a:t>
                      </a:r>
                      <a:endParaRPr lang="en-US" sz="1800" dirty="0">
                        <a:latin typeface="+mj-lt"/>
                      </a:endParaRPr>
                    </a:p>
                  </a:txBody>
                  <a:tcPr marL="91436" marR="91436" marT="45717" marB="45717"/>
                </a:tc>
                <a:tc>
                  <a:txBody>
                    <a:bodyPr/>
                    <a:lstStyle/>
                    <a:p>
                      <a:pPr algn="ctr"/>
                      <a:r>
                        <a:rPr lang="en-US" sz="1800" dirty="0" smtClean="0">
                          <a:latin typeface="+mj-lt"/>
                        </a:rPr>
                        <a:t>61</a:t>
                      </a:r>
                      <a:endParaRPr lang="en-US" sz="1800" dirty="0">
                        <a:latin typeface="+mj-lt"/>
                      </a:endParaRPr>
                    </a:p>
                  </a:txBody>
                  <a:tcPr marL="91436" marR="91436" marT="45717" marB="45717"/>
                </a:tc>
                <a:tc>
                  <a:txBody>
                    <a:bodyPr/>
                    <a:lstStyle/>
                    <a:p>
                      <a:pPr algn="ctr"/>
                      <a:r>
                        <a:rPr lang="en-US" sz="1800" b="0" dirty="0" smtClean="0">
                          <a:latin typeface="+mj-lt"/>
                        </a:rPr>
                        <a:t>52</a:t>
                      </a:r>
                      <a:endParaRPr lang="en-US" sz="1800" b="0" dirty="0">
                        <a:latin typeface="+mj-lt"/>
                      </a:endParaRPr>
                    </a:p>
                  </a:txBody>
                  <a:tcPr marL="91436" marR="91436" marT="45717" marB="45717"/>
                </a:tc>
              </a:tr>
              <a:tr h="365752">
                <a:tc>
                  <a:txBody>
                    <a:bodyPr/>
                    <a:lstStyle/>
                    <a:p>
                      <a:r>
                        <a:rPr lang="en-US" sz="1800" dirty="0" smtClean="0"/>
                        <a:t>Spring</a:t>
                      </a:r>
                      <a:r>
                        <a:rPr lang="en-US" sz="1800" baseline="0" dirty="0" smtClean="0"/>
                        <a:t> Events</a:t>
                      </a:r>
                      <a:endParaRPr lang="en-US" sz="1800" b="1" dirty="0" smtClean="0">
                        <a:latin typeface="Calibri" pitchFamily="34" charset="0"/>
                        <a:cs typeface="Arial" pitchFamily="34" charset="0"/>
                      </a:endParaRPr>
                    </a:p>
                  </a:txBody>
                  <a:tcPr marL="91436" marR="91436" marT="45717" marB="45717"/>
                </a:tc>
                <a:tc>
                  <a:txBody>
                    <a:bodyPr/>
                    <a:lstStyle/>
                    <a:p>
                      <a:pPr algn="ctr"/>
                      <a:r>
                        <a:rPr lang="en-US" sz="1800" dirty="0" smtClean="0">
                          <a:latin typeface="+mj-lt"/>
                        </a:rPr>
                        <a:t>45</a:t>
                      </a:r>
                      <a:endParaRPr lang="en-US" sz="1800" dirty="0">
                        <a:latin typeface="+mj-lt"/>
                      </a:endParaRPr>
                    </a:p>
                  </a:txBody>
                  <a:tcPr marL="91436" marR="91436" marT="45717" marB="45717"/>
                </a:tc>
                <a:tc>
                  <a:txBody>
                    <a:bodyPr/>
                    <a:lstStyle/>
                    <a:p>
                      <a:pPr algn="ctr"/>
                      <a:r>
                        <a:rPr lang="en-US" sz="1800" dirty="0" smtClean="0">
                          <a:latin typeface="+mj-lt"/>
                        </a:rPr>
                        <a:t>42</a:t>
                      </a:r>
                      <a:endParaRPr lang="en-US" sz="1800" dirty="0">
                        <a:latin typeface="+mj-lt"/>
                      </a:endParaRPr>
                    </a:p>
                  </a:txBody>
                  <a:tcPr marL="91436" marR="91436" marT="45717" marB="45717"/>
                </a:tc>
                <a:tc>
                  <a:txBody>
                    <a:bodyPr/>
                    <a:lstStyle/>
                    <a:p>
                      <a:pPr algn="ctr"/>
                      <a:r>
                        <a:rPr lang="en-US" sz="1800" b="0" dirty="0" smtClean="0">
                          <a:latin typeface="+mj-lt"/>
                        </a:rPr>
                        <a:t>53</a:t>
                      </a:r>
                      <a:endParaRPr lang="en-US" sz="1800" b="0" dirty="0">
                        <a:latin typeface="+mj-lt"/>
                      </a:endParaRPr>
                    </a:p>
                  </a:txBody>
                  <a:tcPr marL="91436" marR="91436" marT="45717" marB="45717"/>
                </a:tc>
              </a:tr>
              <a:tr h="562973">
                <a:tc>
                  <a:txBody>
                    <a:bodyPr/>
                    <a:lstStyle/>
                    <a:p>
                      <a:r>
                        <a:rPr lang="en-US" sz="1800" dirty="0" smtClean="0"/>
                        <a:t>Total Number</a:t>
                      </a:r>
                      <a:r>
                        <a:rPr lang="en-US" sz="1800" baseline="0" dirty="0" smtClean="0"/>
                        <a:t> of Events</a:t>
                      </a:r>
                      <a:endParaRPr lang="en-US" sz="1800" b="1" dirty="0">
                        <a:latin typeface="Calibri" pitchFamily="34" charset="0"/>
                        <a:cs typeface="Arial" pitchFamily="34" charset="0"/>
                      </a:endParaRP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104</a:t>
                      </a: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103</a:t>
                      </a:r>
                    </a:p>
                  </a:txBody>
                  <a:tcPr marL="91436" marR="9143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mj-lt"/>
                        </a:rPr>
                        <a:t>105</a:t>
                      </a:r>
                    </a:p>
                  </a:txBody>
                  <a:tcPr marL="91436" marR="91436" marT="45717" marB="45717"/>
                </a:tc>
              </a:tr>
            </a:tbl>
          </a:graphicData>
        </a:graphic>
      </p:graphicFrame>
    </p:spTree>
    <p:extLst>
      <p:ext uri="{BB962C8B-B14F-4D97-AF65-F5344CB8AC3E}">
        <p14:creationId xmlns:p14="http://schemas.microsoft.com/office/powerpoint/2010/main" val="1559282631"/>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Student Leader Learning Outcomes</a:t>
            </a:r>
          </a:p>
        </p:txBody>
      </p:sp>
      <p:graphicFrame>
        <p:nvGraphicFramePr>
          <p:cNvPr id="5" name="Table 4"/>
          <p:cNvGraphicFramePr>
            <a:graphicFrameLocks noGrp="1"/>
          </p:cNvGraphicFramePr>
          <p:nvPr/>
        </p:nvGraphicFramePr>
        <p:xfrm>
          <a:off x="1027113" y="1217613"/>
          <a:ext cx="5064125" cy="5475291"/>
        </p:xfrm>
        <a:graphic>
          <a:graphicData uri="http://schemas.openxmlformats.org/drawingml/2006/table">
            <a:tbl>
              <a:tblPr firstRow="1" bandRow="1">
                <a:tableStyleId>{5C22544A-7EE6-4342-B048-85BDC9FD1C3A}</a:tableStyleId>
              </a:tblPr>
              <a:tblGrid>
                <a:gridCol w="216482"/>
                <a:gridCol w="2976625"/>
                <a:gridCol w="935509"/>
                <a:gridCol w="935509"/>
              </a:tblGrid>
              <a:tr h="466821">
                <a:tc gridSpan="3">
                  <a:txBody>
                    <a:bodyPr/>
                    <a:lstStyle/>
                    <a:p>
                      <a:pPr algn="ctr" fontAlgn="b"/>
                      <a:r>
                        <a:rPr lang="en-US" sz="800" b="0" i="0" u="none" strike="noStrike" dirty="0">
                          <a:latin typeface="Arial"/>
                        </a:rPr>
                        <a:t> </a:t>
                      </a:r>
                    </a:p>
                    <a:p>
                      <a:pPr algn="ctr" fontAlgn="b"/>
                      <a:r>
                        <a:rPr lang="en-US" sz="1400" b="1" i="0" u="none" strike="noStrike" dirty="0">
                          <a:latin typeface="Arial"/>
                        </a:rPr>
                        <a:t>Leadership</a:t>
                      </a:r>
                    </a:p>
                    <a:p>
                      <a:pPr algn="ctr" fontAlgn="b"/>
                      <a:r>
                        <a:rPr lang="en-US" sz="800" b="0" i="0" u="none" strike="noStrike" dirty="0">
                          <a:latin typeface="Times New Roman"/>
                        </a:rPr>
                        <a:t> </a:t>
                      </a:r>
                    </a:p>
                  </a:txBody>
                  <a:tcPr marL="9524" marR="9524" marT="9527" marB="0" anchor="b"/>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0" i="0" u="none" strike="noStrike" dirty="0">
                        <a:latin typeface="Times New Roman"/>
                      </a:endParaRPr>
                    </a:p>
                  </a:txBody>
                  <a:tcPr marL="9525" marR="9525" marT="9525" marB="0" anchor="b"/>
                </a:tc>
                <a:tc>
                  <a:txBody>
                    <a:bodyPr/>
                    <a:lstStyle/>
                    <a:p>
                      <a:pPr algn="ctr" fontAlgn="b"/>
                      <a:endParaRPr lang="en-US" sz="800" b="0" i="0" u="none" strike="noStrike" dirty="0">
                        <a:latin typeface="Times New Roman"/>
                      </a:endParaRPr>
                    </a:p>
                  </a:txBody>
                  <a:tcPr marL="9524" marR="9524" marT="9527" marB="0" anchor="b"/>
                </a:tc>
              </a:tr>
              <a:tr h="344876">
                <a:tc>
                  <a:txBody>
                    <a:bodyPr/>
                    <a:lstStyle/>
                    <a:p>
                      <a:pPr algn="ctr" fontAlgn="b"/>
                      <a:endParaRPr lang="en-US" sz="1100" b="0" i="0" u="none" strike="noStrike" dirty="0">
                        <a:solidFill>
                          <a:schemeClr val="tx1"/>
                        </a:solidFill>
                        <a:latin typeface="Arial"/>
                      </a:endParaRPr>
                    </a:p>
                  </a:txBody>
                  <a:tcPr marL="9524" marR="9524" marT="9527" marB="0" anchor="b">
                    <a:solidFill>
                      <a:schemeClr val="tx1"/>
                    </a:solidFill>
                  </a:tcPr>
                </a:tc>
                <a:tc>
                  <a:txBody>
                    <a:bodyPr/>
                    <a:lstStyle/>
                    <a:p>
                      <a:pPr algn="ctr" fontAlgn="b"/>
                      <a:r>
                        <a:rPr lang="en-US" sz="1100" b="1" i="0" u="none" strike="noStrike" dirty="0" smtClean="0">
                          <a:solidFill>
                            <a:schemeClr val="bg1"/>
                          </a:solidFill>
                          <a:latin typeface="Arial"/>
                        </a:rPr>
                        <a:t>Learning Outcome</a:t>
                      </a:r>
                      <a:endParaRPr lang="en-US" sz="1100" b="1" i="0" u="none" strike="noStrike" dirty="0">
                        <a:solidFill>
                          <a:schemeClr val="bg1"/>
                        </a:solidFill>
                        <a:latin typeface="Arial"/>
                      </a:endParaRPr>
                    </a:p>
                  </a:txBody>
                  <a:tcPr marL="9524" marR="9524" marT="9527" marB="0" anchor="ctr">
                    <a:solidFill>
                      <a:schemeClr val="tx1"/>
                    </a:solidFill>
                  </a:tcPr>
                </a:tc>
                <a:tc>
                  <a:txBody>
                    <a:bodyPr/>
                    <a:lstStyle/>
                    <a:p>
                      <a:pPr algn="ctr" fontAlgn="b"/>
                      <a:r>
                        <a:rPr lang="en-US" sz="1100" b="1" i="0" u="none" strike="noStrike" dirty="0" smtClean="0">
                          <a:solidFill>
                            <a:schemeClr val="bg1"/>
                          </a:solidFill>
                          <a:latin typeface="Arial"/>
                        </a:rPr>
                        <a:t>Year Score</a:t>
                      </a:r>
                      <a:endParaRPr lang="en-US" sz="1100" b="1" i="0" u="none" strike="noStrike" dirty="0">
                        <a:solidFill>
                          <a:schemeClr val="bg1"/>
                        </a:solidFill>
                        <a:latin typeface="Times New Roman"/>
                      </a:endParaRPr>
                    </a:p>
                  </a:txBody>
                  <a:tcPr marL="9524" marR="9524" marT="9527" marB="0" anchor="ctr">
                    <a:solidFill>
                      <a:schemeClr val="tx1"/>
                    </a:solidFill>
                  </a:tcPr>
                </a:tc>
                <a:tc>
                  <a:txBody>
                    <a:bodyPr/>
                    <a:lstStyle/>
                    <a:p>
                      <a:pPr algn="ctr" fontAlgn="b"/>
                      <a:r>
                        <a:rPr lang="en-US" sz="1100" b="1" i="0" u="none" strike="noStrike" dirty="0" smtClean="0">
                          <a:solidFill>
                            <a:schemeClr val="bg1"/>
                          </a:solidFill>
                          <a:latin typeface="Times New Roman"/>
                        </a:rPr>
                        <a:t>Semester Score*</a:t>
                      </a:r>
                      <a:endParaRPr lang="en-US" sz="1100" b="1" i="0" u="none" strike="noStrike" dirty="0">
                        <a:solidFill>
                          <a:schemeClr val="bg1"/>
                        </a:solidFill>
                        <a:latin typeface="Times New Roman"/>
                      </a:endParaRPr>
                    </a:p>
                  </a:txBody>
                  <a:tcPr marL="9524" marR="9524" marT="9527" marB="0" anchor="ctr">
                    <a:solidFill>
                      <a:schemeClr val="tx1"/>
                    </a:solidFill>
                  </a:tcPr>
                </a:tc>
              </a:tr>
              <a:tr h="344876">
                <a:tc>
                  <a:txBody>
                    <a:bodyPr/>
                    <a:lstStyle/>
                    <a:p>
                      <a:pPr algn="r" fontAlgn="b"/>
                      <a:r>
                        <a:rPr lang="en-US" sz="1100" b="0" i="0" u="none" strike="noStrike" dirty="0">
                          <a:solidFill>
                            <a:schemeClr val="tx1"/>
                          </a:solidFill>
                          <a:latin typeface="Arial"/>
                        </a:rPr>
                        <a:t>1</a:t>
                      </a:r>
                    </a:p>
                  </a:txBody>
                  <a:tcPr marL="9524" marR="9524" marT="9527" marB="0" anchor="b"/>
                </a:tc>
                <a:tc>
                  <a:txBody>
                    <a:bodyPr/>
                    <a:lstStyle/>
                    <a:p>
                      <a:pPr algn="l" fontAlgn="b"/>
                      <a:r>
                        <a:rPr lang="en-US" sz="1100" b="0" i="0" u="none" strike="noStrike" dirty="0">
                          <a:solidFill>
                            <a:schemeClr val="tx1"/>
                          </a:solidFill>
                          <a:latin typeface="Arial"/>
                        </a:rPr>
                        <a:t>I have the ability to persuade or influence effectively.</a:t>
                      </a:r>
                    </a:p>
                  </a:txBody>
                  <a:tcPr marL="9524" marR="9524" marT="9527" marB="0" anchor="b"/>
                </a:tc>
                <a:tc>
                  <a:txBody>
                    <a:bodyPr/>
                    <a:lstStyle/>
                    <a:p>
                      <a:pPr algn="ctr" fontAlgn="b"/>
                      <a:r>
                        <a:rPr lang="en-US" sz="1100" b="1" i="0" u="none" strike="noStrike" dirty="0" smtClean="0">
                          <a:solidFill>
                            <a:schemeClr val="tx1"/>
                          </a:solidFill>
                          <a:latin typeface="Times New Roman"/>
                        </a:rPr>
                        <a:t>+5</a:t>
                      </a:r>
                    </a:p>
                  </a:txBody>
                  <a:tcPr marL="9524" marR="9524" marT="9527" marB="0" anchor="b"/>
                </a:tc>
                <a:tc>
                  <a:txBody>
                    <a:bodyPr/>
                    <a:lstStyle/>
                    <a:p>
                      <a:pPr algn="ctr" fontAlgn="b"/>
                      <a:r>
                        <a:rPr lang="en-US" sz="1100" b="1" i="0" u="none" strike="noStrike" dirty="0" smtClean="0">
                          <a:solidFill>
                            <a:schemeClr val="tx1"/>
                          </a:solidFill>
                          <a:latin typeface="Times New Roman"/>
                        </a:rPr>
                        <a:t>+1</a:t>
                      </a:r>
                    </a:p>
                  </a:txBody>
                  <a:tcPr marL="9524" marR="9524" marT="9527" marB="0" anchor="b"/>
                </a:tc>
              </a:tr>
              <a:tr h="329906">
                <a:tc>
                  <a:txBody>
                    <a:bodyPr/>
                    <a:lstStyle/>
                    <a:p>
                      <a:pPr algn="r" fontAlgn="b"/>
                      <a:r>
                        <a:rPr lang="en-US" sz="1100" b="0" i="0" u="none" strike="noStrike">
                          <a:latin typeface="Arial"/>
                        </a:rPr>
                        <a:t>2</a:t>
                      </a:r>
                    </a:p>
                  </a:txBody>
                  <a:tcPr marL="9524" marR="9524" marT="9527" marB="0" anchor="b"/>
                </a:tc>
                <a:tc>
                  <a:txBody>
                    <a:bodyPr/>
                    <a:lstStyle/>
                    <a:p>
                      <a:pPr algn="l" fontAlgn="b"/>
                      <a:r>
                        <a:rPr lang="en-US" sz="1100" b="0" i="0" u="none" strike="noStrike" dirty="0">
                          <a:latin typeface="Arial"/>
                        </a:rPr>
                        <a:t>I take initiative.</a:t>
                      </a:r>
                    </a:p>
                  </a:txBody>
                  <a:tcPr marL="9524" marR="9524" marT="9527" marB="0" anchor="b"/>
                </a:tc>
                <a:tc>
                  <a:txBody>
                    <a:bodyPr/>
                    <a:lstStyle/>
                    <a:p>
                      <a:pPr algn="ctr" fontAlgn="b"/>
                      <a:r>
                        <a:rPr lang="en-US" sz="1100" b="1" i="0" u="none" strike="noStrike" dirty="0" smtClean="0">
                          <a:latin typeface="Times New Roman"/>
                        </a:rPr>
                        <a:t>+2</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+2</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3</a:t>
                      </a:r>
                    </a:p>
                  </a:txBody>
                  <a:tcPr marL="9524" marR="9524" marT="9527" marB="0" anchor="b"/>
                </a:tc>
                <a:tc>
                  <a:txBody>
                    <a:bodyPr/>
                    <a:lstStyle/>
                    <a:p>
                      <a:pPr algn="l" fontAlgn="b"/>
                      <a:r>
                        <a:rPr lang="en-US" sz="1100" b="0" i="0" u="none" strike="noStrike" dirty="0">
                          <a:latin typeface="Arial"/>
                        </a:rPr>
                        <a:t>I delegate tasks.</a:t>
                      </a:r>
                    </a:p>
                  </a:txBody>
                  <a:tcPr marL="9524" marR="9524" marT="9527" marB="0" anchor="b"/>
                </a:tc>
                <a:tc>
                  <a:txBody>
                    <a:bodyPr/>
                    <a:lstStyle/>
                    <a:p>
                      <a:pPr algn="ctr" fontAlgn="b"/>
                      <a:r>
                        <a:rPr lang="en-US" sz="1100" b="1" i="0" u="none" strike="noStrike" dirty="0" smtClean="0">
                          <a:latin typeface="Times New Roman"/>
                        </a:rPr>
                        <a:t>+5</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+4</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4</a:t>
                      </a:r>
                    </a:p>
                  </a:txBody>
                  <a:tcPr marL="9524" marR="9524" marT="9527" marB="0" anchor="b"/>
                </a:tc>
                <a:tc>
                  <a:txBody>
                    <a:bodyPr/>
                    <a:lstStyle/>
                    <a:p>
                      <a:pPr algn="l" fontAlgn="b"/>
                      <a:r>
                        <a:rPr lang="en-US" sz="1100" b="0" i="0" u="none" strike="noStrike" dirty="0">
                          <a:latin typeface="Arial"/>
                        </a:rPr>
                        <a:t>I manage meetings effectively.</a:t>
                      </a:r>
                    </a:p>
                  </a:txBody>
                  <a:tcPr marL="9524" marR="9524" marT="9527" marB="0" anchor="b"/>
                </a:tc>
                <a:tc>
                  <a:txBody>
                    <a:bodyPr/>
                    <a:lstStyle/>
                    <a:p>
                      <a:pPr algn="ctr" fontAlgn="b"/>
                      <a:r>
                        <a:rPr lang="en-US" sz="1100" b="1" i="0" u="none" strike="noStrike" dirty="0" smtClean="0">
                          <a:latin typeface="Times New Roman"/>
                        </a:rPr>
                        <a:t>+2</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5</a:t>
                      </a:r>
                    </a:p>
                  </a:txBody>
                  <a:tcPr marL="9524" marR="9524" marT="9527" marB="0" anchor="b"/>
                </a:tc>
                <a:tc>
                  <a:txBody>
                    <a:bodyPr/>
                    <a:lstStyle/>
                    <a:p>
                      <a:pPr algn="l" fontAlgn="b"/>
                      <a:r>
                        <a:rPr lang="en-US" sz="1100" b="0" i="0" u="none" strike="noStrike" dirty="0">
                          <a:latin typeface="Arial"/>
                        </a:rPr>
                        <a:t>I am able to teach various skills.</a:t>
                      </a:r>
                    </a:p>
                  </a:txBody>
                  <a:tcPr marL="9524" marR="9524" marT="9527" marB="0" anchor="b"/>
                </a:tc>
                <a:tc>
                  <a:txBody>
                    <a:bodyPr/>
                    <a:lstStyle/>
                    <a:p>
                      <a:pPr algn="ctr" fontAlgn="b"/>
                      <a:r>
                        <a:rPr lang="en-US" sz="1100" b="1" i="0" u="none" strike="noStrike" dirty="0" smtClean="0">
                          <a:latin typeface="Times New Roman"/>
                        </a:rPr>
                        <a:t>+7</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6</a:t>
                      </a:r>
                    </a:p>
                  </a:txBody>
                  <a:tcPr marL="9524" marR="9524" marT="9527" marB="0" anchor="b"/>
                </a:tc>
                <a:tc>
                  <a:txBody>
                    <a:bodyPr/>
                    <a:lstStyle/>
                    <a:p>
                      <a:pPr algn="l" fontAlgn="b"/>
                      <a:r>
                        <a:rPr lang="en-US" sz="1100" b="0" i="0" u="none" strike="noStrike" dirty="0">
                          <a:latin typeface="Arial"/>
                        </a:rPr>
                        <a:t>I motivate others in an organization.</a:t>
                      </a:r>
                    </a:p>
                  </a:txBody>
                  <a:tcPr marL="9524" marR="9524" marT="9527"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a:t>
                      </a:r>
                      <a:endParaRPr lang="en-US" sz="1100" b="1" i="0" u="none" strike="noStrike" dirty="0">
                        <a:latin typeface="Times New Roman"/>
                      </a:endParaRPr>
                    </a:p>
                  </a:txBody>
                  <a:tcPr marL="9524" marR="9524" marT="9527" marB="0" anchor="b"/>
                </a:tc>
              </a:tr>
              <a:tr h="344876">
                <a:tc>
                  <a:txBody>
                    <a:bodyPr/>
                    <a:lstStyle/>
                    <a:p>
                      <a:pPr algn="r" fontAlgn="b"/>
                      <a:r>
                        <a:rPr lang="en-US" sz="1100" b="0" i="0" u="none" strike="noStrike">
                          <a:latin typeface="Arial"/>
                        </a:rPr>
                        <a:t>7</a:t>
                      </a:r>
                    </a:p>
                  </a:txBody>
                  <a:tcPr marL="9524" marR="9524" marT="9527" marB="0" anchor="b"/>
                </a:tc>
                <a:tc>
                  <a:txBody>
                    <a:bodyPr/>
                    <a:lstStyle/>
                    <a:p>
                      <a:pPr algn="l" fontAlgn="b"/>
                      <a:r>
                        <a:rPr lang="en-US" sz="1100" b="0" i="0" u="none" strike="noStrike" dirty="0">
                          <a:latin typeface="Arial"/>
                        </a:rPr>
                        <a:t>I evaluate skills and knowledge of other individuals.</a:t>
                      </a:r>
                    </a:p>
                  </a:txBody>
                  <a:tcPr marL="9524" marR="9524" marT="9527" marB="0" anchor="b"/>
                </a:tc>
                <a:tc>
                  <a:txBody>
                    <a:bodyPr/>
                    <a:lstStyle/>
                    <a:p>
                      <a:pPr algn="ctr" fontAlgn="b"/>
                      <a:r>
                        <a:rPr lang="en-US" sz="1100" b="1" i="0" u="none" strike="noStrike" dirty="0" smtClean="0">
                          <a:latin typeface="Times New Roman"/>
                        </a:rPr>
                        <a:t>+4</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8</a:t>
                      </a:r>
                    </a:p>
                  </a:txBody>
                  <a:tcPr marL="9524" marR="9524" marT="9527" marB="0" anchor="b"/>
                </a:tc>
                <a:tc>
                  <a:txBody>
                    <a:bodyPr/>
                    <a:lstStyle/>
                    <a:p>
                      <a:pPr algn="l" fontAlgn="b"/>
                      <a:r>
                        <a:rPr lang="en-US" sz="1100" b="0" i="0" u="none" strike="noStrike" dirty="0">
                          <a:latin typeface="Arial"/>
                        </a:rPr>
                        <a:t>I confront problems.</a:t>
                      </a:r>
                    </a:p>
                  </a:txBody>
                  <a:tcPr marL="9524" marR="9524" marT="9527" marB="0" anchor="b"/>
                </a:tc>
                <a:tc>
                  <a:txBody>
                    <a:bodyPr/>
                    <a:lstStyle/>
                    <a:p>
                      <a:pPr algn="ctr" fontAlgn="b"/>
                      <a:r>
                        <a:rPr lang="en-US" sz="1100" b="1" i="0" u="none" strike="noStrike" dirty="0" smtClean="0">
                          <a:latin typeface="Times New Roman"/>
                        </a:rPr>
                        <a:t>+8</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+4</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9</a:t>
                      </a:r>
                    </a:p>
                  </a:txBody>
                  <a:tcPr marL="9524" marR="9524" marT="9527" marB="0" anchor="b"/>
                </a:tc>
                <a:tc>
                  <a:txBody>
                    <a:bodyPr/>
                    <a:lstStyle/>
                    <a:p>
                      <a:pPr algn="l" fontAlgn="b"/>
                      <a:r>
                        <a:rPr lang="en-US" sz="1100" b="0" i="0" u="none" strike="noStrike">
                          <a:latin typeface="Arial"/>
                        </a:rPr>
                        <a:t>I exercise authority when needed.</a:t>
                      </a:r>
                    </a:p>
                  </a:txBody>
                  <a:tcPr marL="9524" marR="9524" marT="9527" marB="0" anchor="b"/>
                </a:tc>
                <a:tc>
                  <a:txBody>
                    <a:bodyPr/>
                    <a:lstStyle/>
                    <a:p>
                      <a:pPr algn="ctr" fontAlgn="b"/>
                      <a:r>
                        <a:rPr lang="en-US" sz="1100" b="1" i="0" u="none" strike="noStrike" dirty="0" smtClean="0">
                          <a:latin typeface="Times New Roman"/>
                        </a:rPr>
                        <a:t>+7</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10</a:t>
                      </a:r>
                    </a:p>
                  </a:txBody>
                  <a:tcPr marL="9524" marR="9524" marT="9527" marB="0" anchor="b"/>
                </a:tc>
                <a:tc>
                  <a:txBody>
                    <a:bodyPr/>
                    <a:lstStyle/>
                    <a:p>
                      <a:pPr algn="l" fontAlgn="b"/>
                      <a:r>
                        <a:rPr lang="en-US" sz="1100" b="0" i="0" u="none" strike="noStrike">
                          <a:latin typeface="Arial"/>
                        </a:rPr>
                        <a:t>I work independently.</a:t>
                      </a:r>
                    </a:p>
                  </a:txBody>
                  <a:tcPr marL="9524" marR="9524" marT="9527" marB="0" anchor="b"/>
                </a:tc>
                <a:tc>
                  <a:txBody>
                    <a:bodyPr/>
                    <a:lstStyle/>
                    <a:p>
                      <a:pPr algn="ctr" fontAlgn="b"/>
                      <a:r>
                        <a:rPr lang="en-US" sz="1100" b="1" i="0" u="none" strike="noStrike" dirty="0" smtClean="0">
                          <a:latin typeface="Times New Roman"/>
                        </a:rPr>
                        <a:t>+5</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11</a:t>
                      </a:r>
                    </a:p>
                  </a:txBody>
                  <a:tcPr marL="9524" marR="9524" marT="9527" marB="0" anchor="b"/>
                </a:tc>
                <a:tc>
                  <a:txBody>
                    <a:bodyPr/>
                    <a:lstStyle/>
                    <a:p>
                      <a:pPr algn="l" fontAlgn="b"/>
                      <a:r>
                        <a:rPr lang="en-US" sz="1100" b="0" i="0" u="none" strike="noStrike">
                          <a:latin typeface="Arial"/>
                        </a:rPr>
                        <a:t>I foresee problems and take appropriate action.</a:t>
                      </a:r>
                    </a:p>
                  </a:txBody>
                  <a:tcPr marL="9524" marR="9524" marT="9527" marB="0" anchor="b"/>
                </a:tc>
                <a:tc>
                  <a:txBody>
                    <a:bodyPr/>
                    <a:lstStyle/>
                    <a:p>
                      <a:pPr algn="ctr" fontAlgn="b"/>
                      <a:r>
                        <a:rPr lang="en-US" sz="1100" b="1" i="0" u="none" strike="noStrike" dirty="0" smtClean="0">
                          <a:latin typeface="Times New Roman"/>
                        </a:rPr>
                        <a:t>+6</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12</a:t>
                      </a:r>
                    </a:p>
                  </a:txBody>
                  <a:tcPr marL="9524" marR="9524" marT="9527" marB="0" anchor="b"/>
                </a:tc>
                <a:tc>
                  <a:txBody>
                    <a:bodyPr/>
                    <a:lstStyle/>
                    <a:p>
                      <a:pPr algn="l" fontAlgn="b"/>
                      <a:r>
                        <a:rPr lang="en-US" sz="1100" b="0" i="0" u="none" strike="noStrike">
                          <a:latin typeface="Arial"/>
                        </a:rPr>
                        <a:t>I am aware of my strengths as a leader.</a:t>
                      </a:r>
                    </a:p>
                  </a:txBody>
                  <a:tcPr marL="9524" marR="9524" marT="9527" marB="0" anchor="b"/>
                </a:tc>
                <a:tc>
                  <a:txBody>
                    <a:bodyPr/>
                    <a:lstStyle/>
                    <a:p>
                      <a:pPr algn="ctr" fontAlgn="b"/>
                      <a:r>
                        <a:rPr lang="en-US" sz="1100" b="1" i="0" u="none" strike="noStrike" dirty="0" smtClean="0">
                          <a:latin typeface="Times New Roman"/>
                        </a:rPr>
                        <a:t>+4</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7" marB="0" anchor="b"/>
                </a:tc>
              </a:tr>
              <a:tr h="329906">
                <a:tc>
                  <a:txBody>
                    <a:bodyPr/>
                    <a:lstStyle/>
                    <a:p>
                      <a:pPr algn="r" fontAlgn="b"/>
                      <a:r>
                        <a:rPr lang="en-US" sz="1100" b="0" i="0" u="none" strike="noStrike">
                          <a:latin typeface="Arial"/>
                        </a:rPr>
                        <a:t>13</a:t>
                      </a:r>
                    </a:p>
                  </a:txBody>
                  <a:tcPr marL="9524" marR="9524" marT="9527" marB="0" anchor="b"/>
                </a:tc>
                <a:tc>
                  <a:txBody>
                    <a:bodyPr/>
                    <a:lstStyle/>
                    <a:p>
                      <a:pPr algn="l" fontAlgn="b"/>
                      <a:r>
                        <a:rPr lang="en-US" sz="1100" b="0" i="0" u="none" strike="noStrike" dirty="0">
                          <a:latin typeface="Arial"/>
                        </a:rPr>
                        <a:t>I am aware of my weaknesses as a leader.</a:t>
                      </a:r>
                    </a:p>
                  </a:txBody>
                  <a:tcPr marL="9524" marR="9524" marT="9527" marB="0" anchor="b"/>
                </a:tc>
                <a:tc>
                  <a:txBody>
                    <a:bodyPr/>
                    <a:lstStyle/>
                    <a:p>
                      <a:pPr algn="ctr" fontAlgn="b"/>
                      <a:r>
                        <a:rPr lang="en-US" sz="1100" b="1" i="0" u="none" strike="noStrike" dirty="0" smtClean="0">
                          <a:latin typeface="Times New Roman"/>
                        </a:rPr>
                        <a:t>+6</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7" marB="0" anchor="b"/>
                </a:tc>
              </a:tr>
              <a:tr h="344876">
                <a:tc>
                  <a:txBody>
                    <a:bodyPr/>
                    <a:lstStyle/>
                    <a:p>
                      <a:pPr algn="r" fontAlgn="b"/>
                      <a:r>
                        <a:rPr lang="en-US" sz="1100" b="0" i="0" u="none" strike="noStrike" dirty="0" smtClean="0">
                          <a:latin typeface="Arial"/>
                        </a:rPr>
                        <a:t>14</a:t>
                      </a:r>
                      <a:endParaRPr lang="en-US" sz="1100" b="0" i="0" u="none" strike="noStrike" dirty="0">
                        <a:latin typeface="Arial"/>
                      </a:endParaRPr>
                    </a:p>
                  </a:txBody>
                  <a:tcPr marL="9524" marR="9524" marT="9527" marB="0" anchor="b"/>
                </a:tc>
                <a:tc>
                  <a:txBody>
                    <a:bodyPr/>
                    <a:lstStyle/>
                    <a:p>
                      <a:pPr algn="l" fontAlgn="b"/>
                      <a:r>
                        <a:rPr lang="en-US" sz="1100" b="0" i="0" u="none" strike="noStrike" dirty="0" smtClean="0">
                          <a:latin typeface="Arial"/>
                        </a:rPr>
                        <a:t>I can effectively recruit, retain and recognize  team members.</a:t>
                      </a:r>
                      <a:endParaRPr lang="en-US" sz="1100" b="0" i="0" u="none" strike="noStrike" dirty="0">
                        <a:latin typeface="Arial"/>
                      </a:endParaRPr>
                    </a:p>
                  </a:txBody>
                  <a:tcPr marL="9524" marR="9524" marT="9527" marB="0" anchor="b"/>
                </a:tc>
                <a:tc>
                  <a:txBody>
                    <a:bodyPr/>
                    <a:lstStyle/>
                    <a:p>
                      <a:pPr algn="ctr" fontAlgn="b"/>
                      <a:r>
                        <a:rPr lang="en-US" sz="1100" b="1" i="0" u="none" strike="noStrike" dirty="0" smtClean="0">
                          <a:latin typeface="Times New Roman"/>
                        </a:rPr>
                        <a:t>+4</a:t>
                      </a:r>
                      <a:endParaRPr lang="en-US" sz="1100" b="1" i="0" u="none" strike="noStrike" dirty="0">
                        <a:latin typeface="Times New Roman"/>
                      </a:endParaRPr>
                    </a:p>
                  </a:txBody>
                  <a:tcPr marL="9524" marR="9524" marT="9527"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7" marB="0" anchor="b"/>
                </a:tc>
              </a:tr>
            </a:tbl>
          </a:graphicData>
        </a:graphic>
      </p:graphicFrame>
      <p:sp>
        <p:nvSpPr>
          <p:cNvPr id="32856" name="TextBox 5"/>
          <p:cNvSpPr txBox="1">
            <a:spLocks noChangeArrowheads="1"/>
          </p:cNvSpPr>
          <p:nvPr/>
        </p:nvSpPr>
        <p:spPr bwMode="auto">
          <a:xfrm>
            <a:off x="6400800" y="5224463"/>
            <a:ext cx="24733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*Semester Score indicates scores for the Student Leaders who held an Executive Position for only the Spring 2012 semester; Year Scores are calculated for Fall 2011 and Spring 2012</a:t>
            </a:r>
          </a:p>
        </p:txBody>
      </p:sp>
    </p:spTree>
    <p:extLst>
      <p:ext uri="{BB962C8B-B14F-4D97-AF65-F5344CB8AC3E}">
        <p14:creationId xmlns:p14="http://schemas.microsoft.com/office/powerpoint/2010/main" val="134120147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Student Leader Learning Outcomes</a:t>
            </a:r>
          </a:p>
        </p:txBody>
      </p:sp>
      <p:graphicFrame>
        <p:nvGraphicFramePr>
          <p:cNvPr id="5" name="Table 4"/>
          <p:cNvGraphicFramePr>
            <a:graphicFrameLocks noGrp="1"/>
          </p:cNvGraphicFramePr>
          <p:nvPr/>
        </p:nvGraphicFramePr>
        <p:xfrm>
          <a:off x="1627188" y="1255713"/>
          <a:ext cx="5929312" cy="5314952"/>
        </p:xfrm>
        <a:graphic>
          <a:graphicData uri="http://schemas.openxmlformats.org/drawingml/2006/table">
            <a:tbl>
              <a:tblPr firstRow="1" bandRow="1">
                <a:tableStyleId>{5C22544A-7EE6-4342-B048-85BDC9FD1C3A}</a:tableStyleId>
              </a:tblPr>
              <a:tblGrid>
                <a:gridCol w="169458"/>
                <a:gridCol w="3570300"/>
                <a:gridCol w="1094777"/>
                <a:gridCol w="1094777"/>
              </a:tblGrid>
              <a:tr h="594142">
                <a:tc gridSpan="3">
                  <a:txBody>
                    <a:bodyPr/>
                    <a:lstStyle/>
                    <a:p>
                      <a:pPr algn="ctr" fontAlgn="b"/>
                      <a:r>
                        <a:rPr lang="en-US" sz="1400" b="1" i="0" u="none" strike="noStrike" dirty="0" smtClean="0">
                          <a:latin typeface="Arial"/>
                        </a:rPr>
                        <a:t>Decision </a:t>
                      </a:r>
                      <a:r>
                        <a:rPr lang="en-US" sz="1400" b="1" i="0" u="none" strike="noStrike" dirty="0">
                          <a:latin typeface="Arial"/>
                        </a:rPr>
                        <a:t>Making and Problem </a:t>
                      </a:r>
                      <a:r>
                        <a:rPr lang="en-US" sz="1400" b="1" i="0" u="none" strike="noStrike" dirty="0" smtClean="0">
                          <a:latin typeface="Arial"/>
                        </a:rPr>
                        <a:t>Solving</a:t>
                      </a:r>
                      <a:endParaRPr lang="en-US" sz="800" b="1" i="0" u="none" strike="noStrike" dirty="0">
                        <a:latin typeface="Times New Roman"/>
                      </a:endParaRPr>
                    </a:p>
                  </a:txBody>
                  <a:tcPr marL="9526" marR="9526" marT="9524" marB="0" anchor="ctr"/>
                </a:tc>
                <a:tc hMerge="1">
                  <a:txBody>
                    <a:bodyPr/>
                    <a:lstStyle/>
                    <a:p>
                      <a:pPr algn="ctr" fontAlgn="b"/>
                      <a:endParaRPr lang="en-US" sz="800" b="1" i="0" u="none" strike="noStrike">
                        <a:latin typeface="Arial"/>
                      </a:endParaRPr>
                    </a:p>
                  </a:txBody>
                  <a:tcPr marL="9525" marR="9525" marT="9525" marB="0" anchor="b"/>
                </a:tc>
                <a:tc hMerge="1">
                  <a:txBody>
                    <a:bodyPr/>
                    <a:lstStyle/>
                    <a:p>
                      <a:pPr algn="ctr" fontAlgn="b"/>
                      <a:endParaRPr lang="en-US" sz="800" b="0" i="0" u="none" strike="noStrike" dirty="0">
                        <a:latin typeface="Times New Roman"/>
                      </a:endParaRPr>
                    </a:p>
                  </a:txBody>
                  <a:tcPr marL="9525" marR="9525" marT="9525" marB="0" anchor="b"/>
                </a:tc>
                <a:tc>
                  <a:txBody>
                    <a:bodyPr/>
                    <a:lstStyle/>
                    <a:p>
                      <a:pPr algn="ctr" fontAlgn="b"/>
                      <a:endParaRPr lang="en-US" sz="800" b="1" i="0" u="none" strike="noStrike" dirty="0">
                        <a:latin typeface="Times New Roman"/>
                      </a:endParaRPr>
                    </a:p>
                  </a:txBody>
                  <a:tcPr marL="9526" marR="9526" marT="9524" marB="0" anchor="ctr"/>
                </a:tc>
              </a:tr>
              <a:tr h="472081">
                <a:tc>
                  <a:txBody>
                    <a:bodyPr/>
                    <a:lstStyle/>
                    <a:p>
                      <a:pPr algn="ctr" fontAlgn="b"/>
                      <a:endParaRPr lang="en-US" sz="1000" b="0" i="0" u="none" strike="noStrike" dirty="0">
                        <a:solidFill>
                          <a:schemeClr val="bg1"/>
                        </a:solidFill>
                        <a:latin typeface="Arial"/>
                      </a:endParaRPr>
                    </a:p>
                  </a:txBody>
                  <a:tcPr marL="9526" marR="9526" marT="9524" marB="0" anchor="ctr">
                    <a:solidFill>
                      <a:schemeClr val="tx1"/>
                    </a:solidFill>
                  </a:tcPr>
                </a:tc>
                <a:tc>
                  <a:txBody>
                    <a:bodyPr/>
                    <a:lstStyle/>
                    <a:p>
                      <a:pPr algn="ctr" fontAlgn="b"/>
                      <a:r>
                        <a:rPr lang="en-US" sz="1000" b="1" i="0" u="none" strike="noStrike" dirty="0" smtClean="0">
                          <a:solidFill>
                            <a:schemeClr val="bg1"/>
                          </a:solidFill>
                          <a:latin typeface="Arial"/>
                        </a:rPr>
                        <a:t>Learning Outcome</a:t>
                      </a:r>
                      <a:endParaRPr lang="en-US" sz="1000" b="1" i="0" u="none" strike="noStrike" dirty="0">
                        <a:solidFill>
                          <a:schemeClr val="bg1"/>
                        </a:solidFill>
                        <a:latin typeface="Arial"/>
                      </a:endParaRPr>
                    </a:p>
                  </a:txBody>
                  <a:tcPr marL="9526" marR="9526" marT="9524"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Year Score</a:t>
                      </a:r>
                      <a:endParaRPr lang="en-US" sz="1000" b="1" i="0" u="none" strike="noStrike" dirty="0">
                        <a:solidFill>
                          <a:schemeClr val="bg1"/>
                        </a:solidFill>
                        <a:latin typeface="Arial" pitchFamily="34" charset="0"/>
                        <a:cs typeface="Arial" pitchFamily="34" charset="0"/>
                      </a:endParaRPr>
                    </a:p>
                  </a:txBody>
                  <a:tcPr marL="9526" marR="9526" marT="9524"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Semester Score*</a:t>
                      </a:r>
                      <a:endParaRPr lang="en-US" sz="1000" b="1" i="0" u="none" strike="noStrike" dirty="0">
                        <a:solidFill>
                          <a:schemeClr val="bg1"/>
                        </a:solidFill>
                        <a:latin typeface="Arial" pitchFamily="34" charset="0"/>
                        <a:cs typeface="Arial" pitchFamily="34" charset="0"/>
                      </a:endParaRPr>
                    </a:p>
                  </a:txBody>
                  <a:tcPr marL="9526" marR="9526" marT="9524" marB="0" anchor="ctr">
                    <a:solidFill>
                      <a:schemeClr val="tx1"/>
                    </a:solidFill>
                  </a:tcPr>
                </a:tc>
              </a:tr>
              <a:tr h="472081">
                <a:tc>
                  <a:txBody>
                    <a:bodyPr/>
                    <a:lstStyle/>
                    <a:p>
                      <a:pPr algn="r" fontAlgn="b"/>
                      <a:r>
                        <a:rPr lang="en-US" sz="1000" b="0" i="0" u="none" strike="noStrike" dirty="0" smtClean="0">
                          <a:latin typeface="Arial"/>
                        </a:rPr>
                        <a:t>15</a:t>
                      </a:r>
                      <a:endParaRPr lang="en-US" sz="1000" b="0" i="0" u="none" strike="noStrike" dirty="0">
                        <a:latin typeface="Arial"/>
                      </a:endParaRPr>
                    </a:p>
                  </a:txBody>
                  <a:tcPr marL="9526" marR="9526" marT="9524" marB="0" anchor="b"/>
                </a:tc>
                <a:tc>
                  <a:txBody>
                    <a:bodyPr/>
                    <a:lstStyle/>
                    <a:p>
                      <a:pPr algn="l" fontAlgn="b"/>
                      <a:r>
                        <a:rPr lang="en-US" sz="1000" b="0" i="0" u="none" strike="noStrike" dirty="0">
                          <a:latin typeface="Arial"/>
                        </a:rPr>
                        <a:t>I identify issues and their cause/effect.</a:t>
                      </a:r>
                    </a:p>
                  </a:txBody>
                  <a:tcPr marL="9526" marR="9526" marT="9524" marB="0" anchor="b"/>
                </a:tc>
                <a:tc>
                  <a:txBody>
                    <a:bodyPr/>
                    <a:lstStyle/>
                    <a:p>
                      <a:pPr algn="ctr" fontAlgn="b"/>
                      <a:r>
                        <a:rPr lang="en-US" sz="1000" b="1" i="0" u="none" strike="noStrike" dirty="0" smtClean="0">
                          <a:latin typeface="Times New Roman"/>
                        </a:rPr>
                        <a:t>+4</a:t>
                      </a:r>
                      <a:endParaRPr lang="en-US" sz="1000" b="1" i="0" u="none" strike="noStrike" dirty="0">
                        <a:latin typeface="Times New Roman"/>
                      </a:endParaRPr>
                    </a:p>
                  </a:txBody>
                  <a:tcPr marL="9526" marR="9526" marT="9524"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6" marR="9526" marT="9524" marB="0" anchor="b"/>
                </a:tc>
              </a:tr>
              <a:tr h="472081">
                <a:tc>
                  <a:txBody>
                    <a:bodyPr/>
                    <a:lstStyle/>
                    <a:p>
                      <a:pPr algn="r" fontAlgn="b"/>
                      <a:r>
                        <a:rPr lang="en-US" sz="1000" b="0" i="0" u="none" strike="noStrike" dirty="0" smtClean="0">
                          <a:latin typeface="Arial"/>
                        </a:rPr>
                        <a:t>16</a:t>
                      </a:r>
                      <a:endParaRPr lang="en-US" sz="1000" b="0" i="0" u="none" strike="noStrike" dirty="0">
                        <a:latin typeface="Arial"/>
                      </a:endParaRPr>
                    </a:p>
                  </a:txBody>
                  <a:tcPr marL="9526" marR="9526" marT="9524" marB="0" anchor="b"/>
                </a:tc>
                <a:tc>
                  <a:txBody>
                    <a:bodyPr/>
                    <a:lstStyle/>
                    <a:p>
                      <a:pPr algn="l" fontAlgn="b"/>
                      <a:r>
                        <a:rPr lang="en-US" sz="1000" b="0" i="0" u="none" strike="noStrike" dirty="0">
                          <a:latin typeface="Arial"/>
                        </a:rPr>
                        <a:t>I mediate in times of dissension.</a:t>
                      </a:r>
                    </a:p>
                  </a:txBody>
                  <a:tcPr marL="9526" marR="9526" marT="9524" marB="0" anchor="b"/>
                </a:tc>
                <a:tc>
                  <a:txBody>
                    <a:bodyPr/>
                    <a:lstStyle/>
                    <a:p>
                      <a:pPr algn="ctr" fontAlgn="b"/>
                      <a:r>
                        <a:rPr lang="en-US" sz="1000" b="1" i="0" u="none" strike="noStrike" dirty="0" smtClean="0">
                          <a:latin typeface="Times New Roman"/>
                        </a:rPr>
                        <a:t>+7</a:t>
                      </a:r>
                      <a:endParaRPr lang="en-US" sz="1000" b="1" i="0" u="none" strike="noStrike" dirty="0">
                        <a:latin typeface="Times New Roman"/>
                      </a:endParaRPr>
                    </a:p>
                  </a:txBody>
                  <a:tcPr marL="9526" marR="9526" marT="9524"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6" marR="9526" marT="9524" marB="0" anchor="b"/>
                </a:tc>
              </a:tr>
              <a:tr h="472081">
                <a:tc>
                  <a:txBody>
                    <a:bodyPr/>
                    <a:lstStyle/>
                    <a:p>
                      <a:pPr algn="r" fontAlgn="b"/>
                      <a:r>
                        <a:rPr lang="en-US" sz="1000" b="0" i="0" u="none" strike="noStrike" dirty="0" smtClean="0">
                          <a:latin typeface="Arial"/>
                        </a:rPr>
                        <a:t>17</a:t>
                      </a:r>
                      <a:endParaRPr lang="en-US" sz="1000" b="0" i="0" u="none" strike="noStrike" dirty="0">
                        <a:latin typeface="Arial"/>
                      </a:endParaRPr>
                    </a:p>
                  </a:txBody>
                  <a:tcPr marL="9526" marR="9526" marT="9524" marB="0" anchor="b"/>
                </a:tc>
                <a:tc>
                  <a:txBody>
                    <a:bodyPr/>
                    <a:lstStyle/>
                    <a:p>
                      <a:pPr algn="l" fontAlgn="b"/>
                      <a:r>
                        <a:rPr lang="en-US" sz="1000" b="0" i="0" u="none" strike="noStrike" dirty="0">
                          <a:latin typeface="Arial"/>
                        </a:rPr>
                        <a:t>I reach logical decisions.</a:t>
                      </a:r>
                    </a:p>
                  </a:txBody>
                  <a:tcPr marL="9526" marR="9526" marT="9524" marB="0" anchor="b"/>
                </a:tc>
                <a:tc>
                  <a:txBody>
                    <a:bodyPr/>
                    <a:lstStyle/>
                    <a:p>
                      <a:pPr algn="ctr" fontAlgn="b"/>
                      <a:r>
                        <a:rPr lang="en-US" sz="1000" b="1" i="0" u="none" strike="noStrike" dirty="0" smtClean="0">
                          <a:latin typeface="Times New Roman"/>
                        </a:rPr>
                        <a:t>+2</a:t>
                      </a:r>
                      <a:endParaRPr lang="en-US" sz="1000" b="1" i="0" u="none" strike="noStrike" dirty="0">
                        <a:latin typeface="Times New Roman"/>
                      </a:endParaRPr>
                    </a:p>
                  </a:txBody>
                  <a:tcPr marL="9526" marR="9526" marT="9524"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6" marR="9526" marT="9524" marB="0" anchor="b"/>
                </a:tc>
              </a:tr>
              <a:tr h="472081">
                <a:tc>
                  <a:txBody>
                    <a:bodyPr/>
                    <a:lstStyle/>
                    <a:p>
                      <a:pPr algn="r" fontAlgn="b"/>
                      <a:r>
                        <a:rPr lang="en-US" sz="1000" b="0" i="0" u="none" strike="noStrike" dirty="0" smtClean="0">
                          <a:latin typeface="Arial"/>
                        </a:rPr>
                        <a:t>18</a:t>
                      </a:r>
                      <a:endParaRPr lang="en-US" sz="1000" b="0" i="0" u="none" strike="noStrike" dirty="0">
                        <a:latin typeface="Arial"/>
                      </a:endParaRPr>
                    </a:p>
                  </a:txBody>
                  <a:tcPr marL="9526" marR="9526" marT="9524" marB="0" anchor="b"/>
                </a:tc>
                <a:tc>
                  <a:txBody>
                    <a:bodyPr/>
                    <a:lstStyle/>
                    <a:p>
                      <a:pPr algn="l" fontAlgn="b"/>
                      <a:r>
                        <a:rPr lang="en-US" sz="1000" b="0" i="0" u="none" strike="noStrike" dirty="0">
                          <a:latin typeface="Arial"/>
                        </a:rPr>
                        <a:t>I implement decisions.</a:t>
                      </a:r>
                    </a:p>
                  </a:txBody>
                  <a:tcPr marL="9526" marR="9526" marT="9524" marB="0" anchor="b"/>
                </a:tc>
                <a:tc>
                  <a:txBody>
                    <a:bodyPr/>
                    <a:lstStyle/>
                    <a:p>
                      <a:pPr algn="ctr" fontAlgn="b"/>
                      <a:r>
                        <a:rPr lang="en-US" sz="1000" b="1" i="0" u="none" strike="noStrike" dirty="0" smtClean="0">
                          <a:latin typeface="Times New Roman"/>
                        </a:rPr>
                        <a:t>+4</a:t>
                      </a:r>
                      <a:endParaRPr lang="en-US" sz="1000" b="1" i="0" u="none" strike="noStrike" dirty="0">
                        <a:latin typeface="Times New Roman"/>
                      </a:endParaRPr>
                    </a:p>
                  </a:txBody>
                  <a:tcPr marL="9526" marR="9526" marT="9524"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6" marR="9526" marT="9524" marB="0" anchor="b"/>
                </a:tc>
              </a:tr>
              <a:tr h="472081">
                <a:tc>
                  <a:txBody>
                    <a:bodyPr/>
                    <a:lstStyle/>
                    <a:p>
                      <a:pPr algn="r" fontAlgn="b"/>
                      <a:r>
                        <a:rPr lang="en-US" sz="1000" b="0" i="0" u="none" strike="noStrike" dirty="0" smtClean="0">
                          <a:latin typeface="Arial"/>
                        </a:rPr>
                        <a:t>19</a:t>
                      </a:r>
                      <a:endParaRPr lang="en-US" sz="1000" b="0" i="0" u="none" strike="noStrike" dirty="0">
                        <a:latin typeface="Arial"/>
                      </a:endParaRPr>
                    </a:p>
                  </a:txBody>
                  <a:tcPr marL="9526" marR="9526" marT="9524" marB="0" anchor="b"/>
                </a:tc>
                <a:tc>
                  <a:txBody>
                    <a:bodyPr/>
                    <a:lstStyle/>
                    <a:p>
                      <a:pPr algn="l" fontAlgn="b"/>
                      <a:r>
                        <a:rPr lang="en-US" sz="1000" b="0" i="0" u="none" strike="noStrike" dirty="0">
                          <a:latin typeface="Arial"/>
                        </a:rPr>
                        <a:t>I deal objectively with situations and people.</a:t>
                      </a:r>
                    </a:p>
                  </a:txBody>
                  <a:tcPr marL="9526" marR="9526" marT="9524" marB="0" anchor="b"/>
                </a:tc>
                <a:tc>
                  <a:txBody>
                    <a:bodyPr/>
                    <a:lstStyle/>
                    <a:p>
                      <a:pPr algn="ctr" fontAlgn="b"/>
                      <a:r>
                        <a:rPr lang="en-US" sz="1000" b="1" i="0" u="none" strike="noStrike" dirty="0" smtClean="0">
                          <a:latin typeface="Times New Roman"/>
                        </a:rPr>
                        <a:t>+5</a:t>
                      </a:r>
                      <a:endParaRPr lang="en-US" sz="1000" b="1" i="0" u="none" strike="noStrike" dirty="0">
                        <a:latin typeface="Times New Roman"/>
                      </a:endParaRPr>
                    </a:p>
                  </a:txBody>
                  <a:tcPr marL="9526" marR="9526"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6" marR="9526" marT="9524" marB="0" anchor="b"/>
                </a:tc>
              </a:tr>
              <a:tr h="472081">
                <a:tc>
                  <a:txBody>
                    <a:bodyPr/>
                    <a:lstStyle/>
                    <a:p>
                      <a:pPr algn="r" fontAlgn="b"/>
                      <a:r>
                        <a:rPr lang="en-US" sz="1000" b="0" i="0" u="none" strike="noStrike" dirty="0" smtClean="0">
                          <a:latin typeface="Arial"/>
                        </a:rPr>
                        <a:t>20</a:t>
                      </a:r>
                      <a:endParaRPr lang="en-US" sz="1000" b="0" i="0" u="none" strike="noStrike" dirty="0">
                        <a:latin typeface="Arial"/>
                      </a:endParaRPr>
                    </a:p>
                  </a:txBody>
                  <a:tcPr marL="9526" marR="9526" marT="9524" marB="0" anchor="b"/>
                </a:tc>
                <a:tc>
                  <a:txBody>
                    <a:bodyPr/>
                    <a:lstStyle/>
                    <a:p>
                      <a:pPr algn="l" fontAlgn="b"/>
                      <a:r>
                        <a:rPr lang="en-US" sz="1000" b="0" i="0" u="none" strike="noStrike">
                          <a:latin typeface="Arial"/>
                        </a:rPr>
                        <a:t>I take responsibility for my actions.</a:t>
                      </a:r>
                    </a:p>
                  </a:txBody>
                  <a:tcPr marL="9526" marR="9526" marT="9524" marB="0" anchor="b"/>
                </a:tc>
                <a:tc>
                  <a:txBody>
                    <a:bodyPr/>
                    <a:lstStyle/>
                    <a:p>
                      <a:pPr algn="ctr" fontAlgn="b"/>
                      <a:r>
                        <a:rPr lang="en-US" sz="1000" b="1" i="0" u="none" strike="noStrike" dirty="0" smtClean="0">
                          <a:latin typeface="Times New Roman"/>
                        </a:rPr>
                        <a:t>+3</a:t>
                      </a:r>
                      <a:endParaRPr lang="en-US" sz="1000" b="1" i="0" u="none" strike="noStrike" dirty="0">
                        <a:latin typeface="Times New Roman"/>
                      </a:endParaRPr>
                    </a:p>
                  </a:txBody>
                  <a:tcPr marL="9526" marR="9526" marT="9524"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6" marR="9526" marT="9524" marB="0" anchor="b"/>
                </a:tc>
              </a:tr>
              <a:tr h="472081">
                <a:tc>
                  <a:txBody>
                    <a:bodyPr/>
                    <a:lstStyle/>
                    <a:p>
                      <a:pPr algn="r" fontAlgn="b"/>
                      <a:r>
                        <a:rPr lang="en-US" sz="1000" b="0" i="0" u="none" strike="noStrike" dirty="0" smtClean="0">
                          <a:latin typeface="Arial"/>
                        </a:rPr>
                        <a:t>21</a:t>
                      </a:r>
                      <a:endParaRPr lang="en-US" sz="1000" b="0" i="0" u="none" strike="noStrike" dirty="0">
                        <a:latin typeface="Arial"/>
                      </a:endParaRPr>
                    </a:p>
                  </a:txBody>
                  <a:tcPr marL="9526" marR="9526" marT="9524" marB="0" anchor="b"/>
                </a:tc>
                <a:tc>
                  <a:txBody>
                    <a:bodyPr/>
                    <a:lstStyle/>
                    <a:p>
                      <a:pPr algn="l" fontAlgn="b"/>
                      <a:r>
                        <a:rPr lang="en-US" sz="1000" b="0" i="0" u="none" strike="noStrike" dirty="0">
                          <a:latin typeface="Arial"/>
                        </a:rPr>
                        <a:t>I do not procrastinate.</a:t>
                      </a:r>
                    </a:p>
                  </a:txBody>
                  <a:tcPr marL="9526" marR="9526" marT="9524" marB="0" anchor="b"/>
                </a:tc>
                <a:tc>
                  <a:txBody>
                    <a:bodyPr/>
                    <a:lstStyle/>
                    <a:p>
                      <a:pPr algn="ctr" fontAlgn="b"/>
                      <a:r>
                        <a:rPr lang="en-US" sz="1000" b="1" i="0" u="none" strike="noStrike" dirty="0" smtClean="0">
                          <a:solidFill>
                            <a:schemeClr val="tx1"/>
                          </a:solidFill>
                          <a:latin typeface="Times New Roman"/>
                        </a:rPr>
                        <a:t>+2</a:t>
                      </a:r>
                      <a:endParaRPr lang="en-US" sz="1000" b="1" i="0" u="none" strike="noStrike" dirty="0">
                        <a:solidFill>
                          <a:schemeClr val="tx1"/>
                        </a:solidFill>
                        <a:latin typeface="Times New Roman"/>
                      </a:endParaRPr>
                    </a:p>
                  </a:txBody>
                  <a:tcPr marL="9526" marR="9526" marT="9524" marB="0" anchor="b"/>
                </a:tc>
                <a:tc>
                  <a:txBody>
                    <a:bodyPr/>
                    <a:lstStyle/>
                    <a:p>
                      <a:pPr algn="ctr" fontAlgn="b"/>
                      <a:r>
                        <a:rPr lang="en-US" sz="1000" b="1" i="0" u="none" strike="noStrike" dirty="0" smtClean="0">
                          <a:solidFill>
                            <a:schemeClr val="tx1"/>
                          </a:solidFill>
                          <a:latin typeface="Times New Roman"/>
                        </a:rPr>
                        <a:t>-</a:t>
                      </a:r>
                      <a:endParaRPr lang="en-US" sz="1000" b="1" i="0" u="none" strike="noStrike" dirty="0">
                        <a:solidFill>
                          <a:schemeClr val="tx1"/>
                        </a:solidFill>
                        <a:latin typeface="Times New Roman"/>
                      </a:endParaRPr>
                    </a:p>
                  </a:txBody>
                  <a:tcPr marL="9526" marR="9526" marT="9524" marB="0" anchor="b"/>
                </a:tc>
              </a:tr>
              <a:tr h="472081">
                <a:tc>
                  <a:txBody>
                    <a:bodyPr/>
                    <a:lstStyle/>
                    <a:p>
                      <a:pPr algn="r" fontAlgn="b"/>
                      <a:r>
                        <a:rPr lang="en-US" sz="1000" b="0" i="0" u="none" strike="noStrike" dirty="0" smtClean="0">
                          <a:latin typeface="Arial"/>
                        </a:rPr>
                        <a:t>22</a:t>
                      </a:r>
                      <a:endParaRPr lang="en-US" sz="1000" b="0" i="0" u="none" strike="noStrike" dirty="0">
                        <a:latin typeface="Arial"/>
                      </a:endParaRPr>
                    </a:p>
                  </a:txBody>
                  <a:tcPr marL="9526" marR="9526" marT="9524" marB="0" anchor="b"/>
                </a:tc>
                <a:tc>
                  <a:txBody>
                    <a:bodyPr/>
                    <a:lstStyle/>
                    <a:p>
                      <a:pPr algn="l" fontAlgn="b"/>
                      <a:r>
                        <a:rPr lang="en-US" sz="1000" b="0" i="0" u="none" strike="noStrike" dirty="0">
                          <a:latin typeface="Arial"/>
                        </a:rPr>
                        <a:t>I have an understanding of </a:t>
                      </a:r>
                      <a:r>
                        <a:rPr lang="en-US" sz="1000" b="0" i="0" u="none" strike="noStrike" dirty="0" smtClean="0">
                          <a:latin typeface="Arial"/>
                        </a:rPr>
                        <a:t>effecting </a:t>
                      </a:r>
                      <a:r>
                        <a:rPr lang="en-US" sz="1000" b="0" i="0" u="none" strike="noStrike" dirty="0">
                          <a:latin typeface="Arial"/>
                        </a:rPr>
                        <a:t>conflict management.</a:t>
                      </a:r>
                    </a:p>
                  </a:txBody>
                  <a:tcPr marL="9526" marR="9526" marT="9524" marB="0" anchor="b"/>
                </a:tc>
                <a:tc>
                  <a:txBody>
                    <a:bodyPr/>
                    <a:lstStyle/>
                    <a:p>
                      <a:pPr algn="ctr" fontAlgn="b"/>
                      <a:r>
                        <a:rPr lang="en-US" sz="1000" b="1" i="0" u="none" strike="noStrike" dirty="0" smtClean="0">
                          <a:latin typeface="Times New Roman"/>
                        </a:rPr>
                        <a:t>+2</a:t>
                      </a:r>
                      <a:endParaRPr lang="en-US" sz="1000" b="1" i="0" u="none" strike="noStrike" dirty="0">
                        <a:latin typeface="Times New Roman"/>
                      </a:endParaRPr>
                    </a:p>
                  </a:txBody>
                  <a:tcPr marL="9526" marR="9526"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6" marR="9526" marT="9524" marB="0" anchor="b"/>
                </a:tc>
              </a:tr>
              <a:tr h="472081">
                <a:tc>
                  <a:txBody>
                    <a:bodyPr/>
                    <a:lstStyle/>
                    <a:p>
                      <a:pPr algn="r" fontAlgn="b"/>
                      <a:r>
                        <a:rPr lang="en-US" sz="1000" b="0" i="0" u="none" strike="noStrike" dirty="0" smtClean="0">
                          <a:latin typeface="Arial"/>
                        </a:rPr>
                        <a:t>23</a:t>
                      </a:r>
                      <a:endParaRPr lang="en-US" sz="1000" b="0" i="0" u="none" strike="noStrike" dirty="0">
                        <a:latin typeface="Arial"/>
                      </a:endParaRPr>
                    </a:p>
                  </a:txBody>
                  <a:tcPr marL="9526" marR="9526" marT="9524" marB="0" anchor="b"/>
                </a:tc>
                <a:tc>
                  <a:txBody>
                    <a:bodyPr/>
                    <a:lstStyle/>
                    <a:p>
                      <a:pPr algn="l" fontAlgn="b"/>
                      <a:r>
                        <a:rPr lang="en-US" sz="1000" b="0" i="0" u="none" strike="noStrike" dirty="0">
                          <a:latin typeface="Arial"/>
                        </a:rPr>
                        <a:t>I believe that my actions reflect sound and ethical decisions.</a:t>
                      </a:r>
                    </a:p>
                  </a:txBody>
                  <a:tcPr marL="9526" marR="9526" marT="9524" marB="0" anchor="b"/>
                </a:tc>
                <a:tc>
                  <a:txBody>
                    <a:bodyPr/>
                    <a:lstStyle/>
                    <a:p>
                      <a:pPr algn="ctr" fontAlgn="b"/>
                      <a:r>
                        <a:rPr lang="en-US" sz="1000" b="1" i="0" u="none" strike="noStrike" dirty="0" smtClean="0">
                          <a:latin typeface="Times New Roman"/>
                        </a:rPr>
                        <a:t>+4</a:t>
                      </a:r>
                      <a:endParaRPr lang="en-US" sz="1000" b="1" i="0" u="none" strike="noStrike" dirty="0">
                        <a:latin typeface="Times New Roman"/>
                      </a:endParaRPr>
                    </a:p>
                  </a:txBody>
                  <a:tcPr marL="9526" marR="9526"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6" marR="9526" marT="9524" marB="0" anchor="b"/>
                </a:tc>
              </a:tr>
            </a:tbl>
          </a:graphicData>
        </a:graphic>
      </p:graphicFrame>
    </p:spTree>
    <p:extLst>
      <p:ext uri="{BB962C8B-B14F-4D97-AF65-F5344CB8AC3E}">
        <p14:creationId xmlns:p14="http://schemas.microsoft.com/office/powerpoint/2010/main" val="3326363158"/>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Student Leader Learning Outcomes</a:t>
            </a:r>
          </a:p>
        </p:txBody>
      </p:sp>
      <p:graphicFrame>
        <p:nvGraphicFramePr>
          <p:cNvPr id="6" name="Table 5"/>
          <p:cNvGraphicFramePr>
            <a:graphicFrameLocks noGrp="1"/>
          </p:cNvGraphicFramePr>
          <p:nvPr/>
        </p:nvGraphicFramePr>
        <p:xfrm>
          <a:off x="1768475" y="1206500"/>
          <a:ext cx="5718175" cy="5038724"/>
        </p:xfrm>
        <a:graphic>
          <a:graphicData uri="http://schemas.openxmlformats.org/drawingml/2006/table">
            <a:tbl>
              <a:tblPr firstRow="1" bandRow="1">
                <a:tableStyleId>{5C22544A-7EE6-4342-B048-85BDC9FD1C3A}</a:tableStyleId>
              </a:tblPr>
              <a:tblGrid>
                <a:gridCol w="165519"/>
                <a:gridCol w="3560632"/>
                <a:gridCol w="996012"/>
                <a:gridCol w="996012"/>
              </a:tblGrid>
              <a:tr h="563264">
                <a:tc gridSpan="3">
                  <a:txBody>
                    <a:bodyPr/>
                    <a:lstStyle/>
                    <a:p>
                      <a:pPr algn="ctr" fontAlgn="b"/>
                      <a:r>
                        <a:rPr lang="en-US" sz="1400" b="1" i="0" u="none" strike="noStrike" dirty="0" smtClean="0">
                          <a:latin typeface="Arial"/>
                        </a:rPr>
                        <a:t>Planning </a:t>
                      </a:r>
                      <a:r>
                        <a:rPr lang="en-US" sz="1400" b="1" i="0" u="none" strike="noStrike" dirty="0">
                          <a:latin typeface="Arial"/>
                        </a:rPr>
                        <a:t>and </a:t>
                      </a:r>
                      <a:r>
                        <a:rPr lang="en-US" sz="1400" b="1" i="0" u="none" strike="noStrike" dirty="0" smtClean="0">
                          <a:latin typeface="Arial"/>
                        </a:rPr>
                        <a:t>Organization</a:t>
                      </a:r>
                      <a:endParaRPr lang="en-US" sz="800" b="1" i="0" u="none" strike="noStrike" dirty="0">
                        <a:latin typeface="Times New Roman"/>
                      </a:endParaRPr>
                    </a:p>
                  </a:txBody>
                  <a:tcPr marL="9526" marR="9526" marT="9525" marB="0" anchor="ctr"/>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1" i="0" u="none" strike="noStrike" dirty="0">
                        <a:latin typeface="Times New Roman"/>
                      </a:endParaRPr>
                    </a:p>
                  </a:txBody>
                  <a:tcPr marL="9525" marR="9525" marT="9525" marB="0" anchor="b"/>
                </a:tc>
                <a:tc>
                  <a:txBody>
                    <a:bodyPr/>
                    <a:lstStyle/>
                    <a:p>
                      <a:pPr algn="ctr" fontAlgn="b"/>
                      <a:endParaRPr lang="en-US" sz="800" b="1" i="0" u="none" strike="noStrike" dirty="0">
                        <a:latin typeface="Times New Roman"/>
                      </a:endParaRPr>
                    </a:p>
                  </a:txBody>
                  <a:tcPr marL="9526" marR="9526" marT="9525" marB="0" anchor="ctr"/>
                </a:tc>
              </a:tr>
              <a:tr h="447546">
                <a:tc>
                  <a:txBody>
                    <a:bodyPr/>
                    <a:lstStyle/>
                    <a:p>
                      <a:pPr algn="ctr" fontAlgn="b"/>
                      <a:endParaRPr lang="en-US" sz="1000" b="0" i="0" u="none" strike="noStrike" dirty="0">
                        <a:latin typeface="Arial"/>
                      </a:endParaRPr>
                    </a:p>
                  </a:txBody>
                  <a:tcPr marL="9526" marR="9526" marT="9525" marB="0" anchor="b">
                    <a:solidFill>
                      <a:schemeClr val="tx1"/>
                    </a:solidFill>
                  </a:tcPr>
                </a:tc>
                <a:tc>
                  <a:txBody>
                    <a:bodyPr/>
                    <a:lstStyle/>
                    <a:p>
                      <a:pPr algn="ctr" fontAlgn="b"/>
                      <a:r>
                        <a:rPr lang="en-US" sz="1000" b="1" i="0" u="none" strike="noStrike" dirty="0" smtClean="0">
                          <a:solidFill>
                            <a:schemeClr val="bg1"/>
                          </a:solidFill>
                          <a:latin typeface="Arial"/>
                        </a:rPr>
                        <a:t>Learning Outcome</a:t>
                      </a:r>
                      <a:endParaRPr lang="en-US" sz="1000" b="1" i="0" u="none" strike="noStrike" dirty="0">
                        <a:solidFill>
                          <a:schemeClr val="bg1"/>
                        </a:solidFill>
                        <a:latin typeface="Arial"/>
                      </a:endParaRPr>
                    </a:p>
                  </a:txBody>
                  <a:tcPr marL="9526" marR="9526" marT="9525"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Year Score</a:t>
                      </a:r>
                      <a:endParaRPr lang="en-US" sz="1000" b="1" i="0" u="none" strike="noStrike" dirty="0">
                        <a:solidFill>
                          <a:schemeClr val="bg1"/>
                        </a:solidFill>
                        <a:latin typeface="Arial" pitchFamily="34" charset="0"/>
                        <a:cs typeface="Arial" pitchFamily="34" charset="0"/>
                      </a:endParaRPr>
                    </a:p>
                  </a:txBody>
                  <a:tcPr marL="9526" marR="9526" marT="9525"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Semester Score*</a:t>
                      </a:r>
                      <a:endParaRPr lang="en-US" sz="1000" b="1" i="0" u="none" strike="noStrike" dirty="0">
                        <a:solidFill>
                          <a:schemeClr val="bg1"/>
                        </a:solidFill>
                        <a:latin typeface="Arial" pitchFamily="34" charset="0"/>
                        <a:cs typeface="Arial" pitchFamily="34" charset="0"/>
                      </a:endParaRPr>
                    </a:p>
                  </a:txBody>
                  <a:tcPr marL="9526" marR="9526" marT="9525" marB="0" anchor="ctr">
                    <a:solidFill>
                      <a:schemeClr val="tx1"/>
                    </a:solidFill>
                  </a:tcPr>
                </a:tc>
              </a:tr>
              <a:tr h="447546">
                <a:tc>
                  <a:txBody>
                    <a:bodyPr/>
                    <a:lstStyle/>
                    <a:p>
                      <a:pPr algn="ctr" fontAlgn="b"/>
                      <a:r>
                        <a:rPr lang="en-US" sz="1000" b="0" i="0" u="none" strike="noStrike" dirty="0" smtClean="0">
                          <a:latin typeface="Arial"/>
                        </a:rPr>
                        <a:t>24</a:t>
                      </a:r>
                      <a:endParaRPr lang="en-US" sz="1000" b="0" i="0" u="none" strike="noStrike" dirty="0">
                        <a:latin typeface="Arial"/>
                      </a:endParaRPr>
                    </a:p>
                  </a:txBody>
                  <a:tcPr marL="9526" marR="9526" marT="9525" marB="0" anchor="b"/>
                </a:tc>
                <a:tc>
                  <a:txBody>
                    <a:bodyPr/>
                    <a:lstStyle/>
                    <a:p>
                      <a:pPr algn="l" fontAlgn="b"/>
                      <a:r>
                        <a:rPr lang="en-US" sz="1000" b="0" i="0" u="none" strike="noStrike" dirty="0">
                          <a:latin typeface="Arial"/>
                        </a:rPr>
                        <a:t>I set goals and specific objectives to meet those goals.</a:t>
                      </a:r>
                    </a:p>
                  </a:txBody>
                  <a:tcPr marL="9526" marR="9526"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6" marR="9526"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6" marR="9526" marT="9525" marB="0" anchor="b"/>
                </a:tc>
              </a:tr>
              <a:tr h="447546">
                <a:tc>
                  <a:txBody>
                    <a:bodyPr/>
                    <a:lstStyle/>
                    <a:p>
                      <a:pPr algn="ctr" fontAlgn="b"/>
                      <a:r>
                        <a:rPr lang="en-US" sz="1000" b="0" i="0" u="none" strike="noStrike" dirty="0" smtClean="0">
                          <a:latin typeface="Arial"/>
                        </a:rPr>
                        <a:t>25</a:t>
                      </a:r>
                      <a:endParaRPr lang="en-US" sz="1000" b="0" i="0" u="none" strike="noStrike" dirty="0">
                        <a:latin typeface="Arial"/>
                      </a:endParaRPr>
                    </a:p>
                  </a:txBody>
                  <a:tcPr marL="9526" marR="9526" marT="9525" marB="0" anchor="b"/>
                </a:tc>
                <a:tc>
                  <a:txBody>
                    <a:bodyPr/>
                    <a:lstStyle/>
                    <a:p>
                      <a:pPr algn="l" fontAlgn="b"/>
                      <a:r>
                        <a:rPr lang="en-US" sz="1000" b="0" i="0" u="none" strike="noStrike" dirty="0">
                          <a:latin typeface="Arial"/>
                        </a:rPr>
                        <a:t>I develop a plan of action to obtain goals and objectives.</a:t>
                      </a:r>
                    </a:p>
                  </a:txBody>
                  <a:tcPr marL="9526" marR="9526" marT="9525" marB="0" anchor="b"/>
                </a:tc>
                <a:tc>
                  <a:txBody>
                    <a:bodyPr/>
                    <a:lstStyle/>
                    <a:p>
                      <a:pPr algn="ctr" fontAlgn="b"/>
                      <a:r>
                        <a:rPr lang="en-US" sz="1000" b="1" i="0" u="none" strike="noStrike" dirty="0" smtClean="0">
                          <a:latin typeface="Times New Roman"/>
                        </a:rPr>
                        <a:t>+5</a:t>
                      </a:r>
                      <a:endParaRPr lang="en-US" sz="1000" b="1" i="0" u="none" strike="noStrike" dirty="0">
                        <a:latin typeface="Times New Roman"/>
                      </a:endParaRPr>
                    </a:p>
                  </a:txBody>
                  <a:tcPr marL="9526" marR="9526"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6" marR="9526" marT="9525" marB="0" anchor="b"/>
                </a:tc>
              </a:tr>
              <a:tr h="447546">
                <a:tc>
                  <a:txBody>
                    <a:bodyPr/>
                    <a:lstStyle/>
                    <a:p>
                      <a:pPr algn="ctr" fontAlgn="b"/>
                      <a:r>
                        <a:rPr lang="en-US" sz="1000" b="0" i="0" u="none" strike="noStrike" dirty="0" smtClean="0">
                          <a:latin typeface="Arial"/>
                        </a:rPr>
                        <a:t>26</a:t>
                      </a:r>
                      <a:endParaRPr lang="en-US" sz="1000" b="0" i="0" u="none" strike="noStrike" dirty="0">
                        <a:latin typeface="Arial"/>
                      </a:endParaRPr>
                    </a:p>
                  </a:txBody>
                  <a:tcPr marL="9526" marR="9526" marT="9525" marB="0" anchor="b"/>
                </a:tc>
                <a:tc>
                  <a:txBody>
                    <a:bodyPr/>
                    <a:lstStyle/>
                    <a:p>
                      <a:pPr algn="l" fontAlgn="b"/>
                      <a:r>
                        <a:rPr lang="en-US" sz="1000" b="0" i="0" u="none" strike="noStrike" dirty="0">
                          <a:latin typeface="Arial"/>
                        </a:rPr>
                        <a:t>I evaluate progress towards the goal upon its completion.</a:t>
                      </a:r>
                    </a:p>
                  </a:txBody>
                  <a:tcPr marL="9526" marR="9526" marT="9525" marB="0" anchor="b"/>
                </a:tc>
                <a:tc>
                  <a:txBody>
                    <a:bodyPr/>
                    <a:lstStyle/>
                    <a:p>
                      <a:pPr algn="ctr" fontAlgn="b"/>
                      <a:r>
                        <a:rPr lang="en-US" sz="1000" b="1" i="0" u="none" strike="noStrike" dirty="0" smtClean="0">
                          <a:latin typeface="Times New Roman"/>
                        </a:rPr>
                        <a:t>+5</a:t>
                      </a:r>
                      <a:endParaRPr lang="en-US" sz="1000" b="1" i="0" u="none" strike="noStrike" dirty="0">
                        <a:latin typeface="Times New Roman"/>
                      </a:endParaRPr>
                    </a:p>
                  </a:txBody>
                  <a:tcPr marL="9526" marR="9526"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6" marR="9526" marT="9525" marB="0" anchor="b"/>
                </a:tc>
              </a:tr>
              <a:tr h="447546">
                <a:tc>
                  <a:txBody>
                    <a:bodyPr/>
                    <a:lstStyle/>
                    <a:p>
                      <a:pPr algn="ctr" fontAlgn="b"/>
                      <a:r>
                        <a:rPr lang="en-US" sz="1000" b="0" i="0" u="none" strike="noStrike" dirty="0" smtClean="0">
                          <a:latin typeface="Arial"/>
                        </a:rPr>
                        <a:t>27</a:t>
                      </a:r>
                      <a:endParaRPr lang="en-US" sz="1000" b="0" i="0" u="none" strike="noStrike" dirty="0">
                        <a:latin typeface="Arial"/>
                      </a:endParaRPr>
                    </a:p>
                  </a:txBody>
                  <a:tcPr marL="9526" marR="9526" marT="9525" marB="0" anchor="b"/>
                </a:tc>
                <a:tc>
                  <a:txBody>
                    <a:bodyPr/>
                    <a:lstStyle/>
                    <a:p>
                      <a:pPr algn="l" fontAlgn="b"/>
                      <a:r>
                        <a:rPr lang="en-US" sz="1000" b="0" i="0" u="none" strike="noStrike" dirty="0">
                          <a:latin typeface="Arial"/>
                        </a:rPr>
                        <a:t>I organize projects into manageable parts and processes.</a:t>
                      </a:r>
                    </a:p>
                  </a:txBody>
                  <a:tcPr marL="9526" marR="9526" marT="9525" marB="0" anchor="b"/>
                </a:tc>
                <a:tc>
                  <a:txBody>
                    <a:bodyPr/>
                    <a:lstStyle/>
                    <a:p>
                      <a:pPr algn="ctr" fontAlgn="b"/>
                      <a:r>
                        <a:rPr lang="en-US" sz="1000" b="1" i="0" u="none" strike="noStrike" dirty="0" smtClean="0">
                          <a:latin typeface="Times New Roman"/>
                        </a:rPr>
                        <a:t>+5</a:t>
                      </a:r>
                      <a:endParaRPr lang="en-US" sz="1000" b="1" i="0" u="none" strike="noStrike" dirty="0">
                        <a:latin typeface="Times New Roman"/>
                      </a:endParaRPr>
                    </a:p>
                  </a:txBody>
                  <a:tcPr marL="9526" marR="9526" marT="9525"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6" marR="9526" marT="9525" marB="0" anchor="b"/>
                </a:tc>
              </a:tr>
              <a:tr h="447546">
                <a:tc>
                  <a:txBody>
                    <a:bodyPr/>
                    <a:lstStyle/>
                    <a:p>
                      <a:pPr algn="ctr" fontAlgn="b"/>
                      <a:r>
                        <a:rPr lang="en-US" sz="1000" b="0" i="0" u="none" strike="noStrike" dirty="0" smtClean="0">
                          <a:latin typeface="Arial"/>
                        </a:rPr>
                        <a:t>28</a:t>
                      </a:r>
                      <a:endParaRPr lang="en-US" sz="1000" b="0" i="0" u="none" strike="noStrike" dirty="0">
                        <a:latin typeface="Arial"/>
                      </a:endParaRPr>
                    </a:p>
                  </a:txBody>
                  <a:tcPr marL="9526" marR="9526" marT="9525" marB="0" anchor="b"/>
                </a:tc>
                <a:tc>
                  <a:txBody>
                    <a:bodyPr/>
                    <a:lstStyle/>
                    <a:p>
                      <a:pPr algn="l" fontAlgn="b"/>
                      <a:r>
                        <a:rPr lang="en-US" sz="1000" b="0" i="0" u="none" strike="noStrike" dirty="0">
                          <a:latin typeface="Arial"/>
                        </a:rPr>
                        <a:t>I set and meet deadlines.</a:t>
                      </a:r>
                    </a:p>
                  </a:txBody>
                  <a:tcPr marL="9526" marR="9526"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6" marR="9526"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6" marR="9526" marT="9525" marB="0" anchor="b"/>
                </a:tc>
              </a:tr>
              <a:tr h="447546">
                <a:tc>
                  <a:txBody>
                    <a:bodyPr/>
                    <a:lstStyle/>
                    <a:p>
                      <a:pPr algn="ctr" fontAlgn="b"/>
                      <a:r>
                        <a:rPr lang="en-US" sz="1000" b="0" i="0" u="none" strike="noStrike" dirty="0" smtClean="0">
                          <a:latin typeface="Arial"/>
                        </a:rPr>
                        <a:t>29</a:t>
                      </a:r>
                      <a:endParaRPr lang="en-US" sz="1000" b="0" i="0" u="none" strike="noStrike" dirty="0">
                        <a:latin typeface="Arial"/>
                      </a:endParaRPr>
                    </a:p>
                  </a:txBody>
                  <a:tcPr marL="9526" marR="9526" marT="9525" marB="0" anchor="b"/>
                </a:tc>
                <a:tc>
                  <a:txBody>
                    <a:bodyPr/>
                    <a:lstStyle/>
                    <a:p>
                      <a:pPr algn="l" fontAlgn="b"/>
                      <a:r>
                        <a:rPr lang="en-US" sz="1000" b="0" i="0" u="none" strike="noStrike" dirty="0">
                          <a:latin typeface="Arial"/>
                        </a:rPr>
                        <a:t>I am </a:t>
                      </a:r>
                      <a:r>
                        <a:rPr lang="en-US" sz="1000" b="0" i="0" u="none" strike="noStrike" dirty="0" smtClean="0">
                          <a:latin typeface="Arial"/>
                        </a:rPr>
                        <a:t>knowledgeable </a:t>
                      </a:r>
                      <a:r>
                        <a:rPr lang="en-US" sz="1000" b="0" i="0" u="none" strike="noStrike" dirty="0">
                          <a:latin typeface="Arial"/>
                        </a:rPr>
                        <a:t>of trends in the campus culture</a:t>
                      </a:r>
                    </a:p>
                  </a:txBody>
                  <a:tcPr marL="9526" marR="9526" marT="9525" marB="0" anchor="b"/>
                </a:tc>
                <a:tc>
                  <a:txBody>
                    <a:bodyPr/>
                    <a:lstStyle/>
                    <a:p>
                      <a:pPr algn="ctr" fontAlgn="b"/>
                      <a:r>
                        <a:rPr lang="en-US" sz="1000" b="1" i="0" u="none" strike="noStrike" dirty="0" smtClean="0">
                          <a:latin typeface="Times New Roman"/>
                        </a:rPr>
                        <a:t>+4</a:t>
                      </a:r>
                      <a:endParaRPr lang="en-US" sz="1000" b="1" i="0" u="none" strike="noStrike" dirty="0">
                        <a:latin typeface="Times New Roman"/>
                      </a:endParaRPr>
                    </a:p>
                  </a:txBody>
                  <a:tcPr marL="9526" marR="9526" marT="9525" marB="0" anchor="b"/>
                </a:tc>
                <a:tc>
                  <a:txBody>
                    <a:bodyPr/>
                    <a:lstStyle/>
                    <a:p>
                      <a:pPr algn="ctr" fontAlgn="b"/>
                      <a:r>
                        <a:rPr lang="en-US" sz="1000" b="1" i="0" u="none" strike="noStrike" dirty="0" smtClean="0">
                          <a:latin typeface="Times New Roman"/>
                        </a:rPr>
                        <a:t>+3</a:t>
                      </a:r>
                      <a:endParaRPr lang="en-US" sz="1000" b="1" i="0" u="none" strike="noStrike" dirty="0">
                        <a:latin typeface="Times New Roman"/>
                      </a:endParaRPr>
                    </a:p>
                  </a:txBody>
                  <a:tcPr marL="9526" marR="9526" marT="9525" marB="0" anchor="b"/>
                </a:tc>
              </a:tr>
              <a:tr h="447546">
                <a:tc>
                  <a:txBody>
                    <a:bodyPr/>
                    <a:lstStyle/>
                    <a:p>
                      <a:pPr algn="ctr" fontAlgn="b"/>
                      <a:r>
                        <a:rPr lang="en-US" sz="1000" b="0" i="0" u="none" strike="noStrike" dirty="0" smtClean="0">
                          <a:latin typeface="Arial"/>
                        </a:rPr>
                        <a:t>30</a:t>
                      </a:r>
                      <a:endParaRPr lang="en-US" sz="1000" b="0" i="0" u="none" strike="noStrike" dirty="0">
                        <a:latin typeface="Arial"/>
                      </a:endParaRPr>
                    </a:p>
                  </a:txBody>
                  <a:tcPr marL="9526" marR="9526" marT="9525" marB="0" anchor="b"/>
                </a:tc>
                <a:tc>
                  <a:txBody>
                    <a:bodyPr/>
                    <a:lstStyle/>
                    <a:p>
                      <a:pPr algn="l" fontAlgn="b"/>
                      <a:r>
                        <a:rPr lang="en-US" sz="1000" b="0" i="0" u="none" strike="noStrike" dirty="0">
                          <a:latin typeface="Arial"/>
                        </a:rPr>
                        <a:t>I am aware of the steps involved in event planning.</a:t>
                      </a:r>
                    </a:p>
                  </a:txBody>
                  <a:tcPr marL="9526" marR="9526" marT="9525" marB="0" anchor="b"/>
                </a:tc>
                <a:tc>
                  <a:txBody>
                    <a:bodyPr/>
                    <a:lstStyle/>
                    <a:p>
                      <a:pPr algn="ctr" fontAlgn="b"/>
                      <a:r>
                        <a:rPr lang="en-US" sz="1000" b="1" i="0" u="none" strike="noStrike" dirty="0" smtClean="0">
                          <a:latin typeface="Times New Roman"/>
                        </a:rPr>
                        <a:t>+6</a:t>
                      </a:r>
                      <a:endParaRPr lang="en-US" sz="1000" b="1" i="0" u="none" strike="noStrike" dirty="0">
                        <a:latin typeface="Times New Roman"/>
                      </a:endParaRPr>
                    </a:p>
                  </a:txBody>
                  <a:tcPr marL="9526" marR="9526" marT="9525" marB="0" anchor="b"/>
                </a:tc>
                <a:tc>
                  <a:txBody>
                    <a:bodyPr/>
                    <a:lstStyle/>
                    <a:p>
                      <a:pPr algn="ctr" fontAlgn="b"/>
                      <a:r>
                        <a:rPr lang="en-US" sz="1000" b="1" i="0" u="none" strike="noStrike" dirty="0" smtClean="0">
                          <a:latin typeface="Times New Roman"/>
                        </a:rPr>
                        <a:t>+2</a:t>
                      </a:r>
                      <a:endParaRPr lang="en-US" sz="1000" b="1" i="0" u="none" strike="noStrike" dirty="0">
                        <a:latin typeface="Times New Roman"/>
                      </a:endParaRPr>
                    </a:p>
                  </a:txBody>
                  <a:tcPr marL="9526" marR="9526" marT="9525" marB="0" anchor="b"/>
                </a:tc>
              </a:tr>
              <a:tr h="447546">
                <a:tc>
                  <a:txBody>
                    <a:bodyPr/>
                    <a:lstStyle/>
                    <a:p>
                      <a:pPr algn="ctr" fontAlgn="b"/>
                      <a:r>
                        <a:rPr lang="en-US" sz="1000" b="0" i="0" u="none" strike="noStrike" dirty="0" smtClean="0">
                          <a:latin typeface="Arial"/>
                        </a:rPr>
                        <a:t>31</a:t>
                      </a:r>
                      <a:endParaRPr lang="en-US" sz="1000" b="0" i="0" u="none" strike="noStrike" dirty="0">
                        <a:latin typeface="Arial"/>
                      </a:endParaRPr>
                    </a:p>
                  </a:txBody>
                  <a:tcPr marL="9526" marR="9526" marT="9525" marB="0" anchor="b"/>
                </a:tc>
                <a:tc>
                  <a:txBody>
                    <a:bodyPr/>
                    <a:lstStyle/>
                    <a:p>
                      <a:pPr algn="l" fontAlgn="b"/>
                      <a:r>
                        <a:rPr lang="en-US" sz="1000" b="0" i="0" u="none" strike="noStrike" dirty="0">
                          <a:latin typeface="Arial"/>
                        </a:rPr>
                        <a:t>I know how to organize a major event on campus.</a:t>
                      </a:r>
                    </a:p>
                  </a:txBody>
                  <a:tcPr marL="9526" marR="9526" marT="9525" marB="0" anchor="b"/>
                </a:tc>
                <a:tc>
                  <a:txBody>
                    <a:bodyPr/>
                    <a:lstStyle/>
                    <a:p>
                      <a:pPr algn="ctr" fontAlgn="b"/>
                      <a:r>
                        <a:rPr lang="en-US" sz="1000" b="1" i="0" u="none" strike="noStrike" dirty="0" smtClean="0">
                          <a:latin typeface="Times New Roman"/>
                        </a:rPr>
                        <a:t>+7</a:t>
                      </a:r>
                      <a:endParaRPr lang="en-US" sz="1000" b="1" i="0" u="none" strike="noStrike" dirty="0">
                        <a:latin typeface="Times New Roman"/>
                      </a:endParaRPr>
                    </a:p>
                  </a:txBody>
                  <a:tcPr marL="9526" marR="9526" marT="9525" marB="0" anchor="b"/>
                </a:tc>
                <a:tc>
                  <a:txBody>
                    <a:bodyPr/>
                    <a:lstStyle/>
                    <a:p>
                      <a:pPr algn="ctr" fontAlgn="b"/>
                      <a:r>
                        <a:rPr lang="en-US" sz="1000" b="1" i="0" u="none" strike="noStrike" dirty="0" smtClean="0">
                          <a:latin typeface="Times New Roman"/>
                        </a:rPr>
                        <a:t>+4</a:t>
                      </a:r>
                      <a:endParaRPr lang="en-US" sz="1000" b="1" i="0" u="none" strike="noStrike" dirty="0">
                        <a:latin typeface="Times New Roman"/>
                      </a:endParaRPr>
                    </a:p>
                  </a:txBody>
                  <a:tcPr marL="9526" marR="9526" marT="9525" marB="0" anchor="b"/>
                </a:tc>
              </a:tr>
              <a:tr h="447546">
                <a:tc>
                  <a:txBody>
                    <a:bodyPr/>
                    <a:lstStyle/>
                    <a:p>
                      <a:pPr algn="ctr" fontAlgn="b"/>
                      <a:r>
                        <a:rPr lang="en-US" sz="1000" b="0" i="0" u="none" strike="noStrike" dirty="0" smtClean="0">
                          <a:latin typeface="Arial"/>
                        </a:rPr>
                        <a:t>32</a:t>
                      </a:r>
                      <a:endParaRPr lang="en-US" sz="1000" b="0" i="0" u="none" strike="noStrike" dirty="0">
                        <a:latin typeface="Arial"/>
                      </a:endParaRPr>
                    </a:p>
                  </a:txBody>
                  <a:tcPr marL="9526" marR="9526" marT="9525" marB="0" anchor="b"/>
                </a:tc>
                <a:tc>
                  <a:txBody>
                    <a:bodyPr/>
                    <a:lstStyle/>
                    <a:p>
                      <a:pPr algn="l" fontAlgn="b"/>
                      <a:r>
                        <a:rPr lang="en-US" sz="1000" b="0" i="0" u="none" strike="noStrike" dirty="0">
                          <a:latin typeface="Arial"/>
                        </a:rPr>
                        <a:t>I am </a:t>
                      </a:r>
                      <a:r>
                        <a:rPr lang="en-US" sz="1000" b="0" i="0" u="none" strike="noStrike" dirty="0" smtClean="0">
                          <a:latin typeface="Arial"/>
                        </a:rPr>
                        <a:t>knowledgeable </a:t>
                      </a:r>
                      <a:r>
                        <a:rPr lang="en-US" sz="1000" b="0" i="0" u="none" strike="noStrike" dirty="0">
                          <a:latin typeface="Arial"/>
                        </a:rPr>
                        <a:t>of different methods to promote an event.  </a:t>
                      </a:r>
                    </a:p>
                  </a:txBody>
                  <a:tcPr marL="9526" marR="9526" marT="9525" marB="0" anchor="b"/>
                </a:tc>
                <a:tc>
                  <a:txBody>
                    <a:bodyPr/>
                    <a:lstStyle/>
                    <a:p>
                      <a:pPr algn="ctr" fontAlgn="b"/>
                      <a:r>
                        <a:rPr lang="en-US" sz="1000" b="1" i="0" u="none" strike="noStrike" dirty="0" smtClean="0">
                          <a:latin typeface="Times New Roman"/>
                        </a:rPr>
                        <a:t>+6</a:t>
                      </a:r>
                      <a:endParaRPr lang="en-US" sz="1000" b="1" i="0" u="none" strike="noStrike" dirty="0">
                        <a:latin typeface="Times New Roman"/>
                      </a:endParaRPr>
                    </a:p>
                  </a:txBody>
                  <a:tcPr marL="9526" marR="9526" marT="9525" marB="0" anchor="b"/>
                </a:tc>
                <a:tc>
                  <a:txBody>
                    <a:bodyPr/>
                    <a:lstStyle/>
                    <a:p>
                      <a:pPr algn="ctr" fontAlgn="b"/>
                      <a:r>
                        <a:rPr lang="en-US" sz="1000" b="1" i="0" u="none" strike="noStrike" dirty="0" smtClean="0">
                          <a:latin typeface="Times New Roman"/>
                        </a:rPr>
                        <a:t>+3</a:t>
                      </a:r>
                      <a:endParaRPr lang="en-US" sz="1000" b="1" i="0" u="none" strike="noStrike" dirty="0">
                        <a:latin typeface="Times New Roman"/>
                      </a:endParaRPr>
                    </a:p>
                  </a:txBody>
                  <a:tcPr marL="9526" marR="9526" marT="9525" marB="0" anchor="b"/>
                </a:tc>
              </a:tr>
            </a:tbl>
          </a:graphicData>
        </a:graphic>
      </p:graphicFrame>
    </p:spTree>
    <p:extLst>
      <p:ext uri="{BB962C8B-B14F-4D97-AF65-F5344CB8AC3E}">
        <p14:creationId xmlns:p14="http://schemas.microsoft.com/office/powerpoint/2010/main" val="382954228"/>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ctrTitle"/>
          </p:nvPr>
        </p:nvSpPr>
        <p:spPr/>
        <p:txBody>
          <a:bodyPr/>
          <a:lstStyle/>
          <a:p>
            <a:pPr eaLnBrk="1" hangingPunct="1"/>
            <a:r>
              <a:rPr lang="en-US" smtClean="0"/>
              <a:t>Student Union &amp; Activities</a:t>
            </a:r>
          </a:p>
        </p:txBody>
      </p:sp>
      <p:sp>
        <p:nvSpPr>
          <p:cNvPr id="4099" name="Rectangle 7"/>
          <p:cNvSpPr>
            <a:spLocks noGrp="1" noChangeArrowheads="1"/>
          </p:cNvSpPr>
          <p:nvPr>
            <p:ph type="subTitle" idx="1"/>
          </p:nvPr>
        </p:nvSpPr>
        <p:spPr/>
        <p:txBody>
          <a:bodyPr/>
          <a:lstStyle/>
          <a:p>
            <a:pPr marL="0" indent="0" eaLnBrk="1" hangingPunct="1">
              <a:buFontTx/>
              <a:buNone/>
            </a:pPr>
            <a:r>
              <a:rPr lang="en-US" smtClean="0"/>
              <a:t>Assessment Data</a:t>
            </a:r>
          </a:p>
        </p:txBody>
      </p:sp>
    </p:spTree>
    <p:extLst>
      <p:ext uri="{BB962C8B-B14F-4D97-AF65-F5344CB8AC3E}">
        <p14:creationId xmlns:p14="http://schemas.microsoft.com/office/powerpoint/2010/main" val="260280014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Tech Activities Board (TAB)</a:t>
            </a:r>
            <a:br>
              <a:rPr lang="en-US" smtClean="0"/>
            </a:br>
            <a:r>
              <a:rPr lang="en-US" sz="1600" smtClean="0"/>
              <a:t>Student Leader Learning Outcomes</a:t>
            </a:r>
          </a:p>
        </p:txBody>
      </p:sp>
      <p:graphicFrame>
        <p:nvGraphicFramePr>
          <p:cNvPr id="4" name="Table 3"/>
          <p:cNvGraphicFramePr>
            <a:graphicFrameLocks noGrp="1"/>
          </p:cNvGraphicFramePr>
          <p:nvPr/>
        </p:nvGraphicFramePr>
        <p:xfrm>
          <a:off x="1077913" y="1555750"/>
          <a:ext cx="6621462" cy="2898775"/>
        </p:xfrm>
        <a:graphic>
          <a:graphicData uri="http://schemas.openxmlformats.org/drawingml/2006/table">
            <a:tbl>
              <a:tblPr firstRow="1" bandRow="1">
                <a:tableStyleId>{5C22544A-7EE6-4342-B048-85BDC9FD1C3A}</a:tableStyleId>
              </a:tblPr>
              <a:tblGrid>
                <a:gridCol w="193715"/>
                <a:gridCol w="4237971"/>
                <a:gridCol w="1094888"/>
                <a:gridCol w="1094888"/>
              </a:tblGrid>
              <a:tr h="603270">
                <a:tc gridSpan="3">
                  <a:txBody>
                    <a:bodyPr/>
                    <a:lstStyle/>
                    <a:p>
                      <a:pPr algn="ctr" fontAlgn="b"/>
                      <a:r>
                        <a:rPr lang="en-US" sz="1400" b="1" i="0" u="none" strike="noStrike" dirty="0" smtClean="0">
                          <a:latin typeface="Arial"/>
                        </a:rPr>
                        <a:t>Assessment and Evaluation </a:t>
                      </a:r>
                      <a:endParaRPr lang="en-US" sz="1400" b="0" i="0" u="none" strike="noStrike" dirty="0">
                        <a:latin typeface="Times New Roman"/>
                      </a:endParaRPr>
                    </a:p>
                  </a:txBody>
                  <a:tcPr marL="9524" marR="9524" marT="9524" marB="0" anchor="ctr"/>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0" i="0" u="none" strike="noStrike" dirty="0">
                        <a:latin typeface="Times New Roman"/>
                      </a:endParaRPr>
                    </a:p>
                  </a:txBody>
                  <a:tcPr marL="9525" marR="9525" marT="9525" marB="0" anchor="b"/>
                </a:tc>
                <a:tc>
                  <a:txBody>
                    <a:bodyPr/>
                    <a:lstStyle/>
                    <a:p>
                      <a:pPr algn="ctr" fontAlgn="b"/>
                      <a:endParaRPr lang="en-US" sz="1400" b="0" i="0" u="none" strike="noStrike" dirty="0">
                        <a:latin typeface="Times New Roman"/>
                      </a:endParaRPr>
                    </a:p>
                  </a:txBody>
                  <a:tcPr marL="9524" marR="9524" marT="9524" marB="0" anchor="ctr"/>
                </a:tc>
              </a:tr>
              <a:tr h="459101">
                <a:tc>
                  <a:txBody>
                    <a:bodyPr/>
                    <a:lstStyle/>
                    <a:p>
                      <a:pPr algn="ctr" fontAlgn="b"/>
                      <a:endParaRPr lang="en-US" sz="1000" b="1" i="0" u="none" strike="noStrike" dirty="0">
                        <a:solidFill>
                          <a:schemeClr val="bg1"/>
                        </a:solidFill>
                        <a:latin typeface="Arial" pitchFamily="34" charset="0"/>
                        <a:cs typeface="Arial" pitchFamily="34" charset="0"/>
                      </a:endParaRPr>
                    </a:p>
                  </a:txBody>
                  <a:tcPr marL="9524" marR="9524" marT="9524"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Learning</a:t>
                      </a:r>
                      <a:r>
                        <a:rPr lang="en-US" sz="1000" b="1" i="0" u="none" strike="noStrike" baseline="0" dirty="0" smtClean="0">
                          <a:solidFill>
                            <a:schemeClr val="bg1"/>
                          </a:solidFill>
                          <a:latin typeface="Arial" pitchFamily="34" charset="0"/>
                          <a:cs typeface="Arial" pitchFamily="34" charset="0"/>
                        </a:rPr>
                        <a:t> Outcome</a:t>
                      </a:r>
                      <a:endParaRPr lang="en-US" sz="1000" b="1" i="0" u="none" strike="noStrike" dirty="0">
                        <a:solidFill>
                          <a:schemeClr val="bg1"/>
                        </a:solidFill>
                        <a:latin typeface="Arial" pitchFamily="34" charset="0"/>
                        <a:cs typeface="Arial" pitchFamily="34" charset="0"/>
                      </a:endParaRPr>
                    </a:p>
                  </a:txBody>
                  <a:tcPr marL="9524" marR="9524" marT="9524"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Year Score</a:t>
                      </a:r>
                      <a:endParaRPr lang="en-US" sz="1000" b="1" i="0" u="none" strike="noStrike" dirty="0">
                        <a:solidFill>
                          <a:schemeClr val="bg1"/>
                        </a:solidFill>
                        <a:latin typeface="Arial" pitchFamily="34" charset="0"/>
                        <a:cs typeface="Arial" pitchFamily="34" charset="0"/>
                      </a:endParaRPr>
                    </a:p>
                  </a:txBody>
                  <a:tcPr marL="9524" marR="9524" marT="9524"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Semester Score*</a:t>
                      </a:r>
                      <a:endParaRPr lang="en-US" sz="1000" b="1" i="0" u="none" strike="noStrike" dirty="0">
                        <a:solidFill>
                          <a:schemeClr val="bg1"/>
                        </a:solidFill>
                        <a:latin typeface="Arial" pitchFamily="34" charset="0"/>
                        <a:cs typeface="Arial" pitchFamily="34" charset="0"/>
                      </a:endParaRPr>
                    </a:p>
                  </a:txBody>
                  <a:tcPr marL="9524" marR="9524" marT="9524" marB="0" anchor="ctr">
                    <a:solidFill>
                      <a:schemeClr val="tx1"/>
                    </a:solidFill>
                  </a:tcPr>
                </a:tc>
              </a:tr>
              <a:tr h="459101">
                <a:tc>
                  <a:txBody>
                    <a:bodyPr/>
                    <a:lstStyle/>
                    <a:p>
                      <a:pPr algn="ctr" fontAlgn="b"/>
                      <a:r>
                        <a:rPr lang="en-US" sz="1000" b="0" i="0" u="none" strike="noStrike" dirty="0" smtClean="0">
                          <a:latin typeface="Arial"/>
                        </a:rPr>
                        <a:t>33</a:t>
                      </a:r>
                      <a:endParaRPr lang="en-US" sz="1000" b="0" i="0" u="none" strike="noStrike" dirty="0">
                        <a:latin typeface="Arial"/>
                      </a:endParaRPr>
                    </a:p>
                  </a:txBody>
                  <a:tcPr marL="9524" marR="9524" marT="9524" marB="0" anchor="b"/>
                </a:tc>
                <a:tc>
                  <a:txBody>
                    <a:bodyPr/>
                    <a:lstStyle/>
                    <a:p>
                      <a:pPr algn="l" fontAlgn="b"/>
                      <a:r>
                        <a:rPr lang="en-US" sz="1000" b="0" i="0" u="none" strike="noStrike" dirty="0" smtClean="0">
                          <a:latin typeface="Arial"/>
                        </a:rPr>
                        <a:t>I know how to use and collect quantitative</a:t>
                      </a:r>
                      <a:r>
                        <a:rPr lang="en-US" sz="1000" b="0" i="0" u="none" strike="noStrike" baseline="0" dirty="0" smtClean="0">
                          <a:latin typeface="Arial"/>
                        </a:rPr>
                        <a:t> data for an event.</a:t>
                      </a:r>
                      <a:endParaRPr lang="en-US" sz="1000" b="0" i="0" u="none" strike="noStrike" dirty="0">
                        <a:latin typeface="Arial"/>
                      </a:endParaRPr>
                    </a:p>
                  </a:txBody>
                  <a:tcPr marL="9524" marR="9524" marT="9524" marB="0" anchor="b"/>
                </a:tc>
                <a:tc>
                  <a:txBody>
                    <a:bodyPr/>
                    <a:lstStyle/>
                    <a:p>
                      <a:pPr algn="ctr" fontAlgn="b"/>
                      <a:r>
                        <a:rPr lang="en-US" sz="1000" b="1" i="0" u="none" strike="noStrike" dirty="0" smtClean="0">
                          <a:latin typeface="Times New Roman"/>
                        </a:rPr>
                        <a:t>+10</a:t>
                      </a:r>
                      <a:endParaRPr lang="en-US" sz="1000" b="1" i="0" u="none" strike="noStrike" dirty="0">
                        <a:latin typeface="Times New Roman"/>
                      </a:endParaRPr>
                    </a:p>
                  </a:txBody>
                  <a:tcPr marL="9524" marR="9524" marT="9524"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4" marR="9524" marT="9524" marB="0" anchor="b"/>
                </a:tc>
              </a:tr>
              <a:tr h="459101">
                <a:tc>
                  <a:txBody>
                    <a:bodyPr/>
                    <a:lstStyle/>
                    <a:p>
                      <a:pPr algn="ctr" fontAlgn="b"/>
                      <a:r>
                        <a:rPr lang="en-US" sz="1000" b="0" i="0" u="none" strike="noStrike" dirty="0">
                          <a:latin typeface="Arial"/>
                        </a:rPr>
                        <a:t>34</a:t>
                      </a:r>
                    </a:p>
                  </a:txBody>
                  <a:tcPr marL="9524" marR="9524" marT="9524" marB="0" anchor="b"/>
                </a:tc>
                <a:tc>
                  <a:txBody>
                    <a:bodyPr/>
                    <a:lstStyle/>
                    <a:p>
                      <a:pPr algn="l" fontAlgn="b"/>
                      <a:r>
                        <a:rPr lang="en-US" sz="1000" b="0" i="0" u="none" strike="noStrike" dirty="0">
                          <a:latin typeface="Arial"/>
                        </a:rPr>
                        <a:t>I </a:t>
                      </a:r>
                      <a:r>
                        <a:rPr lang="en-US" sz="1000" b="0" i="0" u="none" strike="noStrike" dirty="0" smtClean="0">
                          <a:latin typeface="Arial"/>
                        </a:rPr>
                        <a:t>know</a:t>
                      </a:r>
                      <a:r>
                        <a:rPr lang="en-US" sz="1000" b="0" i="0" u="none" strike="noStrike" baseline="0" dirty="0" smtClean="0">
                          <a:latin typeface="Arial"/>
                        </a:rPr>
                        <a:t> how to use and collect qualitative date for an event. </a:t>
                      </a:r>
                      <a:endParaRPr lang="en-US" sz="1000" b="0" i="0" u="none" strike="noStrike" dirty="0">
                        <a:latin typeface="Arial"/>
                      </a:endParaRPr>
                    </a:p>
                  </a:txBody>
                  <a:tcPr marL="9524" marR="9524" marT="9524" marB="0" anchor="b"/>
                </a:tc>
                <a:tc>
                  <a:txBody>
                    <a:bodyPr/>
                    <a:lstStyle/>
                    <a:p>
                      <a:pPr algn="ctr" fontAlgn="b"/>
                      <a:r>
                        <a:rPr lang="en-US" sz="1000" b="1" i="0" u="none" strike="noStrike" dirty="0" smtClean="0">
                          <a:latin typeface="Times New Roman"/>
                        </a:rPr>
                        <a:t>+10</a:t>
                      </a:r>
                      <a:endParaRPr lang="en-US" sz="1000" b="1" i="0" u="none" strike="noStrike" dirty="0">
                        <a:latin typeface="Times New Roman"/>
                      </a:endParaRPr>
                    </a:p>
                  </a:txBody>
                  <a:tcPr marL="9524" marR="9524" marT="9524"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4" marR="9524" marT="9524" marB="0" anchor="b"/>
                </a:tc>
              </a:tr>
              <a:tr h="459101">
                <a:tc>
                  <a:txBody>
                    <a:bodyPr/>
                    <a:lstStyle/>
                    <a:p>
                      <a:pPr algn="ctr" fontAlgn="b"/>
                      <a:r>
                        <a:rPr lang="en-US" sz="1000" b="0" i="0" u="none" strike="noStrike" dirty="0">
                          <a:latin typeface="Arial"/>
                        </a:rPr>
                        <a:t>35</a:t>
                      </a:r>
                    </a:p>
                  </a:txBody>
                  <a:tcPr marL="9524" marR="9524" marT="9524" marB="0" anchor="b"/>
                </a:tc>
                <a:tc>
                  <a:txBody>
                    <a:bodyPr/>
                    <a:lstStyle/>
                    <a:p>
                      <a:pPr algn="l" fontAlgn="b"/>
                      <a:r>
                        <a:rPr lang="en-US" sz="1000" b="0" i="0" u="none" strike="noStrike" dirty="0">
                          <a:latin typeface="Arial"/>
                        </a:rPr>
                        <a:t>I </a:t>
                      </a:r>
                      <a:r>
                        <a:rPr lang="en-US" sz="1000" b="0" i="0" u="none" strike="noStrike" dirty="0" smtClean="0">
                          <a:latin typeface="Arial"/>
                        </a:rPr>
                        <a:t>know</a:t>
                      </a:r>
                      <a:r>
                        <a:rPr lang="en-US" sz="1000" b="0" i="0" u="none" strike="noStrike" baseline="0" dirty="0" smtClean="0">
                          <a:latin typeface="Arial"/>
                        </a:rPr>
                        <a:t> how to evaluate and reflect on an event.</a:t>
                      </a:r>
                      <a:endParaRPr lang="en-US" sz="1000" b="0" i="0" u="none" strike="noStrike" dirty="0">
                        <a:latin typeface="Arial"/>
                      </a:endParaRPr>
                    </a:p>
                  </a:txBody>
                  <a:tcPr marL="9524" marR="9524" marT="9524" marB="0" anchor="b"/>
                </a:tc>
                <a:tc>
                  <a:txBody>
                    <a:bodyPr/>
                    <a:lstStyle/>
                    <a:p>
                      <a:pPr algn="ctr" fontAlgn="b"/>
                      <a:r>
                        <a:rPr lang="en-US" sz="1000" b="1" i="0" u="none" strike="noStrike" dirty="0" smtClean="0">
                          <a:latin typeface="Times New Roman"/>
                        </a:rPr>
                        <a:t>+8</a:t>
                      </a:r>
                      <a:endParaRPr lang="en-US" sz="1000" b="1" i="0" u="none" strike="noStrike" dirty="0">
                        <a:latin typeface="Times New Roman"/>
                      </a:endParaRPr>
                    </a:p>
                  </a:txBody>
                  <a:tcPr marL="9524" marR="9524"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4" marR="9524" marT="9524" marB="0" anchor="b"/>
                </a:tc>
              </a:tr>
              <a:tr h="459101">
                <a:tc>
                  <a:txBody>
                    <a:bodyPr/>
                    <a:lstStyle/>
                    <a:p>
                      <a:pPr algn="ctr" fontAlgn="b"/>
                      <a:r>
                        <a:rPr lang="en-US" sz="1000" b="0" i="0" u="none" strike="noStrike" dirty="0">
                          <a:latin typeface="Arial"/>
                        </a:rPr>
                        <a:t>36</a:t>
                      </a:r>
                    </a:p>
                  </a:txBody>
                  <a:tcPr marL="9524" marR="9524" marT="9524" marB="0" anchor="b"/>
                </a:tc>
                <a:tc>
                  <a:txBody>
                    <a:bodyPr/>
                    <a:lstStyle/>
                    <a:p>
                      <a:pPr algn="l" fontAlgn="b"/>
                      <a:r>
                        <a:rPr lang="en-US" sz="1000" b="0" i="0" u="none" strike="noStrike" dirty="0" smtClean="0">
                          <a:latin typeface="Arial"/>
                        </a:rPr>
                        <a:t>I know how to benchmark with other programming</a:t>
                      </a:r>
                      <a:r>
                        <a:rPr lang="en-US" sz="1000" b="0" i="0" u="none" strike="noStrike" baseline="0" dirty="0" smtClean="0">
                          <a:latin typeface="Arial"/>
                        </a:rPr>
                        <a:t> boards and universities. </a:t>
                      </a:r>
                      <a:endParaRPr lang="en-US" sz="1000" b="0" i="0" u="none" strike="noStrike" dirty="0">
                        <a:latin typeface="Arial"/>
                      </a:endParaRPr>
                    </a:p>
                  </a:txBody>
                  <a:tcPr marL="9524" marR="9524" marT="9524" marB="0" anchor="b"/>
                </a:tc>
                <a:tc>
                  <a:txBody>
                    <a:bodyPr/>
                    <a:lstStyle/>
                    <a:p>
                      <a:pPr algn="ctr" fontAlgn="b"/>
                      <a:r>
                        <a:rPr lang="en-US" sz="1000" b="1" i="0" u="none" strike="noStrike" dirty="0" smtClean="0">
                          <a:latin typeface="Times New Roman"/>
                        </a:rPr>
                        <a:t>+7</a:t>
                      </a:r>
                      <a:endParaRPr lang="en-US" sz="1000" b="1" i="0" u="none" strike="noStrike" dirty="0">
                        <a:latin typeface="Times New Roman"/>
                      </a:endParaRPr>
                    </a:p>
                  </a:txBody>
                  <a:tcPr marL="9524" marR="9524"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4" marR="9524" marT="9524" marB="0" anchor="b"/>
                </a:tc>
              </a:tr>
            </a:tbl>
          </a:graphicData>
        </a:graphic>
      </p:graphicFrame>
    </p:spTree>
    <p:extLst>
      <p:ext uri="{BB962C8B-B14F-4D97-AF65-F5344CB8AC3E}">
        <p14:creationId xmlns:p14="http://schemas.microsoft.com/office/powerpoint/2010/main" val="3581626804"/>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Student Leader Learning Outcomes</a:t>
            </a:r>
          </a:p>
        </p:txBody>
      </p:sp>
      <p:graphicFrame>
        <p:nvGraphicFramePr>
          <p:cNvPr id="6" name="Table 5"/>
          <p:cNvGraphicFramePr>
            <a:graphicFrameLocks noGrp="1"/>
          </p:cNvGraphicFramePr>
          <p:nvPr/>
        </p:nvGraphicFramePr>
        <p:xfrm>
          <a:off x="1246188" y="1306513"/>
          <a:ext cx="6451600" cy="5370507"/>
        </p:xfrm>
        <a:graphic>
          <a:graphicData uri="http://schemas.openxmlformats.org/drawingml/2006/table">
            <a:tbl>
              <a:tblPr firstRow="1" bandRow="1">
                <a:tableStyleId>{5C22544A-7EE6-4342-B048-85BDC9FD1C3A}</a:tableStyleId>
              </a:tblPr>
              <a:tblGrid>
                <a:gridCol w="188745"/>
                <a:gridCol w="4129253"/>
                <a:gridCol w="1066801"/>
                <a:gridCol w="1066801"/>
              </a:tblGrid>
              <a:tr h="530043">
                <a:tc gridSpan="3">
                  <a:txBody>
                    <a:bodyPr/>
                    <a:lstStyle/>
                    <a:p>
                      <a:pPr algn="ctr" fontAlgn="b"/>
                      <a:r>
                        <a:rPr lang="en-US" sz="1400" b="1" i="0" u="none" strike="noStrike" dirty="0" smtClean="0">
                          <a:latin typeface="Arial"/>
                        </a:rPr>
                        <a:t>Communication</a:t>
                      </a:r>
                      <a:endParaRPr lang="en-US" sz="1400" b="0" i="0" u="none" strike="noStrike" dirty="0">
                        <a:latin typeface="Times New Roman"/>
                      </a:endParaRPr>
                    </a:p>
                  </a:txBody>
                  <a:tcPr marL="9525" marR="9525" marT="9525" marB="0" anchor="ctr"/>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0" i="0" u="none" strike="noStrike" dirty="0">
                        <a:latin typeface="Times New Roman"/>
                      </a:endParaRPr>
                    </a:p>
                  </a:txBody>
                  <a:tcPr marL="9525" marR="9525" marT="9525" marB="0" anchor="b"/>
                </a:tc>
                <a:tc>
                  <a:txBody>
                    <a:bodyPr/>
                    <a:lstStyle/>
                    <a:p>
                      <a:pPr algn="ctr" fontAlgn="b"/>
                      <a:endParaRPr lang="en-US" sz="1400" b="0" i="0" u="none" strike="noStrike" dirty="0">
                        <a:latin typeface="Times New Roman"/>
                      </a:endParaRPr>
                    </a:p>
                  </a:txBody>
                  <a:tcPr marL="9525" marR="9525" marT="9525" marB="0" anchor="ctr"/>
                </a:tc>
              </a:tr>
              <a:tr h="403372">
                <a:tc>
                  <a:txBody>
                    <a:bodyPr/>
                    <a:lstStyle/>
                    <a:p>
                      <a:pPr algn="ctr" fontAlgn="b"/>
                      <a:endParaRPr lang="en-US" sz="10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Learning</a:t>
                      </a:r>
                      <a:r>
                        <a:rPr lang="en-US" sz="1000" b="1" i="0" u="none" strike="noStrike" baseline="0" dirty="0" smtClean="0">
                          <a:solidFill>
                            <a:schemeClr val="bg1"/>
                          </a:solidFill>
                          <a:latin typeface="Arial" pitchFamily="34" charset="0"/>
                          <a:cs typeface="Arial" pitchFamily="34" charset="0"/>
                        </a:rPr>
                        <a:t> Outcome</a:t>
                      </a:r>
                      <a:endParaRPr lang="en-US" sz="10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Year Score</a:t>
                      </a:r>
                      <a:endParaRPr lang="en-US" sz="10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Semester Score*</a:t>
                      </a:r>
                      <a:endParaRPr lang="en-US" sz="10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r>
              <a:tr h="403372">
                <a:tc>
                  <a:txBody>
                    <a:bodyPr/>
                    <a:lstStyle/>
                    <a:p>
                      <a:pPr algn="ctr" fontAlgn="b"/>
                      <a:r>
                        <a:rPr lang="en-US" sz="1000" b="0" i="0" u="none" strike="noStrike" dirty="0" smtClean="0">
                          <a:latin typeface="Arial"/>
                        </a:rPr>
                        <a:t>37</a:t>
                      </a:r>
                      <a:endParaRPr lang="en-US" sz="1000" b="0" i="0" u="none" strike="noStrike" dirty="0">
                        <a:latin typeface="Arial"/>
                      </a:endParaRPr>
                    </a:p>
                  </a:txBody>
                  <a:tcPr marL="9525" marR="9525" marT="9525" marB="0" anchor="b"/>
                </a:tc>
                <a:tc>
                  <a:txBody>
                    <a:bodyPr/>
                    <a:lstStyle/>
                    <a:p>
                      <a:pPr algn="l" fontAlgn="b"/>
                      <a:r>
                        <a:rPr lang="en-US" sz="1000" b="0" i="0" u="none" strike="noStrike" dirty="0" smtClean="0">
                          <a:latin typeface="Arial"/>
                        </a:rPr>
                        <a:t>I give clear</a:t>
                      </a:r>
                      <a:r>
                        <a:rPr lang="en-US" sz="1000" b="0" i="0" u="none" strike="noStrike" baseline="0" dirty="0" smtClean="0">
                          <a:latin typeface="Arial"/>
                        </a:rPr>
                        <a:t> instructions </a:t>
                      </a:r>
                      <a:endParaRPr lang="en-US" sz="1000" b="0" i="0" u="none" strike="noStrike" dirty="0">
                        <a:latin typeface="Arial"/>
                      </a:endParaRPr>
                    </a:p>
                  </a:txBody>
                  <a:tcPr marL="9525" marR="9525" marT="9525"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38</a:t>
                      </a:r>
                      <a:endParaRPr lang="en-US" sz="1000" b="0" i="0" u="none" strike="noStrike" dirty="0">
                        <a:latin typeface="Arial"/>
                      </a:endParaRPr>
                    </a:p>
                  </a:txBody>
                  <a:tcPr marL="9525" marR="9525" marT="9525" marB="0" anchor="b"/>
                </a:tc>
                <a:tc>
                  <a:txBody>
                    <a:bodyPr/>
                    <a:lstStyle/>
                    <a:p>
                      <a:pPr algn="l" fontAlgn="b"/>
                      <a:r>
                        <a:rPr lang="en-US" sz="1000" b="0" i="0" u="none" strike="noStrike" dirty="0">
                          <a:latin typeface="Arial"/>
                        </a:rPr>
                        <a:t>I listen empathetically.</a:t>
                      </a:r>
                    </a:p>
                  </a:txBody>
                  <a:tcPr marL="9525" marR="9525" marT="9525" marB="0" anchor="b"/>
                </a:tc>
                <a:tc>
                  <a:txBody>
                    <a:bodyPr/>
                    <a:lstStyle/>
                    <a:p>
                      <a:pPr algn="ctr" fontAlgn="b"/>
                      <a:r>
                        <a:rPr lang="en-US" sz="1000" b="1" i="0" u="none" strike="noStrike" dirty="0" smtClean="0">
                          <a:latin typeface="Times New Roman"/>
                        </a:rPr>
                        <a:t>+3</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39</a:t>
                      </a:r>
                      <a:endParaRPr lang="en-US" sz="1000" b="0" i="0" u="none" strike="noStrike" dirty="0">
                        <a:latin typeface="Arial"/>
                      </a:endParaRPr>
                    </a:p>
                  </a:txBody>
                  <a:tcPr marL="9525" marR="9525" marT="9525" marB="0" anchor="b"/>
                </a:tc>
                <a:tc>
                  <a:txBody>
                    <a:bodyPr/>
                    <a:lstStyle/>
                    <a:p>
                      <a:pPr algn="l" fontAlgn="b"/>
                      <a:r>
                        <a:rPr lang="en-US" sz="1000" b="0" i="0" u="none" strike="noStrike" dirty="0">
                          <a:latin typeface="Arial"/>
                        </a:rPr>
                        <a:t>I have a command of written English.</a:t>
                      </a:r>
                    </a:p>
                  </a:txBody>
                  <a:tcPr marL="9525" marR="9525" marT="9525" marB="0" anchor="b"/>
                </a:tc>
                <a:tc>
                  <a:txBody>
                    <a:bodyPr/>
                    <a:lstStyle/>
                    <a:p>
                      <a:pPr algn="ctr" fontAlgn="b"/>
                      <a:r>
                        <a:rPr lang="en-US" sz="1000" b="1" i="0" u="none" strike="noStrike" dirty="0" smtClean="0">
                          <a:latin typeface="Times New Roman"/>
                        </a:rPr>
                        <a:t>+3</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40</a:t>
                      </a:r>
                      <a:endParaRPr lang="en-US" sz="1000" b="0" i="0" u="none" strike="noStrike" dirty="0">
                        <a:latin typeface="Arial"/>
                      </a:endParaRPr>
                    </a:p>
                  </a:txBody>
                  <a:tcPr marL="9525" marR="9525" marT="9525" marB="0" anchor="b"/>
                </a:tc>
                <a:tc>
                  <a:txBody>
                    <a:bodyPr/>
                    <a:lstStyle/>
                    <a:p>
                      <a:pPr algn="l" fontAlgn="b"/>
                      <a:r>
                        <a:rPr lang="en-US" sz="1000" b="0" i="0" u="none" strike="noStrike" dirty="0">
                          <a:latin typeface="Arial"/>
                        </a:rPr>
                        <a:t>I have a command of verbal English.</a:t>
                      </a:r>
                    </a:p>
                  </a:txBody>
                  <a:tcPr marL="9525" marR="9525" marT="9525" marB="0" anchor="b"/>
                </a:tc>
                <a:tc>
                  <a:txBody>
                    <a:bodyPr/>
                    <a:lstStyle/>
                    <a:p>
                      <a:pPr algn="ctr" fontAlgn="b"/>
                      <a:r>
                        <a:rPr lang="en-US" sz="1000" b="1" i="0" u="none" strike="noStrike" dirty="0" smtClean="0">
                          <a:latin typeface="Times New Roman"/>
                        </a:rPr>
                        <a:t>+3</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41</a:t>
                      </a:r>
                      <a:endParaRPr lang="en-US" sz="1000" b="0" i="0" u="none" strike="noStrike" dirty="0">
                        <a:latin typeface="Arial"/>
                      </a:endParaRPr>
                    </a:p>
                  </a:txBody>
                  <a:tcPr marL="9525" marR="9525" marT="9525" marB="0" anchor="b"/>
                </a:tc>
                <a:tc>
                  <a:txBody>
                    <a:bodyPr/>
                    <a:lstStyle/>
                    <a:p>
                      <a:pPr algn="l" fontAlgn="b"/>
                      <a:r>
                        <a:rPr lang="en-US" sz="1000" b="0" i="0" u="none" strike="noStrike" dirty="0">
                          <a:latin typeface="Arial"/>
                        </a:rPr>
                        <a:t>I have a command of e-mail and text messaging.</a:t>
                      </a: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42</a:t>
                      </a:r>
                      <a:endParaRPr lang="en-US" sz="1000" b="0" i="0" u="none" strike="noStrike" dirty="0">
                        <a:latin typeface="Arial"/>
                      </a:endParaRPr>
                    </a:p>
                  </a:txBody>
                  <a:tcPr marL="9525" marR="9525" marT="9525" marB="0" anchor="b"/>
                </a:tc>
                <a:tc>
                  <a:txBody>
                    <a:bodyPr/>
                    <a:lstStyle/>
                    <a:p>
                      <a:pPr algn="l" fontAlgn="b"/>
                      <a:r>
                        <a:rPr lang="en-US" sz="1000" b="0" i="0" u="none" strike="noStrike" dirty="0">
                          <a:latin typeface="Arial"/>
                        </a:rPr>
                        <a:t>I can give constructive feedback.</a:t>
                      </a:r>
                    </a:p>
                  </a:txBody>
                  <a:tcPr marL="9525" marR="9525" marT="9525" marB="0" anchor="b"/>
                </a:tc>
                <a:tc>
                  <a:txBody>
                    <a:bodyPr/>
                    <a:lstStyle/>
                    <a:p>
                      <a:pPr algn="ctr" fontAlgn="b"/>
                      <a:r>
                        <a:rPr lang="en-US" sz="1000" b="1" i="0" u="none" strike="noStrike" dirty="0" smtClean="0">
                          <a:latin typeface="Times New Roman"/>
                        </a:rPr>
                        <a:t>+4</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43</a:t>
                      </a:r>
                      <a:endParaRPr lang="en-US" sz="1000" b="0" i="0" u="none" strike="noStrike" dirty="0">
                        <a:latin typeface="Arial"/>
                      </a:endParaRPr>
                    </a:p>
                  </a:txBody>
                  <a:tcPr marL="9525" marR="9525" marT="9525" marB="0" anchor="b"/>
                </a:tc>
                <a:tc>
                  <a:txBody>
                    <a:bodyPr/>
                    <a:lstStyle/>
                    <a:p>
                      <a:pPr algn="l" fontAlgn="b"/>
                      <a:r>
                        <a:rPr lang="en-US" sz="1000" b="0" i="0" u="none" strike="noStrike" dirty="0">
                          <a:latin typeface="Arial"/>
                        </a:rPr>
                        <a:t>I can accept constructive and non-constructive feedback in an appropriate manner.</a:t>
                      </a:r>
                    </a:p>
                  </a:txBody>
                  <a:tcPr marL="9525" marR="9525" marT="9525" marB="0" anchor="b"/>
                </a:tc>
                <a:tc>
                  <a:txBody>
                    <a:bodyPr/>
                    <a:lstStyle/>
                    <a:p>
                      <a:pPr algn="ctr" fontAlgn="b"/>
                      <a:r>
                        <a:rPr lang="en-US" sz="1000" b="1" i="0" u="none" strike="noStrike" dirty="0" smtClean="0">
                          <a:latin typeface="Times New Roman"/>
                        </a:rPr>
                        <a:t>+3</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44</a:t>
                      </a:r>
                      <a:endParaRPr lang="en-US" sz="1000" b="0" i="0" u="none" strike="noStrike" dirty="0">
                        <a:latin typeface="Arial"/>
                      </a:endParaRPr>
                    </a:p>
                  </a:txBody>
                  <a:tcPr marL="9525" marR="9525" marT="9525" marB="0" anchor="b"/>
                </a:tc>
                <a:tc>
                  <a:txBody>
                    <a:bodyPr/>
                    <a:lstStyle/>
                    <a:p>
                      <a:pPr algn="l" fontAlgn="b"/>
                      <a:r>
                        <a:rPr lang="en-US" sz="1000" b="0" i="0" u="none" strike="noStrike" dirty="0">
                          <a:latin typeface="Arial"/>
                        </a:rPr>
                        <a:t>I feel confident speaking in front of large groups.</a:t>
                      </a:r>
                    </a:p>
                  </a:txBody>
                  <a:tcPr marL="9525" marR="9525" marT="9525" marB="0" anchor="b"/>
                </a:tc>
                <a:tc>
                  <a:txBody>
                    <a:bodyPr/>
                    <a:lstStyle/>
                    <a:p>
                      <a:pPr algn="ctr" fontAlgn="b"/>
                      <a:r>
                        <a:rPr lang="en-US" sz="1000" b="1" i="0" u="none" strike="noStrike" dirty="0" smtClean="0">
                          <a:latin typeface="Times New Roman"/>
                        </a:rPr>
                        <a:t>+5</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45</a:t>
                      </a:r>
                      <a:endParaRPr lang="en-US" sz="1000" b="0" i="0" u="none" strike="noStrike" dirty="0">
                        <a:latin typeface="Arial"/>
                      </a:endParaRPr>
                    </a:p>
                  </a:txBody>
                  <a:tcPr marL="9525" marR="9525" marT="9525" marB="0" anchor="b"/>
                </a:tc>
                <a:tc>
                  <a:txBody>
                    <a:bodyPr/>
                    <a:lstStyle/>
                    <a:p>
                      <a:pPr algn="l" fontAlgn="b"/>
                      <a:r>
                        <a:rPr lang="en-US" sz="1000" b="0" i="0" u="none" strike="noStrike" dirty="0">
                          <a:latin typeface="Arial"/>
                        </a:rPr>
                        <a:t>I am comfortable interviewing for campus leader positions.</a:t>
                      </a:r>
                    </a:p>
                  </a:txBody>
                  <a:tcPr marL="9525" marR="9525" marT="9525" marB="0" anchor="b"/>
                </a:tc>
                <a:tc>
                  <a:txBody>
                    <a:bodyPr/>
                    <a:lstStyle/>
                    <a:p>
                      <a:pPr algn="ctr" fontAlgn="b"/>
                      <a:r>
                        <a:rPr lang="en-US" sz="1000" b="1" i="0" u="none" strike="noStrike" dirty="0" smtClean="0">
                          <a:latin typeface="Times New Roman"/>
                        </a:rPr>
                        <a:t>+5</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46</a:t>
                      </a:r>
                      <a:endParaRPr lang="en-US" sz="1000" b="0" i="0" u="none" strike="noStrike" dirty="0">
                        <a:latin typeface="Arial"/>
                      </a:endParaRPr>
                    </a:p>
                  </a:txBody>
                  <a:tcPr marL="9525" marR="9525" marT="9525" marB="0" anchor="b"/>
                </a:tc>
                <a:tc>
                  <a:txBody>
                    <a:bodyPr/>
                    <a:lstStyle/>
                    <a:p>
                      <a:pPr algn="l" fontAlgn="b"/>
                      <a:r>
                        <a:rPr lang="en-US" sz="1000" b="0" i="0" u="none" strike="noStrike" dirty="0" smtClean="0">
                          <a:latin typeface="Arial"/>
                        </a:rPr>
                        <a:t>I seek out my advisor for advice about my programming</a:t>
                      </a:r>
                      <a:r>
                        <a:rPr lang="en-US" sz="1000" b="0" i="0" u="none" strike="noStrike" baseline="0" dirty="0" smtClean="0">
                          <a:latin typeface="Arial"/>
                        </a:rPr>
                        <a:t> position. </a:t>
                      </a:r>
                      <a:endParaRPr lang="en-US" sz="1000" b="0" i="0" u="none" strike="noStrike" dirty="0">
                        <a:latin typeface="Arial"/>
                      </a:endParaRPr>
                    </a:p>
                  </a:txBody>
                  <a:tcPr marL="9525" marR="9525" marT="9525" marB="0" anchor="b"/>
                </a:tc>
                <a:tc>
                  <a:txBody>
                    <a:bodyPr/>
                    <a:lstStyle/>
                    <a:p>
                      <a:pPr algn="ctr" fontAlgn="b"/>
                      <a:r>
                        <a:rPr lang="en-US" sz="1000" b="1" i="0" u="none" strike="noStrike" dirty="0" smtClean="0">
                          <a:latin typeface="Times New Roman"/>
                        </a:rPr>
                        <a:t>+3</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r>
              <a:tr h="403372">
                <a:tc>
                  <a:txBody>
                    <a:bodyPr/>
                    <a:lstStyle/>
                    <a:p>
                      <a:pPr algn="ctr" fontAlgn="b"/>
                      <a:r>
                        <a:rPr lang="en-US" sz="1000" b="0" i="0" u="none" strike="noStrike" dirty="0" smtClean="0">
                          <a:latin typeface="Arial"/>
                        </a:rPr>
                        <a:t>47</a:t>
                      </a:r>
                      <a:endParaRPr lang="en-US" sz="1000" b="0" i="0" u="none" strike="noStrike" dirty="0">
                        <a:latin typeface="Arial"/>
                      </a:endParaRPr>
                    </a:p>
                  </a:txBody>
                  <a:tcPr marL="9525" marR="9525" marT="9525" marB="0" anchor="b"/>
                </a:tc>
                <a:tc>
                  <a:txBody>
                    <a:bodyPr/>
                    <a:lstStyle/>
                    <a:p>
                      <a:pPr algn="l" fontAlgn="b"/>
                      <a:r>
                        <a:rPr lang="en-US" sz="1000" b="0" i="0" u="none" strike="noStrike" dirty="0" smtClean="0">
                          <a:latin typeface="Arial"/>
                        </a:rPr>
                        <a:t>I seek</a:t>
                      </a:r>
                      <a:r>
                        <a:rPr lang="en-US" sz="1000" b="0" i="0" u="none" strike="noStrike" baseline="0" dirty="0" smtClean="0">
                          <a:latin typeface="Arial"/>
                        </a:rPr>
                        <a:t> out my advisor for advice about academics and/or my personal life. </a:t>
                      </a:r>
                      <a:endParaRPr lang="en-US" sz="1000" b="0" i="0" u="none" strike="noStrike" dirty="0">
                        <a:latin typeface="Arial"/>
                      </a:endParaRPr>
                    </a:p>
                  </a:txBody>
                  <a:tcPr marL="9525" marR="9525" marT="9525"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5" marR="9525" marT="9525" marB="0" anchor="b"/>
                </a:tc>
                <a:tc>
                  <a:txBody>
                    <a:bodyPr/>
                    <a:lstStyle/>
                    <a:p>
                      <a:pPr algn="ctr" fontAlgn="b"/>
                      <a:r>
                        <a:rPr lang="en-US" sz="1000" b="1" i="0" u="none" strike="noStrike" dirty="0" smtClean="0">
                          <a:latin typeface="Times New Roman"/>
                        </a:rPr>
                        <a:t>-</a:t>
                      </a:r>
                      <a:endParaRPr lang="en-US" sz="1000" b="1" i="0" u="none" strike="noStrike" dirty="0">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440000688"/>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Student Leader Learning Outcomes</a:t>
            </a:r>
          </a:p>
        </p:txBody>
      </p:sp>
      <p:graphicFrame>
        <p:nvGraphicFramePr>
          <p:cNvPr id="5" name="Table 4"/>
          <p:cNvGraphicFramePr>
            <a:graphicFrameLocks noGrp="1"/>
          </p:cNvGraphicFramePr>
          <p:nvPr/>
        </p:nvGraphicFramePr>
        <p:xfrm>
          <a:off x="844550" y="1327150"/>
          <a:ext cx="7285038" cy="2874963"/>
        </p:xfrm>
        <a:graphic>
          <a:graphicData uri="http://schemas.openxmlformats.org/drawingml/2006/table">
            <a:tbl>
              <a:tblPr firstRow="1" bandRow="1">
                <a:tableStyleId>{5C22544A-7EE6-4342-B048-85BDC9FD1C3A}</a:tableStyleId>
              </a:tblPr>
              <a:tblGrid>
                <a:gridCol w="329983"/>
                <a:gridCol w="4653625"/>
                <a:gridCol w="1150715"/>
                <a:gridCol w="1150715"/>
              </a:tblGrid>
              <a:tr h="649677">
                <a:tc gridSpan="3">
                  <a:txBody>
                    <a:bodyPr/>
                    <a:lstStyle/>
                    <a:p>
                      <a:pPr algn="l" fontAlgn="b"/>
                      <a:r>
                        <a:rPr lang="en-US" sz="1400" b="0" i="0" u="none" strike="noStrike" dirty="0">
                          <a:latin typeface="Arial"/>
                        </a:rPr>
                        <a:t> </a:t>
                      </a:r>
                    </a:p>
                    <a:p>
                      <a:pPr algn="ctr" fontAlgn="b"/>
                      <a:r>
                        <a:rPr lang="en-US" sz="1400" b="1" i="0" u="none" strike="noStrike" dirty="0">
                          <a:latin typeface="Arial"/>
                        </a:rPr>
                        <a:t>Time and Stress Management</a:t>
                      </a:r>
                    </a:p>
                    <a:p>
                      <a:pPr algn="ctr" fontAlgn="b"/>
                      <a:r>
                        <a:rPr lang="en-US" sz="1400" b="1" i="0" u="none" strike="noStrike" dirty="0">
                          <a:latin typeface="Times New Roman"/>
                        </a:rPr>
                        <a:t> </a:t>
                      </a:r>
                    </a:p>
                  </a:txBody>
                  <a:tcPr marL="9525" marR="9525" marT="9526" marB="0" anchor="b"/>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1" i="0" u="none" strike="noStrike" dirty="0">
                        <a:latin typeface="Times New Roman"/>
                      </a:endParaRPr>
                    </a:p>
                  </a:txBody>
                  <a:tcPr marL="9525" marR="9525" marT="9525" marB="0" anchor="b"/>
                </a:tc>
                <a:tc>
                  <a:txBody>
                    <a:bodyPr/>
                    <a:lstStyle/>
                    <a:p>
                      <a:pPr algn="ctr" fontAlgn="b"/>
                      <a:endParaRPr lang="en-US" sz="1400" b="1" i="0" u="none" strike="noStrike" dirty="0">
                        <a:latin typeface="Times New Roman"/>
                      </a:endParaRPr>
                    </a:p>
                  </a:txBody>
                  <a:tcPr marL="9525" marR="9525" marT="9526" marB="0" anchor="b"/>
                </a:tc>
              </a:tr>
              <a:tr h="370881">
                <a:tc>
                  <a:txBody>
                    <a:bodyPr/>
                    <a:lstStyle/>
                    <a:p>
                      <a:pPr algn="ctr" fontAlgn="b"/>
                      <a:endParaRPr lang="en-US" sz="1100" b="1" i="0" u="none" strike="noStrike" dirty="0">
                        <a:solidFill>
                          <a:schemeClr val="bg1"/>
                        </a:solidFill>
                        <a:latin typeface="Arial" pitchFamily="34" charset="0"/>
                        <a:cs typeface="Arial" pitchFamily="34" charset="0"/>
                      </a:endParaRPr>
                    </a:p>
                  </a:txBody>
                  <a:tcPr marL="9525" marR="9525" marT="9526" marB="0" anchor="ctr">
                    <a:solidFill>
                      <a:schemeClr val="tx1"/>
                    </a:solidFill>
                  </a:tcPr>
                </a:tc>
                <a:tc>
                  <a:txBody>
                    <a:bodyPr/>
                    <a:lstStyle/>
                    <a:p>
                      <a:pPr algn="ctr" fontAlgn="b"/>
                      <a:r>
                        <a:rPr lang="en-US" sz="1100" b="1" i="0" u="none" strike="noStrike" dirty="0" smtClean="0">
                          <a:solidFill>
                            <a:schemeClr val="bg1"/>
                          </a:solidFill>
                          <a:latin typeface="Arial" pitchFamily="34" charset="0"/>
                          <a:cs typeface="Arial" pitchFamily="34" charset="0"/>
                        </a:rPr>
                        <a:t>Learning Outcome</a:t>
                      </a:r>
                      <a:endParaRPr lang="en-US" sz="1100" b="1" i="0" u="none" strike="noStrike" dirty="0">
                        <a:solidFill>
                          <a:schemeClr val="bg1"/>
                        </a:solidFill>
                        <a:latin typeface="Arial" pitchFamily="34" charset="0"/>
                        <a:cs typeface="Arial" pitchFamily="34" charset="0"/>
                      </a:endParaRPr>
                    </a:p>
                  </a:txBody>
                  <a:tcPr marL="9525" marR="9525" marT="9526" marB="0" anchor="ctr">
                    <a:solidFill>
                      <a:schemeClr val="tx1"/>
                    </a:solidFill>
                  </a:tcPr>
                </a:tc>
                <a:tc>
                  <a:txBody>
                    <a:bodyPr/>
                    <a:lstStyle/>
                    <a:p>
                      <a:pPr algn="ctr" fontAlgn="b"/>
                      <a:r>
                        <a:rPr lang="en-US" sz="1100" b="1" i="0" u="none" strike="noStrike" dirty="0" smtClean="0">
                          <a:solidFill>
                            <a:schemeClr val="bg1"/>
                          </a:solidFill>
                          <a:latin typeface="Arial" pitchFamily="34" charset="0"/>
                          <a:cs typeface="Arial" pitchFamily="34" charset="0"/>
                        </a:rPr>
                        <a:t>Year Score</a:t>
                      </a:r>
                      <a:endParaRPr lang="en-US" sz="1100" b="1" i="0" u="none" strike="noStrike" dirty="0">
                        <a:solidFill>
                          <a:schemeClr val="bg1"/>
                        </a:solidFill>
                        <a:latin typeface="Arial" pitchFamily="34" charset="0"/>
                        <a:cs typeface="Arial" pitchFamily="34" charset="0"/>
                      </a:endParaRPr>
                    </a:p>
                  </a:txBody>
                  <a:tcPr marL="9525" marR="9525" marT="9526" marB="0" anchor="ctr">
                    <a:solidFill>
                      <a:schemeClr val="tx1"/>
                    </a:solidFill>
                  </a:tcPr>
                </a:tc>
                <a:tc>
                  <a:txBody>
                    <a:bodyPr/>
                    <a:lstStyle/>
                    <a:p>
                      <a:pPr algn="ctr" fontAlgn="b"/>
                      <a:r>
                        <a:rPr lang="en-US" sz="1100" b="1" i="0" u="none" strike="noStrike" dirty="0" smtClean="0">
                          <a:solidFill>
                            <a:schemeClr val="bg1"/>
                          </a:solidFill>
                          <a:latin typeface="Arial" pitchFamily="34" charset="0"/>
                          <a:cs typeface="Arial" pitchFamily="34" charset="0"/>
                        </a:rPr>
                        <a:t>Semester Score*</a:t>
                      </a:r>
                      <a:endParaRPr lang="en-US" sz="1100" b="1" i="0" u="none" strike="noStrike" dirty="0">
                        <a:solidFill>
                          <a:schemeClr val="bg1"/>
                        </a:solidFill>
                        <a:latin typeface="Arial" pitchFamily="34" charset="0"/>
                        <a:cs typeface="Arial" pitchFamily="34" charset="0"/>
                      </a:endParaRPr>
                    </a:p>
                  </a:txBody>
                  <a:tcPr marL="9525" marR="9525" marT="9526" marB="0" anchor="ctr">
                    <a:solidFill>
                      <a:schemeClr val="tx1"/>
                    </a:solidFill>
                  </a:tcPr>
                </a:tc>
              </a:tr>
              <a:tr h="370881">
                <a:tc>
                  <a:txBody>
                    <a:bodyPr/>
                    <a:lstStyle/>
                    <a:p>
                      <a:pPr algn="ctr" fontAlgn="b"/>
                      <a:r>
                        <a:rPr lang="en-US" sz="1100" b="0" i="0" u="none" strike="noStrike" dirty="0" smtClean="0">
                          <a:latin typeface="Arial"/>
                        </a:rPr>
                        <a:t>48</a:t>
                      </a:r>
                      <a:endParaRPr lang="en-US" sz="1100" b="0" i="0" u="none" strike="noStrike" dirty="0">
                        <a:latin typeface="Arial"/>
                      </a:endParaRPr>
                    </a:p>
                  </a:txBody>
                  <a:tcPr marL="9525" marR="9525" marT="9526" marB="0" anchor="b"/>
                </a:tc>
                <a:tc>
                  <a:txBody>
                    <a:bodyPr/>
                    <a:lstStyle/>
                    <a:p>
                      <a:pPr algn="l" fontAlgn="b"/>
                      <a:r>
                        <a:rPr lang="en-US" sz="1100" b="0" i="0" u="none" strike="noStrike" dirty="0">
                          <a:latin typeface="Arial"/>
                        </a:rPr>
                        <a:t>I work effectively under pressure.</a:t>
                      </a:r>
                    </a:p>
                  </a:txBody>
                  <a:tcPr marL="9525" marR="9525" marT="9526" marB="0" anchor="b"/>
                </a:tc>
                <a:tc>
                  <a:txBody>
                    <a:bodyPr/>
                    <a:lstStyle/>
                    <a:p>
                      <a:pPr algn="ctr" fontAlgn="b"/>
                      <a:r>
                        <a:rPr lang="en-US" sz="1100" b="1" i="0" u="none" strike="noStrike" dirty="0" smtClean="0">
                          <a:latin typeface="Times New Roman"/>
                        </a:rPr>
                        <a:t>+5</a:t>
                      </a:r>
                      <a:endParaRPr lang="en-US" sz="1100" b="1" i="0" u="none" strike="noStrike" dirty="0">
                        <a:latin typeface="Times New Roman"/>
                      </a:endParaRPr>
                    </a:p>
                  </a:txBody>
                  <a:tcPr marL="9525" marR="9525" marT="9526"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5" marR="9525" marT="9526" marB="0" anchor="b"/>
                </a:tc>
              </a:tr>
              <a:tr h="370881">
                <a:tc>
                  <a:txBody>
                    <a:bodyPr/>
                    <a:lstStyle/>
                    <a:p>
                      <a:pPr algn="ctr" fontAlgn="b"/>
                      <a:r>
                        <a:rPr lang="en-US" sz="1100" b="0" i="0" u="none" strike="noStrike" dirty="0" smtClean="0">
                          <a:latin typeface="Arial"/>
                        </a:rPr>
                        <a:t>49</a:t>
                      </a:r>
                      <a:endParaRPr lang="en-US" sz="1100" b="0" i="0" u="none" strike="noStrike" dirty="0">
                        <a:latin typeface="Arial"/>
                      </a:endParaRPr>
                    </a:p>
                  </a:txBody>
                  <a:tcPr marL="9525" marR="9525" marT="9526" marB="0" anchor="b"/>
                </a:tc>
                <a:tc>
                  <a:txBody>
                    <a:bodyPr/>
                    <a:lstStyle/>
                    <a:p>
                      <a:pPr algn="l" fontAlgn="b"/>
                      <a:r>
                        <a:rPr lang="en-US" sz="1100" b="0" i="0" u="none" strike="noStrike" dirty="0">
                          <a:latin typeface="Arial"/>
                        </a:rPr>
                        <a:t>I exhibit effective means of coping with stress.</a:t>
                      </a:r>
                    </a:p>
                  </a:txBody>
                  <a:tcPr marL="9525" marR="9525" marT="9526" marB="0" anchor="b"/>
                </a:tc>
                <a:tc>
                  <a:txBody>
                    <a:bodyPr/>
                    <a:lstStyle/>
                    <a:p>
                      <a:pPr algn="ctr" fontAlgn="b"/>
                      <a:r>
                        <a:rPr lang="en-US" sz="1100" b="1" i="0" u="none" strike="noStrike" dirty="0" smtClean="0">
                          <a:latin typeface="Times New Roman"/>
                        </a:rPr>
                        <a:t>+5</a:t>
                      </a:r>
                      <a:endParaRPr lang="en-US" sz="1100" b="1" i="0" u="none" strike="noStrike" dirty="0">
                        <a:latin typeface="Times New Roman"/>
                      </a:endParaRPr>
                    </a:p>
                  </a:txBody>
                  <a:tcPr marL="9525" marR="9525" marT="9526"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5" marR="9525" marT="9526" marB="0" anchor="b"/>
                </a:tc>
              </a:tr>
              <a:tr h="370881">
                <a:tc>
                  <a:txBody>
                    <a:bodyPr/>
                    <a:lstStyle/>
                    <a:p>
                      <a:pPr algn="ctr" fontAlgn="b"/>
                      <a:r>
                        <a:rPr lang="en-US" sz="1100" b="0" i="0" u="none" strike="noStrike" dirty="0" smtClean="0">
                          <a:latin typeface="Arial"/>
                        </a:rPr>
                        <a:t>50</a:t>
                      </a:r>
                      <a:endParaRPr lang="en-US" sz="1100" b="0" i="0" u="none" strike="noStrike" dirty="0">
                        <a:latin typeface="Arial"/>
                      </a:endParaRPr>
                    </a:p>
                  </a:txBody>
                  <a:tcPr marL="9525" marR="9525" marT="9526" marB="0" anchor="b"/>
                </a:tc>
                <a:tc>
                  <a:txBody>
                    <a:bodyPr/>
                    <a:lstStyle/>
                    <a:p>
                      <a:pPr algn="l" fontAlgn="b"/>
                      <a:r>
                        <a:rPr lang="en-US" sz="1100" b="0" i="0" u="none" strike="noStrike" dirty="0">
                          <a:latin typeface="Arial"/>
                        </a:rPr>
                        <a:t>I effectively manage my time.</a:t>
                      </a:r>
                    </a:p>
                  </a:txBody>
                  <a:tcPr marL="9525" marR="9525" marT="9526" marB="0" anchor="b"/>
                </a:tc>
                <a:tc>
                  <a:txBody>
                    <a:bodyPr/>
                    <a:lstStyle/>
                    <a:p>
                      <a:pPr algn="ctr" fontAlgn="b"/>
                      <a:r>
                        <a:rPr lang="en-US" sz="1100" b="1" i="0" u="none" strike="noStrike" dirty="0" smtClean="0">
                          <a:latin typeface="Times New Roman"/>
                        </a:rPr>
                        <a:t>+4</a:t>
                      </a:r>
                      <a:endParaRPr lang="en-US" sz="1100" b="1" i="0" u="none" strike="noStrike" dirty="0">
                        <a:latin typeface="Times New Roman"/>
                      </a:endParaRPr>
                    </a:p>
                  </a:txBody>
                  <a:tcPr marL="9525" marR="9525" marT="9526" marB="0" anchor="b"/>
                </a:tc>
                <a:tc>
                  <a:txBody>
                    <a:bodyPr/>
                    <a:lstStyle/>
                    <a:p>
                      <a:pPr algn="ctr" fontAlgn="b"/>
                      <a:r>
                        <a:rPr lang="en-US" sz="1100" b="1" i="0" u="none" strike="noStrike" dirty="0" smtClean="0">
                          <a:latin typeface="Times New Roman"/>
                        </a:rPr>
                        <a:t>+2</a:t>
                      </a:r>
                      <a:endParaRPr lang="en-US" sz="1100" b="1" i="0" u="none" strike="noStrike" dirty="0">
                        <a:latin typeface="Times New Roman"/>
                      </a:endParaRPr>
                    </a:p>
                  </a:txBody>
                  <a:tcPr marL="9525" marR="9525" marT="9526" marB="0" anchor="b"/>
                </a:tc>
              </a:tr>
              <a:tr h="370881">
                <a:tc>
                  <a:txBody>
                    <a:bodyPr/>
                    <a:lstStyle/>
                    <a:p>
                      <a:pPr algn="ctr" fontAlgn="b"/>
                      <a:r>
                        <a:rPr lang="en-US" sz="1100" b="0" i="0" u="none" strike="noStrike" dirty="0" smtClean="0">
                          <a:latin typeface="Arial"/>
                        </a:rPr>
                        <a:t>51</a:t>
                      </a:r>
                      <a:endParaRPr lang="en-US" sz="1100" b="0" i="0" u="none" strike="noStrike" dirty="0">
                        <a:latin typeface="Arial"/>
                      </a:endParaRPr>
                    </a:p>
                  </a:txBody>
                  <a:tcPr marL="9525" marR="9525" marT="9526" marB="0" anchor="b"/>
                </a:tc>
                <a:tc>
                  <a:txBody>
                    <a:bodyPr/>
                    <a:lstStyle/>
                    <a:p>
                      <a:pPr algn="l" fontAlgn="b"/>
                      <a:r>
                        <a:rPr lang="en-US" sz="1100" b="0" i="0" u="none" strike="noStrike" dirty="0">
                          <a:latin typeface="Arial"/>
                        </a:rPr>
                        <a:t>I make immediate logical decisions.</a:t>
                      </a:r>
                    </a:p>
                  </a:txBody>
                  <a:tcPr marL="9525" marR="9525" marT="9526" marB="0" anchor="b"/>
                </a:tc>
                <a:tc>
                  <a:txBody>
                    <a:bodyPr/>
                    <a:lstStyle/>
                    <a:p>
                      <a:pPr algn="ctr" fontAlgn="b"/>
                      <a:r>
                        <a:rPr lang="en-US" sz="1100" b="1" i="0" u="none" strike="noStrike" dirty="0" smtClean="0">
                          <a:latin typeface="Times New Roman"/>
                        </a:rPr>
                        <a:t>+7</a:t>
                      </a:r>
                      <a:endParaRPr lang="en-US" sz="1100" b="1" i="0" u="none" strike="noStrike" dirty="0">
                        <a:latin typeface="Times New Roman"/>
                      </a:endParaRPr>
                    </a:p>
                  </a:txBody>
                  <a:tcPr marL="9525" marR="9525" marT="9526"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5" marR="9525" marT="9526" marB="0" anchor="b"/>
                </a:tc>
              </a:tr>
              <a:tr h="370881">
                <a:tc>
                  <a:txBody>
                    <a:bodyPr/>
                    <a:lstStyle/>
                    <a:p>
                      <a:pPr algn="ctr" fontAlgn="b"/>
                      <a:r>
                        <a:rPr lang="en-US" sz="1100" b="0" i="0" u="none" strike="noStrike" dirty="0" smtClean="0">
                          <a:latin typeface="Arial"/>
                        </a:rPr>
                        <a:t>52</a:t>
                      </a:r>
                      <a:endParaRPr lang="en-US" sz="1100" b="0" i="0" u="none" strike="noStrike" dirty="0">
                        <a:latin typeface="Arial"/>
                      </a:endParaRPr>
                    </a:p>
                  </a:txBody>
                  <a:tcPr marL="9525" marR="9525" marT="9526" marB="0" anchor="b"/>
                </a:tc>
                <a:tc>
                  <a:txBody>
                    <a:bodyPr/>
                    <a:lstStyle/>
                    <a:p>
                      <a:pPr algn="l" fontAlgn="b"/>
                      <a:r>
                        <a:rPr lang="en-US" sz="1100" b="0" i="0" u="none" strike="noStrike">
                          <a:latin typeface="Arial"/>
                        </a:rPr>
                        <a:t>I create a balance between academic, employment, and co-curricular activities.</a:t>
                      </a:r>
                    </a:p>
                  </a:txBody>
                  <a:tcPr marL="9525" marR="9525" marT="9526" marB="0" anchor="b"/>
                </a:tc>
                <a:tc>
                  <a:txBody>
                    <a:bodyPr/>
                    <a:lstStyle/>
                    <a:p>
                      <a:pPr algn="ctr" fontAlgn="b"/>
                      <a:r>
                        <a:rPr lang="en-US" sz="1100" b="1" i="0" u="none" strike="noStrike" dirty="0" smtClean="0">
                          <a:latin typeface="Times New Roman"/>
                        </a:rPr>
                        <a:t>+5</a:t>
                      </a:r>
                      <a:endParaRPr lang="en-US" sz="1100" b="1" i="0" u="none" strike="noStrike" dirty="0">
                        <a:latin typeface="Times New Roman"/>
                      </a:endParaRPr>
                    </a:p>
                  </a:txBody>
                  <a:tcPr marL="9525" marR="9525" marT="9526" marB="0" anchor="b"/>
                </a:tc>
                <a:tc>
                  <a:txBody>
                    <a:bodyPr/>
                    <a:lstStyle/>
                    <a:p>
                      <a:pPr algn="ctr" fontAlgn="b"/>
                      <a:r>
                        <a:rPr lang="en-US" sz="1100" b="1" i="0" u="none" strike="noStrike" dirty="0" smtClean="0">
                          <a:latin typeface="Times New Roman"/>
                        </a:rPr>
                        <a:t>-</a:t>
                      </a:r>
                      <a:endParaRPr lang="en-US" sz="1100" b="1" i="0" u="none" strike="noStrike" dirty="0">
                        <a:latin typeface="Times New Roman"/>
                      </a:endParaRPr>
                    </a:p>
                  </a:txBody>
                  <a:tcPr marL="9525" marR="9525" marT="9526" marB="0" anchor="b"/>
                </a:tc>
              </a:tr>
            </a:tbl>
          </a:graphicData>
        </a:graphic>
      </p:graphicFrame>
      <p:graphicFrame>
        <p:nvGraphicFramePr>
          <p:cNvPr id="6" name="Table 5"/>
          <p:cNvGraphicFramePr>
            <a:graphicFrameLocks noGrp="1"/>
          </p:cNvGraphicFramePr>
          <p:nvPr/>
        </p:nvGraphicFramePr>
        <p:xfrm>
          <a:off x="1728788" y="4692650"/>
          <a:ext cx="5465762" cy="1762125"/>
        </p:xfrm>
        <a:graphic>
          <a:graphicData uri="http://schemas.openxmlformats.org/drawingml/2006/table">
            <a:tbl>
              <a:tblPr firstRow="1" bandRow="1">
                <a:tableStyleId>{5C22544A-7EE6-4342-B048-85BDC9FD1C3A}</a:tableStyleId>
              </a:tblPr>
              <a:tblGrid>
                <a:gridCol w="242201"/>
                <a:gridCol w="3075905"/>
                <a:gridCol w="1073828"/>
                <a:gridCol w="1073828"/>
              </a:tblGrid>
              <a:tr h="365760">
                <a:tc gridSpan="3">
                  <a:txBody>
                    <a:bodyPr/>
                    <a:lstStyle/>
                    <a:p>
                      <a:pPr algn="l" fontAlgn="b"/>
                      <a:r>
                        <a:rPr lang="en-US" sz="1400" b="0" i="0" u="none" strike="noStrike" dirty="0">
                          <a:latin typeface="Arial"/>
                        </a:rPr>
                        <a:t> </a:t>
                      </a:r>
                    </a:p>
                    <a:p>
                      <a:pPr algn="ctr" fontAlgn="b"/>
                      <a:r>
                        <a:rPr lang="en-US" sz="1400" b="1" i="0" u="none" strike="noStrike" dirty="0">
                          <a:latin typeface="Arial"/>
                        </a:rPr>
                        <a:t>Financial Management</a:t>
                      </a:r>
                    </a:p>
                    <a:p>
                      <a:pPr algn="ctr" fontAlgn="b"/>
                      <a:r>
                        <a:rPr lang="en-US" sz="1400" b="1" i="0" u="none" strike="noStrike" dirty="0">
                          <a:latin typeface="Times New Roman"/>
                        </a:rPr>
                        <a:t> </a:t>
                      </a:r>
                    </a:p>
                  </a:txBody>
                  <a:tcPr marL="9524" marR="9524" marT="9525" marB="0" anchor="b"/>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1" i="0" u="none" strike="noStrike" dirty="0">
                        <a:latin typeface="Times New Roman"/>
                      </a:endParaRPr>
                    </a:p>
                  </a:txBody>
                  <a:tcPr marL="9525" marR="9525" marT="9525" marB="0" anchor="b"/>
                </a:tc>
                <a:tc>
                  <a:txBody>
                    <a:bodyPr/>
                    <a:lstStyle/>
                    <a:p>
                      <a:pPr algn="ctr" fontAlgn="b"/>
                      <a:endParaRPr lang="en-US" sz="1400" b="1" i="0" u="none" strike="noStrike" dirty="0">
                        <a:latin typeface="Times New Roman"/>
                      </a:endParaRPr>
                    </a:p>
                  </a:txBody>
                  <a:tcPr marL="9524" marR="9524" marT="9525" marB="0" anchor="b"/>
                </a:tc>
              </a:tr>
              <a:tr h="370840">
                <a:tc>
                  <a:txBody>
                    <a:bodyPr/>
                    <a:lstStyle/>
                    <a:p>
                      <a:pPr algn="ctr" fontAlgn="b"/>
                      <a:endParaRPr lang="en-US" sz="1050" b="1" i="0" u="none" strike="noStrike" dirty="0">
                        <a:solidFill>
                          <a:schemeClr val="bg1"/>
                        </a:solidFill>
                        <a:latin typeface="Arial" pitchFamily="34" charset="0"/>
                        <a:cs typeface="Arial" pitchFamily="34" charset="0"/>
                      </a:endParaRPr>
                    </a:p>
                  </a:txBody>
                  <a:tcPr marL="9524" marR="9524" marT="9525" marB="0" anchor="ctr">
                    <a:solidFill>
                      <a:schemeClr val="tx1"/>
                    </a:solidFill>
                  </a:tcPr>
                </a:tc>
                <a:tc>
                  <a:txBody>
                    <a:bodyPr/>
                    <a:lstStyle/>
                    <a:p>
                      <a:pPr algn="ctr" fontAlgn="b"/>
                      <a:r>
                        <a:rPr lang="en-US" sz="1050" b="1" i="0" u="none" strike="noStrike" dirty="0" smtClean="0">
                          <a:solidFill>
                            <a:schemeClr val="bg1"/>
                          </a:solidFill>
                          <a:latin typeface="Arial" pitchFamily="34" charset="0"/>
                          <a:cs typeface="Arial" pitchFamily="34" charset="0"/>
                        </a:rPr>
                        <a:t>Learning Outcome</a:t>
                      </a:r>
                      <a:endParaRPr lang="en-US" sz="1050" b="1" i="0" u="none" strike="noStrike" dirty="0">
                        <a:solidFill>
                          <a:schemeClr val="bg1"/>
                        </a:solidFill>
                        <a:latin typeface="Arial" pitchFamily="34" charset="0"/>
                        <a:cs typeface="Arial" pitchFamily="34" charset="0"/>
                      </a:endParaRPr>
                    </a:p>
                  </a:txBody>
                  <a:tcPr marL="9524" marR="9524" marT="9525" marB="0" anchor="ctr">
                    <a:solidFill>
                      <a:schemeClr val="tx1"/>
                    </a:solidFill>
                  </a:tcPr>
                </a:tc>
                <a:tc>
                  <a:txBody>
                    <a:bodyPr/>
                    <a:lstStyle/>
                    <a:p>
                      <a:pPr algn="ctr" fontAlgn="b"/>
                      <a:r>
                        <a:rPr lang="en-US" sz="1050" b="1" i="0" u="none" strike="noStrike" dirty="0" smtClean="0">
                          <a:solidFill>
                            <a:schemeClr val="bg1"/>
                          </a:solidFill>
                          <a:latin typeface="Arial" pitchFamily="34" charset="0"/>
                          <a:cs typeface="Arial" pitchFamily="34" charset="0"/>
                        </a:rPr>
                        <a:t>Year Score</a:t>
                      </a:r>
                      <a:endParaRPr lang="en-US" sz="1050" b="1" i="0" u="none" strike="noStrike" dirty="0">
                        <a:solidFill>
                          <a:schemeClr val="bg1"/>
                        </a:solidFill>
                        <a:latin typeface="Arial" pitchFamily="34" charset="0"/>
                        <a:cs typeface="Arial" pitchFamily="34" charset="0"/>
                      </a:endParaRPr>
                    </a:p>
                  </a:txBody>
                  <a:tcPr marL="9524" marR="9524" marT="9525" marB="0" anchor="ctr">
                    <a:solidFill>
                      <a:schemeClr val="tx1"/>
                    </a:solidFill>
                  </a:tcPr>
                </a:tc>
                <a:tc>
                  <a:txBody>
                    <a:bodyPr/>
                    <a:lstStyle/>
                    <a:p>
                      <a:pPr algn="ctr" fontAlgn="b"/>
                      <a:r>
                        <a:rPr lang="en-US" sz="1050" b="1" i="0" u="none" strike="noStrike" dirty="0" smtClean="0">
                          <a:solidFill>
                            <a:schemeClr val="bg1"/>
                          </a:solidFill>
                          <a:latin typeface="Arial" pitchFamily="34" charset="0"/>
                          <a:cs typeface="Arial" pitchFamily="34" charset="0"/>
                        </a:rPr>
                        <a:t>Semester Score*</a:t>
                      </a:r>
                      <a:endParaRPr lang="en-US" sz="1050" b="1" i="0" u="none" strike="noStrike" dirty="0">
                        <a:solidFill>
                          <a:schemeClr val="bg1"/>
                        </a:solidFill>
                        <a:latin typeface="Arial" pitchFamily="34" charset="0"/>
                        <a:cs typeface="Arial" pitchFamily="34" charset="0"/>
                      </a:endParaRPr>
                    </a:p>
                  </a:txBody>
                  <a:tcPr marL="9524" marR="9524" marT="9525" marB="0" anchor="ctr">
                    <a:solidFill>
                      <a:schemeClr val="tx1"/>
                    </a:solidFill>
                  </a:tcPr>
                </a:tc>
              </a:tr>
              <a:tr h="370840">
                <a:tc>
                  <a:txBody>
                    <a:bodyPr/>
                    <a:lstStyle/>
                    <a:p>
                      <a:pPr algn="ctr" fontAlgn="b"/>
                      <a:r>
                        <a:rPr lang="en-US" sz="1050" b="0" i="0" u="none" strike="noStrike" dirty="0" smtClean="0">
                          <a:latin typeface="Arial"/>
                        </a:rPr>
                        <a:t>53</a:t>
                      </a:r>
                      <a:endParaRPr lang="en-US" sz="1050" b="0" i="0" u="none" strike="noStrike" dirty="0">
                        <a:latin typeface="Arial"/>
                      </a:endParaRPr>
                    </a:p>
                  </a:txBody>
                  <a:tcPr marL="9524" marR="9524" marT="9525" marB="0" anchor="b"/>
                </a:tc>
                <a:tc>
                  <a:txBody>
                    <a:bodyPr/>
                    <a:lstStyle/>
                    <a:p>
                      <a:pPr algn="l" fontAlgn="b"/>
                      <a:r>
                        <a:rPr lang="en-US" sz="1050" b="0" i="0" u="none" strike="noStrike" dirty="0">
                          <a:latin typeface="Arial"/>
                        </a:rPr>
                        <a:t>I can read and analyze a budget.</a:t>
                      </a:r>
                    </a:p>
                  </a:txBody>
                  <a:tcPr marL="9524" marR="9524" marT="9525" marB="0" anchor="b"/>
                </a:tc>
                <a:tc>
                  <a:txBody>
                    <a:bodyPr/>
                    <a:lstStyle/>
                    <a:p>
                      <a:pPr algn="ctr" fontAlgn="b"/>
                      <a:r>
                        <a:rPr lang="en-US" sz="1050" b="1" i="0" u="none" strike="noStrike" dirty="0" smtClean="0">
                          <a:latin typeface="Times New Roman"/>
                        </a:rPr>
                        <a:t>+10</a:t>
                      </a:r>
                      <a:endParaRPr lang="en-US" sz="1050" b="1" i="0" u="none" strike="noStrike" dirty="0">
                        <a:latin typeface="Times New Roman"/>
                      </a:endParaRPr>
                    </a:p>
                  </a:txBody>
                  <a:tcPr marL="9524" marR="9524" marT="9525" marB="0" anchor="b"/>
                </a:tc>
                <a:tc>
                  <a:txBody>
                    <a:bodyPr/>
                    <a:lstStyle/>
                    <a:p>
                      <a:pPr algn="ctr" fontAlgn="b"/>
                      <a:r>
                        <a:rPr lang="en-US" sz="1050" b="1" i="0" u="none" strike="noStrike" dirty="0" smtClean="0">
                          <a:latin typeface="Times New Roman"/>
                        </a:rPr>
                        <a:t>+1</a:t>
                      </a:r>
                      <a:endParaRPr lang="en-US" sz="1050" b="1" i="0" u="none" strike="noStrike" dirty="0">
                        <a:latin typeface="Times New Roman"/>
                      </a:endParaRPr>
                    </a:p>
                  </a:txBody>
                  <a:tcPr marL="9524" marR="9524" marT="9525" marB="0" anchor="b"/>
                </a:tc>
              </a:tr>
              <a:tr h="370840">
                <a:tc>
                  <a:txBody>
                    <a:bodyPr/>
                    <a:lstStyle/>
                    <a:p>
                      <a:pPr algn="ctr" fontAlgn="b"/>
                      <a:r>
                        <a:rPr lang="en-US" sz="1050" b="0" i="0" u="none" strike="noStrike" dirty="0" smtClean="0">
                          <a:latin typeface="Arial"/>
                        </a:rPr>
                        <a:t>54</a:t>
                      </a:r>
                      <a:endParaRPr lang="en-US" sz="1050" b="0" i="0" u="none" strike="noStrike" dirty="0">
                        <a:latin typeface="Arial"/>
                      </a:endParaRPr>
                    </a:p>
                  </a:txBody>
                  <a:tcPr marL="9524" marR="9524" marT="9525" marB="0" anchor="b"/>
                </a:tc>
                <a:tc>
                  <a:txBody>
                    <a:bodyPr/>
                    <a:lstStyle/>
                    <a:p>
                      <a:pPr algn="l" fontAlgn="b"/>
                      <a:r>
                        <a:rPr lang="en-US" sz="1050" b="0" i="0" u="none" strike="noStrike" dirty="0">
                          <a:latin typeface="Arial"/>
                        </a:rPr>
                        <a:t>I accept financial responsibility and work within a budget.</a:t>
                      </a:r>
                    </a:p>
                  </a:txBody>
                  <a:tcPr marL="9524" marR="9524" marT="9525" marB="0" anchor="b"/>
                </a:tc>
                <a:tc>
                  <a:txBody>
                    <a:bodyPr/>
                    <a:lstStyle/>
                    <a:p>
                      <a:pPr algn="ctr" fontAlgn="b"/>
                      <a:r>
                        <a:rPr lang="en-US" sz="1050" b="1" i="0" u="none" strike="noStrike" dirty="0" smtClean="0">
                          <a:latin typeface="Times New Roman"/>
                        </a:rPr>
                        <a:t>+4</a:t>
                      </a:r>
                      <a:endParaRPr lang="en-US" sz="1050" b="1" i="0" u="none" strike="noStrike" dirty="0">
                        <a:latin typeface="Times New Roman"/>
                      </a:endParaRPr>
                    </a:p>
                  </a:txBody>
                  <a:tcPr marL="9524" marR="9524" marT="9525" marB="0" anchor="b"/>
                </a:tc>
                <a:tc>
                  <a:txBody>
                    <a:bodyPr/>
                    <a:lstStyle/>
                    <a:p>
                      <a:pPr algn="ctr" fontAlgn="b"/>
                      <a:r>
                        <a:rPr lang="en-US" sz="1050" b="1" i="0" u="none" strike="noStrike" dirty="0" smtClean="0">
                          <a:latin typeface="Times New Roman"/>
                        </a:rPr>
                        <a:t>+1</a:t>
                      </a:r>
                      <a:endParaRPr lang="en-US" sz="1050" b="1" i="0" u="none" strike="noStrike" dirty="0">
                        <a:latin typeface="Times New Roman"/>
                      </a:endParaRPr>
                    </a:p>
                  </a:txBody>
                  <a:tcPr marL="9524" marR="9524" marT="9525" marB="0" anchor="b"/>
                </a:tc>
              </a:tr>
            </a:tbl>
          </a:graphicData>
        </a:graphic>
      </p:graphicFrame>
    </p:spTree>
    <p:extLst>
      <p:ext uri="{BB962C8B-B14F-4D97-AF65-F5344CB8AC3E}">
        <p14:creationId xmlns:p14="http://schemas.microsoft.com/office/powerpoint/2010/main" val="2695900612"/>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Student Leader Learning Outcomes</a:t>
            </a:r>
          </a:p>
        </p:txBody>
      </p:sp>
      <p:graphicFrame>
        <p:nvGraphicFramePr>
          <p:cNvPr id="6" name="Table 5"/>
          <p:cNvGraphicFramePr>
            <a:graphicFrameLocks noGrp="1"/>
          </p:cNvGraphicFramePr>
          <p:nvPr/>
        </p:nvGraphicFramePr>
        <p:xfrm>
          <a:off x="1176338" y="1276350"/>
          <a:ext cx="6410325" cy="2133599"/>
        </p:xfrm>
        <a:graphic>
          <a:graphicData uri="http://schemas.openxmlformats.org/drawingml/2006/table">
            <a:tbl>
              <a:tblPr firstRow="1" bandRow="1">
                <a:tableStyleId>{5C22544A-7EE6-4342-B048-85BDC9FD1C3A}</a:tableStyleId>
              </a:tblPr>
              <a:tblGrid>
                <a:gridCol w="180548"/>
                <a:gridCol w="3710975"/>
                <a:gridCol w="1259401"/>
                <a:gridCol w="1259401"/>
              </a:tblGrid>
              <a:tr h="649799">
                <a:tc gridSpan="3">
                  <a:txBody>
                    <a:bodyPr/>
                    <a:lstStyle/>
                    <a:p>
                      <a:pPr algn="l" fontAlgn="b"/>
                      <a:r>
                        <a:rPr lang="en-US" sz="1400" b="0" i="0" u="none" strike="noStrike" dirty="0">
                          <a:latin typeface="Arial"/>
                        </a:rPr>
                        <a:t> </a:t>
                      </a:r>
                    </a:p>
                    <a:p>
                      <a:pPr algn="ctr" fontAlgn="b"/>
                      <a:r>
                        <a:rPr lang="en-US" sz="1400" b="1" i="0" u="none" strike="noStrike" dirty="0">
                          <a:latin typeface="Arial"/>
                        </a:rPr>
                        <a:t>Adaptability</a:t>
                      </a:r>
                    </a:p>
                    <a:p>
                      <a:pPr algn="ctr" fontAlgn="b"/>
                      <a:r>
                        <a:rPr lang="en-US" sz="1400" b="1" i="0" u="none" strike="noStrike" dirty="0">
                          <a:latin typeface="Times New Roman"/>
                        </a:rPr>
                        <a:t> </a:t>
                      </a:r>
                    </a:p>
                  </a:txBody>
                  <a:tcPr marL="9524" marR="9524" marT="9528" marB="0" anchor="b"/>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1" i="0" u="none" strike="noStrike" dirty="0">
                        <a:latin typeface="Times New Roman"/>
                      </a:endParaRPr>
                    </a:p>
                  </a:txBody>
                  <a:tcPr marL="9525" marR="9525" marT="9525" marB="0" anchor="b"/>
                </a:tc>
                <a:tc>
                  <a:txBody>
                    <a:bodyPr/>
                    <a:lstStyle/>
                    <a:p>
                      <a:pPr algn="ctr" fontAlgn="b"/>
                      <a:endParaRPr lang="en-US" sz="1400" b="1" i="0" u="none" strike="noStrike" dirty="0">
                        <a:latin typeface="Times New Roman"/>
                      </a:endParaRPr>
                    </a:p>
                  </a:txBody>
                  <a:tcPr marL="9524" marR="9524" marT="9528" marB="0" anchor="b"/>
                </a:tc>
              </a:tr>
              <a:tr h="370950">
                <a:tc>
                  <a:txBody>
                    <a:bodyPr/>
                    <a:lstStyle/>
                    <a:p>
                      <a:pPr algn="ctr" fontAlgn="b"/>
                      <a:endParaRPr lang="en-US" sz="1100" b="0" i="0" u="none" strike="noStrike" dirty="0">
                        <a:solidFill>
                          <a:schemeClr val="bg1"/>
                        </a:solidFill>
                        <a:latin typeface="Arial" pitchFamily="34" charset="0"/>
                        <a:cs typeface="Arial" pitchFamily="34" charset="0"/>
                      </a:endParaRPr>
                    </a:p>
                  </a:txBody>
                  <a:tcPr marL="9524" marR="9524" marT="9528" marB="0" anchor="ctr">
                    <a:solidFill>
                      <a:schemeClr val="tx1"/>
                    </a:solidFill>
                  </a:tcPr>
                </a:tc>
                <a:tc>
                  <a:txBody>
                    <a:bodyPr/>
                    <a:lstStyle/>
                    <a:p>
                      <a:pPr algn="ctr" fontAlgn="b"/>
                      <a:r>
                        <a:rPr lang="en-US" sz="1100" b="1" i="0" u="none" strike="noStrike" dirty="0" smtClean="0">
                          <a:solidFill>
                            <a:schemeClr val="bg1"/>
                          </a:solidFill>
                          <a:latin typeface="Arial" pitchFamily="34" charset="0"/>
                          <a:cs typeface="Arial" pitchFamily="34" charset="0"/>
                        </a:rPr>
                        <a:t>Learning Outcome</a:t>
                      </a:r>
                      <a:endParaRPr lang="en-US" sz="1100" b="1" i="0" u="none" strike="noStrike" dirty="0">
                        <a:solidFill>
                          <a:schemeClr val="bg1"/>
                        </a:solidFill>
                        <a:latin typeface="Arial" pitchFamily="34" charset="0"/>
                        <a:cs typeface="Arial" pitchFamily="34" charset="0"/>
                      </a:endParaRPr>
                    </a:p>
                  </a:txBody>
                  <a:tcPr marL="9524" marR="9524" marT="9528" marB="0" anchor="ctr">
                    <a:solidFill>
                      <a:schemeClr val="tx1"/>
                    </a:solidFill>
                  </a:tcPr>
                </a:tc>
                <a:tc>
                  <a:txBody>
                    <a:bodyPr/>
                    <a:lstStyle/>
                    <a:p>
                      <a:pPr algn="ctr" fontAlgn="b"/>
                      <a:r>
                        <a:rPr lang="en-US" sz="1100" b="1" i="0" u="none" strike="noStrike" dirty="0" smtClean="0">
                          <a:solidFill>
                            <a:schemeClr val="bg1"/>
                          </a:solidFill>
                          <a:latin typeface="Arial" pitchFamily="34" charset="0"/>
                          <a:cs typeface="Arial" pitchFamily="34" charset="0"/>
                        </a:rPr>
                        <a:t>Year Score</a:t>
                      </a:r>
                      <a:endParaRPr lang="en-US" sz="1100" b="1" i="0" u="none" strike="noStrike" dirty="0">
                        <a:solidFill>
                          <a:schemeClr val="bg1"/>
                        </a:solidFill>
                        <a:latin typeface="Arial" pitchFamily="34" charset="0"/>
                        <a:cs typeface="Arial" pitchFamily="34" charset="0"/>
                      </a:endParaRPr>
                    </a:p>
                  </a:txBody>
                  <a:tcPr marL="9524" marR="9524" marT="9528" marB="0" anchor="ctr">
                    <a:solidFill>
                      <a:schemeClr val="tx1"/>
                    </a:solidFill>
                  </a:tcPr>
                </a:tc>
                <a:tc>
                  <a:txBody>
                    <a:bodyPr/>
                    <a:lstStyle/>
                    <a:p>
                      <a:pPr algn="ctr" fontAlgn="b"/>
                      <a:r>
                        <a:rPr lang="en-US" sz="1100" b="1" i="0" u="none" strike="noStrike" dirty="0" smtClean="0">
                          <a:solidFill>
                            <a:schemeClr val="bg1"/>
                          </a:solidFill>
                          <a:latin typeface="Arial" pitchFamily="34" charset="0"/>
                          <a:cs typeface="Arial" pitchFamily="34" charset="0"/>
                        </a:rPr>
                        <a:t>Semester Score*</a:t>
                      </a:r>
                      <a:endParaRPr lang="en-US" sz="1100" b="1" i="0" u="none" strike="noStrike" dirty="0">
                        <a:solidFill>
                          <a:schemeClr val="bg1"/>
                        </a:solidFill>
                        <a:latin typeface="Arial" pitchFamily="34" charset="0"/>
                        <a:cs typeface="Arial" pitchFamily="34" charset="0"/>
                      </a:endParaRPr>
                    </a:p>
                  </a:txBody>
                  <a:tcPr marL="9524" marR="9524" marT="9528" marB="0" anchor="ctr">
                    <a:solidFill>
                      <a:schemeClr val="tx1"/>
                    </a:solidFill>
                  </a:tcPr>
                </a:tc>
              </a:tr>
              <a:tr h="370950">
                <a:tc>
                  <a:txBody>
                    <a:bodyPr/>
                    <a:lstStyle/>
                    <a:p>
                      <a:pPr algn="ctr" fontAlgn="b"/>
                      <a:r>
                        <a:rPr lang="en-US" sz="1100" b="0" i="0" u="none" strike="noStrike" dirty="0" smtClean="0">
                          <a:latin typeface="Arial"/>
                        </a:rPr>
                        <a:t>55</a:t>
                      </a:r>
                      <a:endParaRPr lang="en-US" sz="1100" b="0" i="0" u="none" strike="noStrike" dirty="0">
                        <a:latin typeface="Arial"/>
                      </a:endParaRPr>
                    </a:p>
                  </a:txBody>
                  <a:tcPr marL="9524" marR="9524" marT="9528" marB="0" anchor="b"/>
                </a:tc>
                <a:tc>
                  <a:txBody>
                    <a:bodyPr/>
                    <a:lstStyle/>
                    <a:p>
                      <a:pPr algn="l" fontAlgn="b"/>
                      <a:r>
                        <a:rPr lang="en-US" sz="1100" b="0" i="0" u="none" strike="noStrike" dirty="0">
                          <a:latin typeface="Arial"/>
                        </a:rPr>
                        <a:t>I modify my behavior to given situations.</a:t>
                      </a:r>
                    </a:p>
                  </a:txBody>
                  <a:tcPr marL="9524" marR="9524" marT="9528" marB="0" anchor="b"/>
                </a:tc>
                <a:tc>
                  <a:txBody>
                    <a:bodyPr/>
                    <a:lstStyle/>
                    <a:p>
                      <a:pPr algn="ctr" fontAlgn="b"/>
                      <a:r>
                        <a:rPr lang="en-US" sz="1100" b="1" i="0" u="none" strike="noStrike" dirty="0" smtClean="0">
                          <a:latin typeface="Times New Roman"/>
                        </a:rPr>
                        <a:t>+2</a:t>
                      </a:r>
                      <a:endParaRPr lang="en-US" sz="1100" b="1" i="0" u="none" strike="noStrike" dirty="0">
                        <a:latin typeface="Times New Roman"/>
                      </a:endParaRPr>
                    </a:p>
                  </a:txBody>
                  <a:tcPr marL="9524" marR="9524" marT="9528"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8" marB="0" anchor="b"/>
                </a:tc>
              </a:tr>
              <a:tr h="370950">
                <a:tc>
                  <a:txBody>
                    <a:bodyPr/>
                    <a:lstStyle/>
                    <a:p>
                      <a:pPr algn="ctr" fontAlgn="b"/>
                      <a:r>
                        <a:rPr lang="en-US" sz="1100" b="0" i="0" u="none" strike="noStrike" dirty="0" smtClean="0">
                          <a:latin typeface="Arial"/>
                        </a:rPr>
                        <a:t>56</a:t>
                      </a:r>
                      <a:endParaRPr lang="en-US" sz="1100" b="0" i="0" u="none" strike="noStrike" dirty="0">
                        <a:latin typeface="Arial"/>
                      </a:endParaRPr>
                    </a:p>
                  </a:txBody>
                  <a:tcPr marL="9524" marR="9524" marT="9528" marB="0" anchor="b"/>
                </a:tc>
                <a:tc>
                  <a:txBody>
                    <a:bodyPr/>
                    <a:lstStyle/>
                    <a:p>
                      <a:pPr algn="l" fontAlgn="b"/>
                      <a:r>
                        <a:rPr lang="en-US" sz="1100" b="0" i="0" u="none" strike="noStrike" dirty="0">
                          <a:latin typeface="Arial"/>
                        </a:rPr>
                        <a:t>I learn new skills easily.</a:t>
                      </a:r>
                    </a:p>
                  </a:txBody>
                  <a:tcPr marL="9524" marR="9524" marT="9528" marB="0" anchor="b"/>
                </a:tc>
                <a:tc>
                  <a:txBody>
                    <a:bodyPr/>
                    <a:lstStyle/>
                    <a:p>
                      <a:pPr algn="ctr" fontAlgn="b"/>
                      <a:r>
                        <a:rPr lang="en-US" sz="1100" b="1" i="0" u="none" strike="noStrike" dirty="0" smtClean="0">
                          <a:latin typeface="Times New Roman"/>
                        </a:rPr>
                        <a:t>+3</a:t>
                      </a:r>
                      <a:endParaRPr lang="en-US" sz="1100" b="1" i="0" u="none" strike="noStrike" dirty="0">
                        <a:latin typeface="Times New Roman"/>
                      </a:endParaRPr>
                    </a:p>
                  </a:txBody>
                  <a:tcPr marL="9524" marR="9524" marT="9528" marB="0" anchor="b"/>
                </a:tc>
                <a:tc>
                  <a:txBody>
                    <a:bodyPr/>
                    <a:lstStyle/>
                    <a:p>
                      <a:pPr algn="ctr" fontAlgn="b"/>
                      <a:r>
                        <a:rPr lang="en-US" sz="1100" b="1" i="0" u="none" strike="noStrike" dirty="0" smtClean="0">
                          <a:latin typeface="Times New Roman"/>
                        </a:rPr>
                        <a:t>-</a:t>
                      </a:r>
                      <a:endParaRPr lang="en-US" sz="1100" b="1" i="0" u="none" strike="noStrike" dirty="0">
                        <a:latin typeface="Times New Roman"/>
                      </a:endParaRPr>
                    </a:p>
                  </a:txBody>
                  <a:tcPr marL="9524" marR="9524" marT="9528" marB="0" anchor="b"/>
                </a:tc>
              </a:tr>
              <a:tr h="370950">
                <a:tc>
                  <a:txBody>
                    <a:bodyPr/>
                    <a:lstStyle/>
                    <a:p>
                      <a:pPr algn="ctr" fontAlgn="b"/>
                      <a:r>
                        <a:rPr lang="en-US" sz="1100" b="0" i="0" u="none" strike="noStrike" dirty="0" smtClean="0">
                          <a:latin typeface="Arial"/>
                        </a:rPr>
                        <a:t>57</a:t>
                      </a:r>
                      <a:endParaRPr lang="en-US" sz="1100" b="0" i="0" u="none" strike="noStrike" dirty="0">
                        <a:latin typeface="Arial"/>
                      </a:endParaRPr>
                    </a:p>
                  </a:txBody>
                  <a:tcPr marL="9524" marR="9524" marT="9528" marB="0" anchor="b"/>
                </a:tc>
                <a:tc>
                  <a:txBody>
                    <a:bodyPr/>
                    <a:lstStyle/>
                    <a:p>
                      <a:pPr algn="l" fontAlgn="b"/>
                      <a:r>
                        <a:rPr lang="en-US" sz="1100" b="0" i="0" u="none" strike="noStrike" dirty="0">
                          <a:latin typeface="Arial"/>
                        </a:rPr>
                        <a:t>I react well to change.</a:t>
                      </a:r>
                    </a:p>
                  </a:txBody>
                  <a:tcPr marL="9524" marR="9524" marT="9528" marB="0" anchor="b"/>
                </a:tc>
                <a:tc>
                  <a:txBody>
                    <a:bodyPr/>
                    <a:lstStyle/>
                    <a:p>
                      <a:pPr algn="ctr" fontAlgn="b"/>
                      <a:r>
                        <a:rPr lang="en-US" sz="1100" b="1" i="0" u="none" strike="noStrike" dirty="0" smtClean="0">
                          <a:latin typeface="Times New Roman"/>
                        </a:rPr>
                        <a:t>+1</a:t>
                      </a:r>
                      <a:endParaRPr lang="en-US" sz="1100" b="1" i="0" u="none" strike="noStrike" dirty="0">
                        <a:latin typeface="Times New Roman"/>
                      </a:endParaRPr>
                    </a:p>
                  </a:txBody>
                  <a:tcPr marL="9524" marR="9524" marT="9528" marB="0" anchor="b"/>
                </a:tc>
                <a:tc>
                  <a:txBody>
                    <a:bodyPr/>
                    <a:lstStyle/>
                    <a:p>
                      <a:pPr algn="ctr" fontAlgn="b"/>
                      <a:r>
                        <a:rPr lang="en-US" sz="1100" b="1" i="0" u="none" strike="noStrike" dirty="0" smtClean="0">
                          <a:latin typeface="Times New Roman"/>
                        </a:rPr>
                        <a:t>-</a:t>
                      </a:r>
                      <a:endParaRPr lang="en-US" sz="1100" b="1" i="0" u="none" strike="noStrike" dirty="0">
                        <a:latin typeface="Times New Roman"/>
                      </a:endParaRPr>
                    </a:p>
                  </a:txBody>
                  <a:tcPr marL="9524" marR="9524" marT="9528" marB="0" anchor="b"/>
                </a:tc>
              </a:tr>
            </a:tbl>
          </a:graphicData>
        </a:graphic>
      </p:graphicFrame>
      <p:graphicFrame>
        <p:nvGraphicFramePr>
          <p:cNvPr id="7" name="Table 6"/>
          <p:cNvGraphicFramePr>
            <a:graphicFrameLocks noGrp="1"/>
          </p:cNvGraphicFramePr>
          <p:nvPr/>
        </p:nvGraphicFramePr>
        <p:xfrm>
          <a:off x="1296988" y="3717925"/>
          <a:ext cx="5868987" cy="3005138"/>
        </p:xfrm>
        <a:graphic>
          <a:graphicData uri="http://schemas.openxmlformats.org/drawingml/2006/table">
            <a:tbl>
              <a:tblPr firstRow="1" bandRow="1">
                <a:tableStyleId>{5C22544A-7EE6-4342-B048-85BDC9FD1C3A}</a:tableStyleId>
              </a:tblPr>
              <a:tblGrid>
                <a:gridCol w="165301"/>
                <a:gridCol w="3397590"/>
                <a:gridCol w="1153048"/>
                <a:gridCol w="1153048"/>
              </a:tblGrid>
              <a:tr h="649601">
                <a:tc gridSpan="3">
                  <a:txBody>
                    <a:bodyPr/>
                    <a:lstStyle/>
                    <a:p>
                      <a:pPr algn="l" fontAlgn="b"/>
                      <a:r>
                        <a:rPr lang="en-US" sz="1400" b="0" i="0" u="none" strike="noStrike" dirty="0">
                          <a:latin typeface="Arial"/>
                        </a:rPr>
                        <a:t> </a:t>
                      </a:r>
                    </a:p>
                    <a:p>
                      <a:pPr algn="ctr" fontAlgn="b"/>
                      <a:r>
                        <a:rPr lang="en-US" sz="1400" b="1" i="0" u="none" strike="noStrike" dirty="0">
                          <a:latin typeface="Arial"/>
                        </a:rPr>
                        <a:t>Human Relations</a:t>
                      </a:r>
                    </a:p>
                    <a:p>
                      <a:pPr algn="ctr" fontAlgn="b"/>
                      <a:r>
                        <a:rPr lang="en-US" sz="1400" b="1" i="0" u="none" strike="noStrike" dirty="0">
                          <a:latin typeface="Times New Roman"/>
                        </a:rPr>
                        <a:t> </a:t>
                      </a:r>
                    </a:p>
                  </a:txBody>
                  <a:tcPr marL="9524" marR="9524" marT="9524" marB="0" anchor="b"/>
                </a:tc>
                <a:tc hMerge="1">
                  <a:txBody>
                    <a:bodyPr/>
                    <a:lstStyle/>
                    <a:p>
                      <a:pPr algn="ctr" fontAlgn="b"/>
                      <a:endParaRPr lang="en-US" sz="800" b="1" i="0" u="none" strike="noStrike" dirty="0">
                        <a:latin typeface="Arial"/>
                      </a:endParaRPr>
                    </a:p>
                  </a:txBody>
                  <a:tcPr marL="9525" marR="9525" marT="9525" marB="0" anchor="b"/>
                </a:tc>
                <a:tc hMerge="1">
                  <a:txBody>
                    <a:bodyPr/>
                    <a:lstStyle/>
                    <a:p>
                      <a:pPr algn="ctr" fontAlgn="b"/>
                      <a:endParaRPr lang="en-US" sz="800" b="1" i="0" u="none" strike="noStrike" dirty="0">
                        <a:latin typeface="Times New Roman"/>
                      </a:endParaRPr>
                    </a:p>
                  </a:txBody>
                  <a:tcPr marL="9525" marR="9525" marT="9525" marB="0" anchor="b"/>
                </a:tc>
                <a:tc>
                  <a:txBody>
                    <a:bodyPr/>
                    <a:lstStyle/>
                    <a:p>
                      <a:pPr algn="ctr" fontAlgn="b"/>
                      <a:endParaRPr lang="en-US" sz="1400" b="1" i="0" u="none" strike="noStrike" dirty="0">
                        <a:latin typeface="Times New Roman"/>
                      </a:endParaRPr>
                    </a:p>
                  </a:txBody>
                  <a:tcPr marL="9524" marR="9524" marT="9524" marB="0" anchor="b"/>
                </a:tc>
              </a:tr>
              <a:tr h="392589">
                <a:tc>
                  <a:txBody>
                    <a:bodyPr/>
                    <a:lstStyle/>
                    <a:p>
                      <a:pPr algn="ctr" fontAlgn="b"/>
                      <a:endParaRPr lang="en-US" sz="1000" b="1" i="0" u="none" strike="noStrike" dirty="0">
                        <a:solidFill>
                          <a:schemeClr val="bg1"/>
                        </a:solidFill>
                        <a:latin typeface="Arial" pitchFamily="34" charset="0"/>
                        <a:cs typeface="Arial" pitchFamily="34" charset="0"/>
                      </a:endParaRPr>
                    </a:p>
                  </a:txBody>
                  <a:tcPr marL="9524" marR="9524" marT="9524"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Learning Outcome</a:t>
                      </a:r>
                      <a:endParaRPr lang="en-US" sz="1000" b="1" i="0" u="none" strike="noStrike" dirty="0">
                        <a:solidFill>
                          <a:schemeClr val="bg1"/>
                        </a:solidFill>
                        <a:latin typeface="Arial" pitchFamily="34" charset="0"/>
                        <a:cs typeface="Arial" pitchFamily="34" charset="0"/>
                      </a:endParaRPr>
                    </a:p>
                  </a:txBody>
                  <a:tcPr marL="9524" marR="9524" marT="9524"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Year Score</a:t>
                      </a:r>
                      <a:endParaRPr lang="en-US" sz="1000" b="1" i="0" u="none" strike="noStrike" dirty="0">
                        <a:solidFill>
                          <a:schemeClr val="bg1"/>
                        </a:solidFill>
                        <a:latin typeface="Arial" pitchFamily="34" charset="0"/>
                        <a:cs typeface="Arial" pitchFamily="34" charset="0"/>
                      </a:endParaRPr>
                    </a:p>
                  </a:txBody>
                  <a:tcPr marL="9524" marR="9524" marT="9524" marB="0" anchor="ctr">
                    <a:solidFill>
                      <a:schemeClr val="tx1"/>
                    </a:solidFill>
                  </a:tcPr>
                </a:tc>
                <a:tc>
                  <a:txBody>
                    <a:bodyPr/>
                    <a:lstStyle/>
                    <a:p>
                      <a:pPr algn="ctr" fontAlgn="b"/>
                      <a:r>
                        <a:rPr lang="en-US" sz="1000" b="1" i="0" u="none" strike="noStrike" dirty="0" smtClean="0">
                          <a:solidFill>
                            <a:schemeClr val="bg1"/>
                          </a:solidFill>
                          <a:latin typeface="Arial" pitchFamily="34" charset="0"/>
                          <a:cs typeface="Arial" pitchFamily="34" charset="0"/>
                        </a:rPr>
                        <a:t>Semester Score*</a:t>
                      </a:r>
                      <a:endParaRPr lang="en-US" sz="1000" b="1" i="0" u="none" strike="noStrike" dirty="0">
                        <a:solidFill>
                          <a:schemeClr val="bg1"/>
                        </a:solidFill>
                        <a:latin typeface="Arial" pitchFamily="34" charset="0"/>
                        <a:cs typeface="Arial" pitchFamily="34" charset="0"/>
                      </a:endParaRPr>
                    </a:p>
                  </a:txBody>
                  <a:tcPr marL="9524" marR="9524" marT="9524" marB="0" anchor="ctr">
                    <a:solidFill>
                      <a:schemeClr val="tx1"/>
                    </a:solidFill>
                  </a:tcPr>
                </a:tc>
              </a:tr>
              <a:tr h="392589">
                <a:tc>
                  <a:txBody>
                    <a:bodyPr/>
                    <a:lstStyle/>
                    <a:p>
                      <a:pPr algn="ctr" fontAlgn="b"/>
                      <a:r>
                        <a:rPr lang="en-US" sz="1000" b="0" i="0" u="none" strike="noStrike" dirty="0" smtClean="0">
                          <a:latin typeface="Arial"/>
                        </a:rPr>
                        <a:t>58</a:t>
                      </a:r>
                      <a:endParaRPr lang="en-US" sz="1000" b="0" i="0" u="none" strike="noStrike" dirty="0">
                        <a:latin typeface="Arial"/>
                      </a:endParaRPr>
                    </a:p>
                  </a:txBody>
                  <a:tcPr marL="9524" marR="9524" marT="9524" marB="0" anchor="b"/>
                </a:tc>
                <a:tc>
                  <a:txBody>
                    <a:bodyPr/>
                    <a:lstStyle/>
                    <a:p>
                      <a:pPr algn="l" fontAlgn="b"/>
                      <a:r>
                        <a:rPr lang="en-US" sz="1000" b="0" i="0" u="none" strike="noStrike" dirty="0">
                          <a:latin typeface="Arial"/>
                        </a:rPr>
                        <a:t>I demonstrate a cooperative spirit.</a:t>
                      </a:r>
                    </a:p>
                  </a:txBody>
                  <a:tcPr marL="9524" marR="9524" marT="9524" marB="0" anchor="b"/>
                </a:tc>
                <a:tc>
                  <a:txBody>
                    <a:bodyPr/>
                    <a:lstStyle/>
                    <a:p>
                      <a:pPr algn="ctr" fontAlgn="b"/>
                      <a:r>
                        <a:rPr lang="en-US" sz="1000" b="1" i="0" u="none" strike="noStrike" dirty="0" smtClean="0">
                          <a:latin typeface="Times New Roman"/>
                        </a:rPr>
                        <a:t>+2</a:t>
                      </a:r>
                      <a:endParaRPr lang="en-US" sz="1000" b="1" i="0" u="none" strike="noStrike" dirty="0">
                        <a:latin typeface="Times New Roman"/>
                      </a:endParaRPr>
                    </a:p>
                  </a:txBody>
                  <a:tcPr marL="9524" marR="9524"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4" marR="9524" marT="9524" marB="0" anchor="b"/>
                </a:tc>
              </a:tr>
              <a:tr h="392589">
                <a:tc>
                  <a:txBody>
                    <a:bodyPr/>
                    <a:lstStyle/>
                    <a:p>
                      <a:pPr algn="ctr" fontAlgn="b"/>
                      <a:r>
                        <a:rPr lang="en-US" sz="1000" b="0" i="0" u="none" strike="noStrike" dirty="0" smtClean="0">
                          <a:latin typeface="Arial"/>
                        </a:rPr>
                        <a:t>59</a:t>
                      </a:r>
                      <a:endParaRPr lang="en-US" sz="1000" b="0" i="0" u="none" strike="noStrike" dirty="0">
                        <a:latin typeface="Arial"/>
                      </a:endParaRPr>
                    </a:p>
                  </a:txBody>
                  <a:tcPr marL="9524" marR="9524" marT="9524" marB="0" anchor="b"/>
                </a:tc>
                <a:tc>
                  <a:txBody>
                    <a:bodyPr/>
                    <a:lstStyle/>
                    <a:p>
                      <a:pPr algn="l" fontAlgn="b"/>
                      <a:r>
                        <a:rPr lang="en-US" sz="1000" b="0" i="0" u="none" strike="noStrike" dirty="0">
                          <a:latin typeface="Arial"/>
                        </a:rPr>
                        <a:t>I try to understand the varying backgrounds and lifestyles of others.</a:t>
                      </a:r>
                    </a:p>
                  </a:txBody>
                  <a:tcPr marL="9524" marR="9524" marT="9524" marB="0" anchor="b"/>
                </a:tc>
                <a:tc>
                  <a:txBody>
                    <a:bodyPr/>
                    <a:lstStyle/>
                    <a:p>
                      <a:pPr algn="ctr" fontAlgn="b"/>
                      <a:r>
                        <a:rPr lang="en-US" sz="1000" b="1" i="0" u="none" strike="noStrike" dirty="0" smtClean="0">
                          <a:latin typeface="Times New Roman"/>
                        </a:rPr>
                        <a:t>+4</a:t>
                      </a:r>
                      <a:endParaRPr lang="en-US" sz="1000" b="1" i="0" u="none" strike="noStrike" dirty="0">
                        <a:latin typeface="Times New Roman"/>
                      </a:endParaRPr>
                    </a:p>
                  </a:txBody>
                  <a:tcPr marL="9524" marR="9524"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4" marR="9524" marT="9524" marB="0" anchor="b"/>
                </a:tc>
              </a:tr>
              <a:tr h="392589">
                <a:tc>
                  <a:txBody>
                    <a:bodyPr/>
                    <a:lstStyle/>
                    <a:p>
                      <a:pPr algn="ctr" fontAlgn="b"/>
                      <a:r>
                        <a:rPr lang="en-US" sz="1000" b="0" i="0" u="none" strike="noStrike" dirty="0" smtClean="0">
                          <a:latin typeface="Arial"/>
                        </a:rPr>
                        <a:t>60</a:t>
                      </a:r>
                      <a:endParaRPr lang="en-US" sz="1000" b="0" i="0" u="none" strike="noStrike" dirty="0">
                        <a:latin typeface="Arial"/>
                      </a:endParaRPr>
                    </a:p>
                  </a:txBody>
                  <a:tcPr marL="9524" marR="9524" marT="9524" marB="0" anchor="b"/>
                </a:tc>
                <a:tc>
                  <a:txBody>
                    <a:bodyPr/>
                    <a:lstStyle/>
                    <a:p>
                      <a:pPr algn="l" fontAlgn="b"/>
                      <a:r>
                        <a:rPr lang="en-US" sz="1000" b="0" i="0" u="none" strike="noStrike" dirty="0">
                          <a:latin typeface="Arial"/>
                        </a:rPr>
                        <a:t>I respond to the needs of my peers/colleagues.</a:t>
                      </a:r>
                    </a:p>
                  </a:txBody>
                  <a:tcPr marL="9524" marR="9524" marT="9524" marB="0" anchor="b"/>
                </a:tc>
                <a:tc>
                  <a:txBody>
                    <a:bodyPr/>
                    <a:lstStyle/>
                    <a:p>
                      <a:pPr algn="ctr" fontAlgn="b"/>
                      <a:r>
                        <a:rPr lang="en-US" sz="1000" b="1" i="0" u="none" strike="noStrike" dirty="0" smtClean="0">
                          <a:latin typeface="Times New Roman"/>
                        </a:rPr>
                        <a:t>+2</a:t>
                      </a:r>
                      <a:endParaRPr lang="en-US" sz="1000" b="1" i="0" u="none" strike="noStrike" dirty="0">
                        <a:latin typeface="Times New Roman"/>
                      </a:endParaRPr>
                    </a:p>
                  </a:txBody>
                  <a:tcPr marL="9524" marR="9524"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4" marR="9524" marT="9524" marB="0" anchor="b"/>
                </a:tc>
              </a:tr>
              <a:tr h="392589">
                <a:tc>
                  <a:txBody>
                    <a:bodyPr/>
                    <a:lstStyle/>
                    <a:p>
                      <a:pPr algn="ctr" fontAlgn="b"/>
                      <a:r>
                        <a:rPr lang="en-US" sz="1000" b="0" i="0" u="none" strike="noStrike" dirty="0" smtClean="0">
                          <a:latin typeface="Arial"/>
                        </a:rPr>
                        <a:t>61</a:t>
                      </a:r>
                      <a:endParaRPr lang="en-US" sz="1000" b="0" i="0" u="none" strike="noStrike" dirty="0">
                        <a:latin typeface="Arial"/>
                      </a:endParaRPr>
                    </a:p>
                  </a:txBody>
                  <a:tcPr marL="9524" marR="9524" marT="9524" marB="0" anchor="b"/>
                </a:tc>
                <a:tc>
                  <a:txBody>
                    <a:bodyPr/>
                    <a:lstStyle/>
                    <a:p>
                      <a:pPr algn="l" fontAlgn="b"/>
                      <a:r>
                        <a:rPr lang="en-US" sz="1000" b="0" i="0" u="none" strike="noStrike" dirty="0">
                          <a:latin typeface="Arial"/>
                        </a:rPr>
                        <a:t>I actively educate myself in different cultures.</a:t>
                      </a:r>
                    </a:p>
                  </a:txBody>
                  <a:tcPr marL="9524" marR="9524" marT="9524" marB="0" anchor="b"/>
                </a:tc>
                <a:tc>
                  <a:txBody>
                    <a:bodyPr/>
                    <a:lstStyle/>
                    <a:p>
                      <a:pPr algn="ctr" fontAlgn="b"/>
                      <a:r>
                        <a:rPr lang="en-US" sz="1000" b="1" i="0" u="none" strike="noStrike" dirty="0" smtClean="0">
                          <a:latin typeface="Times New Roman"/>
                        </a:rPr>
                        <a:t>+2</a:t>
                      </a:r>
                      <a:endParaRPr lang="en-US" sz="1000" b="1" i="0" u="none" strike="noStrike" dirty="0">
                        <a:latin typeface="Times New Roman"/>
                      </a:endParaRPr>
                    </a:p>
                  </a:txBody>
                  <a:tcPr marL="9524" marR="9524"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4" marR="9524" marT="9524" marB="0" anchor="b"/>
                </a:tc>
              </a:tr>
              <a:tr h="392589">
                <a:tc>
                  <a:txBody>
                    <a:bodyPr/>
                    <a:lstStyle/>
                    <a:p>
                      <a:pPr algn="ctr" fontAlgn="b"/>
                      <a:r>
                        <a:rPr lang="en-US" sz="1000" b="0" i="0" u="none" strike="noStrike" dirty="0" smtClean="0">
                          <a:latin typeface="Arial"/>
                        </a:rPr>
                        <a:t>62</a:t>
                      </a:r>
                      <a:endParaRPr lang="en-US" sz="1000" b="0" i="0" u="none" strike="noStrike" dirty="0">
                        <a:latin typeface="Arial"/>
                      </a:endParaRPr>
                    </a:p>
                  </a:txBody>
                  <a:tcPr marL="9524" marR="9524" marT="9524" marB="0" anchor="b"/>
                </a:tc>
                <a:tc>
                  <a:txBody>
                    <a:bodyPr/>
                    <a:lstStyle/>
                    <a:p>
                      <a:pPr algn="l" fontAlgn="b"/>
                      <a:r>
                        <a:rPr lang="en-US" sz="1000" b="0" i="0" u="none" strike="noStrike" dirty="0" smtClean="0">
                          <a:latin typeface="Arial"/>
                        </a:rPr>
                        <a:t>I cultivate relationships with others different from myself</a:t>
                      </a:r>
                      <a:r>
                        <a:rPr lang="en-US" sz="1000" b="0" i="0" u="none" strike="noStrike" baseline="0" dirty="0" smtClean="0">
                          <a:latin typeface="Arial"/>
                        </a:rPr>
                        <a:t> </a:t>
                      </a:r>
                      <a:endParaRPr lang="en-US" sz="1000" b="0" i="0" u="none" strike="noStrike" dirty="0">
                        <a:latin typeface="Arial"/>
                      </a:endParaRPr>
                    </a:p>
                  </a:txBody>
                  <a:tcPr marL="9524" marR="9524" marT="9524" marB="0" anchor="b"/>
                </a:tc>
                <a:tc>
                  <a:txBody>
                    <a:bodyPr/>
                    <a:lstStyle/>
                    <a:p>
                      <a:pPr algn="ctr" fontAlgn="b"/>
                      <a:r>
                        <a:rPr lang="en-US" sz="1000" b="1" i="0" u="none" strike="noStrike" dirty="0" smtClean="0">
                          <a:latin typeface="Times New Roman"/>
                        </a:rPr>
                        <a:t>+4</a:t>
                      </a:r>
                      <a:endParaRPr lang="en-US" sz="1000" b="1" i="0" u="none" strike="noStrike" dirty="0">
                        <a:latin typeface="Times New Roman"/>
                      </a:endParaRPr>
                    </a:p>
                  </a:txBody>
                  <a:tcPr marL="9524" marR="9524" marT="9524" marB="0" anchor="b"/>
                </a:tc>
                <a:tc>
                  <a:txBody>
                    <a:bodyPr/>
                    <a:lstStyle/>
                    <a:p>
                      <a:pPr algn="ctr" fontAlgn="b"/>
                      <a:r>
                        <a:rPr lang="en-US" sz="1000" b="1" i="0" u="none" strike="noStrike" dirty="0" smtClean="0">
                          <a:latin typeface="Times New Roman"/>
                        </a:rPr>
                        <a:t>+1</a:t>
                      </a:r>
                      <a:endParaRPr lang="en-US" sz="1000" b="1" i="0" u="none" strike="noStrike" dirty="0">
                        <a:latin typeface="Times New Roman"/>
                      </a:endParaRPr>
                    </a:p>
                  </a:txBody>
                  <a:tcPr marL="9524" marR="9524" marT="9524" marB="0" anchor="b"/>
                </a:tc>
              </a:tr>
            </a:tbl>
          </a:graphicData>
        </a:graphic>
      </p:graphicFrame>
    </p:spTree>
    <p:extLst>
      <p:ext uri="{BB962C8B-B14F-4D97-AF65-F5344CB8AC3E}">
        <p14:creationId xmlns:p14="http://schemas.microsoft.com/office/powerpoint/2010/main" val="2438360710"/>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ctrTitle"/>
          </p:nvPr>
        </p:nvSpPr>
        <p:spPr/>
        <p:txBody>
          <a:bodyPr/>
          <a:lstStyle/>
          <a:p>
            <a:pPr eaLnBrk="1" hangingPunct="1"/>
            <a:r>
              <a:rPr lang="en-US" smtClean="0"/>
              <a:t>Contributors</a:t>
            </a:r>
          </a:p>
        </p:txBody>
      </p:sp>
      <p:sp>
        <p:nvSpPr>
          <p:cNvPr id="38915" name="Rectangle 7"/>
          <p:cNvSpPr>
            <a:spLocks noGrp="1" noChangeArrowheads="1"/>
          </p:cNvSpPr>
          <p:nvPr>
            <p:ph type="subTitle" idx="1"/>
          </p:nvPr>
        </p:nvSpPr>
        <p:spPr>
          <a:xfrm>
            <a:off x="482600" y="1184275"/>
            <a:ext cx="7999413" cy="4718050"/>
          </a:xfrm>
        </p:spPr>
        <p:txBody>
          <a:bodyPr/>
          <a:lstStyle/>
          <a:p>
            <a:pPr marL="0" indent="0" eaLnBrk="1" hangingPunct="1">
              <a:lnSpc>
                <a:spcPct val="200000"/>
              </a:lnSpc>
              <a:buFontTx/>
              <a:buNone/>
            </a:pPr>
            <a:r>
              <a:rPr lang="en-US" sz="1800" dirty="0" smtClean="0"/>
              <a:t>Jon Mark Bernal, Associate Director</a:t>
            </a:r>
          </a:p>
          <a:p>
            <a:pPr marL="0" indent="0" eaLnBrk="1" hangingPunct="1">
              <a:lnSpc>
                <a:spcPct val="200000"/>
              </a:lnSpc>
              <a:buFontTx/>
              <a:buNone/>
            </a:pPr>
            <a:r>
              <a:rPr lang="en-US" sz="1800" dirty="0" smtClean="0"/>
              <a:t>Meredith Holden, Assistant Director</a:t>
            </a:r>
          </a:p>
          <a:p>
            <a:pPr marL="0" indent="0" eaLnBrk="1" hangingPunct="1">
              <a:lnSpc>
                <a:spcPct val="200000"/>
              </a:lnSpc>
              <a:buFontTx/>
              <a:buNone/>
            </a:pPr>
            <a:r>
              <a:rPr lang="en-US" sz="1800" dirty="0" smtClean="0"/>
              <a:t>Sonia Moore, Coordinator</a:t>
            </a:r>
          </a:p>
          <a:p>
            <a:pPr marL="0" indent="0" eaLnBrk="1" hangingPunct="1">
              <a:lnSpc>
                <a:spcPct val="200000"/>
              </a:lnSpc>
              <a:buFontTx/>
              <a:buNone/>
            </a:pPr>
            <a:r>
              <a:rPr lang="en-US" sz="1800" dirty="0" smtClean="0"/>
              <a:t>Diana Fabing, Coordinator</a:t>
            </a:r>
          </a:p>
          <a:p>
            <a:pPr marL="0" indent="0" eaLnBrk="1" hangingPunct="1">
              <a:lnSpc>
                <a:spcPct val="200000"/>
              </a:lnSpc>
              <a:buFontTx/>
              <a:buNone/>
            </a:pPr>
            <a:r>
              <a:rPr lang="en-US" sz="1800" dirty="0" smtClean="0"/>
              <a:t>Autumn Arthur, Graphic Designer</a:t>
            </a:r>
          </a:p>
          <a:p>
            <a:pPr marL="0" indent="0" eaLnBrk="1" hangingPunct="1">
              <a:lnSpc>
                <a:spcPct val="200000"/>
              </a:lnSpc>
              <a:buFontTx/>
              <a:buNone/>
            </a:pPr>
            <a:r>
              <a:rPr lang="en-US" sz="1800" dirty="0" smtClean="0"/>
              <a:t>Christine </a:t>
            </a:r>
            <a:r>
              <a:rPr lang="en-US" sz="1800" dirty="0" err="1" smtClean="0"/>
              <a:t>Petteys</a:t>
            </a:r>
            <a:r>
              <a:rPr lang="en-US" sz="1800" dirty="0" smtClean="0"/>
              <a:t>,  Senior Office Assistant</a:t>
            </a:r>
          </a:p>
          <a:p>
            <a:pPr marL="0" indent="0" eaLnBrk="1" hangingPunct="1">
              <a:lnSpc>
                <a:spcPct val="200000"/>
              </a:lnSpc>
              <a:buFontTx/>
              <a:buNone/>
            </a:pPr>
            <a:r>
              <a:rPr lang="en-US" sz="1800" dirty="0" smtClean="0"/>
              <a:t>Rhonda Bratcher, Specialist III</a:t>
            </a:r>
          </a:p>
          <a:p>
            <a:pPr marL="0" indent="0" eaLnBrk="1" hangingPunct="1">
              <a:lnSpc>
                <a:spcPct val="200000"/>
              </a:lnSpc>
              <a:buFontTx/>
              <a:buNone/>
            </a:pPr>
            <a:r>
              <a:rPr lang="en-US" sz="1800" dirty="0" smtClean="0"/>
              <a:t>Claire Maginness, Graduate Assistant</a:t>
            </a:r>
          </a:p>
          <a:p>
            <a:pPr marL="0" indent="0" eaLnBrk="1" hangingPunct="1">
              <a:lnSpc>
                <a:spcPct val="200000"/>
              </a:lnSpc>
              <a:buFontTx/>
              <a:buNone/>
            </a:pPr>
            <a:r>
              <a:rPr lang="en-US" sz="1800" dirty="0" smtClean="0"/>
              <a:t>Farha Habeeb, Graduate Assistant</a:t>
            </a:r>
          </a:p>
          <a:p>
            <a:pPr marL="0" indent="0" eaLnBrk="1" hangingPunct="1">
              <a:lnSpc>
                <a:spcPct val="200000"/>
              </a:lnSpc>
              <a:buFontTx/>
              <a:buNone/>
            </a:pPr>
            <a:r>
              <a:rPr lang="en-US" sz="1800" dirty="0" smtClean="0"/>
              <a:t>Drew Olesen, Student Assistant</a:t>
            </a:r>
          </a:p>
          <a:p>
            <a:pPr marL="0" indent="0" eaLnBrk="1" hangingPunct="1">
              <a:lnSpc>
                <a:spcPct val="200000"/>
              </a:lnSpc>
              <a:buFontTx/>
              <a:buNone/>
            </a:pPr>
            <a:endParaRPr lang="en-US" sz="1800" dirty="0" smtClean="0"/>
          </a:p>
          <a:p>
            <a:pPr marL="0" indent="0" eaLnBrk="1" hangingPunct="1">
              <a:buFontTx/>
              <a:buNone/>
            </a:pPr>
            <a:endParaRPr lang="en-US" sz="1800" dirty="0" smtClean="0"/>
          </a:p>
          <a:p>
            <a:pPr marL="0" indent="0" eaLnBrk="1" hangingPunct="1">
              <a:buFontTx/>
              <a:buNone/>
            </a:pPr>
            <a:endParaRPr lang="en-US" sz="1800" dirty="0" smtClean="0"/>
          </a:p>
        </p:txBody>
      </p:sp>
    </p:spTree>
    <p:extLst>
      <p:ext uri="{BB962C8B-B14F-4D97-AF65-F5344CB8AC3E}">
        <p14:creationId xmlns:p14="http://schemas.microsoft.com/office/powerpoint/2010/main" val="46508262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Evaluation</a:t>
            </a:r>
          </a:p>
        </p:txBody>
      </p:sp>
      <p:sp>
        <p:nvSpPr>
          <p:cNvPr id="7171" name="Rectangle 12"/>
          <p:cNvSpPr>
            <a:spLocks noGrp="1" noChangeArrowheads="1"/>
          </p:cNvSpPr>
          <p:nvPr>
            <p:ph type="body" idx="1"/>
          </p:nvPr>
        </p:nvSpPr>
        <p:spPr>
          <a:xfrm>
            <a:off x="323850" y="1144588"/>
            <a:ext cx="8455025" cy="5387975"/>
          </a:xfrm>
        </p:spPr>
        <p:txBody>
          <a:bodyPr/>
          <a:lstStyle/>
          <a:p>
            <a:pPr>
              <a:buFontTx/>
              <a:buNone/>
            </a:pPr>
            <a:r>
              <a:rPr lang="en-US" sz="1100" smtClean="0"/>
              <a:t> </a:t>
            </a:r>
            <a:r>
              <a:rPr lang="en-US" sz="2000" b="1" smtClean="0"/>
              <a:t>Events Assessed Fall 2011</a:t>
            </a:r>
          </a:p>
          <a:p>
            <a:pPr>
              <a:buFontTx/>
              <a:buNone/>
            </a:pPr>
            <a:r>
              <a:rPr lang="en-US" sz="1100" b="1" smtClean="0"/>
              <a:t>After Hours (September 13, 2011)</a:t>
            </a:r>
          </a:p>
          <a:p>
            <a:pPr>
              <a:buFontTx/>
              <a:buNone/>
            </a:pPr>
            <a:r>
              <a:rPr lang="en-US" sz="1100" b="1" smtClean="0"/>
              <a:t>After Hours : Open Mic Night (October 18, 2011)</a:t>
            </a:r>
            <a:endParaRPr lang="en-US" sz="1100" smtClean="0"/>
          </a:p>
          <a:p>
            <a:pPr>
              <a:buFontTx/>
              <a:buNone/>
            </a:pPr>
            <a:r>
              <a:rPr lang="en-US" sz="1100" b="1" smtClean="0"/>
              <a:t>Bad Teacher (October 6, 2011)</a:t>
            </a:r>
          </a:p>
          <a:p>
            <a:pPr>
              <a:buFontTx/>
              <a:buNone/>
            </a:pPr>
            <a:r>
              <a:rPr lang="en-US" sz="1100" b="1" smtClean="0"/>
              <a:t>Change-Up (November 2, 2011)</a:t>
            </a:r>
          </a:p>
          <a:p>
            <a:pPr>
              <a:buFontTx/>
              <a:buNone/>
            </a:pPr>
            <a:r>
              <a:rPr lang="en-US" sz="1100" b="1" smtClean="0"/>
              <a:t>Dan Ahdoot (August 25, 2011)</a:t>
            </a:r>
          </a:p>
          <a:p>
            <a:pPr>
              <a:buFontTx/>
              <a:buNone/>
            </a:pPr>
            <a:r>
              <a:rPr lang="en-US" sz="1100" b="1" smtClean="0"/>
              <a:t>Ethan Zohn (November 9, 2011)</a:t>
            </a:r>
          </a:p>
          <a:p>
            <a:pPr>
              <a:buFontTx/>
              <a:buNone/>
            </a:pPr>
            <a:r>
              <a:rPr lang="en-US" sz="1100" b="1" smtClean="0"/>
              <a:t>Inflatables (September 1, 2011) </a:t>
            </a:r>
          </a:p>
          <a:p>
            <a:pPr>
              <a:buFontTx/>
              <a:buNone/>
            </a:pPr>
            <a:r>
              <a:rPr lang="en-US" sz="1100" b="1" smtClean="0"/>
              <a:t>Harry Potter (October 26, 2011)</a:t>
            </a:r>
          </a:p>
          <a:p>
            <a:pPr>
              <a:buFontTx/>
              <a:buNone/>
            </a:pPr>
            <a:r>
              <a:rPr lang="en-US" sz="1100" b="1" smtClean="0"/>
              <a:t>Hangover 2 (September 7, 2011)</a:t>
            </a:r>
          </a:p>
          <a:p>
            <a:pPr>
              <a:buFontTx/>
              <a:buNone/>
            </a:pPr>
            <a:r>
              <a:rPr lang="en-US" sz="1100" b="1" smtClean="0"/>
              <a:t>Heads vs. Feds (November 29, 2011)</a:t>
            </a:r>
          </a:p>
          <a:p>
            <a:pPr>
              <a:buFontTx/>
              <a:buNone/>
            </a:pPr>
            <a:r>
              <a:rPr lang="en-US" sz="1100" b="1" smtClean="0"/>
              <a:t>Heather McDonald (October 4, 2011)</a:t>
            </a:r>
          </a:p>
          <a:p>
            <a:pPr>
              <a:buFontTx/>
              <a:buNone/>
            </a:pPr>
            <a:r>
              <a:rPr lang="en-US" sz="1100" b="1" smtClean="0"/>
              <a:t>Henna Art (September 28, 2011)</a:t>
            </a:r>
          </a:p>
          <a:p>
            <a:pPr>
              <a:buFontTx/>
              <a:buNone/>
            </a:pPr>
            <a:r>
              <a:rPr lang="en-US" sz="1100" b="1" smtClean="0"/>
              <a:t>Horrible Bosses (September 21, 2011)</a:t>
            </a:r>
          </a:p>
          <a:p>
            <a:pPr>
              <a:buFontTx/>
              <a:buNone/>
            </a:pPr>
            <a:r>
              <a:rPr lang="en-US" sz="1100" b="1" smtClean="0"/>
              <a:t> </a:t>
            </a:r>
            <a:endParaRPr lang="en-US" sz="2000" b="1" smtClean="0"/>
          </a:p>
        </p:txBody>
      </p:sp>
      <p:sp>
        <p:nvSpPr>
          <p:cNvPr id="9" name="Rectangle 12"/>
          <p:cNvSpPr txBox="1">
            <a:spLocks noChangeArrowheads="1"/>
          </p:cNvSpPr>
          <p:nvPr/>
        </p:nvSpPr>
        <p:spPr bwMode="auto">
          <a:xfrm>
            <a:off x="4422775" y="1146175"/>
            <a:ext cx="4792663" cy="5387975"/>
          </a:xfrm>
          <a:prstGeom prst="rect">
            <a:avLst/>
          </a:prstGeom>
          <a:noFill/>
          <a:ln w="9525">
            <a:noFill/>
            <a:miter lim="800000"/>
            <a:headEnd/>
            <a:tailEnd/>
          </a:ln>
        </p:spPr>
        <p:txBody>
          <a:bodyPr/>
          <a:lstStyle/>
          <a:p>
            <a:pPr marL="342900" indent="-342900" eaLnBrk="0" fontAlgn="base" hangingPunct="0">
              <a:spcBef>
                <a:spcPct val="20000"/>
              </a:spcBef>
              <a:spcAft>
                <a:spcPct val="25000"/>
              </a:spcAft>
              <a:defRPr/>
            </a:pPr>
            <a:endParaRPr lang="en-US" sz="1100" b="1" kern="0" dirty="0">
              <a:solidFill>
                <a:srgbClr val="000000"/>
              </a:solidFill>
            </a:endParaRPr>
          </a:p>
          <a:p>
            <a:pPr marL="342900" indent="-342900" eaLnBrk="0" fontAlgn="base" hangingPunct="0">
              <a:spcBef>
                <a:spcPct val="20000"/>
              </a:spcBef>
              <a:spcAft>
                <a:spcPct val="25000"/>
              </a:spcAft>
              <a:defRPr/>
            </a:pPr>
            <a:r>
              <a:rPr lang="en-US" sz="1100" b="1" kern="0" dirty="0">
                <a:solidFill>
                  <a:srgbClr val="000000"/>
                </a:solidFill>
              </a:rPr>
              <a:t>Laser Battle Evolution (September 29, 2011)</a:t>
            </a:r>
          </a:p>
          <a:p>
            <a:pPr marL="342900" indent="-342900" eaLnBrk="0" fontAlgn="base" hangingPunct="0">
              <a:spcBef>
                <a:spcPct val="20000"/>
              </a:spcBef>
              <a:spcAft>
                <a:spcPct val="25000"/>
              </a:spcAft>
              <a:defRPr/>
            </a:pPr>
            <a:r>
              <a:rPr lang="en-US" sz="1100" b="1" kern="0" dirty="0">
                <a:solidFill>
                  <a:srgbClr val="000000"/>
                </a:solidFill>
              </a:rPr>
              <a:t>Make Your Own Ornaments (December 6, 2011)</a:t>
            </a:r>
          </a:p>
          <a:p>
            <a:pPr marL="342900" indent="-342900" eaLnBrk="0" fontAlgn="base" hangingPunct="0">
              <a:spcBef>
                <a:spcPct val="20000"/>
              </a:spcBef>
              <a:spcAft>
                <a:spcPct val="25000"/>
              </a:spcAft>
              <a:defRPr/>
            </a:pPr>
            <a:r>
              <a:rPr lang="en-US" sz="1100" b="1" kern="0" dirty="0">
                <a:solidFill>
                  <a:srgbClr val="000000"/>
                </a:solidFill>
              </a:rPr>
              <a:t>Make Your Own Street Signs (March 7, 2011)</a:t>
            </a:r>
          </a:p>
          <a:p>
            <a:pPr marL="342900" indent="-342900" eaLnBrk="0" fontAlgn="base" hangingPunct="0">
              <a:spcBef>
                <a:spcPct val="20000"/>
              </a:spcBef>
              <a:spcAft>
                <a:spcPct val="25000"/>
              </a:spcAft>
              <a:defRPr/>
            </a:pPr>
            <a:r>
              <a:rPr lang="en-US" sz="1100" b="1" kern="0" dirty="0">
                <a:solidFill>
                  <a:srgbClr val="000000"/>
                </a:solidFill>
              </a:rPr>
              <a:t>Mike Bliss (September 23, 2011)</a:t>
            </a:r>
          </a:p>
          <a:p>
            <a:pPr marL="342900" indent="-342900" eaLnBrk="0" fontAlgn="base" hangingPunct="0">
              <a:spcBef>
                <a:spcPct val="20000"/>
              </a:spcBef>
              <a:spcAft>
                <a:spcPct val="25000"/>
              </a:spcAft>
              <a:defRPr/>
            </a:pPr>
            <a:r>
              <a:rPr lang="en-US" sz="1100" b="1" kern="0" dirty="0">
                <a:solidFill>
                  <a:srgbClr val="000000"/>
                </a:solidFill>
              </a:rPr>
              <a:t>Mr. Gatti’s (September 14, 2011)</a:t>
            </a:r>
          </a:p>
          <a:p>
            <a:pPr marL="342900" indent="-342900" eaLnBrk="0" fontAlgn="base" hangingPunct="0">
              <a:spcBef>
                <a:spcPct val="20000"/>
              </a:spcBef>
              <a:spcAft>
                <a:spcPct val="25000"/>
              </a:spcAft>
              <a:defRPr/>
            </a:pPr>
            <a:r>
              <a:rPr lang="en-US" sz="1100" b="1" kern="0" dirty="0">
                <a:solidFill>
                  <a:srgbClr val="000000"/>
                </a:solidFill>
              </a:rPr>
              <a:t>Murder Mystery Dinner (November 16, 2011)</a:t>
            </a:r>
          </a:p>
          <a:p>
            <a:pPr marL="342900" indent="-342900" eaLnBrk="0" fontAlgn="base" hangingPunct="0">
              <a:spcBef>
                <a:spcPct val="20000"/>
              </a:spcBef>
              <a:spcAft>
                <a:spcPct val="25000"/>
              </a:spcAft>
              <a:defRPr/>
            </a:pPr>
            <a:r>
              <a:rPr lang="en-US" sz="1100" b="1" kern="0" dirty="0">
                <a:solidFill>
                  <a:srgbClr val="000000"/>
                </a:solidFill>
              </a:rPr>
              <a:t>NAQT 2011 College Quiz Bowl (October 5, 2011)</a:t>
            </a:r>
          </a:p>
          <a:p>
            <a:pPr marL="342900" indent="-342900" eaLnBrk="0" fontAlgn="base" hangingPunct="0">
              <a:spcBef>
                <a:spcPct val="20000"/>
              </a:spcBef>
              <a:spcAft>
                <a:spcPct val="25000"/>
              </a:spcAft>
              <a:defRPr/>
            </a:pPr>
            <a:r>
              <a:rPr lang="en-US" sz="1100" b="1" kern="0" dirty="0">
                <a:solidFill>
                  <a:srgbClr val="000000"/>
                </a:solidFill>
              </a:rPr>
              <a:t>Preston </a:t>
            </a:r>
            <a:r>
              <a:rPr lang="en-US" sz="1100" b="1" kern="0" dirty="0" err="1">
                <a:solidFill>
                  <a:srgbClr val="000000"/>
                </a:solidFill>
              </a:rPr>
              <a:t>Pugmire</a:t>
            </a:r>
            <a:r>
              <a:rPr lang="en-US" sz="1100" b="1" kern="0" dirty="0">
                <a:solidFill>
                  <a:srgbClr val="000000"/>
                </a:solidFill>
              </a:rPr>
              <a:t> (October 12, 2011)</a:t>
            </a:r>
          </a:p>
          <a:p>
            <a:pPr marL="342900" indent="-342900" eaLnBrk="0" fontAlgn="base" hangingPunct="0">
              <a:spcBef>
                <a:spcPct val="20000"/>
              </a:spcBef>
              <a:spcAft>
                <a:spcPct val="25000"/>
              </a:spcAft>
              <a:defRPr/>
            </a:pPr>
            <a:r>
              <a:rPr lang="en-US" sz="1100" b="1" kern="0" dirty="0">
                <a:solidFill>
                  <a:srgbClr val="000000"/>
                </a:solidFill>
              </a:rPr>
              <a:t>Rachel Brown (September 12, 2011)</a:t>
            </a:r>
          </a:p>
          <a:p>
            <a:pPr marL="342900" indent="-342900" eaLnBrk="0" fontAlgn="base" hangingPunct="0">
              <a:spcBef>
                <a:spcPct val="20000"/>
              </a:spcBef>
              <a:spcAft>
                <a:spcPct val="25000"/>
              </a:spcAft>
              <a:defRPr/>
            </a:pPr>
            <a:r>
              <a:rPr lang="en-US" sz="1100" b="1" kern="0" dirty="0">
                <a:solidFill>
                  <a:srgbClr val="000000"/>
                </a:solidFill>
              </a:rPr>
              <a:t>Rest &amp; Relaxation Night (December 7, 2011)</a:t>
            </a:r>
          </a:p>
          <a:p>
            <a:pPr marL="342900" indent="-342900" eaLnBrk="0" fontAlgn="base" hangingPunct="0">
              <a:spcBef>
                <a:spcPct val="20000"/>
              </a:spcBef>
              <a:spcAft>
                <a:spcPct val="25000"/>
              </a:spcAft>
              <a:defRPr/>
            </a:pPr>
            <a:r>
              <a:rPr lang="en-US" sz="1100" b="1" kern="0" dirty="0">
                <a:solidFill>
                  <a:srgbClr val="000000"/>
                </a:solidFill>
              </a:rPr>
              <a:t>Spencer West (November 1, 2011)</a:t>
            </a:r>
          </a:p>
          <a:p>
            <a:pPr marL="342900" indent="-342900" eaLnBrk="0" fontAlgn="base" hangingPunct="0">
              <a:spcBef>
                <a:spcPct val="20000"/>
              </a:spcBef>
              <a:spcAft>
                <a:spcPct val="25000"/>
              </a:spcAft>
              <a:defRPr/>
            </a:pPr>
            <a:r>
              <a:rPr lang="en-US" sz="1100" b="1" kern="0" dirty="0">
                <a:solidFill>
                  <a:srgbClr val="000000"/>
                </a:solidFill>
              </a:rPr>
              <a:t>The Help (November 30, 2011)</a:t>
            </a:r>
          </a:p>
          <a:p>
            <a:pPr marL="342900" indent="-342900" eaLnBrk="0" fontAlgn="base" hangingPunct="0">
              <a:spcBef>
                <a:spcPct val="20000"/>
              </a:spcBef>
              <a:spcAft>
                <a:spcPct val="25000"/>
              </a:spcAft>
              <a:defRPr/>
            </a:pPr>
            <a:r>
              <a:rPr lang="en-US" sz="1100" b="1" kern="0" dirty="0">
                <a:solidFill>
                  <a:srgbClr val="000000"/>
                </a:solidFill>
              </a:rPr>
              <a:t>To Write Love on Her Arms (September 22, 2011)</a:t>
            </a:r>
          </a:p>
          <a:p>
            <a:pPr marL="342900" indent="-342900" eaLnBrk="0" fontAlgn="base" hangingPunct="0">
              <a:spcBef>
                <a:spcPct val="20000"/>
              </a:spcBef>
              <a:spcAft>
                <a:spcPct val="25000"/>
              </a:spcAft>
              <a:defRPr/>
            </a:pPr>
            <a:r>
              <a:rPr lang="en-US" sz="1100" b="1" kern="0" dirty="0">
                <a:solidFill>
                  <a:srgbClr val="000000"/>
                </a:solidFill>
              </a:rPr>
              <a:t>Val’s Custom Leather Bracelets (October 25, 2011)</a:t>
            </a:r>
          </a:p>
          <a:p>
            <a:pPr marL="342900" indent="-342900" eaLnBrk="0" fontAlgn="base" hangingPunct="0">
              <a:spcBef>
                <a:spcPct val="20000"/>
              </a:spcBef>
              <a:spcAft>
                <a:spcPct val="25000"/>
              </a:spcAft>
              <a:defRPr/>
            </a:pPr>
            <a:endParaRPr lang="en-US" sz="2000" b="1" kern="0" dirty="0">
              <a:solidFill>
                <a:srgbClr val="000000"/>
              </a:solidFill>
            </a:endParaRPr>
          </a:p>
        </p:txBody>
      </p:sp>
    </p:spTree>
    <p:extLst>
      <p:ext uri="{BB962C8B-B14F-4D97-AF65-F5344CB8AC3E}">
        <p14:creationId xmlns:p14="http://schemas.microsoft.com/office/powerpoint/2010/main" val="198494495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50863" y="0"/>
            <a:ext cx="7515225" cy="1143000"/>
          </a:xfrm>
        </p:spPr>
        <p:txBody>
          <a:bodyPr/>
          <a:lstStyle/>
          <a:p>
            <a:r>
              <a:rPr lang="en-US" smtClean="0"/>
              <a:t>Tech Activities Board (TAB)</a:t>
            </a:r>
            <a:br>
              <a:rPr lang="en-US" smtClean="0"/>
            </a:br>
            <a:r>
              <a:rPr lang="en-US" smtClean="0"/>
              <a:t>Evaluation</a:t>
            </a:r>
          </a:p>
        </p:txBody>
      </p:sp>
      <p:sp>
        <p:nvSpPr>
          <p:cNvPr id="8195" name="Content Placeholder 2"/>
          <p:cNvSpPr>
            <a:spLocks noGrp="1"/>
          </p:cNvSpPr>
          <p:nvPr>
            <p:ph sz="half" idx="1"/>
          </p:nvPr>
        </p:nvSpPr>
        <p:spPr>
          <a:xfrm>
            <a:off x="379413" y="1176338"/>
            <a:ext cx="4038600" cy="4525962"/>
          </a:xfrm>
        </p:spPr>
        <p:txBody>
          <a:bodyPr/>
          <a:lstStyle/>
          <a:p>
            <a:pPr>
              <a:buFontTx/>
              <a:buNone/>
            </a:pPr>
            <a:r>
              <a:rPr lang="en-US" sz="2000" b="1" smtClean="0"/>
              <a:t>Events Assessed Spring 2012</a:t>
            </a:r>
          </a:p>
          <a:p>
            <a:pPr>
              <a:buFontTx/>
              <a:buNone/>
            </a:pPr>
            <a:r>
              <a:rPr lang="en-US" sz="1100" b="1" smtClean="0"/>
              <a:t>After Hours (February 9, 2012)</a:t>
            </a:r>
          </a:p>
          <a:p>
            <a:pPr>
              <a:buFontTx/>
              <a:buNone/>
            </a:pPr>
            <a:r>
              <a:rPr lang="en-US" sz="1100" b="1" smtClean="0"/>
              <a:t>After Hours (April 5, 2012)</a:t>
            </a:r>
          </a:p>
          <a:p>
            <a:pPr>
              <a:buFontTx/>
              <a:buNone/>
            </a:pPr>
            <a:r>
              <a:rPr lang="en-US" sz="1100" b="1" smtClean="0"/>
              <a:t>Alternative Fuels (January 19, 2012)</a:t>
            </a:r>
          </a:p>
          <a:p>
            <a:pPr>
              <a:buFontTx/>
              <a:buNone/>
            </a:pPr>
            <a:r>
              <a:rPr lang="en-US" sz="1100" b="1" smtClean="0"/>
              <a:t>Alternative Fuels (February 15, 2012)</a:t>
            </a:r>
          </a:p>
          <a:p>
            <a:pPr>
              <a:buFontTx/>
              <a:buNone/>
            </a:pPr>
            <a:r>
              <a:rPr lang="en-US" sz="1100" b="1" smtClean="0"/>
              <a:t>Alternative Fuels (May 3, 2012)</a:t>
            </a:r>
          </a:p>
          <a:p>
            <a:pPr>
              <a:buFontTx/>
              <a:buNone/>
            </a:pPr>
            <a:r>
              <a:rPr lang="en-US" sz="1100" b="1" smtClean="0"/>
              <a:t>Animal Haven (May 5, 2012)</a:t>
            </a:r>
          </a:p>
          <a:p>
            <a:pPr>
              <a:buFontTx/>
              <a:buNone/>
            </a:pPr>
            <a:r>
              <a:rPr lang="en-US" sz="1100" b="1" smtClean="0"/>
              <a:t>Big Bang Bash (March 1, 2012)</a:t>
            </a:r>
          </a:p>
          <a:p>
            <a:pPr>
              <a:buFontTx/>
              <a:buNone/>
            </a:pPr>
            <a:r>
              <a:rPr lang="en-US" sz="1100" b="1" smtClean="0"/>
              <a:t>Billiards/Ping Pong Tournament (April 30, 2012)</a:t>
            </a:r>
          </a:p>
          <a:p>
            <a:pPr>
              <a:buFontTx/>
              <a:buNone/>
            </a:pPr>
            <a:r>
              <a:rPr lang="en-US" sz="1100" b="1" smtClean="0"/>
              <a:t>Bobble Heads (April 11, 2012)</a:t>
            </a:r>
          </a:p>
          <a:p>
            <a:pPr>
              <a:buFontTx/>
              <a:buNone/>
            </a:pPr>
            <a:r>
              <a:rPr lang="en-US" sz="1100" b="1" smtClean="0"/>
              <a:t>Bongo Ball (February 7, 2012)</a:t>
            </a:r>
          </a:p>
          <a:p>
            <a:pPr>
              <a:buFontTx/>
              <a:buNone/>
            </a:pPr>
            <a:r>
              <a:rPr lang="en-US" sz="1100" b="1" smtClean="0"/>
              <a:t>Cookies By Design (March 28, 2012)</a:t>
            </a:r>
          </a:p>
          <a:p>
            <a:pPr>
              <a:buFontTx/>
              <a:buNone/>
            </a:pPr>
            <a:r>
              <a:rPr lang="en-US" sz="1100" b="1" smtClean="0"/>
              <a:t>Cosmic Bowling (January 19, 2012)</a:t>
            </a:r>
          </a:p>
          <a:p>
            <a:pPr>
              <a:buFontTx/>
              <a:buNone/>
            </a:pPr>
            <a:r>
              <a:rPr lang="en-US" sz="1100" b="1" smtClean="0"/>
              <a:t>Fire &amp; Ice (January 19, 2012)</a:t>
            </a:r>
          </a:p>
          <a:p>
            <a:pPr>
              <a:buFontTx/>
              <a:buNone/>
            </a:pPr>
            <a:r>
              <a:rPr lang="en-US" sz="1100" b="1" smtClean="0"/>
              <a:t>Flip Books (February 22, 2012)</a:t>
            </a:r>
          </a:p>
          <a:p>
            <a:pPr>
              <a:buFontTx/>
              <a:buNone/>
            </a:pPr>
            <a:r>
              <a:rPr lang="en-US" sz="1100" b="1" smtClean="0"/>
              <a:t>Roderick Russell (January 17, 2012)</a:t>
            </a:r>
          </a:p>
        </p:txBody>
      </p:sp>
      <p:sp>
        <p:nvSpPr>
          <p:cNvPr id="8196" name="Content Placeholder 3"/>
          <p:cNvSpPr>
            <a:spLocks noGrp="1"/>
          </p:cNvSpPr>
          <p:nvPr>
            <p:ph sz="half" idx="2"/>
          </p:nvPr>
        </p:nvSpPr>
        <p:spPr>
          <a:xfrm>
            <a:off x="4752975" y="1152525"/>
            <a:ext cx="4038600" cy="4525963"/>
          </a:xfrm>
        </p:spPr>
        <p:txBody>
          <a:bodyPr/>
          <a:lstStyle/>
          <a:p>
            <a:pPr>
              <a:buFontTx/>
              <a:buNone/>
            </a:pPr>
            <a:r>
              <a:rPr lang="en-US" sz="1100" b="1" smtClean="0"/>
              <a:t>Krochet Kids (April 25, 2012)</a:t>
            </a:r>
          </a:p>
          <a:p>
            <a:pPr>
              <a:buFontTx/>
              <a:buNone/>
            </a:pPr>
            <a:r>
              <a:rPr lang="en-US" sz="1100" b="1" smtClean="0"/>
              <a:t>Make Your Own Street Signs (January 30, 2012)</a:t>
            </a:r>
          </a:p>
          <a:p>
            <a:pPr>
              <a:buFontTx/>
              <a:buNone/>
            </a:pPr>
            <a:r>
              <a:rPr lang="en-US" sz="1100" b="1" smtClean="0"/>
              <a:t>Make Your Own Teddy Bear (February 8, 2012)</a:t>
            </a:r>
          </a:p>
          <a:p>
            <a:pPr>
              <a:buFontTx/>
              <a:buNone/>
            </a:pPr>
            <a:r>
              <a:rPr lang="en-US" sz="1100" b="1" smtClean="0"/>
              <a:t>Media Bias Debate (March 29, 2012)</a:t>
            </a:r>
          </a:p>
          <a:p>
            <a:pPr>
              <a:buFontTx/>
              <a:buNone/>
            </a:pPr>
            <a:r>
              <a:rPr lang="en-US" sz="1100" b="1" smtClean="0"/>
              <a:t>Mid-Day Music</a:t>
            </a:r>
          </a:p>
          <a:p>
            <a:pPr>
              <a:buFontTx/>
              <a:buNone/>
            </a:pPr>
            <a:r>
              <a:rPr lang="en-US" sz="1100" b="1" smtClean="0"/>
              <a:t>Mr. Gatti’s (February 20, 2012)</a:t>
            </a:r>
          </a:p>
          <a:p>
            <a:pPr>
              <a:buFontTx/>
              <a:buNone/>
            </a:pPr>
            <a:r>
              <a:rPr lang="en-US" sz="1100" b="1" smtClean="0"/>
              <a:t>Nevil Shed (February 27, 2012)</a:t>
            </a:r>
          </a:p>
          <a:p>
            <a:pPr>
              <a:buFontTx/>
              <a:buNone/>
            </a:pPr>
            <a:r>
              <a:rPr lang="en-US" sz="1100" b="1" smtClean="0"/>
              <a:t>Raider Fest (April 13, 2012)</a:t>
            </a:r>
          </a:p>
          <a:p>
            <a:pPr>
              <a:buFontTx/>
              <a:buNone/>
            </a:pPr>
            <a:r>
              <a:rPr lang="en-US" sz="1100" b="1" smtClean="0"/>
              <a:t>Rest &amp; Relaxation Night (May 2, 2012)</a:t>
            </a:r>
          </a:p>
          <a:p>
            <a:pPr>
              <a:buFontTx/>
              <a:buNone/>
            </a:pPr>
            <a:r>
              <a:rPr lang="en-US" sz="1100" b="1" smtClean="0"/>
              <a:t>Seeds for Needs (April 27, 2012)</a:t>
            </a:r>
          </a:p>
          <a:p>
            <a:pPr>
              <a:buFontTx/>
              <a:buNone/>
            </a:pPr>
            <a:r>
              <a:rPr lang="en-US" sz="1100" b="1" smtClean="0"/>
              <a:t>Shane Windmeyer (April 24, 2012)</a:t>
            </a:r>
          </a:p>
          <a:p>
            <a:pPr>
              <a:buFontTx/>
              <a:buNone/>
            </a:pPr>
            <a:r>
              <a:rPr lang="en-US" sz="1100" b="1" smtClean="0"/>
              <a:t>Singer/Songwriter (March 8, 2012)</a:t>
            </a:r>
          </a:p>
          <a:p>
            <a:pPr>
              <a:buFontTx/>
              <a:buNone/>
            </a:pPr>
            <a:r>
              <a:rPr lang="en-US" sz="1100" b="1" smtClean="0"/>
              <a:t>Tech Amazing Race/Big Brother (March 22-23, 2012)</a:t>
            </a:r>
          </a:p>
          <a:p>
            <a:pPr>
              <a:buFontTx/>
              <a:buNone/>
            </a:pPr>
            <a:r>
              <a:rPr lang="en-US" sz="1100" b="1" smtClean="0"/>
              <a:t>Tech Cash Bus (March 6, 2012)</a:t>
            </a:r>
          </a:p>
          <a:p>
            <a:pPr>
              <a:buFontTx/>
              <a:buNone/>
            </a:pPr>
            <a:r>
              <a:rPr lang="en-US" sz="1100" b="1" smtClean="0"/>
              <a:t>Tech Lubbock Community Day (March 31, 2012)</a:t>
            </a:r>
          </a:p>
          <a:p>
            <a:pPr>
              <a:buFontTx/>
              <a:buNone/>
            </a:pPr>
            <a:r>
              <a:rPr lang="en-US" sz="1100" b="1" smtClean="0"/>
              <a:t>The Muppets (March 7-8, 2012)</a:t>
            </a:r>
          </a:p>
          <a:p>
            <a:pPr>
              <a:buFontTx/>
              <a:buNone/>
            </a:pPr>
            <a:r>
              <a:rPr lang="en-US" sz="1100" b="1" smtClean="0"/>
              <a:t>Twilight (February 1-2, 2012)</a:t>
            </a:r>
          </a:p>
          <a:p>
            <a:pPr>
              <a:buFontTx/>
              <a:buNone/>
            </a:pPr>
            <a:endParaRPr lang="en-US" sz="1200" b="1" smtClean="0"/>
          </a:p>
          <a:p>
            <a:endParaRPr lang="en-US" smtClean="0"/>
          </a:p>
        </p:txBody>
      </p:sp>
    </p:spTree>
    <p:extLst>
      <p:ext uri="{BB962C8B-B14F-4D97-AF65-F5344CB8AC3E}">
        <p14:creationId xmlns:p14="http://schemas.microsoft.com/office/powerpoint/2010/main" val="417179475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Gender </a:t>
            </a:r>
          </a:p>
        </p:txBody>
      </p:sp>
      <p:sp>
        <p:nvSpPr>
          <p:cNvPr id="7" name="TextBox 6"/>
          <p:cNvSpPr txBox="1"/>
          <p:nvPr/>
        </p:nvSpPr>
        <p:spPr>
          <a:xfrm>
            <a:off x="5295900" y="1506538"/>
            <a:ext cx="2632075" cy="369887"/>
          </a:xfrm>
          <a:prstGeom prst="rect">
            <a:avLst/>
          </a:prstGeom>
          <a:noFill/>
        </p:spPr>
        <p:txBody>
          <a:bodyPr>
            <a:spAutoFit/>
          </a:bodyPr>
          <a:lstStyle/>
          <a:p>
            <a:pPr fontAlgn="base">
              <a:spcBef>
                <a:spcPct val="0"/>
              </a:spcBef>
              <a:spcAft>
                <a:spcPct val="0"/>
              </a:spcAft>
              <a:defRPr/>
            </a:pPr>
            <a:r>
              <a:rPr lang="en-US" b="1" dirty="0">
                <a:solidFill>
                  <a:srgbClr val="000000"/>
                </a:solidFill>
              </a:rPr>
              <a:t>What is your gender?</a:t>
            </a:r>
          </a:p>
        </p:txBody>
      </p:sp>
      <p:sp>
        <p:nvSpPr>
          <p:cNvPr id="10" name="TextBox 9"/>
          <p:cNvSpPr txBox="1"/>
          <p:nvPr/>
        </p:nvSpPr>
        <p:spPr>
          <a:xfrm>
            <a:off x="3176588" y="5024438"/>
            <a:ext cx="5407025" cy="369887"/>
          </a:xfrm>
          <a:prstGeom prst="rect">
            <a:avLst/>
          </a:prstGeom>
          <a:noFill/>
          <a:ln>
            <a:solidFill>
              <a:schemeClr val="bg1"/>
            </a:solidFill>
          </a:ln>
        </p:spPr>
        <p:txBody>
          <a:bodyPr>
            <a:spAutoFit/>
          </a:bodyPr>
          <a:lstStyle/>
          <a:p>
            <a:pPr fontAlgn="base">
              <a:spcBef>
                <a:spcPct val="0"/>
              </a:spcBef>
              <a:spcAft>
                <a:spcPct val="0"/>
              </a:spcAft>
              <a:defRPr/>
            </a:pPr>
            <a:endParaRPr lang="en-US" dirty="0">
              <a:ln>
                <a:solidFill>
                  <a:srgbClr val="FFFFFF"/>
                </a:solidFill>
              </a:ln>
              <a:solidFill>
                <a:srgbClr val="000000"/>
              </a:solidFill>
              <a:latin typeface="Arial" charset="0"/>
            </a:endParaRPr>
          </a:p>
        </p:txBody>
      </p:sp>
      <p:sp>
        <p:nvSpPr>
          <p:cNvPr id="11" name="TextBox 10"/>
          <p:cNvSpPr txBox="1"/>
          <p:nvPr/>
        </p:nvSpPr>
        <p:spPr>
          <a:xfrm>
            <a:off x="3697288" y="5181600"/>
            <a:ext cx="4954587" cy="1169988"/>
          </a:xfrm>
          <a:prstGeom prst="rect">
            <a:avLst/>
          </a:prstGeom>
          <a:noFill/>
          <a:ln>
            <a:noFill/>
          </a:ln>
        </p:spPr>
        <p:txBody>
          <a:bodyPr>
            <a:spAutoFit/>
          </a:bodyPr>
          <a:lstStyle/>
          <a:p>
            <a:pPr algn="just" fontAlgn="base">
              <a:spcBef>
                <a:spcPct val="0"/>
              </a:spcBef>
              <a:spcAft>
                <a:spcPct val="0"/>
              </a:spcAft>
              <a:defRPr/>
            </a:pPr>
            <a:r>
              <a:rPr lang="en-US" sz="1400" dirty="0">
                <a:solidFill>
                  <a:srgbClr val="000000"/>
                </a:solidFill>
              </a:rPr>
              <a:t>In the 2011-2012 school year, 1757 participants were surveyed at the completion of the TAB event they attended.  Of those surveyed, 55% of the attendants were female.  Approximately 2% of the students surveyed responded as ‘Other’ or did not respond to the question at all.</a:t>
            </a:r>
          </a:p>
        </p:txBody>
      </p:sp>
      <p:graphicFrame>
        <p:nvGraphicFramePr>
          <p:cNvPr id="9222" name="Content Placeholder 2"/>
          <p:cNvGraphicFramePr>
            <a:graphicFrameLocks noGrp="1"/>
          </p:cNvGraphicFramePr>
          <p:nvPr>
            <p:ph idx="1"/>
          </p:nvPr>
        </p:nvGraphicFramePr>
        <p:xfrm>
          <a:off x="4516438" y="2027238"/>
          <a:ext cx="3935412" cy="3062287"/>
        </p:xfrm>
        <a:graphic>
          <a:graphicData uri="http://schemas.openxmlformats.org/presentationml/2006/ole">
            <mc:AlternateContent xmlns:mc="http://schemas.openxmlformats.org/markup-compatibility/2006">
              <mc:Choice xmlns:v="urn:schemas-microsoft-com:vml" Requires="v">
                <p:oleObj spid="_x0000_s1029" name="Chart" r:id="rId4" imgW="3924367" imgH="3057659" progId="Excel.Chart.8">
                  <p:embed/>
                </p:oleObj>
              </mc:Choice>
              <mc:Fallback>
                <p:oleObj name="Chart" r:id="rId4" imgW="3924367" imgH="3057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438" y="2027238"/>
                        <a:ext cx="3935412"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3"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25" y="1690688"/>
            <a:ext cx="2960688"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412568"/>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Classification</a:t>
            </a:r>
          </a:p>
        </p:txBody>
      </p:sp>
      <p:sp>
        <p:nvSpPr>
          <p:cNvPr id="10" name="TextBox 9"/>
          <p:cNvSpPr txBox="1"/>
          <p:nvPr/>
        </p:nvSpPr>
        <p:spPr>
          <a:xfrm>
            <a:off x="4743450" y="1336675"/>
            <a:ext cx="3205163" cy="368300"/>
          </a:xfrm>
          <a:prstGeom prst="rect">
            <a:avLst/>
          </a:prstGeom>
          <a:noFill/>
        </p:spPr>
        <p:txBody>
          <a:bodyPr>
            <a:spAutoFit/>
          </a:bodyPr>
          <a:lstStyle/>
          <a:p>
            <a:pPr fontAlgn="base">
              <a:spcBef>
                <a:spcPct val="0"/>
              </a:spcBef>
              <a:spcAft>
                <a:spcPct val="0"/>
              </a:spcAft>
              <a:defRPr/>
            </a:pPr>
            <a:r>
              <a:rPr lang="en-US" b="1" dirty="0">
                <a:solidFill>
                  <a:srgbClr val="000000"/>
                </a:solidFill>
              </a:rPr>
              <a:t>What is your classification?</a:t>
            </a:r>
          </a:p>
        </p:txBody>
      </p:sp>
      <p:sp>
        <p:nvSpPr>
          <p:cNvPr id="12" name="TextBox 11"/>
          <p:cNvSpPr txBox="1"/>
          <p:nvPr/>
        </p:nvSpPr>
        <p:spPr>
          <a:xfrm>
            <a:off x="492125" y="4302125"/>
            <a:ext cx="2371725" cy="369888"/>
          </a:xfrm>
          <a:prstGeom prst="rect">
            <a:avLst/>
          </a:prstGeom>
          <a:noFill/>
        </p:spPr>
        <p:txBody>
          <a:bodyPr>
            <a:spAutoFit/>
          </a:bodyPr>
          <a:lstStyle/>
          <a:p>
            <a:pPr fontAlgn="base">
              <a:spcBef>
                <a:spcPct val="0"/>
              </a:spcBef>
              <a:spcAft>
                <a:spcPct val="0"/>
              </a:spcAft>
              <a:defRPr/>
            </a:pPr>
            <a:r>
              <a:rPr lang="en-US" b="1" dirty="0">
                <a:solidFill>
                  <a:srgbClr val="000000"/>
                </a:solidFill>
              </a:rPr>
              <a:t>Undergraduates only</a:t>
            </a:r>
          </a:p>
        </p:txBody>
      </p:sp>
      <p:sp>
        <p:nvSpPr>
          <p:cNvPr id="16" name="TextBox 15"/>
          <p:cNvSpPr txBox="1"/>
          <p:nvPr/>
        </p:nvSpPr>
        <p:spPr>
          <a:xfrm>
            <a:off x="4021138" y="5418138"/>
            <a:ext cx="4778375" cy="954087"/>
          </a:xfrm>
          <a:prstGeom prst="rect">
            <a:avLst/>
          </a:prstGeom>
          <a:noFill/>
          <a:ln>
            <a:solidFill>
              <a:schemeClr val="bg1"/>
            </a:solidFill>
          </a:ln>
        </p:spPr>
        <p:txBody>
          <a:bodyPr>
            <a:spAutoFit/>
          </a:bodyPr>
          <a:lstStyle/>
          <a:p>
            <a:pPr algn="just" fontAlgn="base">
              <a:spcBef>
                <a:spcPct val="0"/>
              </a:spcBef>
              <a:spcAft>
                <a:spcPct val="0"/>
              </a:spcAft>
              <a:defRPr/>
            </a:pPr>
            <a:r>
              <a:rPr lang="en-US" sz="1400" dirty="0">
                <a:solidFill>
                  <a:srgbClr val="000000"/>
                </a:solidFill>
              </a:rPr>
              <a:t>The Tech Activities Board was pleased to see a wide array of individuals attend their events this year.   Overall, the freshmen and sophomores that were evaluated represented 65% of our evaluated attendance.</a:t>
            </a:r>
          </a:p>
        </p:txBody>
      </p:sp>
      <p:graphicFrame>
        <p:nvGraphicFramePr>
          <p:cNvPr id="12294" name="Content Placeholder 3"/>
          <p:cNvGraphicFramePr>
            <a:graphicFrameLocks noGrp="1"/>
          </p:cNvGraphicFramePr>
          <p:nvPr>
            <p:ph idx="1"/>
          </p:nvPr>
        </p:nvGraphicFramePr>
        <p:xfrm>
          <a:off x="3768725" y="1797050"/>
          <a:ext cx="5295900" cy="3435350"/>
        </p:xfrm>
        <a:graphic>
          <a:graphicData uri="http://schemas.openxmlformats.org/presentationml/2006/ole">
            <mc:AlternateContent xmlns:mc="http://schemas.openxmlformats.org/markup-compatibility/2006">
              <mc:Choice xmlns:v="urn:schemas-microsoft-com:vml" Requires="v">
                <p:oleObj spid="_x0000_s2056" name="Chart" r:id="rId5" imgW="5286257" imgH="3428890" progId="Excel.Chart.8">
                  <p:embed/>
                </p:oleObj>
              </mc:Choice>
              <mc:Fallback>
                <p:oleObj name="Chart" r:id="rId5" imgW="5286257" imgH="3428890"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725" y="1797050"/>
                        <a:ext cx="52959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Chart 2"/>
          <p:cNvGraphicFramePr>
            <a:graphicFrameLocks/>
          </p:cNvGraphicFramePr>
          <p:nvPr/>
        </p:nvGraphicFramePr>
        <p:xfrm>
          <a:off x="492125" y="4621213"/>
          <a:ext cx="2814638" cy="2122487"/>
        </p:xfrm>
        <a:graphic>
          <a:graphicData uri="http://schemas.openxmlformats.org/presentationml/2006/ole">
            <mc:AlternateContent xmlns:mc="http://schemas.openxmlformats.org/markup-compatibility/2006">
              <mc:Choice xmlns:v="urn:schemas-microsoft-com:vml" Requires="v">
                <p:oleObj spid="_x0000_s2057" name="Chart" r:id="rId8" imgW="2809824" imgH="2114451" progId="Excel.Chart.8">
                  <p:embed/>
                </p:oleObj>
              </mc:Choice>
              <mc:Fallback>
                <p:oleObj name="Chart" r:id="rId8" imgW="2809824" imgH="2114451"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25" y="4621213"/>
                        <a:ext cx="2814638"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296" name="Picture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725" y="1704975"/>
            <a:ext cx="3133725"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190014"/>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Publicity</a:t>
            </a:r>
          </a:p>
        </p:txBody>
      </p:sp>
      <p:sp>
        <p:nvSpPr>
          <p:cNvPr id="9" name="TextBox 8"/>
          <p:cNvSpPr txBox="1"/>
          <p:nvPr/>
        </p:nvSpPr>
        <p:spPr>
          <a:xfrm>
            <a:off x="4335463" y="4935538"/>
            <a:ext cx="4435475" cy="1169987"/>
          </a:xfrm>
          <a:prstGeom prst="rect">
            <a:avLst/>
          </a:prstGeom>
          <a:noFill/>
        </p:spPr>
        <p:txBody>
          <a:bodyPr>
            <a:spAutoFit/>
          </a:bodyPr>
          <a:lstStyle/>
          <a:p>
            <a:pPr algn="just" fontAlgn="base">
              <a:spcBef>
                <a:spcPct val="0"/>
              </a:spcBef>
              <a:spcAft>
                <a:spcPct val="0"/>
              </a:spcAft>
              <a:defRPr/>
            </a:pPr>
            <a:r>
              <a:rPr lang="en-US" sz="1400" dirty="0">
                <a:solidFill>
                  <a:srgbClr val="000000"/>
                </a:solidFill>
              </a:rPr>
              <a:t>Last year, 43% of the individuals surveyed indicated that the marketing for TAB events was excellent.  This year that number went up 8%.  Another interesting note is that less than 20% of those surveyed indicated that they thought the marketing was below average.  </a:t>
            </a:r>
          </a:p>
        </p:txBody>
      </p:sp>
      <p:graphicFrame>
        <p:nvGraphicFramePr>
          <p:cNvPr id="14340" name="Content Placeholder 2"/>
          <p:cNvGraphicFramePr>
            <a:graphicFrameLocks noGrp="1"/>
          </p:cNvGraphicFramePr>
          <p:nvPr>
            <p:ph idx="1"/>
          </p:nvPr>
        </p:nvGraphicFramePr>
        <p:xfrm>
          <a:off x="4416425" y="1492250"/>
          <a:ext cx="4273550" cy="3443288"/>
        </p:xfrm>
        <a:graphic>
          <a:graphicData uri="http://schemas.openxmlformats.org/presentationml/2006/ole">
            <mc:AlternateContent xmlns:mc="http://schemas.openxmlformats.org/markup-compatibility/2006">
              <mc:Choice xmlns:v="urn:schemas-microsoft-com:vml" Requires="v">
                <p:oleObj spid="_x0000_s3077" name="Chart" r:id="rId4" imgW="4267200" imgH="3438617" progId="Excel.Chart.8">
                  <p:embed/>
                </p:oleObj>
              </mc:Choice>
              <mc:Fallback>
                <p:oleObj name="Chart" r:id="rId4" imgW="4267200" imgH="3438617"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425" y="1492250"/>
                        <a:ext cx="427355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1"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875" y="1908175"/>
            <a:ext cx="35845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24674"/>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Venue</a:t>
            </a:r>
          </a:p>
        </p:txBody>
      </p:sp>
      <p:sp>
        <p:nvSpPr>
          <p:cNvPr id="11" name="TextBox 10"/>
          <p:cNvSpPr txBox="1"/>
          <p:nvPr/>
        </p:nvSpPr>
        <p:spPr>
          <a:xfrm>
            <a:off x="381000" y="5210175"/>
            <a:ext cx="8377238" cy="1385888"/>
          </a:xfrm>
          <a:prstGeom prst="rect">
            <a:avLst/>
          </a:prstGeom>
          <a:noFill/>
        </p:spPr>
        <p:txBody>
          <a:bodyPr>
            <a:spAutoFit/>
          </a:bodyPr>
          <a:lstStyle/>
          <a:p>
            <a:pPr algn="just" fontAlgn="base">
              <a:spcBef>
                <a:spcPct val="0"/>
              </a:spcBef>
              <a:spcAft>
                <a:spcPct val="0"/>
              </a:spcAft>
              <a:defRPr/>
            </a:pPr>
            <a:r>
              <a:rPr lang="en-US" sz="1400" dirty="0">
                <a:solidFill>
                  <a:srgbClr val="000000"/>
                </a:solidFill>
              </a:rPr>
              <a:t>The venues, although varied, seemed to greatly please the majority of students.  Places that were generally utilized to hold events, included the Allen Theatre and SUB West Basement.  While most of our events take place in the Student Union, TAB considers itself the programming board for the entire campus and will look to utilize other venues throughout campus as well as a few locations off campus. Last year, 55% of the sample indicated that the venue was excellent and this year the percentage is at 70%.  </a:t>
            </a:r>
          </a:p>
          <a:p>
            <a:pPr fontAlgn="base">
              <a:spcBef>
                <a:spcPct val="0"/>
              </a:spcBef>
              <a:spcAft>
                <a:spcPct val="0"/>
              </a:spcAft>
              <a:defRPr/>
            </a:pPr>
            <a:endParaRPr lang="en-US" sz="1400" dirty="0">
              <a:solidFill>
                <a:srgbClr val="000000"/>
              </a:solidFill>
            </a:endParaRPr>
          </a:p>
        </p:txBody>
      </p:sp>
      <p:graphicFrame>
        <p:nvGraphicFramePr>
          <p:cNvPr id="15364" name="Content Placeholder 4"/>
          <p:cNvGraphicFramePr>
            <a:graphicFrameLocks noGrp="1"/>
          </p:cNvGraphicFramePr>
          <p:nvPr>
            <p:ph idx="1"/>
          </p:nvPr>
        </p:nvGraphicFramePr>
        <p:xfrm>
          <a:off x="4295775" y="2098675"/>
          <a:ext cx="4624388" cy="2679700"/>
        </p:xfrm>
        <a:graphic>
          <a:graphicData uri="http://schemas.openxmlformats.org/presentationml/2006/ole">
            <mc:AlternateContent xmlns:mc="http://schemas.openxmlformats.org/markup-compatibility/2006">
              <mc:Choice xmlns:v="urn:schemas-microsoft-com:vml" Requires="v">
                <p:oleObj spid="_x0000_s4101" name="Chart" r:id="rId4" imgW="4619743" imgH="2676431" progId="Excel.Chart.8">
                  <p:embed/>
                </p:oleObj>
              </mc:Choice>
              <mc:Fallback>
                <p:oleObj name="Chart" r:id="rId4" imgW="4619743" imgH="267643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2098675"/>
                        <a:ext cx="4624388"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25" y="1868488"/>
            <a:ext cx="4021138"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30090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title"/>
          </p:nvPr>
        </p:nvSpPr>
        <p:spPr/>
        <p:txBody>
          <a:bodyPr/>
          <a:lstStyle/>
          <a:p>
            <a:pPr eaLnBrk="1" hangingPunct="1"/>
            <a:r>
              <a:rPr lang="en-US" smtClean="0"/>
              <a:t>Tech Activities Board (TAB)</a:t>
            </a:r>
            <a:br>
              <a:rPr lang="en-US" smtClean="0"/>
            </a:br>
            <a:r>
              <a:rPr lang="en-US" sz="1400" smtClean="0"/>
              <a:t>Time</a:t>
            </a:r>
          </a:p>
        </p:txBody>
      </p:sp>
      <p:sp>
        <p:nvSpPr>
          <p:cNvPr id="8" name="TextBox 7"/>
          <p:cNvSpPr txBox="1"/>
          <p:nvPr/>
        </p:nvSpPr>
        <p:spPr>
          <a:xfrm>
            <a:off x="4727575" y="1452563"/>
            <a:ext cx="4200525" cy="368300"/>
          </a:xfrm>
          <a:prstGeom prst="rect">
            <a:avLst/>
          </a:prstGeom>
          <a:noFill/>
        </p:spPr>
        <p:txBody>
          <a:bodyPr>
            <a:spAutoFit/>
          </a:bodyPr>
          <a:lstStyle/>
          <a:p>
            <a:pPr algn="ctr" fontAlgn="base">
              <a:spcBef>
                <a:spcPct val="0"/>
              </a:spcBef>
              <a:spcAft>
                <a:spcPct val="0"/>
              </a:spcAft>
              <a:defRPr/>
            </a:pPr>
            <a:r>
              <a:rPr lang="en-US" b="1" dirty="0">
                <a:solidFill>
                  <a:srgbClr val="000000"/>
                </a:solidFill>
              </a:rPr>
              <a:t>Time</a:t>
            </a:r>
          </a:p>
        </p:txBody>
      </p:sp>
      <p:sp>
        <p:nvSpPr>
          <p:cNvPr id="9" name="TextBox 8"/>
          <p:cNvSpPr txBox="1"/>
          <p:nvPr/>
        </p:nvSpPr>
        <p:spPr>
          <a:xfrm>
            <a:off x="4316413" y="5200650"/>
            <a:ext cx="4443412" cy="1169988"/>
          </a:xfrm>
          <a:prstGeom prst="rect">
            <a:avLst/>
          </a:prstGeom>
          <a:noFill/>
        </p:spPr>
        <p:txBody>
          <a:bodyPr>
            <a:spAutoFit/>
          </a:bodyPr>
          <a:lstStyle/>
          <a:p>
            <a:pPr algn="just" fontAlgn="base">
              <a:spcBef>
                <a:spcPct val="0"/>
              </a:spcBef>
              <a:spcAft>
                <a:spcPct val="0"/>
              </a:spcAft>
              <a:defRPr/>
            </a:pPr>
            <a:r>
              <a:rPr lang="en-US" sz="1400" dirty="0">
                <a:solidFill>
                  <a:srgbClr val="000000"/>
                </a:solidFill>
              </a:rPr>
              <a:t>The times for TAB events vary greatly; we offer several smaller events during the daytime, many of our larger events after 6:00 P.M., and our movies are shown twice, once in the evening and once in the afternoon, to appeal to as many students as possible.  </a:t>
            </a:r>
          </a:p>
        </p:txBody>
      </p:sp>
      <p:graphicFrame>
        <p:nvGraphicFramePr>
          <p:cNvPr id="16389" name="Content Placeholder 2"/>
          <p:cNvGraphicFramePr>
            <a:graphicFrameLocks noGrp="1"/>
          </p:cNvGraphicFramePr>
          <p:nvPr>
            <p:ph idx="1"/>
          </p:nvPr>
        </p:nvGraphicFramePr>
        <p:xfrm>
          <a:off x="4159250" y="2098675"/>
          <a:ext cx="4633913" cy="2870200"/>
        </p:xfrm>
        <a:graphic>
          <a:graphicData uri="http://schemas.openxmlformats.org/presentationml/2006/ole">
            <mc:AlternateContent xmlns:mc="http://schemas.openxmlformats.org/markup-compatibility/2006">
              <mc:Choice xmlns:v="urn:schemas-microsoft-com:vml" Requires="v">
                <p:oleObj spid="_x0000_s5125" name="Chart" r:id="rId4" imgW="4629184" imgH="2866910" progId="Excel.Chart.8">
                  <p:embed/>
                </p:oleObj>
              </mc:Choice>
              <mc:Fallback>
                <p:oleObj name="Chart" r:id="rId4" imgW="4629184" imgH="286691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2098675"/>
                        <a:ext cx="463391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9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6375" y="1301750"/>
            <a:ext cx="37782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39244"/>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333333"/>
        </a:lt2>
        <a:accent1>
          <a:srgbClr val="FF11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333333"/>
        </a:lt2>
        <a:accent1>
          <a:srgbClr val="CC0000"/>
        </a:accent1>
        <a:accent2>
          <a:srgbClr val="333399"/>
        </a:accent2>
        <a:accent3>
          <a:srgbClr val="FFFFFF"/>
        </a:accent3>
        <a:accent4>
          <a:srgbClr val="000000"/>
        </a:accent4>
        <a:accent5>
          <a:srgbClr val="E2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333333"/>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TotalTime>
  <Words>2347</Words>
  <Application>Microsoft Office PowerPoint</Application>
  <PresentationFormat>On-screen Show (4:3)</PresentationFormat>
  <Paragraphs>566</Paragraphs>
  <Slides>24</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Times New Roman</vt:lpstr>
      <vt:lpstr>Wingdings</vt:lpstr>
      <vt:lpstr>Default Design</vt:lpstr>
      <vt:lpstr>Chart</vt:lpstr>
      <vt:lpstr>Student Union &amp; Activities Statistical Analysis of Programs 2011-2012</vt:lpstr>
      <vt:lpstr>Student Union &amp; Activities</vt:lpstr>
      <vt:lpstr>Tech Activities Board (TAB) Evaluation</vt:lpstr>
      <vt:lpstr>Tech Activities Board (TAB) Evaluation</vt:lpstr>
      <vt:lpstr>Tech Activities Board (TAB) Gender </vt:lpstr>
      <vt:lpstr>Tech Activities Board (TAB) Classification</vt:lpstr>
      <vt:lpstr>Tech Activities Board (TAB) Publicity</vt:lpstr>
      <vt:lpstr>Tech Activities Board (TAB) Venue</vt:lpstr>
      <vt:lpstr>Tech Activities Board (TAB) Time</vt:lpstr>
      <vt:lpstr>Tech Activities Board (TAB) Date</vt:lpstr>
      <vt:lpstr>Tech Activities Board (TAB) Quality</vt:lpstr>
      <vt:lpstr>Tech Activities Board (TAB) Overall Satisfaction</vt:lpstr>
      <vt:lpstr>Tech Activities Board (TAB) Future Programming</vt:lpstr>
      <vt:lpstr>Tech Activities Board Attendance Numbers Per Month</vt:lpstr>
      <vt:lpstr>Tech Activities Board Honorarium Expenses Per Month</vt:lpstr>
      <vt:lpstr>Tech Activities Board Attendance Numbers</vt:lpstr>
      <vt:lpstr>Tech Activities Board (TAB) Student Leader Learning Outcomes</vt:lpstr>
      <vt:lpstr>Tech Activities Board (TAB) Student Leader Learning Outcomes</vt:lpstr>
      <vt:lpstr>Tech Activities Board (TAB) Student Leader Learning Outcomes</vt:lpstr>
      <vt:lpstr>Tech Activities Board (TAB) Student Leader Learning Outcomes</vt:lpstr>
      <vt:lpstr>Tech Activities Board (TAB) Student Leader Learning Outcomes</vt:lpstr>
      <vt:lpstr>Tech Activities Board (TAB) Student Leader Learning Outcomes</vt:lpstr>
      <vt:lpstr>Tech Activities Board (TAB) Student Leader Learning Outcomes</vt:lpstr>
      <vt:lpstr>Contributors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Union &amp; Activities Statistical Analysis of Programs 2011-2012</dc:title>
  <dc:creator>Habeeb, Farha</dc:creator>
  <cp:lastModifiedBy>Maginness, Claire</cp:lastModifiedBy>
  <cp:revision>2</cp:revision>
  <dcterms:created xsi:type="dcterms:W3CDTF">2012-08-09T15:10:19Z</dcterms:created>
  <dcterms:modified xsi:type="dcterms:W3CDTF">2015-05-04T22:09:10Z</dcterms:modified>
</cp:coreProperties>
</file>