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sldIdLst>
    <p:sldId id="257" r:id="rId5"/>
    <p:sldId id="258" r:id="rId6"/>
    <p:sldId id="262" r:id="rId7"/>
    <p:sldId id="274" r:id="rId8"/>
    <p:sldId id="273" r:id="rId9"/>
    <p:sldId id="346" r:id="rId10"/>
    <p:sldId id="263" r:id="rId11"/>
    <p:sldId id="264" r:id="rId12"/>
    <p:sldId id="265" r:id="rId13"/>
    <p:sldId id="266" r:id="rId14"/>
    <p:sldId id="268" r:id="rId15"/>
    <p:sldId id="270" r:id="rId16"/>
    <p:sldId id="271" r:id="rId17"/>
    <p:sldId id="272" r:id="rId18"/>
    <p:sldId id="275" r:id="rId19"/>
    <p:sldId id="276" r:id="rId20"/>
    <p:sldId id="277" r:id="rId21"/>
    <p:sldId id="278" r:id="rId22"/>
    <p:sldId id="279" r:id="rId23"/>
    <p:sldId id="280" r:id="rId24"/>
    <p:sldId id="281" r:id="rId25"/>
    <p:sldId id="341" r:id="rId26"/>
    <p:sldId id="342" r:id="rId27"/>
    <p:sldId id="344" r:id="rId28"/>
    <p:sldId id="348" r:id="rId29"/>
    <p:sldId id="349" r:id="rId30"/>
  </p:sldIdLst>
  <p:sldSz cx="8458200" cy="84582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291E"/>
    <a:srgbClr val="2E2E2E"/>
    <a:srgbClr val="4D5B2A"/>
    <a:srgbClr val="0C3967"/>
    <a:srgbClr val="EAE0C5"/>
    <a:srgbClr val="333333"/>
    <a:srgbClr val="898478"/>
    <a:srgbClr val="B0A9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48EB44-F8F8-5638-7AB5-963812EF0E6E}" v="879" dt="2025-04-21T20:08:02.406"/>
    <p1510:client id="{822B47E0-0F71-D6E4-41C8-F29A1345ADA5}" v="160" dt="2025-04-21T20:15:03.209"/>
    <p1510:client id="{892245DD-8577-31EF-AEAD-B3349D4F3629}" v="1301" dt="2025-04-22T14:55:13.9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648"/>
    <p:restoredTop sz="94663"/>
  </p:normalViewPr>
  <p:slideViewPr>
    <p:cSldViewPr snapToGrid="0">
      <p:cViewPr varScale="1">
        <p:scale>
          <a:sx n="96" d="100"/>
          <a:sy n="96" d="100"/>
        </p:scale>
        <p:origin x="2304" y="-36"/>
      </p:cViewPr>
      <p:guideLst/>
    </p:cSldViewPr>
  </p:slideViewPr>
  <p:notesTextViewPr>
    <p:cViewPr>
      <p:scale>
        <a:sx n="1" d="1"/>
        <a:sy n="1" d="1"/>
      </p:scale>
      <p:origin x="0" y="0"/>
    </p:cViewPr>
  </p:notesTextViewPr>
  <p:sorterViewPr>
    <p:cViewPr varScale="1">
      <p:scale>
        <a:sx n="1" d="1"/>
        <a:sy n="1" d="1"/>
      </p:scale>
      <p:origin x="0" y="-10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130C1A-17CA-4FB5-A8C7-83A920FA128A}" type="datetimeFigureOut">
              <a:rPr lang="en-US" smtClean="0"/>
              <a:t>4/22/2025</a:t>
            </a:fld>
            <a:endParaRPr lang="en-US"/>
          </a:p>
        </p:txBody>
      </p:sp>
      <p:sp>
        <p:nvSpPr>
          <p:cNvPr id="4" name="Slide Image Placeholder 3"/>
          <p:cNvSpPr>
            <a:spLocks noGrp="1" noRot="1" noChangeAspect="1"/>
          </p:cNvSpPr>
          <p:nvPr>
            <p:ph type="sldImg" idx="2"/>
          </p:nvPr>
        </p:nvSpPr>
        <p:spPr>
          <a:xfrm>
            <a:off x="1885950" y="1143000"/>
            <a:ext cx="30861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BB7156-B37F-4F8C-A5F4-37FC7055D7F7}" type="slidenum">
              <a:rPr lang="en-US" smtClean="0"/>
              <a:t>‹#›</a:t>
            </a:fld>
            <a:endParaRPr lang="en-US"/>
          </a:p>
        </p:txBody>
      </p:sp>
    </p:spTree>
    <p:extLst>
      <p:ext uri="{BB962C8B-B14F-4D97-AF65-F5344CB8AC3E}">
        <p14:creationId xmlns:p14="http://schemas.microsoft.com/office/powerpoint/2010/main" val="91635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B53BC4-433D-2045-AC67-1DAB61DA5C37}" type="slidenum">
              <a:rPr lang="en-US" smtClean="0"/>
              <a:t>2</a:t>
            </a:fld>
            <a:endParaRPr lang="en-US"/>
          </a:p>
        </p:txBody>
      </p:sp>
    </p:spTree>
    <p:extLst>
      <p:ext uri="{BB962C8B-B14F-4D97-AF65-F5344CB8AC3E}">
        <p14:creationId xmlns:p14="http://schemas.microsoft.com/office/powerpoint/2010/main" val="18191507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B53BC4-433D-2045-AC67-1DAB61DA5C37}" type="slidenum">
              <a:rPr lang="en-US" smtClean="0"/>
              <a:t>11</a:t>
            </a:fld>
            <a:endParaRPr lang="en-US"/>
          </a:p>
        </p:txBody>
      </p:sp>
    </p:spTree>
    <p:extLst>
      <p:ext uri="{BB962C8B-B14F-4D97-AF65-F5344CB8AC3E}">
        <p14:creationId xmlns:p14="http://schemas.microsoft.com/office/powerpoint/2010/main" val="33932355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B53BC4-433D-2045-AC67-1DAB61DA5C37}" type="slidenum">
              <a:rPr lang="en-US" smtClean="0"/>
              <a:t>12</a:t>
            </a:fld>
            <a:endParaRPr lang="en-US"/>
          </a:p>
        </p:txBody>
      </p:sp>
    </p:spTree>
    <p:extLst>
      <p:ext uri="{BB962C8B-B14F-4D97-AF65-F5344CB8AC3E}">
        <p14:creationId xmlns:p14="http://schemas.microsoft.com/office/powerpoint/2010/main" val="3042531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B53BC4-433D-2045-AC67-1DAB61DA5C37}" type="slidenum">
              <a:rPr lang="en-US" smtClean="0"/>
              <a:t>13</a:t>
            </a:fld>
            <a:endParaRPr lang="en-US"/>
          </a:p>
        </p:txBody>
      </p:sp>
    </p:spTree>
    <p:extLst>
      <p:ext uri="{BB962C8B-B14F-4D97-AF65-F5344CB8AC3E}">
        <p14:creationId xmlns:p14="http://schemas.microsoft.com/office/powerpoint/2010/main" val="4090868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B53BC4-433D-2045-AC67-1DAB61DA5C37}" type="slidenum">
              <a:rPr lang="en-US" smtClean="0"/>
              <a:t>14</a:t>
            </a:fld>
            <a:endParaRPr lang="en-US"/>
          </a:p>
        </p:txBody>
      </p:sp>
    </p:spTree>
    <p:extLst>
      <p:ext uri="{BB962C8B-B14F-4D97-AF65-F5344CB8AC3E}">
        <p14:creationId xmlns:p14="http://schemas.microsoft.com/office/powerpoint/2010/main" val="33208717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B53BC4-433D-2045-AC67-1DAB61DA5C37}" type="slidenum">
              <a:rPr lang="en-US" smtClean="0"/>
              <a:t>15</a:t>
            </a:fld>
            <a:endParaRPr lang="en-US"/>
          </a:p>
        </p:txBody>
      </p:sp>
    </p:spTree>
    <p:extLst>
      <p:ext uri="{BB962C8B-B14F-4D97-AF65-F5344CB8AC3E}">
        <p14:creationId xmlns:p14="http://schemas.microsoft.com/office/powerpoint/2010/main" val="35677122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B53BC4-433D-2045-AC67-1DAB61DA5C37}" type="slidenum">
              <a:rPr lang="en-US" smtClean="0"/>
              <a:t>16</a:t>
            </a:fld>
            <a:endParaRPr lang="en-US"/>
          </a:p>
        </p:txBody>
      </p:sp>
    </p:spTree>
    <p:extLst>
      <p:ext uri="{BB962C8B-B14F-4D97-AF65-F5344CB8AC3E}">
        <p14:creationId xmlns:p14="http://schemas.microsoft.com/office/powerpoint/2010/main" val="29284758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B53BC4-433D-2045-AC67-1DAB61DA5C37}" type="slidenum">
              <a:rPr lang="en-US" smtClean="0"/>
              <a:t>17</a:t>
            </a:fld>
            <a:endParaRPr lang="en-US"/>
          </a:p>
        </p:txBody>
      </p:sp>
    </p:spTree>
    <p:extLst>
      <p:ext uri="{BB962C8B-B14F-4D97-AF65-F5344CB8AC3E}">
        <p14:creationId xmlns:p14="http://schemas.microsoft.com/office/powerpoint/2010/main" val="30240541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B53BC4-433D-2045-AC67-1DAB61DA5C37}" type="slidenum">
              <a:rPr lang="en-US" smtClean="0"/>
              <a:t>18</a:t>
            </a:fld>
            <a:endParaRPr lang="en-US"/>
          </a:p>
        </p:txBody>
      </p:sp>
    </p:spTree>
    <p:extLst>
      <p:ext uri="{BB962C8B-B14F-4D97-AF65-F5344CB8AC3E}">
        <p14:creationId xmlns:p14="http://schemas.microsoft.com/office/powerpoint/2010/main" val="39196196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B53BC4-433D-2045-AC67-1DAB61DA5C37}" type="slidenum">
              <a:rPr lang="en-US" smtClean="0"/>
              <a:t>19</a:t>
            </a:fld>
            <a:endParaRPr lang="en-US"/>
          </a:p>
        </p:txBody>
      </p:sp>
    </p:spTree>
    <p:extLst>
      <p:ext uri="{BB962C8B-B14F-4D97-AF65-F5344CB8AC3E}">
        <p14:creationId xmlns:p14="http://schemas.microsoft.com/office/powerpoint/2010/main" val="13104585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B53BC4-433D-2045-AC67-1DAB61DA5C37}" type="slidenum">
              <a:rPr lang="en-US" smtClean="0"/>
              <a:t>20</a:t>
            </a:fld>
            <a:endParaRPr lang="en-US"/>
          </a:p>
        </p:txBody>
      </p:sp>
    </p:spTree>
    <p:extLst>
      <p:ext uri="{BB962C8B-B14F-4D97-AF65-F5344CB8AC3E}">
        <p14:creationId xmlns:p14="http://schemas.microsoft.com/office/powerpoint/2010/main" val="1866835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85950" y="1143000"/>
            <a:ext cx="30861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B53BC4-433D-2045-AC67-1DAB61DA5C37}" type="slidenum">
              <a:rPr lang="en-US" smtClean="0"/>
              <a:t>3</a:t>
            </a:fld>
            <a:endParaRPr lang="en-US"/>
          </a:p>
        </p:txBody>
      </p:sp>
    </p:spTree>
    <p:extLst>
      <p:ext uri="{BB962C8B-B14F-4D97-AF65-F5344CB8AC3E}">
        <p14:creationId xmlns:p14="http://schemas.microsoft.com/office/powerpoint/2010/main" val="40120147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B53BC4-433D-2045-AC67-1DAB61DA5C37}" type="slidenum">
              <a:rPr lang="en-US" smtClean="0"/>
              <a:t>21</a:t>
            </a:fld>
            <a:endParaRPr lang="en-US"/>
          </a:p>
        </p:txBody>
      </p:sp>
    </p:spTree>
    <p:extLst>
      <p:ext uri="{BB962C8B-B14F-4D97-AF65-F5344CB8AC3E}">
        <p14:creationId xmlns:p14="http://schemas.microsoft.com/office/powerpoint/2010/main" val="643797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B53BC4-433D-2045-AC67-1DAB61DA5C37}" type="slidenum">
              <a:rPr lang="en-US" smtClean="0"/>
              <a:t>23</a:t>
            </a:fld>
            <a:endParaRPr lang="en-US"/>
          </a:p>
        </p:txBody>
      </p:sp>
    </p:spTree>
    <p:extLst>
      <p:ext uri="{BB962C8B-B14F-4D97-AF65-F5344CB8AC3E}">
        <p14:creationId xmlns:p14="http://schemas.microsoft.com/office/powerpoint/2010/main" val="22539393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B53BC4-433D-2045-AC67-1DAB61DA5C37}" type="slidenum">
              <a:rPr lang="en-US" smtClean="0"/>
              <a:t>24</a:t>
            </a:fld>
            <a:endParaRPr lang="en-US"/>
          </a:p>
        </p:txBody>
      </p:sp>
    </p:spTree>
    <p:extLst>
      <p:ext uri="{BB962C8B-B14F-4D97-AF65-F5344CB8AC3E}">
        <p14:creationId xmlns:p14="http://schemas.microsoft.com/office/powerpoint/2010/main" val="30066659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B53BC4-433D-2045-AC67-1DAB61DA5C37}" type="slidenum">
              <a:rPr lang="en-US" smtClean="0"/>
              <a:t>25</a:t>
            </a:fld>
            <a:endParaRPr lang="en-US"/>
          </a:p>
        </p:txBody>
      </p:sp>
    </p:spTree>
    <p:extLst>
      <p:ext uri="{BB962C8B-B14F-4D97-AF65-F5344CB8AC3E}">
        <p14:creationId xmlns:p14="http://schemas.microsoft.com/office/powerpoint/2010/main" val="4212358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B53BC4-433D-2045-AC67-1DAB61DA5C37}" type="slidenum">
              <a:rPr lang="en-US" smtClean="0"/>
              <a:t>4</a:t>
            </a:fld>
            <a:endParaRPr lang="en-US"/>
          </a:p>
        </p:txBody>
      </p:sp>
    </p:spTree>
    <p:extLst>
      <p:ext uri="{BB962C8B-B14F-4D97-AF65-F5344CB8AC3E}">
        <p14:creationId xmlns:p14="http://schemas.microsoft.com/office/powerpoint/2010/main" val="3554111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B53BC4-433D-2045-AC67-1DAB61DA5C37}" type="slidenum">
              <a:rPr lang="en-US" smtClean="0"/>
              <a:t>5</a:t>
            </a:fld>
            <a:endParaRPr lang="en-US"/>
          </a:p>
        </p:txBody>
      </p:sp>
    </p:spTree>
    <p:extLst>
      <p:ext uri="{BB962C8B-B14F-4D97-AF65-F5344CB8AC3E}">
        <p14:creationId xmlns:p14="http://schemas.microsoft.com/office/powerpoint/2010/main" val="304728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B53BC4-433D-2045-AC67-1DAB61DA5C37}" type="slidenum">
              <a:rPr lang="en-US" smtClean="0"/>
              <a:t>6</a:t>
            </a:fld>
            <a:endParaRPr lang="en-US"/>
          </a:p>
        </p:txBody>
      </p:sp>
    </p:spTree>
    <p:extLst>
      <p:ext uri="{BB962C8B-B14F-4D97-AF65-F5344CB8AC3E}">
        <p14:creationId xmlns:p14="http://schemas.microsoft.com/office/powerpoint/2010/main" val="3916225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B53BC4-433D-2045-AC67-1DAB61DA5C37}" type="slidenum">
              <a:rPr lang="en-US" smtClean="0"/>
              <a:t>7</a:t>
            </a:fld>
            <a:endParaRPr lang="en-US"/>
          </a:p>
        </p:txBody>
      </p:sp>
    </p:spTree>
    <p:extLst>
      <p:ext uri="{BB962C8B-B14F-4D97-AF65-F5344CB8AC3E}">
        <p14:creationId xmlns:p14="http://schemas.microsoft.com/office/powerpoint/2010/main" val="3094431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B53BC4-433D-2045-AC67-1DAB61DA5C37}" type="slidenum">
              <a:rPr lang="en-US" smtClean="0"/>
              <a:t>8</a:t>
            </a:fld>
            <a:endParaRPr lang="en-US"/>
          </a:p>
        </p:txBody>
      </p:sp>
    </p:spTree>
    <p:extLst>
      <p:ext uri="{BB962C8B-B14F-4D97-AF65-F5344CB8AC3E}">
        <p14:creationId xmlns:p14="http://schemas.microsoft.com/office/powerpoint/2010/main" val="34529919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B53BC4-433D-2045-AC67-1DAB61DA5C37}" type="slidenum">
              <a:rPr lang="en-US" smtClean="0"/>
              <a:t>9</a:t>
            </a:fld>
            <a:endParaRPr lang="en-US"/>
          </a:p>
        </p:txBody>
      </p:sp>
    </p:spTree>
    <p:extLst>
      <p:ext uri="{BB962C8B-B14F-4D97-AF65-F5344CB8AC3E}">
        <p14:creationId xmlns:p14="http://schemas.microsoft.com/office/powerpoint/2010/main" val="3975513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B53BC4-433D-2045-AC67-1DAB61DA5C37}" type="slidenum">
              <a:rPr lang="en-US" smtClean="0"/>
              <a:t>10</a:t>
            </a:fld>
            <a:endParaRPr lang="en-US"/>
          </a:p>
        </p:txBody>
      </p:sp>
    </p:spTree>
    <p:extLst>
      <p:ext uri="{BB962C8B-B14F-4D97-AF65-F5344CB8AC3E}">
        <p14:creationId xmlns:p14="http://schemas.microsoft.com/office/powerpoint/2010/main" val="4182353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E5715-A708-4B76-B4B2-983ACE7E592A}"/>
              </a:ext>
            </a:extLst>
          </p:cNvPr>
          <p:cNvSpPr>
            <a:spLocks noGrp="1"/>
          </p:cNvSpPr>
          <p:nvPr>
            <p:ph type="ctrTitle"/>
          </p:nvPr>
        </p:nvSpPr>
        <p:spPr>
          <a:xfrm>
            <a:off x="1057275" y="1384248"/>
            <a:ext cx="6343650" cy="2944707"/>
          </a:xfrm>
        </p:spPr>
        <p:txBody>
          <a:bodyPr anchor="b"/>
          <a:lstStyle>
            <a:lvl1pPr algn="ctr">
              <a:defRPr sz="7400"/>
            </a:lvl1pPr>
          </a:lstStyle>
          <a:p>
            <a:r>
              <a:rPr lang="en-US"/>
              <a:t>Click to edit Master title style</a:t>
            </a:r>
          </a:p>
        </p:txBody>
      </p:sp>
      <p:sp>
        <p:nvSpPr>
          <p:cNvPr id="3" name="Subtitle 2">
            <a:extLst>
              <a:ext uri="{FF2B5EF4-FFF2-40B4-BE49-F238E27FC236}">
                <a16:creationId xmlns:a16="http://schemas.microsoft.com/office/drawing/2014/main" id="{C5C05C17-225C-4EF4-8C6E-BAADBC47D79A}"/>
              </a:ext>
            </a:extLst>
          </p:cNvPr>
          <p:cNvSpPr>
            <a:spLocks noGrp="1"/>
          </p:cNvSpPr>
          <p:nvPr>
            <p:ph type="subTitle" idx="1"/>
          </p:nvPr>
        </p:nvSpPr>
        <p:spPr>
          <a:xfrm>
            <a:off x="1057275" y="4442514"/>
            <a:ext cx="6343650" cy="2042106"/>
          </a:xfrm>
        </p:spPr>
        <p:txBody>
          <a:bodyPr/>
          <a:lstStyle>
            <a:lvl1pPr marL="0" indent="0" algn="ctr">
              <a:buNone/>
              <a:defRPr sz="2960"/>
            </a:lvl1pPr>
            <a:lvl2pPr marL="563865" indent="0" algn="ctr">
              <a:buNone/>
              <a:defRPr sz="2467"/>
            </a:lvl2pPr>
            <a:lvl3pPr marL="1127730" indent="0" algn="ctr">
              <a:buNone/>
              <a:defRPr sz="2220"/>
            </a:lvl3pPr>
            <a:lvl4pPr marL="1691594" indent="0" algn="ctr">
              <a:buNone/>
              <a:defRPr sz="1973"/>
            </a:lvl4pPr>
            <a:lvl5pPr marL="2255459" indent="0" algn="ctr">
              <a:buNone/>
              <a:defRPr sz="1973"/>
            </a:lvl5pPr>
            <a:lvl6pPr marL="2819324" indent="0" algn="ctr">
              <a:buNone/>
              <a:defRPr sz="1973"/>
            </a:lvl6pPr>
            <a:lvl7pPr marL="3383189" indent="0" algn="ctr">
              <a:buNone/>
              <a:defRPr sz="1973"/>
            </a:lvl7pPr>
            <a:lvl8pPr marL="3947053" indent="0" algn="ctr">
              <a:buNone/>
              <a:defRPr sz="1973"/>
            </a:lvl8pPr>
            <a:lvl9pPr marL="4510918" indent="0" algn="ctr">
              <a:buNone/>
              <a:defRPr sz="1973"/>
            </a:lvl9pPr>
          </a:lstStyle>
          <a:p>
            <a:r>
              <a:rPr lang="en-US"/>
              <a:t>Click to edit Master subtitle style</a:t>
            </a:r>
          </a:p>
        </p:txBody>
      </p:sp>
      <p:sp>
        <p:nvSpPr>
          <p:cNvPr id="4" name="Date Placeholder 3">
            <a:extLst>
              <a:ext uri="{FF2B5EF4-FFF2-40B4-BE49-F238E27FC236}">
                <a16:creationId xmlns:a16="http://schemas.microsoft.com/office/drawing/2014/main" id="{77C4C18C-5B1D-44CD-9523-E18D49B4E141}"/>
              </a:ext>
            </a:extLst>
          </p:cNvPr>
          <p:cNvSpPr>
            <a:spLocks noGrp="1"/>
          </p:cNvSpPr>
          <p:nvPr>
            <p:ph type="dt" sz="half" idx="10"/>
          </p:nvPr>
        </p:nvSpPr>
        <p:spPr/>
        <p:txBody>
          <a:bodyPr/>
          <a:lstStyle/>
          <a:p>
            <a:fld id="{15CD3047-0EC0-42A6-8149-6364F88C9A3D}" type="datetimeFigureOut">
              <a:rPr lang="en-US" smtClean="0"/>
              <a:t>4/22/2025</a:t>
            </a:fld>
            <a:endParaRPr lang="en-US"/>
          </a:p>
        </p:txBody>
      </p:sp>
      <p:sp>
        <p:nvSpPr>
          <p:cNvPr id="5" name="Footer Placeholder 4">
            <a:extLst>
              <a:ext uri="{FF2B5EF4-FFF2-40B4-BE49-F238E27FC236}">
                <a16:creationId xmlns:a16="http://schemas.microsoft.com/office/drawing/2014/main" id="{62051A0F-70B0-4D05-B6BB-DF4C90F5B8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1C1196-AD14-48C7-A671-DF591951A659}"/>
              </a:ext>
            </a:extLst>
          </p:cNvPr>
          <p:cNvSpPr>
            <a:spLocks noGrp="1"/>
          </p:cNvSpPr>
          <p:nvPr>
            <p:ph type="sldNum" sz="quarter" idx="12"/>
          </p:nvPr>
        </p:nvSpPr>
        <p:spPr/>
        <p:txBody>
          <a:bodyPr/>
          <a:lstStyle/>
          <a:p>
            <a:fld id="{F4ACF86B-4405-44C8-8D96-E710A82722E0}" type="slidenum">
              <a:rPr lang="en-US" smtClean="0"/>
              <a:t>‹#›</a:t>
            </a:fld>
            <a:endParaRPr lang="en-US"/>
          </a:p>
        </p:txBody>
      </p:sp>
    </p:spTree>
    <p:extLst>
      <p:ext uri="{BB962C8B-B14F-4D97-AF65-F5344CB8AC3E}">
        <p14:creationId xmlns:p14="http://schemas.microsoft.com/office/powerpoint/2010/main" val="3237887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C8606-4616-439F-9A5B-5D2C677175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8E1460-C715-4C47-8B73-5212B5AB34E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8EF470-4851-4D21-B1DC-47E8FE350C36}"/>
              </a:ext>
            </a:extLst>
          </p:cNvPr>
          <p:cNvSpPr>
            <a:spLocks noGrp="1"/>
          </p:cNvSpPr>
          <p:nvPr>
            <p:ph type="dt" sz="half" idx="10"/>
          </p:nvPr>
        </p:nvSpPr>
        <p:spPr/>
        <p:txBody>
          <a:bodyPr/>
          <a:lstStyle/>
          <a:p>
            <a:fld id="{15CD3047-0EC0-42A6-8149-6364F88C9A3D}" type="datetimeFigureOut">
              <a:rPr lang="en-US" smtClean="0"/>
              <a:t>4/22/2025</a:t>
            </a:fld>
            <a:endParaRPr lang="en-US"/>
          </a:p>
        </p:txBody>
      </p:sp>
      <p:sp>
        <p:nvSpPr>
          <p:cNvPr id="5" name="Footer Placeholder 4">
            <a:extLst>
              <a:ext uri="{FF2B5EF4-FFF2-40B4-BE49-F238E27FC236}">
                <a16:creationId xmlns:a16="http://schemas.microsoft.com/office/drawing/2014/main" id="{6ED6FD01-96DB-48A1-9EE1-392E426AFC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EB9CB4-D8C0-4FC6-BB72-35179EF4C4B9}"/>
              </a:ext>
            </a:extLst>
          </p:cNvPr>
          <p:cNvSpPr>
            <a:spLocks noGrp="1"/>
          </p:cNvSpPr>
          <p:nvPr>
            <p:ph type="sldNum" sz="quarter" idx="12"/>
          </p:nvPr>
        </p:nvSpPr>
        <p:spPr/>
        <p:txBody>
          <a:bodyPr/>
          <a:lstStyle/>
          <a:p>
            <a:fld id="{F4ACF86B-4405-44C8-8D96-E710A82722E0}" type="slidenum">
              <a:rPr lang="en-US" smtClean="0"/>
              <a:t>‹#›</a:t>
            </a:fld>
            <a:endParaRPr lang="en-US"/>
          </a:p>
        </p:txBody>
      </p:sp>
    </p:spTree>
    <p:extLst>
      <p:ext uri="{BB962C8B-B14F-4D97-AF65-F5344CB8AC3E}">
        <p14:creationId xmlns:p14="http://schemas.microsoft.com/office/powerpoint/2010/main" val="127457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A398CC-533C-4031-A792-FB0EAD49B3DF}"/>
              </a:ext>
            </a:extLst>
          </p:cNvPr>
          <p:cNvSpPr>
            <a:spLocks noGrp="1"/>
          </p:cNvSpPr>
          <p:nvPr>
            <p:ph type="title" orient="vert"/>
          </p:nvPr>
        </p:nvSpPr>
        <p:spPr>
          <a:xfrm>
            <a:off x="6052900" y="450321"/>
            <a:ext cx="1823799" cy="716793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E2554E-4BC0-4252-A5B1-89FF5C51F487}"/>
              </a:ext>
            </a:extLst>
          </p:cNvPr>
          <p:cNvSpPr>
            <a:spLocks noGrp="1"/>
          </p:cNvSpPr>
          <p:nvPr>
            <p:ph type="body" orient="vert" idx="1"/>
          </p:nvPr>
        </p:nvSpPr>
        <p:spPr>
          <a:xfrm>
            <a:off x="581501" y="450321"/>
            <a:ext cx="5365671" cy="71679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DA55A0-6AE2-4F6B-8C0D-409AFF6329E3}"/>
              </a:ext>
            </a:extLst>
          </p:cNvPr>
          <p:cNvSpPr>
            <a:spLocks noGrp="1"/>
          </p:cNvSpPr>
          <p:nvPr>
            <p:ph type="dt" sz="half" idx="10"/>
          </p:nvPr>
        </p:nvSpPr>
        <p:spPr/>
        <p:txBody>
          <a:bodyPr/>
          <a:lstStyle/>
          <a:p>
            <a:fld id="{15CD3047-0EC0-42A6-8149-6364F88C9A3D}" type="datetimeFigureOut">
              <a:rPr lang="en-US" smtClean="0"/>
              <a:t>4/22/2025</a:t>
            </a:fld>
            <a:endParaRPr lang="en-US"/>
          </a:p>
        </p:txBody>
      </p:sp>
      <p:sp>
        <p:nvSpPr>
          <p:cNvPr id="5" name="Footer Placeholder 4">
            <a:extLst>
              <a:ext uri="{FF2B5EF4-FFF2-40B4-BE49-F238E27FC236}">
                <a16:creationId xmlns:a16="http://schemas.microsoft.com/office/drawing/2014/main" id="{BD7D6FDA-E30B-49E4-82A3-58589F7950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B27767-3B9F-4DEF-BE2B-2C5276CFE221}"/>
              </a:ext>
            </a:extLst>
          </p:cNvPr>
          <p:cNvSpPr>
            <a:spLocks noGrp="1"/>
          </p:cNvSpPr>
          <p:nvPr>
            <p:ph type="sldNum" sz="quarter" idx="12"/>
          </p:nvPr>
        </p:nvSpPr>
        <p:spPr/>
        <p:txBody>
          <a:bodyPr/>
          <a:lstStyle/>
          <a:p>
            <a:fld id="{F4ACF86B-4405-44C8-8D96-E710A82722E0}" type="slidenum">
              <a:rPr lang="en-US" smtClean="0"/>
              <a:t>‹#›</a:t>
            </a:fld>
            <a:endParaRPr lang="en-US"/>
          </a:p>
        </p:txBody>
      </p:sp>
    </p:spTree>
    <p:extLst>
      <p:ext uri="{BB962C8B-B14F-4D97-AF65-F5344CB8AC3E}">
        <p14:creationId xmlns:p14="http://schemas.microsoft.com/office/powerpoint/2010/main" val="1391636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2D409-3B20-4D90-A598-6A80A2882C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56C776-D1CC-4C9F-9C0B-D91D5C638D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DD4F5-D266-49BC-B6E6-C6FC6093336B}"/>
              </a:ext>
            </a:extLst>
          </p:cNvPr>
          <p:cNvSpPr>
            <a:spLocks noGrp="1"/>
          </p:cNvSpPr>
          <p:nvPr>
            <p:ph type="dt" sz="half" idx="10"/>
          </p:nvPr>
        </p:nvSpPr>
        <p:spPr/>
        <p:txBody>
          <a:bodyPr/>
          <a:lstStyle/>
          <a:p>
            <a:fld id="{15CD3047-0EC0-42A6-8149-6364F88C9A3D}" type="datetimeFigureOut">
              <a:rPr lang="en-US" smtClean="0"/>
              <a:t>4/22/2025</a:t>
            </a:fld>
            <a:endParaRPr lang="en-US"/>
          </a:p>
        </p:txBody>
      </p:sp>
      <p:sp>
        <p:nvSpPr>
          <p:cNvPr id="5" name="Footer Placeholder 4">
            <a:extLst>
              <a:ext uri="{FF2B5EF4-FFF2-40B4-BE49-F238E27FC236}">
                <a16:creationId xmlns:a16="http://schemas.microsoft.com/office/drawing/2014/main" id="{13F6F9ED-959A-48E2-A781-A6DBDB9890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478B8A-C514-4A0F-9DCB-909A7BC4B784}"/>
              </a:ext>
            </a:extLst>
          </p:cNvPr>
          <p:cNvSpPr>
            <a:spLocks noGrp="1"/>
          </p:cNvSpPr>
          <p:nvPr>
            <p:ph type="sldNum" sz="quarter" idx="12"/>
          </p:nvPr>
        </p:nvSpPr>
        <p:spPr/>
        <p:txBody>
          <a:bodyPr/>
          <a:lstStyle/>
          <a:p>
            <a:fld id="{F4ACF86B-4405-44C8-8D96-E710A82722E0}" type="slidenum">
              <a:rPr lang="en-US" smtClean="0"/>
              <a:t>‹#›</a:t>
            </a:fld>
            <a:endParaRPr lang="en-US"/>
          </a:p>
        </p:txBody>
      </p:sp>
    </p:spTree>
    <p:extLst>
      <p:ext uri="{BB962C8B-B14F-4D97-AF65-F5344CB8AC3E}">
        <p14:creationId xmlns:p14="http://schemas.microsoft.com/office/powerpoint/2010/main" val="1981855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34A3B-848E-4AE1-9695-6AA27E8DCF9E}"/>
              </a:ext>
            </a:extLst>
          </p:cNvPr>
          <p:cNvSpPr>
            <a:spLocks noGrp="1"/>
          </p:cNvSpPr>
          <p:nvPr>
            <p:ph type="title"/>
          </p:nvPr>
        </p:nvSpPr>
        <p:spPr>
          <a:xfrm>
            <a:off x="577096" y="2108677"/>
            <a:ext cx="7295198" cy="3518376"/>
          </a:xfrm>
        </p:spPr>
        <p:txBody>
          <a:bodyPr anchor="b"/>
          <a:lstStyle>
            <a:lvl1pPr>
              <a:defRPr sz="7400"/>
            </a:lvl1pPr>
          </a:lstStyle>
          <a:p>
            <a:r>
              <a:rPr lang="en-US"/>
              <a:t>Click to edit Master title style</a:t>
            </a:r>
          </a:p>
        </p:txBody>
      </p:sp>
      <p:sp>
        <p:nvSpPr>
          <p:cNvPr id="3" name="Text Placeholder 2">
            <a:extLst>
              <a:ext uri="{FF2B5EF4-FFF2-40B4-BE49-F238E27FC236}">
                <a16:creationId xmlns:a16="http://schemas.microsoft.com/office/drawing/2014/main" id="{AAF90E06-E465-47E4-9AD7-B2A0F85F51FC}"/>
              </a:ext>
            </a:extLst>
          </p:cNvPr>
          <p:cNvSpPr>
            <a:spLocks noGrp="1"/>
          </p:cNvSpPr>
          <p:nvPr>
            <p:ph type="body" idx="1"/>
          </p:nvPr>
        </p:nvSpPr>
        <p:spPr>
          <a:xfrm>
            <a:off x="577096" y="5660338"/>
            <a:ext cx="7295198" cy="1850231"/>
          </a:xfrm>
        </p:spPr>
        <p:txBody>
          <a:bodyPr/>
          <a:lstStyle>
            <a:lvl1pPr marL="0" indent="0">
              <a:buNone/>
              <a:defRPr sz="2960">
                <a:solidFill>
                  <a:schemeClr val="tx1">
                    <a:tint val="75000"/>
                  </a:schemeClr>
                </a:solidFill>
              </a:defRPr>
            </a:lvl1pPr>
            <a:lvl2pPr marL="563865" indent="0">
              <a:buNone/>
              <a:defRPr sz="2467">
                <a:solidFill>
                  <a:schemeClr val="tx1">
                    <a:tint val="75000"/>
                  </a:schemeClr>
                </a:solidFill>
              </a:defRPr>
            </a:lvl2pPr>
            <a:lvl3pPr marL="1127730" indent="0">
              <a:buNone/>
              <a:defRPr sz="2220">
                <a:solidFill>
                  <a:schemeClr val="tx1">
                    <a:tint val="75000"/>
                  </a:schemeClr>
                </a:solidFill>
              </a:defRPr>
            </a:lvl3pPr>
            <a:lvl4pPr marL="1691594" indent="0">
              <a:buNone/>
              <a:defRPr sz="1973">
                <a:solidFill>
                  <a:schemeClr val="tx1">
                    <a:tint val="75000"/>
                  </a:schemeClr>
                </a:solidFill>
              </a:defRPr>
            </a:lvl4pPr>
            <a:lvl5pPr marL="2255459" indent="0">
              <a:buNone/>
              <a:defRPr sz="1973">
                <a:solidFill>
                  <a:schemeClr val="tx1">
                    <a:tint val="75000"/>
                  </a:schemeClr>
                </a:solidFill>
              </a:defRPr>
            </a:lvl5pPr>
            <a:lvl6pPr marL="2819324" indent="0">
              <a:buNone/>
              <a:defRPr sz="1973">
                <a:solidFill>
                  <a:schemeClr val="tx1">
                    <a:tint val="75000"/>
                  </a:schemeClr>
                </a:solidFill>
              </a:defRPr>
            </a:lvl6pPr>
            <a:lvl7pPr marL="3383189" indent="0">
              <a:buNone/>
              <a:defRPr sz="1973">
                <a:solidFill>
                  <a:schemeClr val="tx1">
                    <a:tint val="75000"/>
                  </a:schemeClr>
                </a:solidFill>
              </a:defRPr>
            </a:lvl7pPr>
            <a:lvl8pPr marL="3947053" indent="0">
              <a:buNone/>
              <a:defRPr sz="1973">
                <a:solidFill>
                  <a:schemeClr val="tx1">
                    <a:tint val="75000"/>
                  </a:schemeClr>
                </a:solidFill>
              </a:defRPr>
            </a:lvl8pPr>
            <a:lvl9pPr marL="4510918" indent="0">
              <a:buNone/>
              <a:defRPr sz="197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2E1CA7-B23F-498C-9639-15D674B36BD1}"/>
              </a:ext>
            </a:extLst>
          </p:cNvPr>
          <p:cNvSpPr>
            <a:spLocks noGrp="1"/>
          </p:cNvSpPr>
          <p:nvPr>
            <p:ph type="dt" sz="half" idx="10"/>
          </p:nvPr>
        </p:nvSpPr>
        <p:spPr/>
        <p:txBody>
          <a:bodyPr/>
          <a:lstStyle/>
          <a:p>
            <a:fld id="{15CD3047-0EC0-42A6-8149-6364F88C9A3D}" type="datetimeFigureOut">
              <a:rPr lang="en-US" smtClean="0"/>
              <a:t>4/22/2025</a:t>
            </a:fld>
            <a:endParaRPr lang="en-US"/>
          </a:p>
        </p:txBody>
      </p:sp>
      <p:sp>
        <p:nvSpPr>
          <p:cNvPr id="5" name="Footer Placeholder 4">
            <a:extLst>
              <a:ext uri="{FF2B5EF4-FFF2-40B4-BE49-F238E27FC236}">
                <a16:creationId xmlns:a16="http://schemas.microsoft.com/office/drawing/2014/main" id="{F1F2FE3A-9624-483D-96D8-B60652EBC9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B91808-A44E-4227-9035-49BDE2832EFD}"/>
              </a:ext>
            </a:extLst>
          </p:cNvPr>
          <p:cNvSpPr>
            <a:spLocks noGrp="1"/>
          </p:cNvSpPr>
          <p:nvPr>
            <p:ph type="sldNum" sz="quarter" idx="12"/>
          </p:nvPr>
        </p:nvSpPr>
        <p:spPr/>
        <p:txBody>
          <a:bodyPr/>
          <a:lstStyle/>
          <a:p>
            <a:fld id="{F4ACF86B-4405-44C8-8D96-E710A82722E0}" type="slidenum">
              <a:rPr lang="en-US" smtClean="0"/>
              <a:t>‹#›</a:t>
            </a:fld>
            <a:endParaRPr lang="en-US"/>
          </a:p>
        </p:txBody>
      </p:sp>
    </p:spTree>
    <p:extLst>
      <p:ext uri="{BB962C8B-B14F-4D97-AF65-F5344CB8AC3E}">
        <p14:creationId xmlns:p14="http://schemas.microsoft.com/office/powerpoint/2010/main" val="4262660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09048-10EC-49EC-938F-188428D969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50177A-E3B8-41E8-B020-FC83A6CC322B}"/>
              </a:ext>
            </a:extLst>
          </p:cNvPr>
          <p:cNvSpPr>
            <a:spLocks noGrp="1"/>
          </p:cNvSpPr>
          <p:nvPr>
            <p:ph sz="half" idx="1"/>
          </p:nvPr>
        </p:nvSpPr>
        <p:spPr>
          <a:xfrm>
            <a:off x="581501" y="2251604"/>
            <a:ext cx="3594735" cy="5366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264999-EC9E-4287-970E-60A4E59C10A5}"/>
              </a:ext>
            </a:extLst>
          </p:cNvPr>
          <p:cNvSpPr>
            <a:spLocks noGrp="1"/>
          </p:cNvSpPr>
          <p:nvPr>
            <p:ph sz="half" idx="2"/>
          </p:nvPr>
        </p:nvSpPr>
        <p:spPr>
          <a:xfrm>
            <a:off x="4281964" y="2251604"/>
            <a:ext cx="3594735" cy="5366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80411F-C2DC-4C64-91FD-F2777E1DC452}"/>
              </a:ext>
            </a:extLst>
          </p:cNvPr>
          <p:cNvSpPr>
            <a:spLocks noGrp="1"/>
          </p:cNvSpPr>
          <p:nvPr>
            <p:ph type="dt" sz="half" idx="10"/>
          </p:nvPr>
        </p:nvSpPr>
        <p:spPr/>
        <p:txBody>
          <a:bodyPr/>
          <a:lstStyle/>
          <a:p>
            <a:fld id="{15CD3047-0EC0-42A6-8149-6364F88C9A3D}" type="datetimeFigureOut">
              <a:rPr lang="en-US" smtClean="0"/>
              <a:t>4/22/2025</a:t>
            </a:fld>
            <a:endParaRPr lang="en-US"/>
          </a:p>
        </p:txBody>
      </p:sp>
      <p:sp>
        <p:nvSpPr>
          <p:cNvPr id="6" name="Footer Placeholder 5">
            <a:extLst>
              <a:ext uri="{FF2B5EF4-FFF2-40B4-BE49-F238E27FC236}">
                <a16:creationId xmlns:a16="http://schemas.microsoft.com/office/drawing/2014/main" id="{DC75BC5E-7DB6-467E-B0A8-9782E6FF1C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F17EE3-C82C-46DD-9DCB-5ACA2F3E4371}"/>
              </a:ext>
            </a:extLst>
          </p:cNvPr>
          <p:cNvSpPr>
            <a:spLocks noGrp="1"/>
          </p:cNvSpPr>
          <p:nvPr>
            <p:ph type="sldNum" sz="quarter" idx="12"/>
          </p:nvPr>
        </p:nvSpPr>
        <p:spPr/>
        <p:txBody>
          <a:bodyPr/>
          <a:lstStyle/>
          <a:p>
            <a:fld id="{F4ACF86B-4405-44C8-8D96-E710A82722E0}" type="slidenum">
              <a:rPr lang="en-US" smtClean="0"/>
              <a:t>‹#›</a:t>
            </a:fld>
            <a:endParaRPr lang="en-US"/>
          </a:p>
        </p:txBody>
      </p:sp>
    </p:spTree>
    <p:extLst>
      <p:ext uri="{BB962C8B-B14F-4D97-AF65-F5344CB8AC3E}">
        <p14:creationId xmlns:p14="http://schemas.microsoft.com/office/powerpoint/2010/main" val="2520997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D19B0-5300-48B5-B0F0-6B7AE82FD088}"/>
              </a:ext>
            </a:extLst>
          </p:cNvPr>
          <p:cNvSpPr>
            <a:spLocks noGrp="1"/>
          </p:cNvSpPr>
          <p:nvPr>
            <p:ph type="title"/>
          </p:nvPr>
        </p:nvSpPr>
        <p:spPr>
          <a:xfrm>
            <a:off x="582603" y="450321"/>
            <a:ext cx="7295198" cy="1634861"/>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014842-6013-4E29-9065-577C1522D642}"/>
              </a:ext>
            </a:extLst>
          </p:cNvPr>
          <p:cNvSpPr>
            <a:spLocks noGrp="1"/>
          </p:cNvSpPr>
          <p:nvPr>
            <p:ph type="body" idx="1"/>
          </p:nvPr>
        </p:nvSpPr>
        <p:spPr>
          <a:xfrm>
            <a:off x="582603" y="2073434"/>
            <a:ext cx="3578215" cy="1016158"/>
          </a:xfrm>
        </p:spPr>
        <p:txBody>
          <a:bodyPr anchor="b"/>
          <a:lstStyle>
            <a:lvl1pPr marL="0" indent="0">
              <a:buNone/>
              <a:defRPr sz="2960" b="1"/>
            </a:lvl1pPr>
            <a:lvl2pPr marL="563865" indent="0">
              <a:buNone/>
              <a:defRPr sz="2467" b="1"/>
            </a:lvl2pPr>
            <a:lvl3pPr marL="1127730" indent="0">
              <a:buNone/>
              <a:defRPr sz="2220" b="1"/>
            </a:lvl3pPr>
            <a:lvl4pPr marL="1691594" indent="0">
              <a:buNone/>
              <a:defRPr sz="1973" b="1"/>
            </a:lvl4pPr>
            <a:lvl5pPr marL="2255459" indent="0">
              <a:buNone/>
              <a:defRPr sz="1973" b="1"/>
            </a:lvl5pPr>
            <a:lvl6pPr marL="2819324" indent="0">
              <a:buNone/>
              <a:defRPr sz="1973" b="1"/>
            </a:lvl6pPr>
            <a:lvl7pPr marL="3383189" indent="0">
              <a:buNone/>
              <a:defRPr sz="1973" b="1"/>
            </a:lvl7pPr>
            <a:lvl8pPr marL="3947053" indent="0">
              <a:buNone/>
              <a:defRPr sz="1973" b="1"/>
            </a:lvl8pPr>
            <a:lvl9pPr marL="4510918" indent="0">
              <a:buNone/>
              <a:defRPr sz="1973" b="1"/>
            </a:lvl9pPr>
          </a:lstStyle>
          <a:p>
            <a:pPr lvl="0"/>
            <a:r>
              <a:rPr lang="en-US"/>
              <a:t>Click to edit Master text styles</a:t>
            </a:r>
          </a:p>
        </p:txBody>
      </p:sp>
      <p:sp>
        <p:nvSpPr>
          <p:cNvPr id="4" name="Content Placeholder 3">
            <a:extLst>
              <a:ext uri="{FF2B5EF4-FFF2-40B4-BE49-F238E27FC236}">
                <a16:creationId xmlns:a16="http://schemas.microsoft.com/office/drawing/2014/main" id="{4B64A7EB-F749-408A-A5BE-D8D1C6169608}"/>
              </a:ext>
            </a:extLst>
          </p:cNvPr>
          <p:cNvSpPr>
            <a:spLocks noGrp="1"/>
          </p:cNvSpPr>
          <p:nvPr>
            <p:ph sz="half" idx="2"/>
          </p:nvPr>
        </p:nvSpPr>
        <p:spPr>
          <a:xfrm>
            <a:off x="582603" y="3089593"/>
            <a:ext cx="3578215" cy="4544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DA89EF-E697-47E6-B6E2-04EA1DA854DD}"/>
              </a:ext>
            </a:extLst>
          </p:cNvPr>
          <p:cNvSpPr>
            <a:spLocks noGrp="1"/>
          </p:cNvSpPr>
          <p:nvPr>
            <p:ph type="body" sz="quarter" idx="3"/>
          </p:nvPr>
        </p:nvSpPr>
        <p:spPr>
          <a:xfrm>
            <a:off x="4281964" y="2073434"/>
            <a:ext cx="3595837" cy="1016158"/>
          </a:xfrm>
        </p:spPr>
        <p:txBody>
          <a:bodyPr anchor="b"/>
          <a:lstStyle>
            <a:lvl1pPr marL="0" indent="0">
              <a:buNone/>
              <a:defRPr sz="2960" b="1"/>
            </a:lvl1pPr>
            <a:lvl2pPr marL="563865" indent="0">
              <a:buNone/>
              <a:defRPr sz="2467" b="1"/>
            </a:lvl2pPr>
            <a:lvl3pPr marL="1127730" indent="0">
              <a:buNone/>
              <a:defRPr sz="2220" b="1"/>
            </a:lvl3pPr>
            <a:lvl4pPr marL="1691594" indent="0">
              <a:buNone/>
              <a:defRPr sz="1973" b="1"/>
            </a:lvl4pPr>
            <a:lvl5pPr marL="2255459" indent="0">
              <a:buNone/>
              <a:defRPr sz="1973" b="1"/>
            </a:lvl5pPr>
            <a:lvl6pPr marL="2819324" indent="0">
              <a:buNone/>
              <a:defRPr sz="1973" b="1"/>
            </a:lvl6pPr>
            <a:lvl7pPr marL="3383189" indent="0">
              <a:buNone/>
              <a:defRPr sz="1973" b="1"/>
            </a:lvl7pPr>
            <a:lvl8pPr marL="3947053" indent="0">
              <a:buNone/>
              <a:defRPr sz="1973" b="1"/>
            </a:lvl8pPr>
            <a:lvl9pPr marL="4510918" indent="0">
              <a:buNone/>
              <a:defRPr sz="1973" b="1"/>
            </a:lvl9pPr>
          </a:lstStyle>
          <a:p>
            <a:pPr lvl="0"/>
            <a:r>
              <a:rPr lang="en-US"/>
              <a:t>Click to edit Master text styles</a:t>
            </a:r>
          </a:p>
        </p:txBody>
      </p:sp>
      <p:sp>
        <p:nvSpPr>
          <p:cNvPr id="6" name="Content Placeholder 5">
            <a:extLst>
              <a:ext uri="{FF2B5EF4-FFF2-40B4-BE49-F238E27FC236}">
                <a16:creationId xmlns:a16="http://schemas.microsoft.com/office/drawing/2014/main" id="{88C2A514-047D-436E-9532-7A9BFF3A3316}"/>
              </a:ext>
            </a:extLst>
          </p:cNvPr>
          <p:cNvSpPr>
            <a:spLocks noGrp="1"/>
          </p:cNvSpPr>
          <p:nvPr>
            <p:ph sz="quarter" idx="4"/>
          </p:nvPr>
        </p:nvSpPr>
        <p:spPr>
          <a:xfrm>
            <a:off x="4281964" y="3089593"/>
            <a:ext cx="3595837" cy="4544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CE1DDD-32C5-4F11-8E50-23B8DD6183EF}"/>
              </a:ext>
            </a:extLst>
          </p:cNvPr>
          <p:cNvSpPr>
            <a:spLocks noGrp="1"/>
          </p:cNvSpPr>
          <p:nvPr>
            <p:ph type="dt" sz="half" idx="10"/>
          </p:nvPr>
        </p:nvSpPr>
        <p:spPr/>
        <p:txBody>
          <a:bodyPr/>
          <a:lstStyle/>
          <a:p>
            <a:fld id="{15CD3047-0EC0-42A6-8149-6364F88C9A3D}" type="datetimeFigureOut">
              <a:rPr lang="en-US" smtClean="0"/>
              <a:t>4/22/2025</a:t>
            </a:fld>
            <a:endParaRPr lang="en-US"/>
          </a:p>
        </p:txBody>
      </p:sp>
      <p:sp>
        <p:nvSpPr>
          <p:cNvPr id="8" name="Footer Placeholder 7">
            <a:extLst>
              <a:ext uri="{FF2B5EF4-FFF2-40B4-BE49-F238E27FC236}">
                <a16:creationId xmlns:a16="http://schemas.microsoft.com/office/drawing/2014/main" id="{9D380FC4-D5D1-4AF4-9E89-B10035540DE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8E75A60-7FFB-4834-8AE9-A1D784AFC98B}"/>
              </a:ext>
            </a:extLst>
          </p:cNvPr>
          <p:cNvSpPr>
            <a:spLocks noGrp="1"/>
          </p:cNvSpPr>
          <p:nvPr>
            <p:ph type="sldNum" sz="quarter" idx="12"/>
          </p:nvPr>
        </p:nvSpPr>
        <p:spPr/>
        <p:txBody>
          <a:bodyPr/>
          <a:lstStyle/>
          <a:p>
            <a:fld id="{F4ACF86B-4405-44C8-8D96-E710A82722E0}" type="slidenum">
              <a:rPr lang="en-US" smtClean="0"/>
              <a:t>‹#›</a:t>
            </a:fld>
            <a:endParaRPr lang="en-US"/>
          </a:p>
        </p:txBody>
      </p:sp>
    </p:spTree>
    <p:extLst>
      <p:ext uri="{BB962C8B-B14F-4D97-AF65-F5344CB8AC3E}">
        <p14:creationId xmlns:p14="http://schemas.microsoft.com/office/powerpoint/2010/main" val="1793075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55E6D-5773-40AC-8FA4-CD1826D1B9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DD1B41-EAD0-44A9-946C-EA75B3CEB13C}"/>
              </a:ext>
            </a:extLst>
          </p:cNvPr>
          <p:cNvSpPr>
            <a:spLocks noGrp="1"/>
          </p:cNvSpPr>
          <p:nvPr>
            <p:ph type="dt" sz="half" idx="10"/>
          </p:nvPr>
        </p:nvSpPr>
        <p:spPr/>
        <p:txBody>
          <a:bodyPr/>
          <a:lstStyle/>
          <a:p>
            <a:fld id="{15CD3047-0EC0-42A6-8149-6364F88C9A3D}" type="datetimeFigureOut">
              <a:rPr lang="en-US" smtClean="0"/>
              <a:t>4/22/2025</a:t>
            </a:fld>
            <a:endParaRPr lang="en-US"/>
          </a:p>
        </p:txBody>
      </p:sp>
      <p:sp>
        <p:nvSpPr>
          <p:cNvPr id="4" name="Footer Placeholder 3">
            <a:extLst>
              <a:ext uri="{FF2B5EF4-FFF2-40B4-BE49-F238E27FC236}">
                <a16:creationId xmlns:a16="http://schemas.microsoft.com/office/drawing/2014/main" id="{B6BA3AFA-9DA7-4188-9AAA-AC4DFD6ADC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2A612B-EA1C-4E47-BED0-13ED0E5080D9}"/>
              </a:ext>
            </a:extLst>
          </p:cNvPr>
          <p:cNvSpPr>
            <a:spLocks noGrp="1"/>
          </p:cNvSpPr>
          <p:nvPr>
            <p:ph type="sldNum" sz="quarter" idx="12"/>
          </p:nvPr>
        </p:nvSpPr>
        <p:spPr/>
        <p:txBody>
          <a:bodyPr/>
          <a:lstStyle/>
          <a:p>
            <a:fld id="{F4ACF86B-4405-44C8-8D96-E710A82722E0}" type="slidenum">
              <a:rPr lang="en-US" smtClean="0"/>
              <a:t>‹#›</a:t>
            </a:fld>
            <a:endParaRPr lang="en-US"/>
          </a:p>
        </p:txBody>
      </p:sp>
    </p:spTree>
    <p:extLst>
      <p:ext uri="{BB962C8B-B14F-4D97-AF65-F5344CB8AC3E}">
        <p14:creationId xmlns:p14="http://schemas.microsoft.com/office/powerpoint/2010/main" val="2346013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C08702-BC4F-4793-9D3B-557C090FC8C0}"/>
              </a:ext>
            </a:extLst>
          </p:cNvPr>
          <p:cNvSpPr>
            <a:spLocks noGrp="1"/>
          </p:cNvSpPr>
          <p:nvPr>
            <p:ph type="dt" sz="half" idx="10"/>
          </p:nvPr>
        </p:nvSpPr>
        <p:spPr/>
        <p:txBody>
          <a:bodyPr/>
          <a:lstStyle/>
          <a:p>
            <a:fld id="{15CD3047-0EC0-42A6-8149-6364F88C9A3D}" type="datetimeFigureOut">
              <a:rPr lang="en-US" smtClean="0"/>
              <a:t>4/22/2025</a:t>
            </a:fld>
            <a:endParaRPr lang="en-US"/>
          </a:p>
        </p:txBody>
      </p:sp>
      <p:sp>
        <p:nvSpPr>
          <p:cNvPr id="3" name="Footer Placeholder 2">
            <a:extLst>
              <a:ext uri="{FF2B5EF4-FFF2-40B4-BE49-F238E27FC236}">
                <a16:creationId xmlns:a16="http://schemas.microsoft.com/office/drawing/2014/main" id="{EE64FD1D-EA8A-47AF-A3B6-A34AC535A0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922F37E-38E4-4196-ACBF-59FEFD3BE2E1}"/>
              </a:ext>
            </a:extLst>
          </p:cNvPr>
          <p:cNvSpPr>
            <a:spLocks noGrp="1"/>
          </p:cNvSpPr>
          <p:nvPr>
            <p:ph type="sldNum" sz="quarter" idx="12"/>
          </p:nvPr>
        </p:nvSpPr>
        <p:spPr/>
        <p:txBody>
          <a:bodyPr/>
          <a:lstStyle/>
          <a:p>
            <a:fld id="{F4ACF86B-4405-44C8-8D96-E710A82722E0}" type="slidenum">
              <a:rPr lang="en-US" smtClean="0"/>
              <a:t>‹#›</a:t>
            </a:fld>
            <a:endParaRPr lang="en-US"/>
          </a:p>
        </p:txBody>
      </p:sp>
    </p:spTree>
    <p:extLst>
      <p:ext uri="{BB962C8B-B14F-4D97-AF65-F5344CB8AC3E}">
        <p14:creationId xmlns:p14="http://schemas.microsoft.com/office/powerpoint/2010/main" val="820157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5DF8C-5265-4C42-9F19-9C58FD2AD01C}"/>
              </a:ext>
            </a:extLst>
          </p:cNvPr>
          <p:cNvSpPr>
            <a:spLocks noGrp="1"/>
          </p:cNvSpPr>
          <p:nvPr>
            <p:ph type="title"/>
          </p:nvPr>
        </p:nvSpPr>
        <p:spPr>
          <a:xfrm>
            <a:off x="582603" y="563880"/>
            <a:ext cx="2727989" cy="1973580"/>
          </a:xfrm>
        </p:spPr>
        <p:txBody>
          <a:bodyPr anchor="b"/>
          <a:lstStyle>
            <a:lvl1pPr>
              <a:defRPr sz="3947"/>
            </a:lvl1pPr>
          </a:lstStyle>
          <a:p>
            <a:r>
              <a:rPr lang="en-US"/>
              <a:t>Click to edit Master title style</a:t>
            </a:r>
          </a:p>
        </p:txBody>
      </p:sp>
      <p:sp>
        <p:nvSpPr>
          <p:cNvPr id="3" name="Content Placeholder 2">
            <a:extLst>
              <a:ext uri="{FF2B5EF4-FFF2-40B4-BE49-F238E27FC236}">
                <a16:creationId xmlns:a16="http://schemas.microsoft.com/office/drawing/2014/main" id="{8BC793BB-2158-433A-8D43-274918D6CA54}"/>
              </a:ext>
            </a:extLst>
          </p:cNvPr>
          <p:cNvSpPr>
            <a:spLocks noGrp="1"/>
          </p:cNvSpPr>
          <p:nvPr>
            <p:ph idx="1"/>
          </p:nvPr>
        </p:nvSpPr>
        <p:spPr>
          <a:xfrm>
            <a:off x="3595837" y="1217825"/>
            <a:ext cx="4281964" cy="6010804"/>
          </a:xfrm>
        </p:spPr>
        <p:txBody>
          <a:bodyPr/>
          <a:lstStyle>
            <a:lvl1pPr>
              <a:defRPr sz="3947"/>
            </a:lvl1pPr>
            <a:lvl2pPr>
              <a:defRPr sz="3453"/>
            </a:lvl2pPr>
            <a:lvl3pPr>
              <a:defRPr sz="2960"/>
            </a:lvl3pPr>
            <a:lvl4pPr>
              <a:defRPr sz="2467"/>
            </a:lvl4pPr>
            <a:lvl5pPr>
              <a:defRPr sz="2467"/>
            </a:lvl5pPr>
            <a:lvl6pPr>
              <a:defRPr sz="2467"/>
            </a:lvl6pPr>
            <a:lvl7pPr>
              <a:defRPr sz="2467"/>
            </a:lvl7pPr>
            <a:lvl8pPr>
              <a:defRPr sz="2467"/>
            </a:lvl8pPr>
            <a:lvl9pPr>
              <a:defRPr sz="24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859892-654E-4694-9F29-08EB90AA5D91}"/>
              </a:ext>
            </a:extLst>
          </p:cNvPr>
          <p:cNvSpPr>
            <a:spLocks noGrp="1"/>
          </p:cNvSpPr>
          <p:nvPr>
            <p:ph type="body" sz="half" idx="2"/>
          </p:nvPr>
        </p:nvSpPr>
        <p:spPr>
          <a:xfrm>
            <a:off x="582603" y="2537460"/>
            <a:ext cx="2727989" cy="4700959"/>
          </a:xfrm>
        </p:spPr>
        <p:txBody>
          <a:bodyPr/>
          <a:lstStyle>
            <a:lvl1pPr marL="0" indent="0">
              <a:buNone/>
              <a:defRPr sz="1973"/>
            </a:lvl1pPr>
            <a:lvl2pPr marL="563865" indent="0">
              <a:buNone/>
              <a:defRPr sz="1727"/>
            </a:lvl2pPr>
            <a:lvl3pPr marL="1127730" indent="0">
              <a:buNone/>
              <a:defRPr sz="1480"/>
            </a:lvl3pPr>
            <a:lvl4pPr marL="1691594" indent="0">
              <a:buNone/>
              <a:defRPr sz="1233"/>
            </a:lvl4pPr>
            <a:lvl5pPr marL="2255459" indent="0">
              <a:buNone/>
              <a:defRPr sz="1233"/>
            </a:lvl5pPr>
            <a:lvl6pPr marL="2819324" indent="0">
              <a:buNone/>
              <a:defRPr sz="1233"/>
            </a:lvl6pPr>
            <a:lvl7pPr marL="3383189" indent="0">
              <a:buNone/>
              <a:defRPr sz="1233"/>
            </a:lvl7pPr>
            <a:lvl8pPr marL="3947053" indent="0">
              <a:buNone/>
              <a:defRPr sz="1233"/>
            </a:lvl8pPr>
            <a:lvl9pPr marL="4510918" indent="0">
              <a:buNone/>
              <a:defRPr sz="1233"/>
            </a:lvl9pPr>
          </a:lstStyle>
          <a:p>
            <a:pPr lvl="0"/>
            <a:r>
              <a:rPr lang="en-US"/>
              <a:t>Click to edit Master text styles</a:t>
            </a:r>
          </a:p>
        </p:txBody>
      </p:sp>
      <p:sp>
        <p:nvSpPr>
          <p:cNvPr id="5" name="Date Placeholder 4">
            <a:extLst>
              <a:ext uri="{FF2B5EF4-FFF2-40B4-BE49-F238E27FC236}">
                <a16:creationId xmlns:a16="http://schemas.microsoft.com/office/drawing/2014/main" id="{4E7FB684-8D65-4E45-9B74-BEDBA325CA63}"/>
              </a:ext>
            </a:extLst>
          </p:cNvPr>
          <p:cNvSpPr>
            <a:spLocks noGrp="1"/>
          </p:cNvSpPr>
          <p:nvPr>
            <p:ph type="dt" sz="half" idx="10"/>
          </p:nvPr>
        </p:nvSpPr>
        <p:spPr/>
        <p:txBody>
          <a:bodyPr/>
          <a:lstStyle/>
          <a:p>
            <a:fld id="{15CD3047-0EC0-42A6-8149-6364F88C9A3D}" type="datetimeFigureOut">
              <a:rPr lang="en-US" smtClean="0"/>
              <a:t>4/22/2025</a:t>
            </a:fld>
            <a:endParaRPr lang="en-US"/>
          </a:p>
        </p:txBody>
      </p:sp>
      <p:sp>
        <p:nvSpPr>
          <p:cNvPr id="6" name="Footer Placeholder 5">
            <a:extLst>
              <a:ext uri="{FF2B5EF4-FFF2-40B4-BE49-F238E27FC236}">
                <a16:creationId xmlns:a16="http://schemas.microsoft.com/office/drawing/2014/main" id="{F4D55D52-29FF-4290-9F15-843A4C89FD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A87F91-69A1-4AE1-AC0E-EA9BDDB10C31}"/>
              </a:ext>
            </a:extLst>
          </p:cNvPr>
          <p:cNvSpPr>
            <a:spLocks noGrp="1"/>
          </p:cNvSpPr>
          <p:nvPr>
            <p:ph type="sldNum" sz="quarter" idx="12"/>
          </p:nvPr>
        </p:nvSpPr>
        <p:spPr/>
        <p:txBody>
          <a:bodyPr/>
          <a:lstStyle/>
          <a:p>
            <a:fld id="{F4ACF86B-4405-44C8-8D96-E710A82722E0}" type="slidenum">
              <a:rPr lang="en-US" smtClean="0"/>
              <a:t>‹#›</a:t>
            </a:fld>
            <a:endParaRPr lang="en-US"/>
          </a:p>
        </p:txBody>
      </p:sp>
    </p:spTree>
    <p:extLst>
      <p:ext uri="{BB962C8B-B14F-4D97-AF65-F5344CB8AC3E}">
        <p14:creationId xmlns:p14="http://schemas.microsoft.com/office/powerpoint/2010/main" val="1207549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07155-B75D-4CC5-8787-D18C11170F84}"/>
              </a:ext>
            </a:extLst>
          </p:cNvPr>
          <p:cNvSpPr>
            <a:spLocks noGrp="1"/>
          </p:cNvSpPr>
          <p:nvPr>
            <p:ph type="title"/>
          </p:nvPr>
        </p:nvSpPr>
        <p:spPr>
          <a:xfrm>
            <a:off x="582603" y="563880"/>
            <a:ext cx="2727989" cy="1973580"/>
          </a:xfrm>
        </p:spPr>
        <p:txBody>
          <a:bodyPr anchor="b"/>
          <a:lstStyle>
            <a:lvl1pPr>
              <a:defRPr sz="3947"/>
            </a:lvl1pPr>
          </a:lstStyle>
          <a:p>
            <a:r>
              <a:rPr lang="en-US"/>
              <a:t>Click to edit Master title style</a:t>
            </a:r>
          </a:p>
        </p:txBody>
      </p:sp>
      <p:sp>
        <p:nvSpPr>
          <p:cNvPr id="3" name="Picture Placeholder 2">
            <a:extLst>
              <a:ext uri="{FF2B5EF4-FFF2-40B4-BE49-F238E27FC236}">
                <a16:creationId xmlns:a16="http://schemas.microsoft.com/office/drawing/2014/main" id="{48ABB6E3-B0D2-4C21-9EFC-439732E25322}"/>
              </a:ext>
            </a:extLst>
          </p:cNvPr>
          <p:cNvSpPr>
            <a:spLocks noGrp="1"/>
          </p:cNvSpPr>
          <p:nvPr>
            <p:ph type="pic" idx="1"/>
          </p:nvPr>
        </p:nvSpPr>
        <p:spPr>
          <a:xfrm>
            <a:off x="3595837" y="1217825"/>
            <a:ext cx="4281964" cy="6010804"/>
          </a:xfrm>
        </p:spPr>
        <p:txBody>
          <a:bodyPr/>
          <a:lstStyle>
            <a:lvl1pPr marL="0" indent="0">
              <a:buNone/>
              <a:defRPr sz="3947"/>
            </a:lvl1pPr>
            <a:lvl2pPr marL="563865" indent="0">
              <a:buNone/>
              <a:defRPr sz="3453"/>
            </a:lvl2pPr>
            <a:lvl3pPr marL="1127730" indent="0">
              <a:buNone/>
              <a:defRPr sz="2960"/>
            </a:lvl3pPr>
            <a:lvl4pPr marL="1691594" indent="0">
              <a:buNone/>
              <a:defRPr sz="2467"/>
            </a:lvl4pPr>
            <a:lvl5pPr marL="2255459" indent="0">
              <a:buNone/>
              <a:defRPr sz="2467"/>
            </a:lvl5pPr>
            <a:lvl6pPr marL="2819324" indent="0">
              <a:buNone/>
              <a:defRPr sz="2467"/>
            </a:lvl6pPr>
            <a:lvl7pPr marL="3383189" indent="0">
              <a:buNone/>
              <a:defRPr sz="2467"/>
            </a:lvl7pPr>
            <a:lvl8pPr marL="3947053" indent="0">
              <a:buNone/>
              <a:defRPr sz="2467"/>
            </a:lvl8pPr>
            <a:lvl9pPr marL="4510918" indent="0">
              <a:buNone/>
              <a:defRPr sz="2467"/>
            </a:lvl9pPr>
          </a:lstStyle>
          <a:p>
            <a:endParaRPr lang="en-US"/>
          </a:p>
        </p:txBody>
      </p:sp>
      <p:sp>
        <p:nvSpPr>
          <p:cNvPr id="4" name="Text Placeholder 3">
            <a:extLst>
              <a:ext uri="{FF2B5EF4-FFF2-40B4-BE49-F238E27FC236}">
                <a16:creationId xmlns:a16="http://schemas.microsoft.com/office/drawing/2014/main" id="{E45F79D5-39A9-4211-A0AA-574F38945C2F}"/>
              </a:ext>
            </a:extLst>
          </p:cNvPr>
          <p:cNvSpPr>
            <a:spLocks noGrp="1"/>
          </p:cNvSpPr>
          <p:nvPr>
            <p:ph type="body" sz="half" idx="2"/>
          </p:nvPr>
        </p:nvSpPr>
        <p:spPr>
          <a:xfrm>
            <a:off x="582603" y="2537460"/>
            <a:ext cx="2727989" cy="4700959"/>
          </a:xfrm>
        </p:spPr>
        <p:txBody>
          <a:bodyPr/>
          <a:lstStyle>
            <a:lvl1pPr marL="0" indent="0">
              <a:buNone/>
              <a:defRPr sz="1973"/>
            </a:lvl1pPr>
            <a:lvl2pPr marL="563865" indent="0">
              <a:buNone/>
              <a:defRPr sz="1727"/>
            </a:lvl2pPr>
            <a:lvl3pPr marL="1127730" indent="0">
              <a:buNone/>
              <a:defRPr sz="1480"/>
            </a:lvl3pPr>
            <a:lvl4pPr marL="1691594" indent="0">
              <a:buNone/>
              <a:defRPr sz="1233"/>
            </a:lvl4pPr>
            <a:lvl5pPr marL="2255459" indent="0">
              <a:buNone/>
              <a:defRPr sz="1233"/>
            </a:lvl5pPr>
            <a:lvl6pPr marL="2819324" indent="0">
              <a:buNone/>
              <a:defRPr sz="1233"/>
            </a:lvl6pPr>
            <a:lvl7pPr marL="3383189" indent="0">
              <a:buNone/>
              <a:defRPr sz="1233"/>
            </a:lvl7pPr>
            <a:lvl8pPr marL="3947053" indent="0">
              <a:buNone/>
              <a:defRPr sz="1233"/>
            </a:lvl8pPr>
            <a:lvl9pPr marL="4510918" indent="0">
              <a:buNone/>
              <a:defRPr sz="1233"/>
            </a:lvl9pPr>
          </a:lstStyle>
          <a:p>
            <a:pPr lvl="0"/>
            <a:r>
              <a:rPr lang="en-US"/>
              <a:t>Click to edit Master text styles</a:t>
            </a:r>
          </a:p>
        </p:txBody>
      </p:sp>
      <p:sp>
        <p:nvSpPr>
          <p:cNvPr id="5" name="Date Placeholder 4">
            <a:extLst>
              <a:ext uri="{FF2B5EF4-FFF2-40B4-BE49-F238E27FC236}">
                <a16:creationId xmlns:a16="http://schemas.microsoft.com/office/drawing/2014/main" id="{4D198BE9-D05F-4297-A924-CAEF2BB83FD0}"/>
              </a:ext>
            </a:extLst>
          </p:cNvPr>
          <p:cNvSpPr>
            <a:spLocks noGrp="1"/>
          </p:cNvSpPr>
          <p:nvPr>
            <p:ph type="dt" sz="half" idx="10"/>
          </p:nvPr>
        </p:nvSpPr>
        <p:spPr/>
        <p:txBody>
          <a:bodyPr/>
          <a:lstStyle/>
          <a:p>
            <a:fld id="{15CD3047-0EC0-42A6-8149-6364F88C9A3D}" type="datetimeFigureOut">
              <a:rPr lang="en-US" smtClean="0"/>
              <a:t>4/22/2025</a:t>
            </a:fld>
            <a:endParaRPr lang="en-US"/>
          </a:p>
        </p:txBody>
      </p:sp>
      <p:sp>
        <p:nvSpPr>
          <p:cNvPr id="6" name="Footer Placeholder 5">
            <a:extLst>
              <a:ext uri="{FF2B5EF4-FFF2-40B4-BE49-F238E27FC236}">
                <a16:creationId xmlns:a16="http://schemas.microsoft.com/office/drawing/2014/main" id="{962C1675-1058-49C7-B1EB-A6BA42A554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31D39F-8805-457E-AC57-8AF2361236C7}"/>
              </a:ext>
            </a:extLst>
          </p:cNvPr>
          <p:cNvSpPr>
            <a:spLocks noGrp="1"/>
          </p:cNvSpPr>
          <p:nvPr>
            <p:ph type="sldNum" sz="quarter" idx="12"/>
          </p:nvPr>
        </p:nvSpPr>
        <p:spPr/>
        <p:txBody>
          <a:bodyPr/>
          <a:lstStyle/>
          <a:p>
            <a:fld id="{F4ACF86B-4405-44C8-8D96-E710A82722E0}" type="slidenum">
              <a:rPr lang="en-US" smtClean="0"/>
              <a:t>‹#›</a:t>
            </a:fld>
            <a:endParaRPr lang="en-US"/>
          </a:p>
        </p:txBody>
      </p:sp>
    </p:spTree>
    <p:extLst>
      <p:ext uri="{BB962C8B-B14F-4D97-AF65-F5344CB8AC3E}">
        <p14:creationId xmlns:p14="http://schemas.microsoft.com/office/powerpoint/2010/main" val="4235218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A03F30-E4F4-4CCE-ADA3-EDCCBFAFD201}"/>
              </a:ext>
            </a:extLst>
          </p:cNvPr>
          <p:cNvSpPr>
            <a:spLocks noGrp="1"/>
          </p:cNvSpPr>
          <p:nvPr>
            <p:ph type="title"/>
          </p:nvPr>
        </p:nvSpPr>
        <p:spPr>
          <a:xfrm>
            <a:off x="581501" y="450321"/>
            <a:ext cx="7295198" cy="163486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F8F08E-811D-4124-93B8-C4BF5978FEA9}"/>
              </a:ext>
            </a:extLst>
          </p:cNvPr>
          <p:cNvSpPr>
            <a:spLocks noGrp="1"/>
          </p:cNvSpPr>
          <p:nvPr>
            <p:ph type="body" idx="1"/>
          </p:nvPr>
        </p:nvSpPr>
        <p:spPr>
          <a:xfrm>
            <a:off x="581501" y="2251604"/>
            <a:ext cx="7295198" cy="53666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5B1565-F630-4F28-AE37-A727753B19D4}"/>
              </a:ext>
            </a:extLst>
          </p:cNvPr>
          <p:cNvSpPr>
            <a:spLocks noGrp="1"/>
          </p:cNvSpPr>
          <p:nvPr>
            <p:ph type="dt" sz="half" idx="2"/>
          </p:nvPr>
        </p:nvSpPr>
        <p:spPr>
          <a:xfrm>
            <a:off x="581501" y="7839499"/>
            <a:ext cx="1903095" cy="450321"/>
          </a:xfrm>
          <a:prstGeom prst="rect">
            <a:avLst/>
          </a:prstGeom>
        </p:spPr>
        <p:txBody>
          <a:bodyPr vert="horz" lIns="91440" tIns="45720" rIns="91440" bIns="45720" rtlCol="0" anchor="ctr"/>
          <a:lstStyle>
            <a:lvl1pPr algn="l">
              <a:defRPr sz="1480">
                <a:solidFill>
                  <a:schemeClr val="tx1">
                    <a:tint val="75000"/>
                  </a:schemeClr>
                </a:solidFill>
              </a:defRPr>
            </a:lvl1pPr>
          </a:lstStyle>
          <a:p>
            <a:fld id="{15CD3047-0EC0-42A6-8149-6364F88C9A3D}" type="datetimeFigureOut">
              <a:rPr lang="en-US" smtClean="0"/>
              <a:t>4/22/2025</a:t>
            </a:fld>
            <a:endParaRPr lang="en-US"/>
          </a:p>
        </p:txBody>
      </p:sp>
      <p:sp>
        <p:nvSpPr>
          <p:cNvPr id="5" name="Footer Placeholder 4">
            <a:extLst>
              <a:ext uri="{FF2B5EF4-FFF2-40B4-BE49-F238E27FC236}">
                <a16:creationId xmlns:a16="http://schemas.microsoft.com/office/drawing/2014/main" id="{695A1163-F382-4A07-8C31-8B67195A02A1}"/>
              </a:ext>
            </a:extLst>
          </p:cNvPr>
          <p:cNvSpPr>
            <a:spLocks noGrp="1"/>
          </p:cNvSpPr>
          <p:nvPr>
            <p:ph type="ftr" sz="quarter" idx="3"/>
          </p:nvPr>
        </p:nvSpPr>
        <p:spPr>
          <a:xfrm>
            <a:off x="2801779" y="7839499"/>
            <a:ext cx="2854643" cy="450321"/>
          </a:xfrm>
          <a:prstGeom prst="rect">
            <a:avLst/>
          </a:prstGeom>
        </p:spPr>
        <p:txBody>
          <a:bodyPr vert="horz" lIns="91440" tIns="45720" rIns="91440" bIns="45720" rtlCol="0" anchor="ctr"/>
          <a:lstStyle>
            <a:lvl1pPr algn="ctr">
              <a:defRPr sz="14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E3458A-5A89-4DD7-8BA3-CBA5D4EFC256}"/>
              </a:ext>
            </a:extLst>
          </p:cNvPr>
          <p:cNvSpPr>
            <a:spLocks noGrp="1"/>
          </p:cNvSpPr>
          <p:nvPr>
            <p:ph type="sldNum" sz="quarter" idx="4"/>
          </p:nvPr>
        </p:nvSpPr>
        <p:spPr>
          <a:xfrm>
            <a:off x="5973604" y="7839499"/>
            <a:ext cx="1903095" cy="450321"/>
          </a:xfrm>
          <a:prstGeom prst="rect">
            <a:avLst/>
          </a:prstGeom>
        </p:spPr>
        <p:txBody>
          <a:bodyPr vert="horz" lIns="91440" tIns="45720" rIns="91440" bIns="45720" rtlCol="0" anchor="ctr"/>
          <a:lstStyle>
            <a:lvl1pPr algn="r">
              <a:defRPr sz="1480">
                <a:solidFill>
                  <a:schemeClr val="tx1">
                    <a:tint val="75000"/>
                  </a:schemeClr>
                </a:solidFill>
              </a:defRPr>
            </a:lvl1pPr>
          </a:lstStyle>
          <a:p>
            <a:fld id="{F4ACF86B-4405-44C8-8D96-E710A82722E0}" type="slidenum">
              <a:rPr lang="en-US" smtClean="0"/>
              <a:t>‹#›</a:t>
            </a:fld>
            <a:endParaRPr lang="en-US"/>
          </a:p>
        </p:txBody>
      </p:sp>
    </p:spTree>
    <p:extLst>
      <p:ext uri="{BB962C8B-B14F-4D97-AF65-F5344CB8AC3E}">
        <p14:creationId xmlns:p14="http://schemas.microsoft.com/office/powerpoint/2010/main" val="2260507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1127730" rtl="0" eaLnBrk="1" latinLnBrk="0" hangingPunct="1">
        <a:lnSpc>
          <a:spcPct val="90000"/>
        </a:lnSpc>
        <a:spcBef>
          <a:spcPct val="0"/>
        </a:spcBef>
        <a:buNone/>
        <a:defRPr sz="5427" kern="1200">
          <a:solidFill>
            <a:schemeClr val="tx1"/>
          </a:solidFill>
          <a:latin typeface="+mj-lt"/>
          <a:ea typeface="+mj-ea"/>
          <a:cs typeface="+mj-cs"/>
        </a:defRPr>
      </a:lvl1pPr>
    </p:titleStyle>
    <p:bodyStyle>
      <a:lvl1pPr marL="281932" indent="-281932" algn="l" defTabSz="1127730" rtl="0" eaLnBrk="1" latinLnBrk="0" hangingPunct="1">
        <a:lnSpc>
          <a:spcPct val="90000"/>
        </a:lnSpc>
        <a:spcBef>
          <a:spcPts val="1233"/>
        </a:spcBef>
        <a:buFont typeface="Arial" panose="020B0604020202020204" pitchFamily="34" charset="0"/>
        <a:buChar char="•"/>
        <a:defRPr sz="3453" kern="1200">
          <a:solidFill>
            <a:schemeClr val="tx1"/>
          </a:solidFill>
          <a:latin typeface="+mn-lt"/>
          <a:ea typeface="+mn-ea"/>
          <a:cs typeface="+mn-cs"/>
        </a:defRPr>
      </a:lvl1pPr>
      <a:lvl2pPr marL="845797" indent="-281932" algn="l" defTabSz="1127730" rtl="0" eaLnBrk="1" latinLnBrk="0" hangingPunct="1">
        <a:lnSpc>
          <a:spcPct val="90000"/>
        </a:lnSpc>
        <a:spcBef>
          <a:spcPts val="617"/>
        </a:spcBef>
        <a:buFont typeface="Arial" panose="020B0604020202020204" pitchFamily="34" charset="0"/>
        <a:buChar char="•"/>
        <a:defRPr sz="2960" kern="1200">
          <a:solidFill>
            <a:schemeClr val="tx1"/>
          </a:solidFill>
          <a:latin typeface="+mn-lt"/>
          <a:ea typeface="+mn-ea"/>
          <a:cs typeface="+mn-cs"/>
        </a:defRPr>
      </a:lvl2pPr>
      <a:lvl3pPr marL="1409662" indent="-281932" algn="l" defTabSz="1127730" rtl="0" eaLnBrk="1" latinLnBrk="0" hangingPunct="1">
        <a:lnSpc>
          <a:spcPct val="90000"/>
        </a:lnSpc>
        <a:spcBef>
          <a:spcPts val="617"/>
        </a:spcBef>
        <a:buFont typeface="Arial" panose="020B0604020202020204" pitchFamily="34" charset="0"/>
        <a:buChar char="•"/>
        <a:defRPr sz="2467" kern="1200">
          <a:solidFill>
            <a:schemeClr val="tx1"/>
          </a:solidFill>
          <a:latin typeface="+mn-lt"/>
          <a:ea typeface="+mn-ea"/>
          <a:cs typeface="+mn-cs"/>
        </a:defRPr>
      </a:lvl3pPr>
      <a:lvl4pPr marL="1973527" indent="-281932" algn="l" defTabSz="1127730" rtl="0" eaLnBrk="1" latinLnBrk="0" hangingPunct="1">
        <a:lnSpc>
          <a:spcPct val="90000"/>
        </a:lnSpc>
        <a:spcBef>
          <a:spcPts val="617"/>
        </a:spcBef>
        <a:buFont typeface="Arial" panose="020B0604020202020204" pitchFamily="34" charset="0"/>
        <a:buChar char="•"/>
        <a:defRPr sz="2220" kern="1200">
          <a:solidFill>
            <a:schemeClr val="tx1"/>
          </a:solidFill>
          <a:latin typeface="+mn-lt"/>
          <a:ea typeface="+mn-ea"/>
          <a:cs typeface="+mn-cs"/>
        </a:defRPr>
      </a:lvl4pPr>
      <a:lvl5pPr marL="2537391" indent="-281932" algn="l" defTabSz="1127730" rtl="0" eaLnBrk="1" latinLnBrk="0" hangingPunct="1">
        <a:lnSpc>
          <a:spcPct val="90000"/>
        </a:lnSpc>
        <a:spcBef>
          <a:spcPts val="617"/>
        </a:spcBef>
        <a:buFont typeface="Arial" panose="020B0604020202020204" pitchFamily="34" charset="0"/>
        <a:buChar char="•"/>
        <a:defRPr sz="2220" kern="1200">
          <a:solidFill>
            <a:schemeClr val="tx1"/>
          </a:solidFill>
          <a:latin typeface="+mn-lt"/>
          <a:ea typeface="+mn-ea"/>
          <a:cs typeface="+mn-cs"/>
        </a:defRPr>
      </a:lvl5pPr>
      <a:lvl6pPr marL="3101256" indent="-281932" algn="l" defTabSz="1127730" rtl="0" eaLnBrk="1" latinLnBrk="0" hangingPunct="1">
        <a:lnSpc>
          <a:spcPct val="90000"/>
        </a:lnSpc>
        <a:spcBef>
          <a:spcPts val="617"/>
        </a:spcBef>
        <a:buFont typeface="Arial" panose="020B0604020202020204" pitchFamily="34" charset="0"/>
        <a:buChar char="•"/>
        <a:defRPr sz="2220" kern="1200">
          <a:solidFill>
            <a:schemeClr val="tx1"/>
          </a:solidFill>
          <a:latin typeface="+mn-lt"/>
          <a:ea typeface="+mn-ea"/>
          <a:cs typeface="+mn-cs"/>
        </a:defRPr>
      </a:lvl6pPr>
      <a:lvl7pPr marL="3665121" indent="-281932" algn="l" defTabSz="1127730" rtl="0" eaLnBrk="1" latinLnBrk="0" hangingPunct="1">
        <a:lnSpc>
          <a:spcPct val="90000"/>
        </a:lnSpc>
        <a:spcBef>
          <a:spcPts val="617"/>
        </a:spcBef>
        <a:buFont typeface="Arial" panose="020B0604020202020204" pitchFamily="34" charset="0"/>
        <a:buChar char="•"/>
        <a:defRPr sz="2220" kern="1200">
          <a:solidFill>
            <a:schemeClr val="tx1"/>
          </a:solidFill>
          <a:latin typeface="+mn-lt"/>
          <a:ea typeface="+mn-ea"/>
          <a:cs typeface="+mn-cs"/>
        </a:defRPr>
      </a:lvl7pPr>
      <a:lvl8pPr marL="4228986" indent="-281932" algn="l" defTabSz="1127730" rtl="0" eaLnBrk="1" latinLnBrk="0" hangingPunct="1">
        <a:lnSpc>
          <a:spcPct val="90000"/>
        </a:lnSpc>
        <a:spcBef>
          <a:spcPts val="617"/>
        </a:spcBef>
        <a:buFont typeface="Arial" panose="020B0604020202020204" pitchFamily="34" charset="0"/>
        <a:buChar char="•"/>
        <a:defRPr sz="2220" kern="1200">
          <a:solidFill>
            <a:schemeClr val="tx1"/>
          </a:solidFill>
          <a:latin typeface="+mn-lt"/>
          <a:ea typeface="+mn-ea"/>
          <a:cs typeface="+mn-cs"/>
        </a:defRPr>
      </a:lvl8pPr>
      <a:lvl9pPr marL="4792850" indent="-281932" algn="l" defTabSz="1127730" rtl="0" eaLnBrk="1" latinLnBrk="0" hangingPunct="1">
        <a:lnSpc>
          <a:spcPct val="90000"/>
        </a:lnSpc>
        <a:spcBef>
          <a:spcPts val="617"/>
        </a:spcBef>
        <a:buFont typeface="Arial" panose="020B0604020202020204" pitchFamily="34" charset="0"/>
        <a:buChar char="•"/>
        <a:defRPr sz="2220" kern="1200">
          <a:solidFill>
            <a:schemeClr val="tx1"/>
          </a:solidFill>
          <a:latin typeface="+mn-lt"/>
          <a:ea typeface="+mn-ea"/>
          <a:cs typeface="+mn-cs"/>
        </a:defRPr>
      </a:lvl9pPr>
    </p:bodyStyle>
    <p:otherStyle>
      <a:defPPr>
        <a:defRPr lang="en-US"/>
      </a:defPPr>
      <a:lvl1pPr marL="0" algn="l" defTabSz="1127730" rtl="0" eaLnBrk="1" latinLnBrk="0" hangingPunct="1">
        <a:defRPr sz="2220" kern="1200">
          <a:solidFill>
            <a:schemeClr val="tx1"/>
          </a:solidFill>
          <a:latin typeface="+mn-lt"/>
          <a:ea typeface="+mn-ea"/>
          <a:cs typeface="+mn-cs"/>
        </a:defRPr>
      </a:lvl1pPr>
      <a:lvl2pPr marL="563865" algn="l" defTabSz="1127730" rtl="0" eaLnBrk="1" latinLnBrk="0" hangingPunct="1">
        <a:defRPr sz="2220" kern="1200">
          <a:solidFill>
            <a:schemeClr val="tx1"/>
          </a:solidFill>
          <a:latin typeface="+mn-lt"/>
          <a:ea typeface="+mn-ea"/>
          <a:cs typeface="+mn-cs"/>
        </a:defRPr>
      </a:lvl2pPr>
      <a:lvl3pPr marL="1127730" algn="l" defTabSz="1127730" rtl="0" eaLnBrk="1" latinLnBrk="0" hangingPunct="1">
        <a:defRPr sz="2220" kern="1200">
          <a:solidFill>
            <a:schemeClr val="tx1"/>
          </a:solidFill>
          <a:latin typeface="+mn-lt"/>
          <a:ea typeface="+mn-ea"/>
          <a:cs typeface="+mn-cs"/>
        </a:defRPr>
      </a:lvl3pPr>
      <a:lvl4pPr marL="1691594" algn="l" defTabSz="1127730" rtl="0" eaLnBrk="1" latinLnBrk="0" hangingPunct="1">
        <a:defRPr sz="2220" kern="1200">
          <a:solidFill>
            <a:schemeClr val="tx1"/>
          </a:solidFill>
          <a:latin typeface="+mn-lt"/>
          <a:ea typeface="+mn-ea"/>
          <a:cs typeface="+mn-cs"/>
        </a:defRPr>
      </a:lvl4pPr>
      <a:lvl5pPr marL="2255459" algn="l" defTabSz="1127730" rtl="0" eaLnBrk="1" latinLnBrk="0" hangingPunct="1">
        <a:defRPr sz="2220" kern="1200">
          <a:solidFill>
            <a:schemeClr val="tx1"/>
          </a:solidFill>
          <a:latin typeface="+mn-lt"/>
          <a:ea typeface="+mn-ea"/>
          <a:cs typeface="+mn-cs"/>
        </a:defRPr>
      </a:lvl5pPr>
      <a:lvl6pPr marL="2819324" algn="l" defTabSz="1127730" rtl="0" eaLnBrk="1" latinLnBrk="0" hangingPunct="1">
        <a:defRPr sz="2220" kern="1200">
          <a:solidFill>
            <a:schemeClr val="tx1"/>
          </a:solidFill>
          <a:latin typeface="+mn-lt"/>
          <a:ea typeface="+mn-ea"/>
          <a:cs typeface="+mn-cs"/>
        </a:defRPr>
      </a:lvl6pPr>
      <a:lvl7pPr marL="3383189" algn="l" defTabSz="1127730" rtl="0" eaLnBrk="1" latinLnBrk="0" hangingPunct="1">
        <a:defRPr sz="2220" kern="1200">
          <a:solidFill>
            <a:schemeClr val="tx1"/>
          </a:solidFill>
          <a:latin typeface="+mn-lt"/>
          <a:ea typeface="+mn-ea"/>
          <a:cs typeface="+mn-cs"/>
        </a:defRPr>
      </a:lvl7pPr>
      <a:lvl8pPr marL="3947053" algn="l" defTabSz="1127730" rtl="0" eaLnBrk="1" latinLnBrk="0" hangingPunct="1">
        <a:defRPr sz="2220" kern="1200">
          <a:solidFill>
            <a:schemeClr val="tx1"/>
          </a:solidFill>
          <a:latin typeface="+mn-lt"/>
          <a:ea typeface="+mn-ea"/>
          <a:cs typeface="+mn-cs"/>
        </a:defRPr>
      </a:lvl8pPr>
      <a:lvl9pPr marL="4510918" algn="l" defTabSz="1127730" rtl="0" eaLnBrk="1" latinLnBrk="0" hangingPunct="1">
        <a:defRPr sz="22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depts.ttu.edu/official"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mailto:advising@ttu.edu"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www.advising.ttu.edu/"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5CA6A83-9994-474F-925E-2BB73A1FF849}"/>
              </a:ext>
            </a:extLst>
          </p:cNvPr>
          <p:cNvSpPr/>
          <p:nvPr/>
        </p:nvSpPr>
        <p:spPr>
          <a:xfrm>
            <a:off x="2459935" y="-249859"/>
            <a:ext cx="3538330" cy="6153702"/>
          </a:xfrm>
          <a:prstGeom prst="rect">
            <a:avLst/>
          </a:prstGeom>
          <a:solidFill>
            <a:srgbClr val="2E2E2E"/>
          </a:solidFill>
          <a:ln>
            <a:noFill/>
          </a:ln>
          <a:effectLst>
            <a:outerShdw blurRad="38100" dist="38100" dir="2700000" algn="tl" rotWithShape="0">
              <a:prstClr val="black">
                <a:alpha val="9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b="1" dirty="0">
              <a:solidFill>
                <a:schemeClr val="bg1"/>
              </a:solidFill>
              <a:latin typeface="Helvetica" panose="020B0604020202020204" pitchFamily="34" charset="0"/>
              <a:cs typeface="Helvetica" panose="020B0604020202020204" pitchFamily="34" charset="0"/>
            </a:endParaRPr>
          </a:p>
        </p:txBody>
      </p:sp>
      <p:grpSp>
        <p:nvGrpSpPr>
          <p:cNvPr id="11" name="Group 10">
            <a:extLst>
              <a:ext uri="{FF2B5EF4-FFF2-40B4-BE49-F238E27FC236}">
                <a16:creationId xmlns:a16="http://schemas.microsoft.com/office/drawing/2014/main" id="{84F00965-61F7-5B45-9750-800F3CBE440C}"/>
              </a:ext>
            </a:extLst>
          </p:cNvPr>
          <p:cNvGrpSpPr/>
          <p:nvPr/>
        </p:nvGrpSpPr>
        <p:grpSpPr>
          <a:xfrm>
            <a:off x="2925415" y="4854642"/>
            <a:ext cx="2607366" cy="801411"/>
            <a:chOff x="2839642" y="3452658"/>
            <a:chExt cx="2607366" cy="801411"/>
          </a:xfrm>
        </p:grpSpPr>
        <p:cxnSp>
          <p:nvCxnSpPr>
            <p:cNvPr id="14" name="Straight Connector 13">
              <a:extLst>
                <a:ext uri="{FF2B5EF4-FFF2-40B4-BE49-F238E27FC236}">
                  <a16:creationId xmlns:a16="http://schemas.microsoft.com/office/drawing/2014/main" id="{D3763465-1074-374B-AF3C-965F5D4B45A2}"/>
                </a:ext>
              </a:extLst>
            </p:cNvPr>
            <p:cNvCxnSpPr>
              <a:cxnSpLocks/>
            </p:cNvCxnSpPr>
            <p:nvPr/>
          </p:nvCxnSpPr>
          <p:spPr>
            <a:xfrm>
              <a:off x="2997150" y="3995656"/>
              <a:ext cx="227965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Diamond 14">
              <a:extLst>
                <a:ext uri="{FF2B5EF4-FFF2-40B4-BE49-F238E27FC236}">
                  <a16:creationId xmlns:a16="http://schemas.microsoft.com/office/drawing/2014/main" id="{1AE369D8-0A2A-214D-ABE7-1486BE8871BF}"/>
                </a:ext>
              </a:extLst>
            </p:cNvPr>
            <p:cNvSpPr/>
            <p:nvPr/>
          </p:nvSpPr>
          <p:spPr>
            <a:xfrm>
              <a:off x="3263900" y="3536609"/>
              <a:ext cx="498476" cy="471747"/>
            </a:xfrm>
            <a:prstGeom prst="diamond">
              <a:avLst/>
            </a:prstGeom>
            <a:solidFill>
              <a:srgbClr val="99291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C670AFC-30C8-F741-93B8-CE7CFDD8E188}"/>
                </a:ext>
              </a:extLst>
            </p:cNvPr>
            <p:cNvSpPr txBox="1"/>
            <p:nvPr/>
          </p:nvSpPr>
          <p:spPr>
            <a:xfrm>
              <a:off x="2919196" y="3452658"/>
              <a:ext cx="2464136" cy="661720"/>
            </a:xfrm>
            <a:prstGeom prst="rect">
              <a:avLst/>
            </a:prstGeom>
            <a:noFill/>
          </p:spPr>
          <p:txBody>
            <a:bodyPr wrap="none" rtlCol="0">
              <a:spAutoFit/>
            </a:bodyPr>
            <a:lstStyle/>
            <a:p>
              <a:r>
                <a:rPr lang="en-US" sz="3700" dirty="0">
                  <a:solidFill>
                    <a:schemeClr val="bg1"/>
                  </a:solidFill>
                  <a:latin typeface="Garamond" panose="02020404030301010803" pitchFamily="18" charset="0"/>
                </a:rPr>
                <a:t>E </a:t>
              </a:r>
              <a:r>
                <a:rPr lang="en-US" sz="3700" dirty="0">
                  <a:solidFill>
                    <a:srgbClr val="2E2E2E"/>
                  </a:solidFill>
                  <a:latin typeface="Garamond" panose="02020404030301010803" pitchFamily="18" charset="0"/>
                </a:rPr>
                <a:t>X</a:t>
              </a:r>
              <a:r>
                <a:rPr lang="en-US" sz="3700" dirty="0">
                  <a:solidFill>
                    <a:schemeClr val="bg1"/>
                  </a:solidFill>
                  <a:latin typeface="Garamond" panose="02020404030301010803" pitchFamily="18" charset="0"/>
                </a:rPr>
                <a:t>PLORE</a:t>
              </a:r>
            </a:p>
          </p:txBody>
        </p:sp>
        <p:sp>
          <p:nvSpPr>
            <p:cNvPr id="17" name="TextBox 16">
              <a:extLst>
                <a:ext uri="{FF2B5EF4-FFF2-40B4-BE49-F238E27FC236}">
                  <a16:creationId xmlns:a16="http://schemas.microsoft.com/office/drawing/2014/main" id="{E05F226F-F7D2-184E-93D6-DED87530305E}"/>
                </a:ext>
              </a:extLst>
            </p:cNvPr>
            <p:cNvSpPr txBox="1"/>
            <p:nvPr/>
          </p:nvSpPr>
          <p:spPr>
            <a:xfrm>
              <a:off x="2839642" y="4000153"/>
              <a:ext cx="2607366" cy="253916"/>
            </a:xfrm>
            <a:prstGeom prst="rect">
              <a:avLst/>
            </a:prstGeom>
            <a:noFill/>
          </p:spPr>
          <p:txBody>
            <a:bodyPr wrap="square" rtlCol="0">
              <a:spAutoFit/>
            </a:bodyPr>
            <a:lstStyle/>
            <a:p>
              <a:pPr algn="ctr"/>
              <a:r>
                <a:rPr lang="en-US" sz="1025" b="1" dirty="0">
                  <a:solidFill>
                    <a:schemeClr val="bg1"/>
                  </a:solidFill>
                  <a:latin typeface="Garamond" panose="02020404030301010803" pitchFamily="18" charset="0"/>
                </a:rPr>
                <a:t>TEXAS TECH UNIVERSITY ADVISING  </a:t>
              </a:r>
            </a:p>
          </p:txBody>
        </p:sp>
      </p:grpSp>
      <p:sp>
        <p:nvSpPr>
          <p:cNvPr id="18" name="TextBox 17">
            <a:extLst>
              <a:ext uri="{FF2B5EF4-FFF2-40B4-BE49-F238E27FC236}">
                <a16:creationId xmlns:a16="http://schemas.microsoft.com/office/drawing/2014/main" id="{9146EC65-EF92-8B45-AE79-AB04487A8013}"/>
              </a:ext>
            </a:extLst>
          </p:cNvPr>
          <p:cNvSpPr txBox="1"/>
          <p:nvPr/>
        </p:nvSpPr>
        <p:spPr>
          <a:xfrm>
            <a:off x="2225849" y="6902023"/>
            <a:ext cx="4006497" cy="388568"/>
          </a:xfrm>
          <a:prstGeom prst="rect">
            <a:avLst/>
          </a:prstGeom>
          <a:noFill/>
          <a:ln w="0">
            <a:noFill/>
          </a:ln>
        </p:spPr>
        <p:txBody>
          <a:bodyPr wrap="square" lIns="91440" tIns="45720" rIns="91440" bIns="45720" rtlCol="0" anchor="t">
            <a:spAutoFit/>
          </a:bodyPr>
          <a:lstStyle/>
          <a:p>
            <a:pPr algn="ctr"/>
            <a:r>
              <a:rPr lang="en-US" sz="1900" b="1" dirty="0">
                <a:solidFill>
                  <a:srgbClr val="2E2E2E"/>
                </a:solidFill>
                <a:effectLst>
                  <a:outerShdw blurRad="38100" dist="38100" dir="2700000" algn="tl">
                    <a:srgbClr val="000000">
                      <a:alpha val="43137"/>
                    </a:srgbClr>
                  </a:outerShdw>
                </a:effectLst>
                <a:latin typeface="Helvetica"/>
                <a:cs typeface="Helvetica"/>
              </a:rPr>
              <a:t>Solve for (X) in terms of (why)!</a:t>
            </a:r>
          </a:p>
        </p:txBody>
      </p:sp>
    </p:spTree>
    <p:extLst>
      <p:ext uri="{BB962C8B-B14F-4D97-AF65-F5344CB8AC3E}">
        <p14:creationId xmlns:p14="http://schemas.microsoft.com/office/powerpoint/2010/main" val="19485295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9C51A278-B0EC-F04C-8737-996E489A33C3}"/>
              </a:ext>
            </a:extLst>
          </p:cNvPr>
          <p:cNvCxnSpPr>
            <a:cxnSpLocks/>
          </p:cNvCxnSpPr>
          <p:nvPr/>
        </p:nvCxnSpPr>
        <p:spPr>
          <a:xfrm>
            <a:off x="5203084" y="1387288"/>
            <a:ext cx="0" cy="5683624"/>
          </a:xfrm>
          <a:prstGeom prst="line">
            <a:avLst/>
          </a:prstGeom>
          <a:ln w="85725">
            <a:solidFill>
              <a:srgbClr val="99291E"/>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7A3D770-EA1E-5C4F-AF39-02B3D075993B}"/>
              </a:ext>
            </a:extLst>
          </p:cNvPr>
          <p:cNvSpPr txBox="1"/>
          <p:nvPr/>
        </p:nvSpPr>
        <p:spPr>
          <a:xfrm>
            <a:off x="529436" y="1387289"/>
            <a:ext cx="4356760" cy="6117059"/>
          </a:xfrm>
          <a:prstGeom prst="rect">
            <a:avLst/>
          </a:prstGeom>
          <a:noFill/>
        </p:spPr>
        <p:txBody>
          <a:bodyPr wrap="square" lIns="91440" tIns="45720" rIns="91440" bIns="45720" rtlCol="0" anchor="t">
            <a:spAutoFit/>
          </a:bodyPr>
          <a:lstStyle/>
          <a:p>
            <a:pPr algn="r"/>
            <a:r>
              <a:rPr lang="en-US" sz="1350" b="1" dirty="0">
                <a:solidFill>
                  <a:srgbClr val="3C3837"/>
                </a:solidFill>
                <a:latin typeface="Helvetica"/>
                <a:cs typeface="Helvetica"/>
              </a:rPr>
              <a:t>Arts &amp; humanities or liberal arts majors are unemployable.</a:t>
            </a:r>
            <a:br>
              <a:rPr lang="en-US" sz="1350" b="1" dirty="0">
                <a:solidFill>
                  <a:srgbClr val="3C3837"/>
                </a:solidFill>
                <a:latin typeface="Helvetica"/>
                <a:cs typeface="Helvetica"/>
              </a:rPr>
            </a:br>
            <a:r>
              <a:rPr lang="en-US" sz="1350" b="1" dirty="0">
                <a:solidFill>
                  <a:srgbClr val="3C3837"/>
                </a:solidFill>
                <a:latin typeface="Helvetica"/>
                <a:cs typeface="Helvetica"/>
              </a:rPr>
              <a:t>(the “starving artist” misconception)</a:t>
            </a:r>
          </a:p>
          <a:p>
            <a:pPr algn="r"/>
            <a:endParaRPr lang="en-US" sz="1350" b="1" dirty="0">
              <a:solidFill>
                <a:srgbClr val="3C3837"/>
              </a:solidFill>
              <a:latin typeface="Helvetica"/>
              <a:cs typeface="Helvetica"/>
            </a:endParaRPr>
          </a:p>
          <a:p>
            <a:pPr algn="r"/>
            <a:r>
              <a:rPr lang="en-US" sz="1350" b="1" dirty="0">
                <a:solidFill>
                  <a:srgbClr val="3C3837"/>
                </a:solidFill>
                <a:latin typeface="Helvetica"/>
                <a:cs typeface="Helvetica"/>
              </a:rPr>
              <a:t>I</a:t>
            </a:r>
            <a:r>
              <a:rPr lang="en-US" sz="1350" dirty="0">
                <a:solidFill>
                  <a:srgbClr val="3C3837"/>
                </a:solidFill>
                <a:latin typeface="Helvetica"/>
                <a:cs typeface="Helvetica"/>
              </a:rPr>
              <a:t>t is true that some art students struggle to find work after school, but so do students in every other discipline, from philosophy to communications to business.</a:t>
            </a:r>
            <a:endParaRPr lang="en-US" sz="1350">
              <a:solidFill>
                <a:srgbClr val="000000"/>
              </a:solidFill>
              <a:latin typeface="Calibri" panose="020F0502020204030204"/>
              <a:ea typeface="Calibri" panose="020F0502020204030204"/>
              <a:cs typeface="Calibri" panose="020F0502020204030204"/>
            </a:endParaRPr>
          </a:p>
          <a:p>
            <a:pPr algn="r"/>
            <a:endParaRPr lang="en-US" sz="1350" dirty="0">
              <a:solidFill>
                <a:srgbClr val="3C3837"/>
              </a:solidFill>
              <a:latin typeface="Helvetica"/>
              <a:cs typeface="Helvetica"/>
            </a:endParaRPr>
          </a:p>
          <a:p>
            <a:pPr algn="r"/>
            <a:r>
              <a:rPr lang="en-US" sz="1350" dirty="0">
                <a:solidFill>
                  <a:srgbClr val="3C3837"/>
                </a:solidFill>
                <a:latin typeface="Helvetica"/>
                <a:cs typeface="Helvetica"/>
              </a:rPr>
              <a:t>The “starving artist” misconception, which believes that liberal arts graduates are unemployable ignores the reality of today’s economy, where jobs require a mixture of skills not easily packaged in a single college major. The skills and competencies that liberal arts majors emphasize, such as writing, synthesis, creative thinking and problem solving, are sought after by current employers.</a:t>
            </a:r>
            <a:endParaRPr lang="en-US" sz="1350">
              <a:solidFill>
                <a:srgbClr val="000000"/>
              </a:solidFill>
              <a:latin typeface="Calibri" panose="020F0502020204030204"/>
              <a:ea typeface="Calibri"/>
              <a:cs typeface="Calibri"/>
            </a:endParaRPr>
          </a:p>
          <a:p>
            <a:pPr algn="r"/>
            <a:endParaRPr lang="en-US" sz="1350" dirty="0">
              <a:solidFill>
                <a:srgbClr val="3C3837"/>
              </a:solidFill>
              <a:latin typeface="Helvetica"/>
              <a:cs typeface="Helvetica"/>
            </a:endParaRPr>
          </a:p>
          <a:p>
            <a:pPr algn="r"/>
            <a:r>
              <a:rPr lang="en-US" sz="1350" dirty="0">
                <a:solidFill>
                  <a:srgbClr val="3C3837"/>
                </a:solidFill>
                <a:latin typeface="Helvetica"/>
                <a:cs typeface="Helvetica"/>
              </a:rPr>
              <a:t>In addition, a recent study (by Burning Glass Technologies) that analyzed job-market trends, concluded that if liberal arts graduates gain proficiency in some technical skills, such as social media or data analysis, their prospects of landing entry-level jobs increase substantially.</a:t>
            </a:r>
            <a:endParaRPr lang="en-US" sz="1350">
              <a:solidFill>
                <a:srgbClr val="000000"/>
              </a:solidFill>
              <a:latin typeface="Calibri" panose="020F0502020204030204"/>
              <a:ea typeface="Calibri"/>
              <a:cs typeface="Calibri"/>
            </a:endParaRPr>
          </a:p>
          <a:p>
            <a:pPr algn="r"/>
            <a:endParaRPr lang="en-US" sz="1350" dirty="0">
              <a:solidFill>
                <a:srgbClr val="3C3837"/>
              </a:solidFill>
              <a:latin typeface="Helvetica"/>
              <a:cs typeface="Helvetica"/>
            </a:endParaRPr>
          </a:p>
          <a:p>
            <a:pPr algn="r"/>
            <a:r>
              <a:rPr lang="en-US" sz="1350" dirty="0">
                <a:solidFill>
                  <a:srgbClr val="3C3837"/>
                </a:solidFill>
                <a:latin typeface="Helvetica"/>
                <a:cs typeface="Helvetica"/>
              </a:rPr>
              <a:t>Students who major in theater, anthropology, history, psychology, and similar majors do find jobs in business, research, human resources, teaching, the military, and a variety of other occupations.</a:t>
            </a:r>
            <a:endParaRPr lang="en-US" sz="1350">
              <a:ea typeface="Calibri"/>
              <a:cs typeface="Calibri"/>
            </a:endParaRPr>
          </a:p>
        </p:txBody>
      </p:sp>
      <p:sp>
        <p:nvSpPr>
          <p:cNvPr id="5" name="Rectangle 4">
            <a:extLst>
              <a:ext uri="{FF2B5EF4-FFF2-40B4-BE49-F238E27FC236}">
                <a16:creationId xmlns:a16="http://schemas.microsoft.com/office/drawing/2014/main" id="{1EA061B5-A606-410F-AD6C-BD57E48232FF}"/>
              </a:ext>
            </a:extLst>
          </p:cNvPr>
          <p:cNvSpPr/>
          <p:nvPr/>
        </p:nvSpPr>
        <p:spPr>
          <a:xfrm>
            <a:off x="5519973" y="1387288"/>
            <a:ext cx="2795347" cy="3415166"/>
          </a:xfrm>
          <a:prstGeom prst="rect">
            <a:avLst/>
          </a:prstGeom>
        </p:spPr>
        <p:txBody>
          <a:bodyPr wrap="square" lIns="91440" tIns="45720" rIns="91440" bIns="45720" anchor="t">
            <a:spAutoFit/>
          </a:bodyPr>
          <a:lstStyle/>
          <a:p>
            <a:r>
              <a:rPr lang="en-US" sz="2350" b="1" dirty="0">
                <a:solidFill>
                  <a:srgbClr val="CCCCCC"/>
                </a:solidFill>
                <a:latin typeface="Helvetica"/>
                <a:cs typeface="Helvetica"/>
              </a:rPr>
              <a:t>Common misconceptions concerning majors </a:t>
            </a:r>
          </a:p>
          <a:p>
            <a:r>
              <a:rPr lang="en-US" sz="2399" b="1" dirty="0">
                <a:solidFill>
                  <a:srgbClr val="CCCCCC"/>
                </a:solidFill>
                <a:latin typeface="Helvetica" pitchFamily="2" charset="0"/>
              </a:rPr>
              <a:t>and the </a:t>
            </a:r>
          </a:p>
          <a:p>
            <a:r>
              <a:rPr lang="en-US" sz="2399" b="1" dirty="0">
                <a:solidFill>
                  <a:srgbClr val="CCCCCC"/>
                </a:solidFill>
                <a:latin typeface="Helvetica" pitchFamily="2" charset="0"/>
              </a:rPr>
              <a:t>exploring </a:t>
            </a:r>
          </a:p>
          <a:p>
            <a:r>
              <a:rPr lang="en-US" sz="2399" b="1" dirty="0">
                <a:solidFill>
                  <a:srgbClr val="CCCCCC"/>
                </a:solidFill>
                <a:latin typeface="Helvetica" pitchFamily="2" charset="0"/>
              </a:rPr>
              <a:t>student</a:t>
            </a:r>
          </a:p>
          <a:p>
            <a:endParaRPr lang="en-US" sz="2399" b="1" dirty="0">
              <a:solidFill>
                <a:srgbClr val="CCCCCC"/>
              </a:solidFill>
              <a:latin typeface="Helvetica" pitchFamily="2" charset="0"/>
            </a:endParaRPr>
          </a:p>
          <a:p>
            <a:endParaRPr lang="en-US" sz="2399" b="1" dirty="0">
              <a:solidFill>
                <a:srgbClr val="CCCCCC"/>
              </a:solidFill>
              <a:latin typeface="Helvetica" pitchFamily="2" charset="0"/>
            </a:endParaRPr>
          </a:p>
        </p:txBody>
      </p:sp>
    </p:spTree>
    <p:extLst>
      <p:ext uri="{BB962C8B-B14F-4D97-AF65-F5344CB8AC3E}">
        <p14:creationId xmlns:p14="http://schemas.microsoft.com/office/powerpoint/2010/main" val="18684570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75F315A-CB6C-6C4F-9A73-4D2194201F7B}"/>
              </a:ext>
            </a:extLst>
          </p:cNvPr>
          <p:cNvSpPr/>
          <p:nvPr/>
        </p:nvSpPr>
        <p:spPr>
          <a:xfrm>
            <a:off x="7707087" y="-127000"/>
            <a:ext cx="840010" cy="860581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54"/>
          </a:p>
        </p:txBody>
      </p:sp>
      <p:grpSp>
        <p:nvGrpSpPr>
          <p:cNvPr id="5" name="Group 4">
            <a:extLst>
              <a:ext uri="{FF2B5EF4-FFF2-40B4-BE49-F238E27FC236}">
                <a16:creationId xmlns:a16="http://schemas.microsoft.com/office/drawing/2014/main" id="{669B5B4D-21D8-1740-B78F-597A22678A82}"/>
              </a:ext>
            </a:extLst>
          </p:cNvPr>
          <p:cNvGrpSpPr/>
          <p:nvPr/>
        </p:nvGrpSpPr>
        <p:grpSpPr>
          <a:xfrm>
            <a:off x="3209185" y="1387288"/>
            <a:ext cx="3612241" cy="5731966"/>
            <a:chOff x="2740193" y="1120711"/>
            <a:chExt cx="3612241" cy="5731966"/>
          </a:xfrm>
        </p:grpSpPr>
        <p:cxnSp>
          <p:nvCxnSpPr>
            <p:cNvPr id="6" name="Straight Connector 5">
              <a:extLst>
                <a:ext uri="{FF2B5EF4-FFF2-40B4-BE49-F238E27FC236}">
                  <a16:creationId xmlns:a16="http://schemas.microsoft.com/office/drawing/2014/main" id="{02A94E76-ACE8-B04D-8607-0AE7384619BC}"/>
                </a:ext>
              </a:extLst>
            </p:cNvPr>
            <p:cNvCxnSpPr>
              <a:cxnSpLocks/>
            </p:cNvCxnSpPr>
            <p:nvPr/>
          </p:nvCxnSpPr>
          <p:spPr>
            <a:xfrm>
              <a:off x="2740193" y="1120711"/>
              <a:ext cx="0" cy="5683624"/>
            </a:xfrm>
            <a:prstGeom prst="line">
              <a:avLst/>
            </a:prstGeom>
            <a:ln w="85725">
              <a:solidFill>
                <a:srgbClr val="99291E"/>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C47A8CC-B6A0-4F4C-8D52-E2CBEBB609B0}"/>
                </a:ext>
              </a:extLst>
            </p:cNvPr>
            <p:cNvSpPr txBox="1"/>
            <p:nvPr/>
          </p:nvSpPr>
          <p:spPr>
            <a:xfrm>
              <a:off x="3125030" y="1158811"/>
              <a:ext cx="3227404" cy="5693866"/>
            </a:xfrm>
            <a:prstGeom prst="rect">
              <a:avLst/>
            </a:prstGeom>
            <a:noFill/>
          </p:spPr>
          <p:txBody>
            <a:bodyPr wrap="square" lIns="91440" tIns="45720" rIns="91440" bIns="45720" rtlCol="0" anchor="t">
              <a:spAutoFit/>
            </a:bodyPr>
            <a:lstStyle/>
            <a:p>
              <a:r>
                <a:rPr lang="en-US" sz="1300" b="1" dirty="0">
                  <a:solidFill>
                    <a:srgbClr val="3C3837"/>
                  </a:solidFill>
                  <a:latin typeface="Helvetica"/>
                  <a:cs typeface="Helvetica"/>
                </a:rPr>
                <a:t>Choosing one major means giving up all the others. </a:t>
              </a:r>
            </a:p>
            <a:p>
              <a:endParaRPr lang="en-US" sz="1300" dirty="0">
                <a:solidFill>
                  <a:srgbClr val="3C3837"/>
                </a:solidFill>
                <a:latin typeface="Helvetica"/>
                <a:cs typeface="Helvetica"/>
              </a:endParaRPr>
            </a:p>
            <a:p>
              <a:r>
                <a:rPr lang="en-US" sz="1300" dirty="0">
                  <a:solidFill>
                    <a:srgbClr val="3C3837"/>
                  </a:solidFill>
                  <a:latin typeface="Helvetica"/>
                  <a:cs typeface="Helvetica"/>
                </a:rPr>
                <a:t>Texas Tech University offers its students opportunities to combine interests in more than one major or area of study. It's possible, for example, for students to complete a double major (two majors from the same college) or end up graduating with a dual degree (two majors from two different colleges).</a:t>
              </a:r>
              <a:endParaRPr lang="en-US" dirty="0">
                <a:solidFill>
                  <a:srgbClr val="000000"/>
                </a:solidFill>
                <a:latin typeface="Calibri" panose="020F0502020204030204"/>
                <a:ea typeface="Calibri" panose="020F0502020204030204"/>
                <a:cs typeface="Calibri" panose="020F0502020204030204"/>
              </a:endParaRPr>
            </a:p>
            <a:p>
              <a:endParaRPr lang="en-US" sz="1300" dirty="0">
                <a:solidFill>
                  <a:srgbClr val="3C3837"/>
                </a:solidFill>
                <a:latin typeface="Helvetica"/>
                <a:cs typeface="Helvetica"/>
              </a:endParaRPr>
            </a:p>
            <a:p>
              <a:r>
                <a:rPr lang="en-US" sz="1300" dirty="0">
                  <a:solidFill>
                    <a:srgbClr val="3C3837"/>
                  </a:solidFill>
                  <a:latin typeface="Helvetica"/>
                  <a:cs typeface="Helvetica"/>
                </a:rPr>
                <a:t>Another way to combine interests in several different areas is through degree-programs:</a:t>
              </a:r>
              <a:endParaRPr lang="en-US" dirty="0">
                <a:solidFill>
                  <a:srgbClr val="000000"/>
                </a:solidFill>
                <a:latin typeface="Calibri" panose="020F0502020204030204"/>
                <a:ea typeface="Calibri"/>
                <a:cs typeface="Calibri"/>
              </a:endParaRPr>
            </a:p>
            <a:p>
              <a:endParaRPr lang="en-US" sz="1300" u="sng" dirty="0">
                <a:solidFill>
                  <a:srgbClr val="3C3837"/>
                </a:solidFill>
                <a:latin typeface="Helvetica"/>
                <a:cs typeface="Helvetica"/>
              </a:endParaRPr>
            </a:p>
            <a:p>
              <a:pPr marL="285750" indent="-285750">
                <a:buFont typeface="Arial"/>
                <a:buChar char="•"/>
              </a:pPr>
              <a:r>
                <a:rPr lang="en-US" sz="1300" u="sng" dirty="0">
                  <a:solidFill>
                    <a:srgbClr val="3C3837"/>
                  </a:solidFill>
                  <a:latin typeface="Helvetica"/>
                  <a:cs typeface="Helvetica"/>
                </a:rPr>
                <a:t>University Studies</a:t>
              </a:r>
              <a:r>
                <a:rPr lang="en-US" sz="1300" dirty="0">
                  <a:solidFill>
                    <a:srgbClr val="3C3837"/>
                  </a:solidFill>
                  <a:latin typeface="Helvetica"/>
                  <a:cs typeface="Helvetica"/>
                </a:rPr>
                <a:t>, which covers all areas of study on campus.</a:t>
              </a:r>
              <a:endParaRPr lang="en-US" dirty="0">
                <a:solidFill>
                  <a:srgbClr val="000000"/>
                </a:solidFill>
                <a:latin typeface="Calibri" panose="020F0502020204030204"/>
                <a:ea typeface="Calibri"/>
                <a:cs typeface="Calibri"/>
              </a:endParaRPr>
            </a:p>
            <a:p>
              <a:pPr marL="285750" indent="-285750">
                <a:buFont typeface="Arial"/>
                <a:buChar char="•"/>
              </a:pPr>
              <a:r>
                <a:rPr lang="en-US" sz="1300" u="sng" dirty="0">
                  <a:solidFill>
                    <a:srgbClr val="3C3837"/>
                  </a:solidFill>
                  <a:latin typeface="Helvetica"/>
                  <a:cs typeface="Helvetica"/>
                </a:rPr>
                <a:t>General Studies</a:t>
              </a:r>
              <a:r>
                <a:rPr lang="en-US" sz="1300" dirty="0">
                  <a:solidFill>
                    <a:srgbClr val="3C3837"/>
                  </a:solidFill>
                  <a:latin typeface="Helvetica"/>
                  <a:cs typeface="Helvetica"/>
                </a:rPr>
                <a:t>, which covers areas from arts and sciences only.</a:t>
              </a:r>
              <a:endParaRPr lang="en-US" dirty="0">
                <a:solidFill>
                  <a:srgbClr val="000000"/>
                </a:solidFill>
                <a:latin typeface="Calibri" panose="020F0502020204030204"/>
                <a:ea typeface="Calibri"/>
                <a:cs typeface="Calibri"/>
              </a:endParaRPr>
            </a:p>
            <a:p>
              <a:pPr marL="285750" indent="-285750">
                <a:buFont typeface="Arial"/>
                <a:buChar char="•"/>
              </a:pPr>
              <a:r>
                <a:rPr lang="en-US" sz="1300" u="sng" dirty="0">
                  <a:solidFill>
                    <a:srgbClr val="3C3837"/>
                  </a:solidFill>
                  <a:latin typeface="Helvetica"/>
                  <a:cs typeface="Helvetica"/>
                </a:rPr>
                <a:t>The Honors Arts &amp; Letters</a:t>
              </a:r>
              <a:r>
                <a:rPr lang="en-US" sz="1300" dirty="0">
                  <a:solidFill>
                    <a:srgbClr val="3C3837"/>
                  </a:solidFill>
                  <a:latin typeface="Helvetica"/>
                  <a:cs typeface="Helvetica"/>
                </a:rPr>
                <a:t>, which is offered by the Honors College.</a:t>
              </a:r>
              <a:endParaRPr lang="en-US" dirty="0">
                <a:solidFill>
                  <a:srgbClr val="000000"/>
                </a:solidFill>
                <a:latin typeface="Calibri" panose="020F0502020204030204"/>
                <a:ea typeface="Calibri"/>
                <a:cs typeface="Calibri"/>
              </a:endParaRPr>
            </a:p>
            <a:p>
              <a:pPr marL="285750" indent="-285750">
                <a:buFont typeface="Arial"/>
                <a:buChar char="•"/>
              </a:pPr>
              <a:endParaRPr lang="en-US" sz="1300" dirty="0">
                <a:solidFill>
                  <a:srgbClr val="3C3837"/>
                </a:solidFill>
                <a:latin typeface="Helvetica"/>
                <a:cs typeface="Helvetica"/>
              </a:endParaRPr>
            </a:p>
            <a:p>
              <a:r>
                <a:rPr lang="en-US" sz="1300" dirty="0">
                  <a:solidFill>
                    <a:srgbClr val="3C3837"/>
                  </a:solidFill>
                  <a:latin typeface="Helvetica"/>
                  <a:cs typeface="Helvetica"/>
                </a:rPr>
                <a:t>These programs provide flexibility for students who are interested in designing their own specialized undergraduate majors. Texas Tech also offers many different minors as well.</a:t>
              </a:r>
              <a:endParaRPr lang="en-US" dirty="0">
                <a:ea typeface="Calibri"/>
                <a:cs typeface="Calibri"/>
              </a:endParaRPr>
            </a:p>
          </p:txBody>
        </p:sp>
      </p:grpSp>
      <p:sp>
        <p:nvSpPr>
          <p:cNvPr id="10" name="Rectangle 9">
            <a:extLst>
              <a:ext uri="{FF2B5EF4-FFF2-40B4-BE49-F238E27FC236}">
                <a16:creationId xmlns:a16="http://schemas.microsoft.com/office/drawing/2014/main" id="{CDD8182B-E1AA-4511-A892-E1DBFD6BD070}"/>
              </a:ext>
            </a:extLst>
          </p:cNvPr>
          <p:cNvSpPr/>
          <p:nvPr/>
        </p:nvSpPr>
        <p:spPr>
          <a:xfrm>
            <a:off x="24048" y="1387288"/>
            <a:ext cx="2795347" cy="3415166"/>
          </a:xfrm>
          <a:prstGeom prst="rect">
            <a:avLst/>
          </a:prstGeom>
        </p:spPr>
        <p:txBody>
          <a:bodyPr wrap="square" lIns="91440" tIns="45720" rIns="91440" bIns="45720" anchor="t">
            <a:spAutoFit/>
          </a:bodyPr>
          <a:lstStyle/>
          <a:p>
            <a:pPr algn="r"/>
            <a:r>
              <a:rPr lang="en-US" sz="2350" b="1" dirty="0">
                <a:solidFill>
                  <a:srgbClr val="CCCCCC"/>
                </a:solidFill>
                <a:latin typeface="Helvetica"/>
                <a:cs typeface="Helvetica"/>
              </a:rPr>
              <a:t>Common misconceptions concerning majors </a:t>
            </a:r>
          </a:p>
          <a:p>
            <a:pPr algn="r"/>
            <a:r>
              <a:rPr lang="en-US" sz="2399" b="1" dirty="0">
                <a:solidFill>
                  <a:srgbClr val="CCCCCC"/>
                </a:solidFill>
                <a:latin typeface="Helvetica" pitchFamily="2" charset="0"/>
              </a:rPr>
              <a:t>and the </a:t>
            </a:r>
          </a:p>
          <a:p>
            <a:pPr algn="r"/>
            <a:r>
              <a:rPr lang="en-US" sz="2399" b="1" dirty="0">
                <a:solidFill>
                  <a:srgbClr val="CCCCCC"/>
                </a:solidFill>
                <a:latin typeface="Helvetica" pitchFamily="2" charset="0"/>
              </a:rPr>
              <a:t>exploring </a:t>
            </a:r>
          </a:p>
          <a:p>
            <a:pPr algn="r"/>
            <a:r>
              <a:rPr lang="en-US" sz="2399" b="1" dirty="0">
                <a:solidFill>
                  <a:srgbClr val="CCCCCC"/>
                </a:solidFill>
                <a:latin typeface="Helvetica" pitchFamily="2" charset="0"/>
              </a:rPr>
              <a:t>student</a:t>
            </a:r>
          </a:p>
          <a:p>
            <a:pPr algn="r"/>
            <a:endParaRPr lang="en-US" sz="2399" b="1" dirty="0">
              <a:solidFill>
                <a:srgbClr val="CCCCCC"/>
              </a:solidFill>
              <a:latin typeface="Helvetica" pitchFamily="2" charset="0"/>
            </a:endParaRPr>
          </a:p>
          <a:p>
            <a:pPr algn="r"/>
            <a:endParaRPr lang="en-US" sz="2399" b="1" dirty="0">
              <a:solidFill>
                <a:srgbClr val="CCCCCC"/>
              </a:solidFill>
              <a:latin typeface="Helvetica" pitchFamily="2" charset="0"/>
            </a:endParaRPr>
          </a:p>
        </p:txBody>
      </p:sp>
    </p:spTree>
    <p:extLst>
      <p:ext uri="{BB962C8B-B14F-4D97-AF65-F5344CB8AC3E}">
        <p14:creationId xmlns:p14="http://schemas.microsoft.com/office/powerpoint/2010/main" val="4214402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9C51A278-B0EC-F04C-8737-996E489A33C3}"/>
              </a:ext>
            </a:extLst>
          </p:cNvPr>
          <p:cNvCxnSpPr>
            <a:cxnSpLocks/>
          </p:cNvCxnSpPr>
          <p:nvPr/>
        </p:nvCxnSpPr>
        <p:spPr>
          <a:xfrm>
            <a:off x="5203084" y="1387288"/>
            <a:ext cx="0" cy="5683624"/>
          </a:xfrm>
          <a:prstGeom prst="line">
            <a:avLst/>
          </a:prstGeom>
          <a:ln w="85725">
            <a:solidFill>
              <a:srgbClr val="99291E"/>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7A3D770-EA1E-5C4F-AF39-02B3D075993B}"/>
              </a:ext>
            </a:extLst>
          </p:cNvPr>
          <p:cNvSpPr txBox="1"/>
          <p:nvPr/>
        </p:nvSpPr>
        <p:spPr>
          <a:xfrm>
            <a:off x="1353312" y="1387288"/>
            <a:ext cx="3532885" cy="5893921"/>
          </a:xfrm>
          <a:prstGeom prst="rect">
            <a:avLst/>
          </a:prstGeom>
          <a:noFill/>
        </p:spPr>
        <p:txBody>
          <a:bodyPr wrap="square" lIns="91440" tIns="45720" rIns="91440" bIns="45720" rtlCol="0" anchor="t">
            <a:spAutoFit/>
          </a:bodyPr>
          <a:lstStyle/>
          <a:p>
            <a:pPr algn="r"/>
            <a:r>
              <a:rPr lang="en-US" sz="1300" b="1" dirty="0">
                <a:solidFill>
                  <a:srgbClr val="3C3837"/>
                </a:solidFill>
                <a:latin typeface="Helvetica"/>
                <a:cs typeface="Helvetica"/>
              </a:rPr>
              <a:t>A student can wait until their junior year and by then they will figure out what their future major is going to be.</a:t>
            </a:r>
          </a:p>
          <a:p>
            <a:pPr algn="r"/>
            <a:r>
              <a:rPr lang="en-US" sz="1300" b="1" dirty="0">
                <a:solidFill>
                  <a:srgbClr val="3C3837"/>
                </a:solidFill>
                <a:latin typeface="Helvetica"/>
                <a:cs typeface="Helvetica"/>
              </a:rPr>
              <a:t>  </a:t>
            </a:r>
          </a:p>
          <a:p>
            <a:pPr algn="r"/>
            <a:r>
              <a:rPr lang="en-US" sz="1300" dirty="0">
                <a:solidFill>
                  <a:srgbClr val="3C3837"/>
                </a:solidFill>
                <a:latin typeface="Helvetica"/>
                <a:cs typeface="Helvetica"/>
              </a:rPr>
              <a:t>At UA we believe that academic and career planning </a:t>
            </a:r>
            <a:r>
              <a:rPr lang="en-US" sz="1300" i="1" dirty="0">
                <a:solidFill>
                  <a:srgbClr val="3C3837"/>
                </a:solidFill>
                <a:latin typeface="Helvetica"/>
                <a:cs typeface="Helvetica"/>
              </a:rPr>
              <a:t>cannot</a:t>
            </a:r>
            <a:r>
              <a:rPr lang="en-US" sz="1300" dirty="0">
                <a:solidFill>
                  <a:srgbClr val="3C3837"/>
                </a:solidFill>
                <a:latin typeface="Helvetica"/>
                <a:cs typeface="Helvetica"/>
              </a:rPr>
              <a:t> be a passive activity. It takes time and effort to think through the process of choosing a major. The student must take action with full autonomy, and we are always available for assistance and guidance.</a:t>
            </a:r>
            <a:endParaRPr lang="en-US" dirty="0">
              <a:solidFill>
                <a:srgbClr val="000000"/>
              </a:solidFill>
              <a:latin typeface="Calibri" panose="020F0502020204030204"/>
              <a:ea typeface="Calibri" panose="020F0502020204030204"/>
              <a:cs typeface="Calibri" panose="020F0502020204030204"/>
            </a:endParaRPr>
          </a:p>
          <a:p>
            <a:pPr algn="r"/>
            <a:endParaRPr lang="en-US" sz="1300" dirty="0">
              <a:solidFill>
                <a:srgbClr val="3C3837"/>
              </a:solidFill>
              <a:latin typeface="Helvetica"/>
              <a:cs typeface="Helvetica"/>
            </a:endParaRPr>
          </a:p>
          <a:p>
            <a:pPr algn="r"/>
            <a:r>
              <a:rPr lang="en-US" sz="1300" dirty="0">
                <a:solidFill>
                  <a:srgbClr val="3C3837"/>
                </a:solidFill>
                <a:latin typeface="Helvetica"/>
                <a:cs typeface="Helvetica"/>
              </a:rPr>
              <a:t>Taking advantage of our resources and services can make the search for a major a more educational, rational, manageable, and even enjoyable process. After all, the quicker a student has found an academic home, the quicker they feel connected to their campus.</a:t>
            </a:r>
            <a:endParaRPr lang="en-US">
              <a:ea typeface="Calibri"/>
              <a:cs typeface="Calibri"/>
            </a:endParaRPr>
          </a:p>
          <a:p>
            <a:pPr algn="r"/>
            <a:endParaRPr lang="en-US" sz="1300" b="1" dirty="0">
              <a:solidFill>
                <a:srgbClr val="3C3837"/>
              </a:solidFill>
              <a:latin typeface="Helvetica" pitchFamily="2" charset="0"/>
            </a:endParaRPr>
          </a:p>
          <a:p>
            <a:pPr algn="r"/>
            <a:endParaRPr lang="en-US" sz="1300" b="1" dirty="0">
              <a:solidFill>
                <a:srgbClr val="3C3837"/>
              </a:solidFill>
              <a:latin typeface="Helvetica" pitchFamily="2" charset="0"/>
            </a:endParaRPr>
          </a:p>
          <a:p>
            <a:pPr algn="r"/>
            <a:r>
              <a:rPr lang="en-US" sz="1300" b="1" dirty="0">
                <a:solidFill>
                  <a:srgbClr val="3C3837"/>
                </a:solidFill>
                <a:latin typeface="Helvetica"/>
                <a:cs typeface="Helvetica"/>
              </a:rPr>
              <a:t>Once you decide your major, you're stuck with it.</a:t>
            </a:r>
          </a:p>
          <a:p>
            <a:pPr algn="r"/>
            <a:endParaRPr lang="en-US" sz="1300" dirty="0">
              <a:solidFill>
                <a:srgbClr val="3C3837"/>
              </a:solidFill>
              <a:latin typeface="Helvetica"/>
              <a:cs typeface="Helvetica"/>
            </a:endParaRPr>
          </a:p>
          <a:p>
            <a:pPr algn="r"/>
            <a:r>
              <a:rPr lang="en-US" sz="1300" dirty="0">
                <a:solidFill>
                  <a:srgbClr val="3C3837"/>
                </a:solidFill>
                <a:latin typeface="Helvetica"/>
                <a:cs typeface="Helvetica"/>
              </a:rPr>
              <a:t>It's never too late to pursue what you're truly passionate about. Even if you decide in your junior or senior year that you want to do something different than your chosen major, your academic advisor should be able to work with you to craft a reasonable and acceptable plan to get there.</a:t>
            </a:r>
            <a:endParaRPr lang="en-US"/>
          </a:p>
        </p:txBody>
      </p:sp>
      <p:sp>
        <p:nvSpPr>
          <p:cNvPr id="5" name="Rectangle 4">
            <a:extLst>
              <a:ext uri="{FF2B5EF4-FFF2-40B4-BE49-F238E27FC236}">
                <a16:creationId xmlns:a16="http://schemas.microsoft.com/office/drawing/2014/main" id="{5D362675-FE65-451A-BFC1-1E6629CE4B14}"/>
              </a:ext>
            </a:extLst>
          </p:cNvPr>
          <p:cNvSpPr/>
          <p:nvPr/>
        </p:nvSpPr>
        <p:spPr>
          <a:xfrm>
            <a:off x="5519973" y="1387288"/>
            <a:ext cx="2795347" cy="3415166"/>
          </a:xfrm>
          <a:prstGeom prst="rect">
            <a:avLst/>
          </a:prstGeom>
        </p:spPr>
        <p:txBody>
          <a:bodyPr wrap="square" lIns="91440" tIns="45720" rIns="91440" bIns="45720" anchor="t">
            <a:spAutoFit/>
          </a:bodyPr>
          <a:lstStyle/>
          <a:p>
            <a:r>
              <a:rPr lang="en-US" sz="2350" b="1" dirty="0">
                <a:solidFill>
                  <a:srgbClr val="CCCCCC"/>
                </a:solidFill>
                <a:latin typeface="Helvetica"/>
                <a:cs typeface="Helvetica"/>
              </a:rPr>
              <a:t>Common misconceptions concerning majors </a:t>
            </a:r>
          </a:p>
          <a:p>
            <a:r>
              <a:rPr lang="en-US" sz="2399" b="1" dirty="0">
                <a:solidFill>
                  <a:srgbClr val="CCCCCC"/>
                </a:solidFill>
                <a:latin typeface="Helvetica" pitchFamily="2" charset="0"/>
              </a:rPr>
              <a:t>and the </a:t>
            </a:r>
          </a:p>
          <a:p>
            <a:r>
              <a:rPr lang="en-US" sz="2399" b="1" dirty="0">
                <a:solidFill>
                  <a:srgbClr val="CCCCCC"/>
                </a:solidFill>
                <a:latin typeface="Helvetica" pitchFamily="2" charset="0"/>
              </a:rPr>
              <a:t>exploring </a:t>
            </a:r>
          </a:p>
          <a:p>
            <a:r>
              <a:rPr lang="en-US" sz="2399" b="1" dirty="0">
                <a:solidFill>
                  <a:srgbClr val="CCCCCC"/>
                </a:solidFill>
                <a:latin typeface="Helvetica" pitchFamily="2" charset="0"/>
              </a:rPr>
              <a:t>student</a:t>
            </a:r>
          </a:p>
          <a:p>
            <a:endParaRPr lang="en-US" sz="2399" b="1" dirty="0">
              <a:solidFill>
                <a:srgbClr val="CCCCCC"/>
              </a:solidFill>
              <a:latin typeface="Helvetica" pitchFamily="2" charset="0"/>
            </a:endParaRPr>
          </a:p>
          <a:p>
            <a:endParaRPr lang="en-US" sz="2399" b="1" dirty="0">
              <a:solidFill>
                <a:srgbClr val="CCCCCC"/>
              </a:solidFill>
              <a:latin typeface="Helvetica" pitchFamily="2" charset="0"/>
            </a:endParaRPr>
          </a:p>
        </p:txBody>
      </p:sp>
    </p:spTree>
    <p:extLst>
      <p:ext uri="{BB962C8B-B14F-4D97-AF65-F5344CB8AC3E}">
        <p14:creationId xmlns:p14="http://schemas.microsoft.com/office/powerpoint/2010/main" val="2601907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75F315A-CB6C-6C4F-9A73-4D2194201F7B}"/>
              </a:ext>
            </a:extLst>
          </p:cNvPr>
          <p:cNvSpPr/>
          <p:nvPr/>
        </p:nvSpPr>
        <p:spPr>
          <a:xfrm>
            <a:off x="7707087" y="-127000"/>
            <a:ext cx="840010" cy="860581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54"/>
          </a:p>
        </p:txBody>
      </p:sp>
      <p:grpSp>
        <p:nvGrpSpPr>
          <p:cNvPr id="5" name="Group 4">
            <a:extLst>
              <a:ext uri="{FF2B5EF4-FFF2-40B4-BE49-F238E27FC236}">
                <a16:creationId xmlns:a16="http://schemas.microsoft.com/office/drawing/2014/main" id="{669B5B4D-21D8-1740-B78F-597A22678A82}"/>
              </a:ext>
            </a:extLst>
          </p:cNvPr>
          <p:cNvGrpSpPr/>
          <p:nvPr/>
        </p:nvGrpSpPr>
        <p:grpSpPr>
          <a:xfrm>
            <a:off x="3209185" y="1387289"/>
            <a:ext cx="3977995" cy="6329433"/>
            <a:chOff x="2740193" y="1120711"/>
            <a:chExt cx="3640961" cy="6329433"/>
          </a:xfrm>
        </p:grpSpPr>
        <p:cxnSp>
          <p:nvCxnSpPr>
            <p:cNvPr id="6" name="Straight Connector 5">
              <a:extLst>
                <a:ext uri="{FF2B5EF4-FFF2-40B4-BE49-F238E27FC236}">
                  <a16:creationId xmlns:a16="http://schemas.microsoft.com/office/drawing/2014/main" id="{02A94E76-ACE8-B04D-8607-0AE7384619BC}"/>
                </a:ext>
              </a:extLst>
            </p:cNvPr>
            <p:cNvCxnSpPr>
              <a:cxnSpLocks/>
            </p:cNvCxnSpPr>
            <p:nvPr/>
          </p:nvCxnSpPr>
          <p:spPr>
            <a:xfrm>
              <a:off x="2740193" y="1120711"/>
              <a:ext cx="0" cy="5683624"/>
            </a:xfrm>
            <a:prstGeom prst="line">
              <a:avLst/>
            </a:prstGeom>
            <a:ln w="85725">
              <a:solidFill>
                <a:srgbClr val="99291E"/>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C47A8CC-B6A0-4F4C-8D52-E2CBEBB609B0}"/>
                </a:ext>
              </a:extLst>
            </p:cNvPr>
            <p:cNvSpPr txBox="1"/>
            <p:nvPr/>
          </p:nvSpPr>
          <p:spPr>
            <a:xfrm>
              <a:off x="3125029" y="1125336"/>
              <a:ext cx="3256125" cy="6324808"/>
            </a:xfrm>
            <a:prstGeom prst="rect">
              <a:avLst/>
            </a:prstGeom>
            <a:noFill/>
          </p:spPr>
          <p:txBody>
            <a:bodyPr wrap="square" lIns="91440" tIns="45720" rIns="91440" bIns="45720" rtlCol="0" anchor="t">
              <a:spAutoFit/>
            </a:bodyPr>
            <a:lstStyle/>
            <a:p>
              <a:r>
                <a:rPr lang="en-US" sz="1350" b="1" dirty="0">
                  <a:solidFill>
                    <a:srgbClr val="3C3837"/>
                  </a:solidFill>
                  <a:latin typeface="Helvetica"/>
                  <a:cs typeface="Helvetica"/>
                </a:rPr>
                <a:t>Picking a major and a career are the same thing.  </a:t>
              </a:r>
            </a:p>
            <a:p>
              <a:endParaRPr lang="en-US" sz="1350" dirty="0">
                <a:solidFill>
                  <a:srgbClr val="3C3837"/>
                </a:solidFill>
                <a:latin typeface="Helvetica"/>
                <a:cs typeface="Helvetica"/>
              </a:endParaRPr>
            </a:p>
            <a:p>
              <a:r>
                <a:rPr lang="en-US" sz="1350" dirty="0">
                  <a:solidFill>
                    <a:srgbClr val="3C3837"/>
                  </a:solidFill>
                  <a:latin typeface="Helvetica"/>
                  <a:cs typeface="Helvetica"/>
                </a:rPr>
                <a:t>Choosing a major and choosing a career are two different things. Although they are related, choosing a major doesn't limit you to just one career; and choosing a career doesn't limit you to just one major.</a:t>
              </a:r>
              <a:endParaRPr lang="en-US" dirty="0"/>
            </a:p>
            <a:p>
              <a:endParaRPr lang="en-US" sz="1350" dirty="0">
                <a:solidFill>
                  <a:srgbClr val="3C3837"/>
                </a:solidFill>
                <a:latin typeface="Helvetica"/>
                <a:cs typeface="Helvetica"/>
              </a:endParaRPr>
            </a:p>
            <a:p>
              <a:r>
                <a:rPr lang="en-US" sz="1350" dirty="0">
                  <a:solidFill>
                    <a:srgbClr val="3C3837"/>
                  </a:solidFill>
                  <a:latin typeface="Helvetica"/>
                  <a:cs typeface="Helvetica"/>
                </a:rPr>
                <a:t>Consider these scenarios:</a:t>
              </a:r>
              <a:endParaRPr lang="en-US" dirty="0">
                <a:solidFill>
                  <a:srgbClr val="000000"/>
                </a:solidFill>
                <a:latin typeface="Calibri" panose="020F0502020204030204"/>
                <a:ea typeface="Calibri" panose="020F0502020204030204"/>
                <a:cs typeface="Calibri" panose="020F0502020204030204"/>
              </a:endParaRPr>
            </a:p>
            <a:p>
              <a:endParaRPr lang="en-US" sz="1350" dirty="0">
                <a:solidFill>
                  <a:srgbClr val="3C3837"/>
                </a:solidFill>
                <a:latin typeface="Helvetica"/>
                <a:cs typeface="Helvetica"/>
              </a:endParaRPr>
            </a:p>
            <a:p>
              <a:pPr marL="285750" indent="-285750">
                <a:buFont typeface="Courier New"/>
                <a:buChar char="o"/>
              </a:pPr>
              <a:r>
                <a:rPr lang="en-US" sz="1350" dirty="0">
                  <a:solidFill>
                    <a:srgbClr val="3C3837"/>
                  </a:solidFill>
                  <a:latin typeface="Helvetica"/>
                  <a:cs typeface="Helvetica"/>
                </a:rPr>
                <a:t>A student who decides they want to be a lawyer may choose any major and still be accepted into law school.</a:t>
              </a:r>
              <a:endParaRPr lang="en-US" sz="1350" dirty="0">
                <a:solidFill>
                  <a:srgbClr val="3C3837"/>
                </a:solidFill>
                <a:latin typeface="Helvetica" pitchFamily="2" charset="0"/>
                <a:cs typeface="Helvetica" pitchFamily="2" charset="0"/>
              </a:endParaRPr>
            </a:p>
            <a:p>
              <a:pPr marL="285750" indent="-285750">
                <a:buFont typeface="Courier New"/>
                <a:buChar char="o"/>
              </a:pPr>
              <a:endParaRPr lang="en-US" sz="1350" dirty="0">
                <a:solidFill>
                  <a:srgbClr val="3C3837"/>
                </a:solidFill>
                <a:latin typeface="Helvetica"/>
                <a:cs typeface="Helvetica"/>
              </a:endParaRPr>
            </a:p>
            <a:p>
              <a:pPr marL="285750" indent="-285750">
                <a:buFont typeface="Courier New"/>
                <a:buChar char="o"/>
              </a:pPr>
              <a:r>
                <a:rPr lang="en-US" sz="1350" dirty="0">
                  <a:solidFill>
                    <a:srgbClr val="3C3837"/>
                  </a:solidFill>
                  <a:latin typeface="Helvetica"/>
                  <a:cs typeface="Helvetica"/>
                </a:rPr>
                <a:t>Similarly, a student who decides they want to be an M.D. can major in many different areas and still qualify for medical school, as long as they take the right courses, do well on the medical college admission test, etc.</a:t>
              </a:r>
              <a:endParaRPr lang="en-US" sz="1350" dirty="0">
                <a:solidFill>
                  <a:srgbClr val="3C3837"/>
                </a:solidFill>
                <a:latin typeface="Helvetica" pitchFamily="2" charset="0"/>
                <a:cs typeface="Helvetica" pitchFamily="2" charset="0"/>
              </a:endParaRPr>
            </a:p>
            <a:p>
              <a:pPr marL="285750" indent="-285750">
                <a:buFont typeface="Courier New"/>
                <a:buChar char="o"/>
              </a:pPr>
              <a:endParaRPr lang="en-US" sz="1350" dirty="0">
                <a:solidFill>
                  <a:srgbClr val="3C3837"/>
                </a:solidFill>
                <a:latin typeface="Helvetica"/>
                <a:cs typeface="Helvetica"/>
              </a:endParaRPr>
            </a:p>
            <a:p>
              <a:pPr marL="285750" indent="-285750">
                <a:buFont typeface="Courier New"/>
                <a:buChar char="o"/>
              </a:pPr>
              <a:r>
                <a:rPr lang="en-US" sz="1350" dirty="0">
                  <a:solidFill>
                    <a:srgbClr val="3C3837"/>
                  </a:solidFill>
                  <a:latin typeface="Helvetica"/>
                  <a:cs typeface="Helvetica"/>
                </a:rPr>
                <a:t>Students graduating from any one major could be employed in many different jobs; likewise, people who are employed in any one job could have graduated from many different majors. An English major graduate can work as a news editor, a writer for an advertising company or an ESL teacher. </a:t>
              </a:r>
              <a:endParaRPr lang="en-US" sz="1350">
                <a:solidFill>
                  <a:srgbClr val="3C3837"/>
                </a:solidFill>
                <a:latin typeface="Helvetica" pitchFamily="2" charset="0"/>
                <a:cs typeface="Helvetica" pitchFamily="2" charset="0"/>
              </a:endParaRPr>
            </a:p>
          </p:txBody>
        </p:sp>
      </p:grpSp>
      <p:sp>
        <p:nvSpPr>
          <p:cNvPr id="9" name="Rectangle 8">
            <a:extLst>
              <a:ext uri="{FF2B5EF4-FFF2-40B4-BE49-F238E27FC236}">
                <a16:creationId xmlns:a16="http://schemas.microsoft.com/office/drawing/2014/main" id="{220508EE-0196-41B8-88A4-4CF2FD24437D}"/>
              </a:ext>
            </a:extLst>
          </p:cNvPr>
          <p:cNvSpPr/>
          <p:nvPr/>
        </p:nvSpPr>
        <p:spPr>
          <a:xfrm>
            <a:off x="24048" y="1387288"/>
            <a:ext cx="2795347" cy="3415166"/>
          </a:xfrm>
          <a:prstGeom prst="rect">
            <a:avLst/>
          </a:prstGeom>
        </p:spPr>
        <p:txBody>
          <a:bodyPr wrap="square" lIns="91440" tIns="45720" rIns="91440" bIns="45720" anchor="t">
            <a:spAutoFit/>
          </a:bodyPr>
          <a:lstStyle/>
          <a:p>
            <a:pPr algn="r"/>
            <a:r>
              <a:rPr lang="en-US" sz="2350" b="1" dirty="0">
                <a:solidFill>
                  <a:srgbClr val="CCCCCC"/>
                </a:solidFill>
                <a:latin typeface="Helvetica"/>
                <a:cs typeface="Helvetica"/>
              </a:rPr>
              <a:t>Common misconceptions concerning majors </a:t>
            </a:r>
          </a:p>
          <a:p>
            <a:pPr algn="r"/>
            <a:r>
              <a:rPr lang="en-US" sz="2399" b="1" dirty="0">
                <a:solidFill>
                  <a:srgbClr val="CCCCCC"/>
                </a:solidFill>
                <a:latin typeface="Helvetica" pitchFamily="2" charset="0"/>
              </a:rPr>
              <a:t>and the </a:t>
            </a:r>
          </a:p>
          <a:p>
            <a:pPr algn="r"/>
            <a:r>
              <a:rPr lang="en-US" sz="2399" b="1" dirty="0">
                <a:solidFill>
                  <a:srgbClr val="CCCCCC"/>
                </a:solidFill>
                <a:latin typeface="Helvetica" pitchFamily="2" charset="0"/>
              </a:rPr>
              <a:t>exploring </a:t>
            </a:r>
          </a:p>
          <a:p>
            <a:pPr algn="r"/>
            <a:r>
              <a:rPr lang="en-US" sz="2399" b="1" dirty="0">
                <a:solidFill>
                  <a:srgbClr val="CCCCCC"/>
                </a:solidFill>
                <a:latin typeface="Helvetica" pitchFamily="2" charset="0"/>
              </a:rPr>
              <a:t>student</a:t>
            </a:r>
          </a:p>
          <a:p>
            <a:pPr algn="r"/>
            <a:endParaRPr lang="en-US" sz="2399" b="1" dirty="0">
              <a:solidFill>
                <a:srgbClr val="CCCCCC"/>
              </a:solidFill>
              <a:latin typeface="Helvetica" pitchFamily="2" charset="0"/>
            </a:endParaRPr>
          </a:p>
          <a:p>
            <a:pPr algn="r"/>
            <a:endParaRPr lang="en-US" sz="2399" b="1" dirty="0">
              <a:solidFill>
                <a:srgbClr val="CCCCCC"/>
              </a:solidFill>
              <a:latin typeface="Helvetica" pitchFamily="2" charset="0"/>
            </a:endParaRPr>
          </a:p>
        </p:txBody>
      </p:sp>
    </p:spTree>
    <p:extLst>
      <p:ext uri="{BB962C8B-B14F-4D97-AF65-F5344CB8AC3E}">
        <p14:creationId xmlns:p14="http://schemas.microsoft.com/office/powerpoint/2010/main" val="26719357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9C51A278-B0EC-F04C-8737-996E489A33C3}"/>
              </a:ext>
            </a:extLst>
          </p:cNvPr>
          <p:cNvCxnSpPr>
            <a:cxnSpLocks/>
          </p:cNvCxnSpPr>
          <p:nvPr/>
        </p:nvCxnSpPr>
        <p:spPr>
          <a:xfrm>
            <a:off x="5203084" y="1387288"/>
            <a:ext cx="0" cy="5683624"/>
          </a:xfrm>
          <a:prstGeom prst="line">
            <a:avLst/>
          </a:prstGeom>
          <a:ln w="85725">
            <a:solidFill>
              <a:srgbClr val="99291E"/>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7A3D770-EA1E-5C4F-AF39-02B3D075993B}"/>
              </a:ext>
            </a:extLst>
          </p:cNvPr>
          <p:cNvSpPr txBox="1"/>
          <p:nvPr/>
        </p:nvSpPr>
        <p:spPr>
          <a:xfrm>
            <a:off x="915370" y="1387289"/>
            <a:ext cx="3970828" cy="6355073"/>
          </a:xfrm>
          <a:prstGeom prst="rect">
            <a:avLst/>
          </a:prstGeom>
          <a:noFill/>
        </p:spPr>
        <p:txBody>
          <a:bodyPr wrap="square" lIns="91440" tIns="45720" rIns="91440" bIns="45720" rtlCol="0" anchor="t">
            <a:spAutoFit/>
          </a:bodyPr>
          <a:lstStyle/>
          <a:p>
            <a:pPr marL="742950" lvl="1" indent="-285750">
              <a:buFont typeface="Courier New"/>
              <a:buChar char="o"/>
            </a:pPr>
            <a:r>
              <a:rPr lang="en-US" sz="1350" dirty="0">
                <a:solidFill>
                  <a:srgbClr val="3C3837"/>
                </a:solidFill>
                <a:latin typeface="Helvetica"/>
                <a:cs typeface="Helvetica"/>
              </a:rPr>
              <a:t>Furthermore, a position as an assistant curator in a museum can be filled by a history, an art History or an archaeology major.</a:t>
            </a:r>
            <a:endParaRPr lang="en-US">
              <a:ea typeface="Calibri" panose="020F0502020204030204"/>
              <a:cs typeface="Calibri" panose="020F0502020204030204"/>
            </a:endParaRPr>
          </a:p>
          <a:p>
            <a:pPr marL="742950" lvl="1" indent="-285750">
              <a:buFont typeface="Courier New"/>
              <a:buChar char="o"/>
            </a:pPr>
            <a:endParaRPr lang="en-US" sz="1399" dirty="0">
              <a:solidFill>
                <a:srgbClr val="3C3837"/>
              </a:solidFill>
              <a:latin typeface="Helvetica" pitchFamily="2" charset="0"/>
              <a:cs typeface="Helvetica" pitchFamily="2" charset="0"/>
            </a:endParaRPr>
          </a:p>
          <a:p>
            <a:pPr marL="742950" lvl="1" indent="-285750">
              <a:buFont typeface="Courier New"/>
              <a:buChar char="o"/>
            </a:pPr>
            <a:r>
              <a:rPr lang="en-US" sz="1350" dirty="0">
                <a:solidFill>
                  <a:srgbClr val="3C3837"/>
                </a:solidFill>
                <a:latin typeface="Helvetica"/>
                <a:cs typeface="Helvetica"/>
              </a:rPr>
              <a:t>It's common for most people to change careers several times during their professional lives. A teacher, for example, might become a principal, or an engineer might move into a management position.</a:t>
            </a:r>
          </a:p>
          <a:p>
            <a:pPr marL="742950" lvl="1" indent="-285750">
              <a:buFont typeface="Courier New"/>
              <a:buChar char="o"/>
            </a:pPr>
            <a:endParaRPr lang="en-US" sz="1399" dirty="0">
              <a:solidFill>
                <a:srgbClr val="3C3837"/>
              </a:solidFill>
              <a:latin typeface="Helvetica" pitchFamily="2" charset="0"/>
              <a:cs typeface="Helvetica" pitchFamily="2" charset="0"/>
            </a:endParaRPr>
          </a:p>
          <a:p>
            <a:pPr marL="742950" lvl="1" indent="-285750">
              <a:buFont typeface="Courier New"/>
              <a:buChar char="o"/>
            </a:pPr>
            <a:r>
              <a:rPr lang="en-US" sz="1350" dirty="0">
                <a:solidFill>
                  <a:srgbClr val="3C3837"/>
                </a:solidFill>
                <a:latin typeface="Helvetica"/>
                <a:cs typeface="Helvetica"/>
              </a:rPr>
              <a:t>Many current jobs will be very different five years from now or may even be obsolete. New jobs are emerging every year, and it is not common knowledge what those jobs will be or what type of education will be needed in order to qualify for them.</a:t>
            </a:r>
          </a:p>
          <a:p>
            <a:pPr marL="742950" lvl="1" indent="-285750">
              <a:buFont typeface="Courier New"/>
              <a:buChar char="o"/>
            </a:pPr>
            <a:endParaRPr lang="en-US" sz="1399" dirty="0">
              <a:solidFill>
                <a:srgbClr val="3C3837"/>
              </a:solidFill>
              <a:latin typeface="Helvetica" pitchFamily="2" charset="0"/>
              <a:cs typeface="Helvetica" pitchFamily="2" charset="0"/>
            </a:endParaRPr>
          </a:p>
          <a:p>
            <a:pPr marL="742950" lvl="1" indent="-285750">
              <a:buFont typeface="Courier New"/>
              <a:buChar char="o"/>
            </a:pPr>
            <a:r>
              <a:rPr lang="en-US" sz="1350" dirty="0">
                <a:solidFill>
                  <a:srgbClr val="3C3837"/>
                </a:solidFill>
                <a:latin typeface="Helvetica"/>
                <a:cs typeface="Helvetica"/>
              </a:rPr>
              <a:t>Career planning at the undergraduate level in most universities today focuses on the development of general, transferable skills (e.g., writing, speaking, critical thinking, computer literacy, problem solving, team building) that employers look for, and that graduates will need in order to adjust to rapidly changing careers.</a:t>
            </a:r>
          </a:p>
          <a:p>
            <a:endParaRPr lang="en-US" sz="1399" dirty="0">
              <a:solidFill>
                <a:srgbClr val="3C3837"/>
              </a:solidFill>
              <a:latin typeface="Helvetica" pitchFamily="2" charset="0"/>
              <a:cs typeface="Helvetica" pitchFamily="2" charset="0"/>
            </a:endParaRPr>
          </a:p>
        </p:txBody>
      </p:sp>
      <p:sp>
        <p:nvSpPr>
          <p:cNvPr id="5" name="Rectangle 4">
            <a:extLst>
              <a:ext uri="{FF2B5EF4-FFF2-40B4-BE49-F238E27FC236}">
                <a16:creationId xmlns:a16="http://schemas.microsoft.com/office/drawing/2014/main" id="{EDDD7CDB-6C5C-42DC-A563-D861384B3638}"/>
              </a:ext>
            </a:extLst>
          </p:cNvPr>
          <p:cNvSpPr/>
          <p:nvPr/>
        </p:nvSpPr>
        <p:spPr>
          <a:xfrm>
            <a:off x="5519973" y="1387288"/>
            <a:ext cx="2795347" cy="3415166"/>
          </a:xfrm>
          <a:prstGeom prst="rect">
            <a:avLst/>
          </a:prstGeom>
        </p:spPr>
        <p:txBody>
          <a:bodyPr wrap="square" lIns="91440" tIns="45720" rIns="91440" bIns="45720" anchor="t">
            <a:spAutoFit/>
          </a:bodyPr>
          <a:lstStyle/>
          <a:p>
            <a:r>
              <a:rPr lang="en-US" sz="2350" b="1" dirty="0">
                <a:solidFill>
                  <a:srgbClr val="CCCCCC"/>
                </a:solidFill>
                <a:latin typeface="Helvetica"/>
                <a:cs typeface="Helvetica"/>
              </a:rPr>
              <a:t>Common misconceptions concerning majors </a:t>
            </a:r>
          </a:p>
          <a:p>
            <a:r>
              <a:rPr lang="en-US" sz="2399" b="1" dirty="0">
                <a:solidFill>
                  <a:srgbClr val="CCCCCC"/>
                </a:solidFill>
                <a:latin typeface="Helvetica" pitchFamily="2" charset="0"/>
              </a:rPr>
              <a:t>and the </a:t>
            </a:r>
          </a:p>
          <a:p>
            <a:r>
              <a:rPr lang="en-US" sz="2399" b="1" dirty="0">
                <a:solidFill>
                  <a:srgbClr val="CCCCCC"/>
                </a:solidFill>
                <a:latin typeface="Helvetica" pitchFamily="2" charset="0"/>
              </a:rPr>
              <a:t>exploring </a:t>
            </a:r>
          </a:p>
          <a:p>
            <a:r>
              <a:rPr lang="en-US" sz="2399" b="1" dirty="0">
                <a:solidFill>
                  <a:srgbClr val="CCCCCC"/>
                </a:solidFill>
                <a:latin typeface="Helvetica" pitchFamily="2" charset="0"/>
              </a:rPr>
              <a:t>student</a:t>
            </a:r>
          </a:p>
          <a:p>
            <a:endParaRPr lang="en-US" sz="2399" b="1" dirty="0">
              <a:solidFill>
                <a:srgbClr val="CCCCCC"/>
              </a:solidFill>
              <a:latin typeface="Helvetica" pitchFamily="2" charset="0"/>
            </a:endParaRPr>
          </a:p>
          <a:p>
            <a:endParaRPr lang="en-US" sz="2399" b="1" dirty="0">
              <a:solidFill>
                <a:srgbClr val="CCCCCC"/>
              </a:solidFill>
              <a:latin typeface="Helvetica" pitchFamily="2" charset="0"/>
            </a:endParaRPr>
          </a:p>
        </p:txBody>
      </p:sp>
    </p:spTree>
    <p:extLst>
      <p:ext uri="{BB962C8B-B14F-4D97-AF65-F5344CB8AC3E}">
        <p14:creationId xmlns:p14="http://schemas.microsoft.com/office/powerpoint/2010/main" val="5740422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75F315A-CB6C-6C4F-9A73-4D2194201F7B}"/>
              </a:ext>
            </a:extLst>
          </p:cNvPr>
          <p:cNvSpPr/>
          <p:nvPr/>
        </p:nvSpPr>
        <p:spPr>
          <a:xfrm>
            <a:off x="7707087" y="-127000"/>
            <a:ext cx="840010" cy="860581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54"/>
          </a:p>
        </p:txBody>
      </p:sp>
      <p:grpSp>
        <p:nvGrpSpPr>
          <p:cNvPr id="5" name="Group 4">
            <a:extLst>
              <a:ext uri="{FF2B5EF4-FFF2-40B4-BE49-F238E27FC236}">
                <a16:creationId xmlns:a16="http://schemas.microsoft.com/office/drawing/2014/main" id="{669B5B4D-21D8-1740-B78F-597A22678A82}"/>
              </a:ext>
            </a:extLst>
          </p:cNvPr>
          <p:cNvGrpSpPr/>
          <p:nvPr/>
        </p:nvGrpSpPr>
        <p:grpSpPr>
          <a:xfrm>
            <a:off x="3209185" y="1387288"/>
            <a:ext cx="3685386" cy="5683624"/>
            <a:chOff x="2740193" y="1120711"/>
            <a:chExt cx="3685386" cy="5683624"/>
          </a:xfrm>
        </p:grpSpPr>
        <p:cxnSp>
          <p:nvCxnSpPr>
            <p:cNvPr id="6" name="Straight Connector 5">
              <a:extLst>
                <a:ext uri="{FF2B5EF4-FFF2-40B4-BE49-F238E27FC236}">
                  <a16:creationId xmlns:a16="http://schemas.microsoft.com/office/drawing/2014/main" id="{02A94E76-ACE8-B04D-8607-0AE7384619BC}"/>
                </a:ext>
              </a:extLst>
            </p:cNvPr>
            <p:cNvCxnSpPr>
              <a:cxnSpLocks/>
            </p:cNvCxnSpPr>
            <p:nvPr/>
          </p:nvCxnSpPr>
          <p:spPr>
            <a:xfrm>
              <a:off x="2740193" y="1120711"/>
              <a:ext cx="0" cy="5683624"/>
            </a:xfrm>
            <a:prstGeom prst="line">
              <a:avLst/>
            </a:prstGeom>
            <a:ln w="85725">
              <a:solidFill>
                <a:srgbClr val="99291E"/>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C47A8CC-B6A0-4F4C-8D52-E2CBEBB609B0}"/>
                </a:ext>
              </a:extLst>
            </p:cNvPr>
            <p:cNvSpPr txBox="1"/>
            <p:nvPr/>
          </p:nvSpPr>
          <p:spPr>
            <a:xfrm>
              <a:off x="3125029" y="1158811"/>
              <a:ext cx="3300550" cy="4670381"/>
            </a:xfrm>
            <a:prstGeom prst="rect">
              <a:avLst/>
            </a:prstGeom>
            <a:noFill/>
          </p:spPr>
          <p:txBody>
            <a:bodyPr wrap="square" lIns="91440" tIns="45720" rIns="91440" bIns="45720" rtlCol="0" anchor="t">
              <a:spAutoFit/>
            </a:bodyPr>
            <a:lstStyle/>
            <a:p>
              <a:r>
                <a:rPr lang="en-US" sz="1350" dirty="0">
                  <a:solidFill>
                    <a:srgbClr val="3C3837"/>
                  </a:solidFill>
                  <a:latin typeface="Helvetica"/>
                  <a:cs typeface="Helvetica"/>
                </a:rPr>
                <a:t>In order to achieve the goal of connecting the exploring student to their future major in a time period that should not take longer than two semesters, UA advisors will always try to do the following:</a:t>
              </a:r>
            </a:p>
            <a:p>
              <a:pPr lvl="0"/>
              <a:endParaRPr lang="en-US" sz="1399" b="1" dirty="0">
                <a:solidFill>
                  <a:srgbClr val="3C3837"/>
                </a:solidFill>
                <a:latin typeface="Helvetica" pitchFamily="2" charset="0"/>
              </a:endParaRPr>
            </a:p>
            <a:p>
              <a:r>
                <a:rPr lang="en-US" sz="1350" b="1" dirty="0">
                  <a:solidFill>
                    <a:srgbClr val="3C3837"/>
                  </a:solidFill>
                  <a:latin typeface="Helvetica"/>
                  <a:cs typeface="Helvetica"/>
                </a:rPr>
                <a:t>1) Work with the exploring student simultaneously on at least two possible majors, preferably from two different colleges</a:t>
              </a:r>
              <a:r>
                <a:rPr lang="en-US" sz="1350" dirty="0">
                  <a:solidFill>
                    <a:srgbClr val="3C3837"/>
                  </a:solidFill>
                  <a:latin typeface="Helvetica"/>
                  <a:cs typeface="Helvetica"/>
                </a:rPr>
                <a:t>.</a:t>
              </a:r>
            </a:p>
            <a:p>
              <a:endParaRPr lang="en-US" sz="1350" dirty="0">
                <a:solidFill>
                  <a:srgbClr val="3C3837"/>
                </a:solidFill>
                <a:latin typeface="Helvetica"/>
                <a:cs typeface="Helvetica"/>
              </a:endParaRPr>
            </a:p>
            <a:p>
              <a:pPr lvl="0"/>
              <a:r>
                <a:rPr lang="en-US" sz="1350" dirty="0">
                  <a:solidFill>
                    <a:srgbClr val="3C3837"/>
                  </a:solidFill>
                  <a:latin typeface="Helvetica"/>
                  <a:cs typeface="Helvetica"/>
                </a:rPr>
                <a:t>The rationale for such a course of action is to avoid failing to fulfill all the requirements of a specific major after spending two semesters working towards that single major. By the end of two semesters, having a plan B will give the student the opportunity to transfer to a major that suits their interests, even though it might not have been their first choice.  </a:t>
              </a:r>
              <a:endParaRPr lang="en-US"/>
            </a:p>
          </p:txBody>
        </p:sp>
      </p:grpSp>
      <p:sp>
        <p:nvSpPr>
          <p:cNvPr id="14" name="Rectangle 13">
            <a:extLst>
              <a:ext uri="{FF2B5EF4-FFF2-40B4-BE49-F238E27FC236}">
                <a16:creationId xmlns:a16="http://schemas.microsoft.com/office/drawing/2014/main" id="{F4901DC1-AB23-9448-A570-415D2A1B28C5}"/>
              </a:ext>
            </a:extLst>
          </p:cNvPr>
          <p:cNvSpPr/>
          <p:nvPr/>
        </p:nvSpPr>
        <p:spPr>
          <a:xfrm>
            <a:off x="241727" y="1431410"/>
            <a:ext cx="2582623" cy="1938351"/>
          </a:xfrm>
          <a:prstGeom prst="rect">
            <a:avLst/>
          </a:prstGeom>
        </p:spPr>
        <p:txBody>
          <a:bodyPr wrap="square" lIns="91440" tIns="45720" rIns="91440" bIns="45720" anchor="t">
            <a:spAutoFit/>
          </a:bodyPr>
          <a:lstStyle/>
          <a:p>
            <a:pPr algn="r"/>
            <a:r>
              <a:rPr lang="en-US" sz="2350" b="1" dirty="0">
                <a:solidFill>
                  <a:srgbClr val="CCCCCC"/>
                </a:solidFill>
                <a:latin typeface="Helvetica"/>
                <a:cs typeface="Helvetica"/>
              </a:rPr>
              <a:t>How does</a:t>
            </a:r>
          </a:p>
          <a:p>
            <a:pPr algn="r"/>
            <a:r>
              <a:rPr lang="en-US" sz="2399" b="1" dirty="0" err="1">
                <a:solidFill>
                  <a:srgbClr val="CCCCCC"/>
                </a:solidFill>
                <a:latin typeface="Helvetica" pitchFamily="2" charset="0"/>
              </a:rPr>
              <a:t>eXplore</a:t>
            </a:r>
            <a:r>
              <a:rPr lang="en-US" sz="2399" b="1" dirty="0">
                <a:solidFill>
                  <a:srgbClr val="CCCCCC"/>
                </a:solidFill>
                <a:latin typeface="Helvetica" pitchFamily="2" charset="0"/>
              </a:rPr>
              <a:t> </a:t>
            </a:r>
          </a:p>
          <a:p>
            <a:pPr algn="r"/>
            <a:r>
              <a:rPr lang="en-US" sz="2399" b="1" dirty="0">
                <a:solidFill>
                  <a:srgbClr val="CCCCCC"/>
                </a:solidFill>
                <a:latin typeface="Helvetica" pitchFamily="2" charset="0"/>
              </a:rPr>
              <a:t>work?</a:t>
            </a:r>
          </a:p>
          <a:p>
            <a:pPr algn="r"/>
            <a:endParaRPr lang="en-US" sz="2399" b="1" dirty="0">
              <a:solidFill>
                <a:srgbClr val="CCCCCC"/>
              </a:solidFill>
              <a:latin typeface="Helvetica" pitchFamily="2" charset="0"/>
            </a:endParaRPr>
          </a:p>
          <a:p>
            <a:pPr algn="r"/>
            <a:endParaRPr lang="en-US" sz="2399" b="1" dirty="0">
              <a:solidFill>
                <a:srgbClr val="CCCCCC"/>
              </a:solidFill>
              <a:latin typeface="Helvetica" pitchFamily="2" charset="0"/>
            </a:endParaRPr>
          </a:p>
        </p:txBody>
      </p:sp>
    </p:spTree>
    <p:extLst>
      <p:ext uri="{BB962C8B-B14F-4D97-AF65-F5344CB8AC3E}">
        <p14:creationId xmlns:p14="http://schemas.microsoft.com/office/powerpoint/2010/main" val="15558822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9C51A278-B0EC-F04C-8737-996E489A33C3}"/>
              </a:ext>
            </a:extLst>
          </p:cNvPr>
          <p:cNvCxnSpPr>
            <a:cxnSpLocks/>
          </p:cNvCxnSpPr>
          <p:nvPr/>
        </p:nvCxnSpPr>
        <p:spPr>
          <a:xfrm>
            <a:off x="5203084" y="1387288"/>
            <a:ext cx="0" cy="5683624"/>
          </a:xfrm>
          <a:prstGeom prst="line">
            <a:avLst/>
          </a:prstGeom>
          <a:ln w="85725">
            <a:solidFill>
              <a:srgbClr val="99291E"/>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7A3D770-EA1E-5C4F-AF39-02B3D075993B}"/>
              </a:ext>
            </a:extLst>
          </p:cNvPr>
          <p:cNvSpPr txBox="1"/>
          <p:nvPr/>
        </p:nvSpPr>
        <p:spPr>
          <a:xfrm>
            <a:off x="1198339" y="1431922"/>
            <a:ext cx="3687857" cy="3192797"/>
          </a:xfrm>
          <a:prstGeom prst="rect">
            <a:avLst/>
          </a:prstGeom>
          <a:noFill/>
        </p:spPr>
        <p:txBody>
          <a:bodyPr wrap="square" lIns="91440" tIns="45720" rIns="91440" bIns="45720" rtlCol="0" anchor="t">
            <a:spAutoFit/>
          </a:bodyPr>
          <a:lstStyle/>
          <a:p>
            <a:pPr lvl="0" algn="r"/>
            <a:r>
              <a:rPr lang="en-US" sz="1350" b="1" dirty="0">
                <a:solidFill>
                  <a:srgbClr val="3C3837"/>
                </a:solidFill>
                <a:latin typeface="Helvetica"/>
                <a:cs typeface="Helvetica"/>
              </a:rPr>
              <a:t>2) Aid the exploring student in finding courses that apply to all their explored majors.</a:t>
            </a:r>
          </a:p>
          <a:p>
            <a:pPr lvl="0" algn="r"/>
            <a:r>
              <a:rPr lang="en-US" sz="1399" b="1" dirty="0">
                <a:solidFill>
                  <a:srgbClr val="3C3837"/>
                </a:solidFill>
                <a:latin typeface="Helvetica" pitchFamily="2" charset="0"/>
              </a:rPr>
              <a:t> </a:t>
            </a:r>
          </a:p>
          <a:p>
            <a:pPr algn="ctr"/>
            <a:r>
              <a:rPr lang="en-US" sz="1350" dirty="0">
                <a:solidFill>
                  <a:srgbClr val="3C3837"/>
                </a:solidFill>
                <a:latin typeface="Helvetica"/>
                <a:cs typeface="Helvetica"/>
              </a:rPr>
              <a:t>The success of this strategy depends on:</a:t>
            </a:r>
          </a:p>
          <a:p>
            <a:pPr algn="ctr"/>
            <a:endParaRPr lang="en-US" sz="1350" dirty="0">
              <a:solidFill>
                <a:srgbClr val="3C3837"/>
              </a:solidFill>
              <a:latin typeface="Helvetica"/>
              <a:cs typeface="Helvetica"/>
            </a:endParaRPr>
          </a:p>
          <a:p>
            <a:pPr marL="342900" indent="-342900">
              <a:buFont typeface="Arial"/>
              <a:buChar char="•"/>
            </a:pPr>
            <a:r>
              <a:rPr lang="en-US" sz="1350" dirty="0">
                <a:solidFill>
                  <a:srgbClr val="3C3837"/>
                </a:solidFill>
                <a:latin typeface="Helvetica"/>
                <a:cs typeface="Helvetica"/>
              </a:rPr>
              <a:t>The number of courses the exploring student is transferring in.</a:t>
            </a:r>
          </a:p>
          <a:p>
            <a:pPr marL="342900" indent="-342900">
              <a:buFont typeface="Arial"/>
              <a:buChar char="•"/>
            </a:pPr>
            <a:r>
              <a:rPr lang="en-US" sz="1350" dirty="0">
                <a:solidFill>
                  <a:srgbClr val="3C3837"/>
                </a:solidFill>
                <a:latin typeface="Helvetica"/>
                <a:cs typeface="Helvetica"/>
              </a:rPr>
              <a:t>The majors that the exploring student is interested in.  </a:t>
            </a:r>
            <a:endParaRPr lang="en-US">
              <a:ea typeface="Calibri" panose="020F0502020204030204"/>
              <a:cs typeface="Calibri" panose="020F0502020204030204"/>
            </a:endParaRPr>
          </a:p>
          <a:p>
            <a:pPr algn="r"/>
            <a:endParaRPr lang="en-US" sz="1350" dirty="0">
              <a:solidFill>
                <a:srgbClr val="3C3837"/>
              </a:solidFill>
              <a:latin typeface="Helvetica"/>
              <a:cs typeface="Helvetica"/>
            </a:endParaRPr>
          </a:p>
          <a:p>
            <a:pPr algn="r"/>
            <a:endParaRPr lang="en-US" sz="1350" dirty="0">
              <a:solidFill>
                <a:srgbClr val="3C3837"/>
              </a:solidFill>
              <a:latin typeface="Helvetica"/>
              <a:cs typeface="Helvetica"/>
            </a:endParaRPr>
          </a:p>
          <a:p>
            <a:pPr lvl="0" algn="r"/>
            <a:endParaRPr lang="en-US" sz="1399" b="1" dirty="0">
              <a:solidFill>
                <a:srgbClr val="3C3837"/>
              </a:solidFill>
              <a:latin typeface="Helvetica" pitchFamily="2" charset="0"/>
            </a:endParaRPr>
          </a:p>
          <a:p>
            <a:pPr lvl="0" algn="r"/>
            <a:r>
              <a:rPr lang="en-US" sz="1100" dirty="0">
                <a:solidFill>
                  <a:srgbClr val="3C3837"/>
                </a:solidFill>
                <a:latin typeface="Helvetica" pitchFamily="2" charset="0"/>
              </a:rPr>
              <a:t> </a:t>
            </a:r>
          </a:p>
          <a:p>
            <a:pPr algn="r"/>
            <a:endParaRPr lang="en-US" sz="1399" dirty="0">
              <a:solidFill>
                <a:srgbClr val="3C3837"/>
              </a:solidFill>
              <a:latin typeface="Helvetica" pitchFamily="2" charset="0"/>
            </a:endParaRPr>
          </a:p>
        </p:txBody>
      </p:sp>
      <p:sp>
        <p:nvSpPr>
          <p:cNvPr id="6" name="Rectangle 5">
            <a:extLst>
              <a:ext uri="{FF2B5EF4-FFF2-40B4-BE49-F238E27FC236}">
                <a16:creationId xmlns:a16="http://schemas.microsoft.com/office/drawing/2014/main" id="{E4F08A3A-18DF-7149-94BC-C55E718F3610}"/>
              </a:ext>
            </a:extLst>
          </p:cNvPr>
          <p:cNvSpPr/>
          <p:nvPr/>
        </p:nvSpPr>
        <p:spPr>
          <a:xfrm>
            <a:off x="5561872" y="1431410"/>
            <a:ext cx="2582623" cy="1938351"/>
          </a:xfrm>
          <a:prstGeom prst="rect">
            <a:avLst/>
          </a:prstGeom>
        </p:spPr>
        <p:txBody>
          <a:bodyPr wrap="square" lIns="91440" tIns="45720" rIns="91440" bIns="45720" anchor="t">
            <a:spAutoFit/>
          </a:bodyPr>
          <a:lstStyle/>
          <a:p>
            <a:r>
              <a:rPr lang="en-US" sz="2350" b="1" dirty="0">
                <a:solidFill>
                  <a:srgbClr val="CCCCCC"/>
                </a:solidFill>
                <a:latin typeface="Helvetica"/>
                <a:cs typeface="Helvetica"/>
              </a:rPr>
              <a:t>How does</a:t>
            </a:r>
          </a:p>
          <a:p>
            <a:r>
              <a:rPr lang="en-US" sz="2399" b="1" dirty="0" err="1">
                <a:solidFill>
                  <a:srgbClr val="CCCCCC"/>
                </a:solidFill>
                <a:latin typeface="Helvetica" pitchFamily="2" charset="0"/>
              </a:rPr>
              <a:t>eXplore</a:t>
            </a:r>
            <a:r>
              <a:rPr lang="en-US" sz="2399" b="1" dirty="0">
                <a:solidFill>
                  <a:srgbClr val="CCCCCC"/>
                </a:solidFill>
                <a:latin typeface="Helvetica" pitchFamily="2" charset="0"/>
              </a:rPr>
              <a:t> </a:t>
            </a:r>
          </a:p>
          <a:p>
            <a:r>
              <a:rPr lang="en-US" sz="2399" b="1" dirty="0">
                <a:solidFill>
                  <a:srgbClr val="CCCCCC"/>
                </a:solidFill>
                <a:latin typeface="Helvetica" pitchFamily="2" charset="0"/>
              </a:rPr>
              <a:t>work?</a:t>
            </a:r>
          </a:p>
          <a:p>
            <a:endParaRPr lang="en-US" sz="2399" b="1" dirty="0">
              <a:solidFill>
                <a:srgbClr val="CCCCCC"/>
              </a:solidFill>
              <a:latin typeface="Helvetica" pitchFamily="2" charset="0"/>
            </a:endParaRPr>
          </a:p>
          <a:p>
            <a:endParaRPr lang="en-US" sz="2399" b="1" dirty="0">
              <a:solidFill>
                <a:srgbClr val="CCCCCC"/>
              </a:solidFill>
              <a:latin typeface="Helvetica" pitchFamily="2" charset="0"/>
            </a:endParaRPr>
          </a:p>
        </p:txBody>
      </p:sp>
      <p:sp>
        <p:nvSpPr>
          <p:cNvPr id="2" name="TextBox 1">
            <a:extLst>
              <a:ext uri="{FF2B5EF4-FFF2-40B4-BE49-F238E27FC236}">
                <a16:creationId xmlns:a16="http://schemas.microsoft.com/office/drawing/2014/main" id="{AFEDCA6A-AB71-AF02-334E-30FEBE744275}"/>
              </a:ext>
            </a:extLst>
          </p:cNvPr>
          <p:cNvSpPr txBox="1"/>
          <p:nvPr/>
        </p:nvSpPr>
        <p:spPr>
          <a:xfrm>
            <a:off x="1198338" y="3473941"/>
            <a:ext cx="3687857" cy="3877728"/>
          </a:xfrm>
          <a:prstGeom prst="rect">
            <a:avLst/>
          </a:prstGeom>
          <a:noFill/>
        </p:spPr>
        <p:txBody>
          <a:bodyPr wrap="square" lIns="91440" tIns="45720" rIns="91440" bIns="45720" rtlCol="0" anchor="t">
            <a:spAutoFit/>
          </a:bodyPr>
          <a:lstStyle/>
          <a:p>
            <a:pPr lvl="0" algn="r"/>
            <a:endParaRPr lang="en-US" sz="1350" dirty="0">
              <a:solidFill>
                <a:srgbClr val="3C3837"/>
              </a:solidFill>
              <a:latin typeface="Helvetica"/>
              <a:cs typeface="Helvetica"/>
            </a:endParaRPr>
          </a:p>
          <a:p>
            <a:pPr algn="ctr"/>
            <a:r>
              <a:rPr lang="en-US" sz="1350" dirty="0">
                <a:solidFill>
                  <a:srgbClr val="3C3837"/>
                </a:solidFill>
                <a:latin typeface="Helvetica"/>
                <a:cs typeface="Helvetica"/>
              </a:rPr>
              <a:t>However, what makes such a plan possible is:</a:t>
            </a:r>
            <a:endParaRPr lang="en-US" dirty="0">
              <a:solidFill>
                <a:srgbClr val="000000"/>
              </a:solidFill>
              <a:latin typeface="Calibri" panose="020F0502020204030204"/>
              <a:ea typeface="Calibri" panose="020F0502020204030204"/>
              <a:cs typeface="Calibri" panose="020F0502020204030204"/>
            </a:endParaRPr>
          </a:p>
          <a:p>
            <a:pPr algn="ctr"/>
            <a:endParaRPr lang="en-US">
              <a:ea typeface="Calibri" panose="020F0502020204030204"/>
              <a:cs typeface="Calibri" panose="020F0502020204030204"/>
            </a:endParaRPr>
          </a:p>
          <a:p>
            <a:pPr marL="342900" indent="-342900">
              <a:buAutoNum type="alphaLcParenR"/>
            </a:pPr>
            <a:r>
              <a:rPr lang="en-US" sz="1350" dirty="0">
                <a:solidFill>
                  <a:srgbClr val="3C3837"/>
                </a:solidFill>
                <a:latin typeface="Helvetica"/>
                <a:cs typeface="Helvetica"/>
              </a:rPr>
              <a:t>There are courses that are required for all majors on campus.</a:t>
            </a:r>
          </a:p>
          <a:p>
            <a:pPr marL="342900" indent="-342900">
              <a:buAutoNum type="alphaLcParenR"/>
            </a:pPr>
            <a:r>
              <a:rPr lang="en-US" sz="1350" dirty="0">
                <a:solidFill>
                  <a:srgbClr val="3C3837"/>
                </a:solidFill>
                <a:latin typeface="Helvetica"/>
                <a:cs typeface="Helvetica"/>
              </a:rPr>
              <a:t>There are majors that require similar courses.</a:t>
            </a:r>
            <a:endParaRPr lang="en-US" dirty="0">
              <a:ea typeface="Calibri" panose="020F0502020204030204"/>
              <a:cs typeface="Calibri" panose="020F0502020204030204"/>
            </a:endParaRPr>
          </a:p>
          <a:p>
            <a:pPr marL="342900" indent="-342900">
              <a:buAutoNum type="alphaLcParenR"/>
            </a:pPr>
            <a:r>
              <a:rPr lang="en-US" sz="1350" dirty="0">
                <a:solidFill>
                  <a:srgbClr val="3C3837"/>
                </a:solidFill>
                <a:latin typeface="Helvetica"/>
                <a:cs typeface="Helvetica"/>
              </a:rPr>
              <a:t>There are courses that are required for a certain major but will count as an elective for another. </a:t>
            </a:r>
          </a:p>
          <a:p>
            <a:pPr algn="r"/>
            <a:endParaRPr lang="en-US" sz="1350" dirty="0">
              <a:solidFill>
                <a:srgbClr val="3C3837"/>
              </a:solidFill>
              <a:latin typeface="Helvetica"/>
              <a:cs typeface="Helvetica"/>
            </a:endParaRPr>
          </a:p>
          <a:p>
            <a:pPr algn="r"/>
            <a:r>
              <a:rPr lang="en-US" sz="1350" dirty="0">
                <a:solidFill>
                  <a:srgbClr val="3C3837"/>
                </a:solidFill>
                <a:latin typeface="Helvetica"/>
                <a:cs typeface="Helvetica"/>
              </a:rPr>
              <a:t>The goal is to give the student two semesters’ worth of coursework that won’t be lost, or fall through, no matter what option they decide on at the end of the two-semester period.</a:t>
            </a:r>
          </a:p>
          <a:p>
            <a:pPr lvl="0" algn="r"/>
            <a:endParaRPr lang="en-US" sz="1399" b="1" dirty="0">
              <a:solidFill>
                <a:srgbClr val="3C3837"/>
              </a:solidFill>
              <a:latin typeface="Helvetica" pitchFamily="2" charset="0"/>
            </a:endParaRPr>
          </a:p>
          <a:p>
            <a:pPr lvl="0" algn="r"/>
            <a:r>
              <a:rPr lang="en-US" sz="1100" dirty="0">
                <a:solidFill>
                  <a:srgbClr val="3C3837"/>
                </a:solidFill>
                <a:latin typeface="Helvetica" pitchFamily="2" charset="0"/>
              </a:rPr>
              <a:t> </a:t>
            </a:r>
          </a:p>
          <a:p>
            <a:pPr algn="r"/>
            <a:endParaRPr lang="en-US" sz="1399" dirty="0">
              <a:solidFill>
                <a:srgbClr val="3C3837"/>
              </a:solidFill>
              <a:latin typeface="Helvetica" pitchFamily="2" charset="0"/>
            </a:endParaRPr>
          </a:p>
        </p:txBody>
      </p:sp>
    </p:spTree>
    <p:extLst>
      <p:ext uri="{BB962C8B-B14F-4D97-AF65-F5344CB8AC3E}">
        <p14:creationId xmlns:p14="http://schemas.microsoft.com/office/powerpoint/2010/main" val="912788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75F315A-CB6C-6C4F-9A73-4D2194201F7B}"/>
              </a:ext>
            </a:extLst>
          </p:cNvPr>
          <p:cNvSpPr/>
          <p:nvPr/>
        </p:nvSpPr>
        <p:spPr>
          <a:xfrm>
            <a:off x="7707087" y="-127000"/>
            <a:ext cx="840010" cy="860581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54"/>
          </a:p>
        </p:txBody>
      </p:sp>
      <p:grpSp>
        <p:nvGrpSpPr>
          <p:cNvPr id="5" name="Group 4">
            <a:extLst>
              <a:ext uri="{FF2B5EF4-FFF2-40B4-BE49-F238E27FC236}">
                <a16:creationId xmlns:a16="http://schemas.microsoft.com/office/drawing/2014/main" id="{669B5B4D-21D8-1740-B78F-597A22678A82}"/>
              </a:ext>
            </a:extLst>
          </p:cNvPr>
          <p:cNvGrpSpPr/>
          <p:nvPr/>
        </p:nvGrpSpPr>
        <p:grpSpPr>
          <a:xfrm>
            <a:off x="3209185" y="1387288"/>
            <a:ext cx="3612241" cy="5683624"/>
            <a:chOff x="2740193" y="1120711"/>
            <a:chExt cx="3612241" cy="5683624"/>
          </a:xfrm>
        </p:grpSpPr>
        <p:cxnSp>
          <p:nvCxnSpPr>
            <p:cNvPr id="6" name="Straight Connector 5">
              <a:extLst>
                <a:ext uri="{FF2B5EF4-FFF2-40B4-BE49-F238E27FC236}">
                  <a16:creationId xmlns:a16="http://schemas.microsoft.com/office/drawing/2014/main" id="{02A94E76-ACE8-B04D-8607-0AE7384619BC}"/>
                </a:ext>
              </a:extLst>
            </p:cNvPr>
            <p:cNvCxnSpPr>
              <a:cxnSpLocks/>
            </p:cNvCxnSpPr>
            <p:nvPr/>
          </p:nvCxnSpPr>
          <p:spPr>
            <a:xfrm>
              <a:off x="2740193" y="1120711"/>
              <a:ext cx="0" cy="5683624"/>
            </a:xfrm>
            <a:prstGeom prst="line">
              <a:avLst/>
            </a:prstGeom>
            <a:ln w="85725">
              <a:solidFill>
                <a:srgbClr val="99291E"/>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C47A8CC-B6A0-4F4C-8D52-E2CBEBB609B0}"/>
                </a:ext>
              </a:extLst>
            </p:cNvPr>
            <p:cNvSpPr txBox="1"/>
            <p:nvPr/>
          </p:nvSpPr>
          <p:spPr>
            <a:xfrm>
              <a:off x="3125030" y="1158811"/>
              <a:ext cx="3227404" cy="3208571"/>
            </a:xfrm>
            <a:prstGeom prst="rect">
              <a:avLst/>
            </a:prstGeom>
            <a:noFill/>
          </p:spPr>
          <p:txBody>
            <a:bodyPr wrap="square" lIns="91440" tIns="45720" rIns="91440" bIns="45720" rtlCol="0" anchor="t">
              <a:spAutoFit/>
            </a:bodyPr>
            <a:lstStyle/>
            <a:p>
              <a:pPr lvl="0"/>
              <a:r>
                <a:rPr lang="en-US" sz="1350" b="1" dirty="0">
                  <a:solidFill>
                    <a:srgbClr val="3C3837"/>
                  </a:solidFill>
                  <a:latin typeface="Helvetica"/>
                  <a:cs typeface="Helvetica"/>
                </a:rPr>
                <a:t>3) Helping the exploring student in the process of weighing their options at the end of each exploratory activity they complete. </a:t>
              </a:r>
            </a:p>
            <a:p>
              <a:endParaRPr lang="en-US" sz="1350" dirty="0">
                <a:solidFill>
                  <a:srgbClr val="3C3837"/>
                </a:solidFill>
                <a:latin typeface="Helvetica"/>
                <a:cs typeface="Helvetica"/>
              </a:endParaRPr>
            </a:p>
            <a:p>
              <a:pPr lvl="0"/>
              <a:r>
                <a:rPr lang="en-US" sz="1350" dirty="0">
                  <a:solidFill>
                    <a:srgbClr val="3C3837"/>
                  </a:solidFill>
                  <a:latin typeface="Helvetica"/>
                  <a:cs typeface="Helvetica"/>
                </a:rPr>
                <a:t>The program is designed so </a:t>
              </a:r>
              <a:endParaRPr lang="en-US">
                <a:ea typeface="Calibri"/>
                <a:cs typeface="Calibri"/>
              </a:endParaRPr>
            </a:p>
            <a:p>
              <a:pPr lvl="0"/>
              <a:r>
                <a:rPr lang="en-US" sz="1350" dirty="0">
                  <a:solidFill>
                    <a:srgbClr val="3C3837"/>
                  </a:solidFill>
                  <a:latin typeface="Helvetica"/>
                  <a:cs typeface="Helvetica"/>
                </a:rPr>
                <a:t>that by the end of each activity </a:t>
              </a:r>
            </a:p>
            <a:p>
              <a:r>
                <a:rPr lang="en-US" sz="1350" dirty="0">
                  <a:solidFill>
                    <a:srgbClr val="3C3837"/>
                  </a:solidFill>
                  <a:latin typeface="Helvetica"/>
                  <a:cs typeface="Helvetica"/>
                </a:rPr>
                <a:t>the student will be able to look at the pros and cons for each of the explored majors.</a:t>
              </a:r>
              <a:endParaRPr lang="en-US" sz="1350">
                <a:solidFill>
                  <a:srgbClr val="3C3837"/>
                </a:solidFill>
                <a:latin typeface="Helvetica" pitchFamily="2" charset="0"/>
                <a:cs typeface="Helvetica"/>
              </a:endParaRPr>
            </a:p>
            <a:p>
              <a:endParaRPr lang="en-US" sz="1350" dirty="0">
                <a:solidFill>
                  <a:srgbClr val="3C3837"/>
                </a:solidFill>
                <a:latin typeface="Helvetica"/>
                <a:cs typeface="Helvetica"/>
              </a:endParaRPr>
            </a:p>
            <a:p>
              <a:r>
                <a:rPr lang="en-US" sz="1350" dirty="0">
                  <a:solidFill>
                    <a:srgbClr val="3C3837"/>
                  </a:solidFill>
                  <a:latin typeface="Helvetica"/>
                  <a:cs typeface="Helvetica"/>
                </a:rPr>
                <a:t>After completing all the activities, the student should have a clear vision on why a certain major is the most suitable major for them.</a:t>
              </a:r>
              <a:endParaRPr lang="en-US" sz="1350">
                <a:solidFill>
                  <a:srgbClr val="3C3837"/>
                </a:solidFill>
                <a:latin typeface="Helvetica" pitchFamily="2" charset="0"/>
                <a:cs typeface="Helvetica"/>
              </a:endParaRPr>
            </a:p>
          </p:txBody>
        </p:sp>
      </p:grpSp>
      <p:sp>
        <p:nvSpPr>
          <p:cNvPr id="14" name="Rectangle 13">
            <a:extLst>
              <a:ext uri="{FF2B5EF4-FFF2-40B4-BE49-F238E27FC236}">
                <a16:creationId xmlns:a16="http://schemas.microsoft.com/office/drawing/2014/main" id="{F4901DC1-AB23-9448-A570-415D2A1B28C5}"/>
              </a:ext>
            </a:extLst>
          </p:cNvPr>
          <p:cNvSpPr/>
          <p:nvPr/>
        </p:nvSpPr>
        <p:spPr>
          <a:xfrm>
            <a:off x="241727" y="1431410"/>
            <a:ext cx="2582623" cy="1938351"/>
          </a:xfrm>
          <a:prstGeom prst="rect">
            <a:avLst/>
          </a:prstGeom>
        </p:spPr>
        <p:txBody>
          <a:bodyPr wrap="square" lIns="91440" tIns="45720" rIns="91440" bIns="45720" anchor="t">
            <a:spAutoFit/>
          </a:bodyPr>
          <a:lstStyle/>
          <a:p>
            <a:pPr algn="r"/>
            <a:r>
              <a:rPr lang="en-US" sz="2350" b="1" dirty="0">
                <a:solidFill>
                  <a:srgbClr val="CCCCCC"/>
                </a:solidFill>
                <a:latin typeface="Helvetica"/>
                <a:cs typeface="Helvetica"/>
              </a:rPr>
              <a:t>How does</a:t>
            </a:r>
          </a:p>
          <a:p>
            <a:pPr algn="r"/>
            <a:r>
              <a:rPr lang="en-US" sz="2399" b="1" dirty="0" err="1">
                <a:solidFill>
                  <a:srgbClr val="CCCCCC"/>
                </a:solidFill>
                <a:latin typeface="Helvetica" pitchFamily="2" charset="0"/>
              </a:rPr>
              <a:t>eXplore</a:t>
            </a:r>
            <a:r>
              <a:rPr lang="en-US" sz="2399" b="1" dirty="0">
                <a:solidFill>
                  <a:srgbClr val="CCCCCC"/>
                </a:solidFill>
                <a:latin typeface="Helvetica" pitchFamily="2" charset="0"/>
              </a:rPr>
              <a:t> </a:t>
            </a:r>
          </a:p>
          <a:p>
            <a:pPr algn="r"/>
            <a:r>
              <a:rPr lang="en-US" sz="2399" b="1" dirty="0">
                <a:solidFill>
                  <a:srgbClr val="CCCCCC"/>
                </a:solidFill>
                <a:latin typeface="Helvetica" pitchFamily="2" charset="0"/>
              </a:rPr>
              <a:t>work?</a:t>
            </a:r>
          </a:p>
          <a:p>
            <a:pPr algn="r"/>
            <a:endParaRPr lang="en-US" sz="2399" b="1" dirty="0">
              <a:solidFill>
                <a:srgbClr val="CCCCCC"/>
              </a:solidFill>
              <a:latin typeface="Helvetica" pitchFamily="2" charset="0"/>
            </a:endParaRPr>
          </a:p>
          <a:p>
            <a:pPr algn="r"/>
            <a:endParaRPr lang="en-US" sz="2399" b="1" dirty="0">
              <a:solidFill>
                <a:srgbClr val="CCCCCC"/>
              </a:solidFill>
              <a:latin typeface="Helvetica" pitchFamily="2" charset="0"/>
            </a:endParaRPr>
          </a:p>
        </p:txBody>
      </p:sp>
    </p:spTree>
    <p:extLst>
      <p:ext uri="{BB962C8B-B14F-4D97-AF65-F5344CB8AC3E}">
        <p14:creationId xmlns:p14="http://schemas.microsoft.com/office/powerpoint/2010/main" val="27143531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9C51A278-B0EC-F04C-8737-996E489A33C3}"/>
              </a:ext>
            </a:extLst>
          </p:cNvPr>
          <p:cNvCxnSpPr>
            <a:cxnSpLocks/>
          </p:cNvCxnSpPr>
          <p:nvPr/>
        </p:nvCxnSpPr>
        <p:spPr>
          <a:xfrm>
            <a:off x="5203084" y="1387288"/>
            <a:ext cx="0" cy="5683624"/>
          </a:xfrm>
          <a:prstGeom prst="line">
            <a:avLst/>
          </a:prstGeom>
          <a:ln w="85725">
            <a:solidFill>
              <a:srgbClr val="99291E"/>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7A3D770-EA1E-5C4F-AF39-02B3D075993B}"/>
              </a:ext>
            </a:extLst>
          </p:cNvPr>
          <p:cNvSpPr txBox="1"/>
          <p:nvPr/>
        </p:nvSpPr>
        <p:spPr>
          <a:xfrm>
            <a:off x="1324643" y="1431922"/>
            <a:ext cx="3561553" cy="5732210"/>
          </a:xfrm>
          <a:prstGeom prst="rect">
            <a:avLst/>
          </a:prstGeom>
          <a:noFill/>
        </p:spPr>
        <p:txBody>
          <a:bodyPr wrap="square" lIns="91440" tIns="45720" rIns="91440" bIns="45720" rtlCol="0" anchor="t">
            <a:spAutoFit/>
          </a:bodyPr>
          <a:lstStyle/>
          <a:p>
            <a:pPr algn="r"/>
            <a:r>
              <a:rPr lang="en-US" sz="1400" dirty="0">
                <a:solidFill>
                  <a:srgbClr val="3C3837"/>
                </a:solidFill>
                <a:ea typeface="Calibri"/>
                <a:cs typeface="Calibri"/>
              </a:rPr>
              <a:t>Our program is based on the mathematical </a:t>
            </a:r>
            <a:endParaRPr lang="en-US" sz="1400" dirty="0">
              <a:solidFill>
                <a:srgbClr val="000000"/>
              </a:solidFill>
              <a:ea typeface="Calibri"/>
              <a:cs typeface="Calibri"/>
            </a:endParaRPr>
          </a:p>
          <a:p>
            <a:pPr algn="r"/>
            <a:r>
              <a:rPr lang="en-US" sz="1400" dirty="0">
                <a:solidFill>
                  <a:srgbClr val="3C3837"/>
                </a:solidFill>
                <a:ea typeface="Calibri"/>
                <a:cs typeface="Calibri"/>
              </a:rPr>
              <a:t>concept of trying to find out the relationship </a:t>
            </a:r>
            <a:endParaRPr lang="en-US" sz="1400" dirty="0">
              <a:solidFill>
                <a:srgbClr val="000000"/>
              </a:solidFill>
              <a:ea typeface="Calibri"/>
              <a:cs typeface="Calibri"/>
            </a:endParaRPr>
          </a:p>
          <a:p>
            <a:pPr algn="r"/>
            <a:r>
              <a:rPr lang="en-US" sz="1400" dirty="0">
                <a:solidFill>
                  <a:srgbClr val="3C3837"/>
                </a:solidFill>
                <a:ea typeface="Calibri"/>
                <a:cs typeface="Calibri"/>
              </a:rPr>
              <a:t>between two variables </a:t>
            </a:r>
            <a:r>
              <a:rPr lang="en-US" sz="1400" b="1" dirty="0">
                <a:solidFill>
                  <a:srgbClr val="3C3837"/>
                </a:solidFill>
                <a:ea typeface="Calibri"/>
                <a:cs typeface="Calibri"/>
              </a:rPr>
              <a:t>(X and Y)</a:t>
            </a:r>
            <a:r>
              <a:rPr lang="en-US" sz="1400" dirty="0">
                <a:solidFill>
                  <a:srgbClr val="3C3837"/>
                </a:solidFill>
                <a:ea typeface="Calibri"/>
                <a:cs typeface="Calibri"/>
              </a:rPr>
              <a:t>. We believe </a:t>
            </a:r>
            <a:endParaRPr lang="en-US" sz="1400" dirty="0">
              <a:solidFill>
                <a:srgbClr val="000000"/>
              </a:solidFill>
              <a:ea typeface="Calibri"/>
              <a:cs typeface="Calibri"/>
            </a:endParaRPr>
          </a:p>
          <a:p>
            <a:pPr algn="r"/>
            <a:r>
              <a:rPr lang="en-US" sz="1400" dirty="0">
                <a:solidFill>
                  <a:srgbClr val="3C3837"/>
                </a:solidFill>
                <a:ea typeface="Calibri"/>
                <a:cs typeface="Calibri"/>
              </a:rPr>
              <a:t>that, just like in math, </a:t>
            </a:r>
            <a:r>
              <a:rPr lang="en-US" sz="1400" b="1" i="1" dirty="0">
                <a:solidFill>
                  <a:srgbClr val="3C3837"/>
                </a:solidFill>
                <a:ea typeface="Calibri"/>
                <a:cs typeface="Calibri"/>
              </a:rPr>
              <a:t>if</a:t>
            </a:r>
            <a:r>
              <a:rPr lang="en-US" sz="1400" dirty="0">
                <a:solidFill>
                  <a:srgbClr val="3C3837"/>
                </a:solidFill>
                <a:ea typeface="Calibri"/>
                <a:cs typeface="Calibri"/>
              </a:rPr>
              <a:t> (X) and (Y) are related, </a:t>
            </a:r>
            <a:endParaRPr lang="en-US" sz="1400" dirty="0">
              <a:solidFill>
                <a:srgbClr val="000000"/>
              </a:solidFill>
              <a:ea typeface="Calibri"/>
              <a:cs typeface="Calibri"/>
            </a:endParaRPr>
          </a:p>
          <a:p>
            <a:pPr algn="r"/>
            <a:r>
              <a:rPr lang="en-US" sz="1400" dirty="0">
                <a:solidFill>
                  <a:srgbClr val="3C3837"/>
                </a:solidFill>
                <a:ea typeface="Calibri"/>
                <a:cs typeface="Calibri"/>
              </a:rPr>
              <a:t>and </a:t>
            </a:r>
            <a:r>
              <a:rPr lang="en-US" sz="1400" b="1" i="1" dirty="0">
                <a:solidFill>
                  <a:srgbClr val="3C3837"/>
                </a:solidFill>
                <a:ea typeface="Calibri"/>
                <a:cs typeface="Calibri"/>
              </a:rPr>
              <a:t>if</a:t>
            </a:r>
            <a:r>
              <a:rPr lang="en-US" sz="1400" b="1" dirty="0">
                <a:solidFill>
                  <a:srgbClr val="3C3837"/>
                </a:solidFill>
                <a:ea typeface="Calibri"/>
                <a:cs typeface="Calibri"/>
              </a:rPr>
              <a:t> </a:t>
            </a:r>
            <a:r>
              <a:rPr lang="en-US" sz="1400" dirty="0">
                <a:solidFill>
                  <a:srgbClr val="3C3837"/>
                </a:solidFill>
                <a:ea typeface="Calibri"/>
                <a:cs typeface="Calibri"/>
              </a:rPr>
              <a:t>(X)= an explored</a:t>
            </a:r>
            <a:r>
              <a:rPr lang="en-US" sz="1400" u="sng" dirty="0">
                <a:solidFill>
                  <a:srgbClr val="3C3837"/>
                </a:solidFill>
                <a:ea typeface="Calibri"/>
                <a:cs typeface="Calibri"/>
              </a:rPr>
              <a:t> m</a:t>
            </a:r>
            <a:r>
              <a:rPr lang="en-US" sz="1400" dirty="0">
                <a:solidFill>
                  <a:srgbClr val="3C3837"/>
                </a:solidFill>
                <a:ea typeface="Calibri"/>
                <a:cs typeface="Calibri"/>
              </a:rPr>
              <a:t>ajor and (Y)= why this major is a good fit, </a:t>
            </a:r>
            <a:r>
              <a:rPr lang="en-US" sz="1400" b="1" i="1" dirty="0">
                <a:solidFill>
                  <a:srgbClr val="3C3837"/>
                </a:solidFill>
                <a:ea typeface="Calibri"/>
                <a:cs typeface="Calibri"/>
              </a:rPr>
              <a:t>then</a:t>
            </a:r>
            <a:r>
              <a:rPr lang="en-US" sz="1400" dirty="0">
                <a:solidFill>
                  <a:srgbClr val="3C3837"/>
                </a:solidFill>
                <a:ea typeface="Calibri"/>
                <a:cs typeface="Calibri"/>
              </a:rPr>
              <a:t> one can monitor the changes in the value of (X) every time (Y) or (why) changes, and vice versa. </a:t>
            </a:r>
            <a:endParaRPr lang="en-US" sz="1400" dirty="0">
              <a:solidFill>
                <a:srgbClr val="000000"/>
              </a:solidFill>
              <a:ea typeface="Calibri"/>
              <a:cs typeface="Calibri"/>
            </a:endParaRPr>
          </a:p>
          <a:p>
            <a:pPr algn="r"/>
            <a:endParaRPr lang="en-US" sz="1350" dirty="0">
              <a:solidFill>
                <a:srgbClr val="3C3837"/>
              </a:solidFill>
              <a:ea typeface="Calibri"/>
              <a:cs typeface="Calibri"/>
            </a:endParaRPr>
          </a:p>
          <a:p>
            <a:pPr algn="r"/>
            <a:r>
              <a:rPr lang="en-US" sz="1350" dirty="0">
                <a:solidFill>
                  <a:srgbClr val="3C3837"/>
                </a:solidFill>
              </a:rPr>
              <a:t>Such an approach should reflect complexity, as it considers levels of relationships between (X) and (why), rather than trying to find a linear and prescribed path from (why) to (X).</a:t>
            </a:r>
            <a:endParaRPr lang="en-US" sz="1350">
              <a:solidFill>
                <a:srgbClr val="000000"/>
              </a:solidFill>
              <a:ea typeface="Calibri"/>
              <a:cs typeface="Calibri"/>
            </a:endParaRPr>
          </a:p>
          <a:p>
            <a:pPr algn="r"/>
            <a:endParaRPr lang="en-US" sz="1350" dirty="0">
              <a:solidFill>
                <a:srgbClr val="3C3837"/>
              </a:solidFill>
              <a:ea typeface="Calibri"/>
              <a:cs typeface="Calibri"/>
            </a:endParaRPr>
          </a:p>
          <a:p>
            <a:pPr algn="r"/>
            <a:r>
              <a:rPr lang="en-US" sz="1350" dirty="0">
                <a:solidFill>
                  <a:srgbClr val="3C3837"/>
                </a:solidFill>
              </a:rPr>
              <a:t>In other words, this approach will allow the exploring student to weigh all the reasons for choosing a major equally, rather than follow one path of reasoning that is supposed to be standardized and supposed to work for all.</a:t>
            </a:r>
            <a:endParaRPr lang="en-US" dirty="0">
              <a:solidFill>
                <a:srgbClr val="000000"/>
              </a:solidFill>
            </a:endParaRPr>
          </a:p>
          <a:p>
            <a:pPr algn="r"/>
            <a:endParaRPr lang="en-US" sz="1350" dirty="0">
              <a:solidFill>
                <a:srgbClr val="3C3837"/>
              </a:solidFill>
            </a:endParaRPr>
          </a:p>
          <a:p>
            <a:pPr algn="r"/>
            <a:r>
              <a:rPr lang="en-US" sz="1350" dirty="0">
                <a:solidFill>
                  <a:srgbClr val="3C3837"/>
                </a:solidFill>
              </a:rPr>
              <a:t>In addition, this approach to the problem should give the exploring student a chance to look at several major options at the same time, rather than trying to commit to a single major while still in the process of deciding.</a:t>
            </a:r>
            <a:endParaRPr lang="en-US" sz="1350">
              <a:solidFill>
                <a:srgbClr val="3C3837"/>
              </a:solidFill>
              <a:ea typeface="Calibri"/>
              <a:cs typeface="Calibri"/>
            </a:endParaRPr>
          </a:p>
          <a:p>
            <a:pPr lvl="0" algn="r"/>
            <a:r>
              <a:rPr lang="en-US" sz="1100" dirty="0">
                <a:solidFill>
                  <a:srgbClr val="3C3837"/>
                </a:solidFill>
                <a:latin typeface="Helvetica" pitchFamily="2" charset="0"/>
              </a:rPr>
              <a:t> </a:t>
            </a:r>
          </a:p>
          <a:p>
            <a:pPr algn="r"/>
            <a:endParaRPr lang="en-US" sz="1399" dirty="0">
              <a:solidFill>
                <a:srgbClr val="3C3837"/>
              </a:solidFill>
              <a:latin typeface="Helvetica" pitchFamily="2" charset="0"/>
            </a:endParaRPr>
          </a:p>
        </p:txBody>
      </p:sp>
      <p:sp>
        <p:nvSpPr>
          <p:cNvPr id="6" name="Rectangle 5">
            <a:extLst>
              <a:ext uri="{FF2B5EF4-FFF2-40B4-BE49-F238E27FC236}">
                <a16:creationId xmlns:a16="http://schemas.microsoft.com/office/drawing/2014/main" id="{E4F08A3A-18DF-7149-94BC-C55E718F3610}"/>
              </a:ext>
            </a:extLst>
          </p:cNvPr>
          <p:cNvSpPr/>
          <p:nvPr/>
        </p:nvSpPr>
        <p:spPr>
          <a:xfrm>
            <a:off x="5561872" y="1431410"/>
            <a:ext cx="2582623" cy="1569660"/>
          </a:xfrm>
          <a:prstGeom prst="rect">
            <a:avLst/>
          </a:prstGeom>
        </p:spPr>
        <p:txBody>
          <a:bodyPr wrap="square" lIns="91440" tIns="45720" rIns="91440" bIns="45720" anchor="t">
            <a:spAutoFit/>
          </a:bodyPr>
          <a:lstStyle/>
          <a:p>
            <a:r>
              <a:rPr lang="en-US" sz="2400" b="1" dirty="0">
                <a:solidFill>
                  <a:srgbClr val="3C3837"/>
                </a:solidFill>
                <a:latin typeface="Helvetica"/>
                <a:cs typeface="Helvetica"/>
              </a:rPr>
              <a:t>Solving</a:t>
            </a:r>
            <a:endParaRPr lang="en-US" sz="2400" dirty="0">
              <a:solidFill>
                <a:srgbClr val="3C3837"/>
              </a:solidFill>
              <a:latin typeface="Helvetica"/>
              <a:cs typeface="Helvetica"/>
            </a:endParaRPr>
          </a:p>
          <a:p>
            <a:r>
              <a:rPr lang="en-US" sz="2400" b="1" dirty="0">
                <a:solidFill>
                  <a:srgbClr val="3C3837"/>
                </a:solidFill>
                <a:latin typeface="Helvetica"/>
                <a:cs typeface="Helvetica"/>
              </a:rPr>
              <a:t>for (X)</a:t>
            </a:r>
            <a:endParaRPr lang="en-US" sz="2400" dirty="0">
              <a:solidFill>
                <a:srgbClr val="3C3837"/>
              </a:solidFill>
              <a:latin typeface="Helvetica"/>
              <a:cs typeface="Helvetica"/>
            </a:endParaRPr>
          </a:p>
          <a:p>
            <a:r>
              <a:rPr lang="en-US" sz="2400" b="1" dirty="0">
                <a:solidFill>
                  <a:srgbClr val="3C3837"/>
                </a:solidFill>
                <a:latin typeface="Helvetica"/>
                <a:cs typeface="Helvetica"/>
              </a:rPr>
              <a:t>in terms of</a:t>
            </a:r>
            <a:endParaRPr lang="en-US" sz="2400" dirty="0">
              <a:solidFill>
                <a:srgbClr val="3C3837"/>
              </a:solidFill>
              <a:latin typeface="Helvetica"/>
              <a:cs typeface="Helvetica"/>
            </a:endParaRPr>
          </a:p>
          <a:p>
            <a:r>
              <a:rPr lang="en-US" sz="2400" b="1" dirty="0">
                <a:solidFill>
                  <a:srgbClr val="3C3837"/>
                </a:solidFill>
                <a:latin typeface="Helvetica"/>
                <a:cs typeface="Helvetica"/>
              </a:rPr>
              <a:t>why!</a:t>
            </a:r>
            <a:endParaRPr lang="en-US" sz="2400" dirty="0">
              <a:solidFill>
                <a:srgbClr val="3C3837"/>
              </a:solidFill>
              <a:latin typeface="Helvetica"/>
              <a:cs typeface="Helvetica"/>
            </a:endParaRPr>
          </a:p>
        </p:txBody>
      </p:sp>
    </p:spTree>
    <p:extLst>
      <p:ext uri="{BB962C8B-B14F-4D97-AF65-F5344CB8AC3E}">
        <p14:creationId xmlns:p14="http://schemas.microsoft.com/office/powerpoint/2010/main" val="12448636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75F315A-CB6C-6C4F-9A73-4D2194201F7B}"/>
              </a:ext>
            </a:extLst>
          </p:cNvPr>
          <p:cNvSpPr/>
          <p:nvPr/>
        </p:nvSpPr>
        <p:spPr>
          <a:xfrm>
            <a:off x="7707087" y="-127000"/>
            <a:ext cx="840010" cy="860581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54"/>
          </a:p>
        </p:txBody>
      </p:sp>
      <p:grpSp>
        <p:nvGrpSpPr>
          <p:cNvPr id="10" name="Group 9">
            <a:extLst>
              <a:ext uri="{FF2B5EF4-FFF2-40B4-BE49-F238E27FC236}">
                <a16:creationId xmlns:a16="http://schemas.microsoft.com/office/drawing/2014/main" id="{BCF1B425-1F52-5044-970C-F474AAAEC095}"/>
              </a:ext>
            </a:extLst>
          </p:cNvPr>
          <p:cNvGrpSpPr/>
          <p:nvPr/>
        </p:nvGrpSpPr>
        <p:grpSpPr>
          <a:xfrm>
            <a:off x="1783276" y="2530622"/>
            <a:ext cx="4891651" cy="3396958"/>
            <a:chOff x="2478281" y="1068224"/>
            <a:chExt cx="7469024" cy="4933748"/>
          </a:xfrm>
        </p:grpSpPr>
        <p:cxnSp>
          <p:nvCxnSpPr>
            <p:cNvPr id="11" name="Straight Connector 10">
              <a:extLst>
                <a:ext uri="{FF2B5EF4-FFF2-40B4-BE49-F238E27FC236}">
                  <a16:creationId xmlns:a16="http://schemas.microsoft.com/office/drawing/2014/main" id="{F54F8F7F-FAE8-534D-BBFE-69BCD1AFF0F9}"/>
                </a:ext>
              </a:extLst>
            </p:cNvPr>
            <p:cNvCxnSpPr>
              <a:cxnSpLocks/>
            </p:cNvCxnSpPr>
            <p:nvPr/>
          </p:nvCxnSpPr>
          <p:spPr>
            <a:xfrm>
              <a:off x="3452500" y="1068224"/>
              <a:ext cx="0" cy="4879649"/>
            </a:xfrm>
            <a:prstGeom prst="line">
              <a:avLst/>
            </a:prstGeom>
            <a:ln w="63500" cap="sq">
              <a:solidFill>
                <a:srgbClr val="3C3837"/>
              </a:solidFill>
              <a:prstDash val="solid"/>
              <a:roun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A8119AA-2AD0-EE4B-A750-2C74B326DC7E}"/>
                </a:ext>
              </a:extLst>
            </p:cNvPr>
            <p:cNvCxnSpPr>
              <a:cxnSpLocks/>
            </p:cNvCxnSpPr>
            <p:nvPr/>
          </p:nvCxnSpPr>
          <p:spPr>
            <a:xfrm flipH="1">
              <a:off x="2478281" y="4897079"/>
              <a:ext cx="7469024" cy="0"/>
            </a:xfrm>
            <a:prstGeom prst="line">
              <a:avLst/>
            </a:prstGeom>
            <a:ln w="63500" cmpd="sng">
              <a:solidFill>
                <a:srgbClr val="3C3837"/>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Freeform: Shape 73">
              <a:extLst>
                <a:ext uri="{FF2B5EF4-FFF2-40B4-BE49-F238E27FC236}">
                  <a16:creationId xmlns:a16="http://schemas.microsoft.com/office/drawing/2014/main" id="{56E9E4B7-FE42-CD49-B81E-BDE8A9CA71B8}"/>
                </a:ext>
              </a:extLst>
            </p:cNvPr>
            <p:cNvSpPr/>
            <p:nvPr/>
          </p:nvSpPr>
          <p:spPr>
            <a:xfrm rot="21297678">
              <a:off x="3049591" y="1829546"/>
              <a:ext cx="6326398" cy="4172426"/>
            </a:xfrm>
            <a:custGeom>
              <a:avLst/>
              <a:gdLst>
                <a:gd name="connsiteX0" fmla="*/ 0 w 6845182"/>
                <a:gd name="connsiteY0" fmla="*/ 8546 h 5031976"/>
                <a:gd name="connsiteX1" fmla="*/ 940038 w 6845182"/>
                <a:gd name="connsiteY1" fmla="*/ 2785929 h 5031976"/>
                <a:gd name="connsiteX2" fmla="*/ 1640793 w 6845182"/>
                <a:gd name="connsiteY2" fmla="*/ 17092 h 5031976"/>
                <a:gd name="connsiteX3" fmla="*/ 2333002 w 6845182"/>
                <a:gd name="connsiteY3" fmla="*/ 2811567 h 5031976"/>
                <a:gd name="connsiteX4" fmla="*/ 3110670 w 6845182"/>
                <a:gd name="connsiteY4" fmla="*/ 8546 h 5031976"/>
                <a:gd name="connsiteX5" fmla="*/ 3238856 w 6845182"/>
                <a:gd name="connsiteY5" fmla="*/ 2794475 h 5031976"/>
                <a:gd name="connsiteX6" fmla="*/ 3614871 w 6845182"/>
                <a:gd name="connsiteY6" fmla="*/ 1589518 h 5031976"/>
                <a:gd name="connsiteX7" fmla="*/ 4067798 w 6845182"/>
                <a:gd name="connsiteY7" fmla="*/ 2811567 h 5031976"/>
                <a:gd name="connsiteX8" fmla="*/ 4477997 w 6845182"/>
                <a:gd name="connsiteY8" fmla="*/ 1632247 h 5031976"/>
                <a:gd name="connsiteX9" fmla="*/ 4922378 w 6845182"/>
                <a:gd name="connsiteY9" fmla="*/ 2794475 h 5031976"/>
                <a:gd name="connsiteX10" fmla="*/ 5409488 w 6845182"/>
                <a:gd name="connsiteY10" fmla="*/ 1615155 h 5031976"/>
                <a:gd name="connsiteX11" fmla="*/ 5452217 w 6845182"/>
                <a:gd name="connsiteY11" fmla="*/ 5016382 h 5031976"/>
                <a:gd name="connsiteX12" fmla="*/ 6845182 w 6845182"/>
                <a:gd name="connsiteY12" fmla="*/ 0 h 5031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45182" h="5031976">
                  <a:moveTo>
                    <a:pt x="0" y="8546"/>
                  </a:moveTo>
                  <a:cubicBezTo>
                    <a:pt x="333286" y="1396525"/>
                    <a:pt x="666573" y="2784505"/>
                    <a:pt x="940038" y="2785929"/>
                  </a:cubicBezTo>
                  <a:cubicBezTo>
                    <a:pt x="1213503" y="2787353"/>
                    <a:pt x="1408632" y="12819"/>
                    <a:pt x="1640793" y="17092"/>
                  </a:cubicBezTo>
                  <a:cubicBezTo>
                    <a:pt x="1872954" y="21365"/>
                    <a:pt x="2088023" y="2812991"/>
                    <a:pt x="2333002" y="2811567"/>
                  </a:cubicBezTo>
                  <a:cubicBezTo>
                    <a:pt x="2577982" y="2810143"/>
                    <a:pt x="2959694" y="11395"/>
                    <a:pt x="3110670" y="8546"/>
                  </a:cubicBezTo>
                  <a:cubicBezTo>
                    <a:pt x="3261646" y="5697"/>
                    <a:pt x="3154823" y="2530980"/>
                    <a:pt x="3238856" y="2794475"/>
                  </a:cubicBezTo>
                  <a:cubicBezTo>
                    <a:pt x="3322889" y="3057970"/>
                    <a:pt x="3476714" y="1586669"/>
                    <a:pt x="3614871" y="1589518"/>
                  </a:cubicBezTo>
                  <a:cubicBezTo>
                    <a:pt x="3753028" y="1592367"/>
                    <a:pt x="3923944" y="2804446"/>
                    <a:pt x="4067798" y="2811567"/>
                  </a:cubicBezTo>
                  <a:cubicBezTo>
                    <a:pt x="4211652" y="2818688"/>
                    <a:pt x="4335567" y="1635096"/>
                    <a:pt x="4477997" y="1632247"/>
                  </a:cubicBezTo>
                  <a:cubicBezTo>
                    <a:pt x="4620427" y="1629398"/>
                    <a:pt x="4767130" y="2797324"/>
                    <a:pt x="4922378" y="2794475"/>
                  </a:cubicBezTo>
                  <a:cubicBezTo>
                    <a:pt x="5077627" y="2791626"/>
                    <a:pt x="5321182" y="1244837"/>
                    <a:pt x="5409488" y="1615155"/>
                  </a:cubicBezTo>
                  <a:cubicBezTo>
                    <a:pt x="5497794" y="1985473"/>
                    <a:pt x="5212935" y="5285575"/>
                    <a:pt x="5452217" y="5016382"/>
                  </a:cubicBezTo>
                  <a:cubicBezTo>
                    <a:pt x="5691499" y="4747190"/>
                    <a:pt x="6268340" y="2373595"/>
                    <a:pt x="6845182" y="0"/>
                  </a:cubicBezTo>
                </a:path>
              </a:pathLst>
            </a:custGeom>
            <a:noFill/>
            <a:ln w="104775" cap="sq">
              <a:solidFill>
                <a:srgbClr val="99291E"/>
              </a:solidFill>
              <a:headEnd type="none" w="sm" len="sm"/>
              <a:tailEnd type="none"/>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54" dirty="0"/>
            </a:p>
          </p:txBody>
        </p:sp>
      </p:grpSp>
      <p:cxnSp>
        <p:nvCxnSpPr>
          <p:cNvPr id="9" name="Straight Connector 8">
            <a:extLst>
              <a:ext uri="{FF2B5EF4-FFF2-40B4-BE49-F238E27FC236}">
                <a16:creationId xmlns:a16="http://schemas.microsoft.com/office/drawing/2014/main" id="{69AF8610-CECB-5A48-9B97-C565D98036ED}"/>
              </a:ext>
            </a:extLst>
          </p:cNvPr>
          <p:cNvCxnSpPr>
            <a:cxnSpLocks/>
          </p:cNvCxnSpPr>
          <p:nvPr/>
        </p:nvCxnSpPr>
        <p:spPr>
          <a:xfrm>
            <a:off x="2369686" y="3355258"/>
            <a:ext cx="763429" cy="0"/>
          </a:xfrm>
          <a:prstGeom prst="line">
            <a:avLst/>
          </a:prstGeom>
          <a:ln w="63500">
            <a:solidFill>
              <a:srgbClr val="3C3837">
                <a:alpha val="32000"/>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73E8119-AF22-A645-8B41-975089B48373}"/>
              </a:ext>
            </a:extLst>
          </p:cNvPr>
          <p:cNvCxnSpPr>
            <a:cxnSpLocks/>
          </p:cNvCxnSpPr>
          <p:nvPr/>
        </p:nvCxnSpPr>
        <p:spPr>
          <a:xfrm flipV="1">
            <a:off x="3133114" y="3359921"/>
            <a:ext cx="0" cy="1850223"/>
          </a:xfrm>
          <a:prstGeom prst="line">
            <a:avLst/>
          </a:prstGeom>
          <a:ln w="63500">
            <a:solidFill>
              <a:srgbClr val="3C3837">
                <a:alpha val="32000"/>
              </a:srgbClr>
            </a:solidFill>
            <a:prstDash val="sysDot"/>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B3D7720C-C210-2447-90B9-87552A018B77}"/>
              </a:ext>
            </a:extLst>
          </p:cNvPr>
          <p:cNvSpPr txBox="1"/>
          <p:nvPr/>
        </p:nvSpPr>
        <p:spPr>
          <a:xfrm>
            <a:off x="1273705" y="4969821"/>
            <a:ext cx="431528" cy="346890"/>
          </a:xfrm>
          <a:prstGeom prst="rect">
            <a:avLst/>
          </a:prstGeom>
          <a:noFill/>
        </p:spPr>
        <p:txBody>
          <a:bodyPr wrap="none" rtlCol="0">
            <a:spAutoFit/>
          </a:bodyPr>
          <a:lstStyle/>
          <a:p>
            <a:r>
              <a:rPr lang="en-US" sz="1654" i="1" dirty="0">
                <a:latin typeface="Helvetica" pitchFamily="2" charset="0"/>
              </a:rPr>
              <a:t>(x)</a:t>
            </a:r>
          </a:p>
        </p:txBody>
      </p:sp>
      <p:sp>
        <p:nvSpPr>
          <p:cNvPr id="30" name="TextBox 29">
            <a:extLst>
              <a:ext uri="{FF2B5EF4-FFF2-40B4-BE49-F238E27FC236}">
                <a16:creationId xmlns:a16="http://schemas.microsoft.com/office/drawing/2014/main" id="{55FA2DE1-02F1-E943-A45C-5925635CF859}"/>
              </a:ext>
            </a:extLst>
          </p:cNvPr>
          <p:cNvSpPr txBox="1"/>
          <p:nvPr/>
        </p:nvSpPr>
        <p:spPr>
          <a:xfrm>
            <a:off x="2051277" y="2073899"/>
            <a:ext cx="704039" cy="346890"/>
          </a:xfrm>
          <a:prstGeom prst="rect">
            <a:avLst/>
          </a:prstGeom>
          <a:noFill/>
        </p:spPr>
        <p:txBody>
          <a:bodyPr wrap="none" rtlCol="0">
            <a:spAutoFit/>
          </a:bodyPr>
          <a:lstStyle/>
          <a:p>
            <a:r>
              <a:rPr lang="en-US" sz="1654" i="1" dirty="0">
                <a:latin typeface="Helvetica" pitchFamily="2" charset="0"/>
              </a:rPr>
              <a:t>(why)</a:t>
            </a:r>
          </a:p>
        </p:txBody>
      </p:sp>
      <p:cxnSp>
        <p:nvCxnSpPr>
          <p:cNvPr id="31" name="Straight Connector 30">
            <a:extLst>
              <a:ext uri="{FF2B5EF4-FFF2-40B4-BE49-F238E27FC236}">
                <a16:creationId xmlns:a16="http://schemas.microsoft.com/office/drawing/2014/main" id="{58F1421C-A68A-3B49-AB04-EF633AF993A2}"/>
              </a:ext>
            </a:extLst>
          </p:cNvPr>
          <p:cNvCxnSpPr>
            <a:cxnSpLocks/>
          </p:cNvCxnSpPr>
          <p:nvPr/>
        </p:nvCxnSpPr>
        <p:spPr>
          <a:xfrm>
            <a:off x="2369685" y="4705716"/>
            <a:ext cx="1762594" cy="0"/>
          </a:xfrm>
          <a:prstGeom prst="line">
            <a:avLst/>
          </a:prstGeom>
          <a:ln w="63500">
            <a:solidFill>
              <a:srgbClr val="3C3837">
                <a:alpha val="32000"/>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C1BB3C2-9BD9-1447-A60C-57769D869D4F}"/>
              </a:ext>
            </a:extLst>
          </p:cNvPr>
          <p:cNvCxnSpPr>
            <a:cxnSpLocks/>
            <a:endCxn id="15" idx="5"/>
          </p:cNvCxnSpPr>
          <p:nvPr/>
        </p:nvCxnSpPr>
        <p:spPr>
          <a:xfrm flipV="1">
            <a:off x="4132279" y="4659333"/>
            <a:ext cx="0" cy="557435"/>
          </a:xfrm>
          <a:prstGeom prst="line">
            <a:avLst/>
          </a:prstGeom>
          <a:ln w="63500">
            <a:solidFill>
              <a:srgbClr val="3C3837">
                <a:alpha val="32000"/>
              </a:srgbClr>
            </a:solidFill>
            <a:prstDash val="sysDot"/>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D41BD1B0-51F4-BD48-8037-62DF397AE5F8}"/>
              </a:ext>
            </a:extLst>
          </p:cNvPr>
          <p:cNvSpPr txBox="1"/>
          <p:nvPr/>
        </p:nvSpPr>
        <p:spPr>
          <a:xfrm>
            <a:off x="3131179" y="3126758"/>
            <a:ext cx="627095" cy="230832"/>
          </a:xfrm>
          <a:prstGeom prst="rect">
            <a:avLst/>
          </a:prstGeom>
          <a:noFill/>
        </p:spPr>
        <p:txBody>
          <a:bodyPr wrap="none" rtlCol="0">
            <a:spAutoFit/>
          </a:bodyPr>
          <a:lstStyle/>
          <a:p>
            <a:r>
              <a:rPr lang="en-US" sz="900" i="1" dirty="0">
                <a:latin typeface="Helvetica" pitchFamily="2" charset="0"/>
              </a:rPr>
              <a:t>(x</a:t>
            </a:r>
            <a:r>
              <a:rPr lang="en-US" sz="499" i="1" dirty="0">
                <a:latin typeface="Helvetica" pitchFamily="2" charset="0"/>
              </a:rPr>
              <a:t>1</a:t>
            </a:r>
            <a:r>
              <a:rPr lang="en-US" sz="900" i="1" dirty="0">
                <a:latin typeface="Helvetica" pitchFamily="2" charset="0"/>
              </a:rPr>
              <a:t>,why</a:t>
            </a:r>
            <a:r>
              <a:rPr lang="en-US" sz="499" i="1" dirty="0">
                <a:latin typeface="Helvetica" pitchFamily="2" charset="0"/>
              </a:rPr>
              <a:t>1</a:t>
            </a:r>
            <a:r>
              <a:rPr lang="en-US" sz="900" i="1" dirty="0">
                <a:latin typeface="Helvetica" pitchFamily="2" charset="0"/>
              </a:rPr>
              <a:t>)</a:t>
            </a:r>
          </a:p>
        </p:txBody>
      </p:sp>
      <p:sp>
        <p:nvSpPr>
          <p:cNvPr id="43" name="TextBox 42">
            <a:extLst>
              <a:ext uri="{FF2B5EF4-FFF2-40B4-BE49-F238E27FC236}">
                <a16:creationId xmlns:a16="http://schemas.microsoft.com/office/drawing/2014/main" id="{7D6442AD-662A-2043-913C-5F32B35FEF74}"/>
              </a:ext>
            </a:extLst>
          </p:cNvPr>
          <p:cNvSpPr txBox="1"/>
          <p:nvPr/>
        </p:nvSpPr>
        <p:spPr>
          <a:xfrm>
            <a:off x="4133757" y="4659333"/>
            <a:ext cx="627095" cy="230832"/>
          </a:xfrm>
          <a:prstGeom prst="rect">
            <a:avLst/>
          </a:prstGeom>
          <a:noFill/>
        </p:spPr>
        <p:txBody>
          <a:bodyPr wrap="none" rtlCol="0">
            <a:spAutoFit/>
          </a:bodyPr>
          <a:lstStyle/>
          <a:p>
            <a:r>
              <a:rPr lang="en-US" sz="900" i="1" dirty="0">
                <a:latin typeface="Helvetica" pitchFamily="2" charset="0"/>
              </a:rPr>
              <a:t>(x</a:t>
            </a:r>
            <a:r>
              <a:rPr lang="en-US" sz="499" i="1" dirty="0">
                <a:latin typeface="Helvetica" pitchFamily="2" charset="0"/>
              </a:rPr>
              <a:t>2</a:t>
            </a:r>
            <a:r>
              <a:rPr lang="en-US" sz="900" i="1" dirty="0">
                <a:latin typeface="Helvetica" pitchFamily="2" charset="0"/>
              </a:rPr>
              <a:t>,why</a:t>
            </a:r>
            <a:r>
              <a:rPr lang="en-US" sz="499" i="1" dirty="0">
                <a:latin typeface="Helvetica" pitchFamily="2" charset="0"/>
              </a:rPr>
              <a:t>2</a:t>
            </a:r>
            <a:r>
              <a:rPr lang="en-US" sz="900" i="1" dirty="0">
                <a:latin typeface="Helvetica" pitchFamily="2" charset="0"/>
              </a:rPr>
              <a:t>)</a:t>
            </a:r>
          </a:p>
        </p:txBody>
      </p:sp>
      <p:sp>
        <p:nvSpPr>
          <p:cNvPr id="44" name="TextBox 43">
            <a:extLst>
              <a:ext uri="{FF2B5EF4-FFF2-40B4-BE49-F238E27FC236}">
                <a16:creationId xmlns:a16="http://schemas.microsoft.com/office/drawing/2014/main" id="{EE0C3915-FECC-254D-9B1C-1CC7F03397B5}"/>
              </a:ext>
            </a:extLst>
          </p:cNvPr>
          <p:cNvSpPr txBox="1"/>
          <p:nvPr/>
        </p:nvSpPr>
        <p:spPr>
          <a:xfrm>
            <a:off x="2746169" y="6474077"/>
            <a:ext cx="2675732" cy="300082"/>
          </a:xfrm>
          <a:prstGeom prst="rect">
            <a:avLst/>
          </a:prstGeom>
          <a:noFill/>
        </p:spPr>
        <p:txBody>
          <a:bodyPr wrap="none" lIns="91440" tIns="45720" rIns="91440" bIns="45720" rtlCol="0" anchor="t">
            <a:spAutoFit/>
          </a:bodyPr>
          <a:lstStyle/>
          <a:p>
            <a:pPr algn="ctr"/>
            <a:r>
              <a:rPr lang="en-US" sz="1350" i="1" dirty="0">
                <a:latin typeface="Helvetica"/>
                <a:cs typeface="Helvetica"/>
              </a:rPr>
              <a:t>[Solving for (x) in terms of (why)]</a:t>
            </a:r>
          </a:p>
        </p:txBody>
      </p:sp>
      <p:sp>
        <p:nvSpPr>
          <p:cNvPr id="2" name="Oval 1">
            <a:extLst>
              <a:ext uri="{FF2B5EF4-FFF2-40B4-BE49-F238E27FC236}">
                <a16:creationId xmlns:a16="http://schemas.microsoft.com/office/drawing/2014/main" id="{2ED95EE1-D9E4-4AAF-9098-2E6418CBAC8A}"/>
              </a:ext>
            </a:extLst>
          </p:cNvPr>
          <p:cNvSpPr/>
          <p:nvPr/>
        </p:nvSpPr>
        <p:spPr>
          <a:xfrm>
            <a:off x="3086103" y="3312168"/>
            <a:ext cx="98640" cy="100931"/>
          </a:xfrm>
          <a:prstGeom prst="ellips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B7F5090-B9E6-49BE-B4D8-C39E5AF461D1}"/>
              </a:ext>
            </a:extLst>
          </p:cNvPr>
          <p:cNvSpPr/>
          <p:nvPr/>
        </p:nvSpPr>
        <p:spPr>
          <a:xfrm>
            <a:off x="4084437" y="4664659"/>
            <a:ext cx="98640" cy="100931"/>
          </a:xfrm>
          <a:prstGeom prst="ellips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2501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B772AA-D5B1-0047-9A1A-2AF457E4444D}"/>
              </a:ext>
            </a:extLst>
          </p:cNvPr>
          <p:cNvPicPr>
            <a:picLocks noChangeAspect="1"/>
          </p:cNvPicPr>
          <p:nvPr/>
        </p:nvPicPr>
        <p:blipFill rotWithShape="1">
          <a:blip r:embed="rId3">
            <a:alphaModFix/>
            <a:grayscl/>
            <a:extLst>
              <a:ext uri="{BEBA8EAE-BF5A-486C-A8C5-ECC9F3942E4B}">
                <a14:imgProps xmlns:a14="http://schemas.microsoft.com/office/drawing/2010/main">
                  <a14:imgLayer r:embed="rId4">
                    <a14:imgEffect>
                      <a14:sharpenSoften amount="100000"/>
                    </a14:imgEffect>
                    <a14:imgEffect>
                      <a14:colorTemperature colorTemp="4700"/>
                    </a14:imgEffect>
                    <a14:imgEffect>
                      <a14:brightnessContrast contrast="20000"/>
                    </a14:imgEffect>
                  </a14:imgLayer>
                </a14:imgProps>
              </a:ext>
            </a:extLst>
          </a:blip>
          <a:srcRect r="33958"/>
          <a:stretch/>
        </p:blipFill>
        <p:spPr>
          <a:xfrm>
            <a:off x="-5620" y="-5621"/>
            <a:ext cx="8454452" cy="8349521"/>
          </a:xfrm>
          <a:prstGeom prst="rect">
            <a:avLst/>
          </a:prstGeom>
          <a:effectLst>
            <a:outerShdw blurRad="50800" dist="50800" dir="5400000" algn="ctr" rotWithShape="0">
              <a:srgbClr val="000000"/>
            </a:outerShdw>
          </a:effectLst>
        </p:spPr>
      </p:pic>
      <p:pic>
        <p:nvPicPr>
          <p:cNvPr id="6" name="Picture 5" descr="A clock on the side of a building&#10;&#10;Description automatically generated">
            <a:extLst>
              <a:ext uri="{FF2B5EF4-FFF2-40B4-BE49-F238E27FC236}">
                <a16:creationId xmlns:a16="http://schemas.microsoft.com/office/drawing/2014/main" id="{A3086F01-352F-4CAB-AB8C-5ED4BB883985}"/>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4700"/>
                    </a14:imgEffect>
                    <a14:imgEffect>
                      <a14:saturation sat="0"/>
                    </a14:imgEffect>
                    <a14:imgEffect>
                      <a14:brightnessContrast bright="4000"/>
                    </a14:imgEffect>
                  </a14:imgLayer>
                </a14:imgProps>
              </a:ext>
            </a:extLst>
          </a:blip>
          <a:srcRect r="33881"/>
          <a:stretch/>
        </p:blipFill>
        <p:spPr>
          <a:xfrm>
            <a:off x="14367" y="-136252"/>
            <a:ext cx="8550640" cy="8621485"/>
          </a:xfrm>
          <a:prstGeom prst="rect">
            <a:avLst/>
          </a:prstGeom>
        </p:spPr>
      </p:pic>
      <p:sp>
        <p:nvSpPr>
          <p:cNvPr id="5" name="Rectangle 4">
            <a:extLst>
              <a:ext uri="{FF2B5EF4-FFF2-40B4-BE49-F238E27FC236}">
                <a16:creationId xmlns:a16="http://schemas.microsoft.com/office/drawing/2014/main" id="{F4D49159-B9F5-254D-AD0B-B0473022AAF9}"/>
              </a:ext>
            </a:extLst>
          </p:cNvPr>
          <p:cNvSpPr/>
          <p:nvPr/>
        </p:nvSpPr>
        <p:spPr>
          <a:xfrm>
            <a:off x="-5620" y="-146956"/>
            <a:ext cx="8454452" cy="8621486"/>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54"/>
          </a:p>
        </p:txBody>
      </p:sp>
      <p:sp>
        <p:nvSpPr>
          <p:cNvPr id="2" name="Rectangle 1">
            <a:extLst>
              <a:ext uri="{FF2B5EF4-FFF2-40B4-BE49-F238E27FC236}">
                <a16:creationId xmlns:a16="http://schemas.microsoft.com/office/drawing/2014/main" id="{27085008-2382-4F39-8B52-3496BBA033B0}"/>
              </a:ext>
            </a:extLst>
          </p:cNvPr>
          <p:cNvSpPr/>
          <p:nvPr/>
        </p:nvSpPr>
        <p:spPr>
          <a:xfrm>
            <a:off x="-179882" y="-146956"/>
            <a:ext cx="8744889" cy="9144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3AD7B511-E0DC-4ED0-A0D9-3425E8B33F5F}"/>
              </a:ext>
            </a:extLst>
          </p:cNvPr>
          <p:cNvPicPr>
            <a:picLocks noChangeAspect="1"/>
          </p:cNvPicPr>
          <p:nvPr/>
        </p:nvPicPr>
        <p:blipFill>
          <a:blip r:embed="rId7"/>
          <a:stretch>
            <a:fillRect/>
          </a:stretch>
        </p:blipFill>
        <p:spPr>
          <a:xfrm>
            <a:off x="2346403" y="68639"/>
            <a:ext cx="4184461" cy="698805"/>
          </a:xfrm>
          <a:prstGeom prst="rect">
            <a:avLst/>
          </a:prstGeom>
        </p:spPr>
      </p:pic>
      <p:sp>
        <p:nvSpPr>
          <p:cNvPr id="7" name="Rectangle 6">
            <a:extLst>
              <a:ext uri="{FF2B5EF4-FFF2-40B4-BE49-F238E27FC236}">
                <a16:creationId xmlns:a16="http://schemas.microsoft.com/office/drawing/2014/main" id="{AC6D8BEB-FD48-354F-BFF9-886D821150E3}"/>
              </a:ext>
            </a:extLst>
          </p:cNvPr>
          <p:cNvSpPr/>
          <p:nvPr/>
        </p:nvSpPr>
        <p:spPr>
          <a:xfrm>
            <a:off x="1052135" y="2124767"/>
            <a:ext cx="5228745" cy="4239622"/>
          </a:xfrm>
          <a:prstGeom prst="rect">
            <a:avLst/>
          </a:prstGeom>
        </p:spPr>
        <p:txBody>
          <a:bodyPr wrap="square" lIns="91440" tIns="45720" rIns="91440" bIns="45720" anchor="t">
            <a:spAutoFit/>
          </a:bodyPr>
          <a:lstStyle/>
          <a:p>
            <a:pPr algn="just"/>
            <a:r>
              <a:rPr lang="en-US" sz="1400" b="1" dirty="0">
                <a:solidFill>
                  <a:srgbClr val="FFFFFF"/>
                </a:solidFill>
                <a:effectLst>
                  <a:outerShdw blurRad="38100" dist="38100" dir="2700000" algn="tl">
                    <a:srgbClr val="000000">
                      <a:alpha val="43137"/>
                    </a:srgbClr>
                  </a:outerShdw>
                </a:effectLst>
                <a:latin typeface="Helvetica"/>
                <a:cs typeface="Helvetica"/>
              </a:rPr>
              <a:t>Our mission</a:t>
            </a:r>
          </a:p>
          <a:p>
            <a:pPr algn="just"/>
            <a:endParaRPr lang="en-US" sz="1050" b="1" dirty="0">
              <a:solidFill>
                <a:srgbClr val="FFFFFF"/>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a:p>
            <a:pPr algn="just"/>
            <a:r>
              <a:rPr lang="en-US" sz="1050" dirty="0">
                <a:solidFill>
                  <a:srgbClr val="FFFFFF"/>
                </a:solidFill>
                <a:effectLst>
                  <a:outerShdw blurRad="38100" dist="38100" dir="2700000" algn="tl">
                    <a:srgbClr val="000000">
                      <a:alpha val="43137"/>
                    </a:srgbClr>
                  </a:outerShdw>
                </a:effectLst>
                <a:latin typeface="Helvetica"/>
                <a:cs typeface="Helvetica"/>
              </a:rPr>
              <a:t>University advising partners with students, parents, and the community to facilitate autonomy, foster independence, and develop opportunities to </a:t>
            </a:r>
            <a:r>
              <a:rPr lang="en-US" sz="1050" b="1" dirty="0">
                <a:solidFill>
                  <a:srgbClr val="FFFFFF"/>
                </a:solidFill>
                <a:effectLst>
                  <a:outerShdw blurRad="38100" dist="38100" dir="2700000" algn="tl">
                    <a:srgbClr val="000000">
                      <a:alpha val="43137"/>
                    </a:srgbClr>
                  </a:outerShdw>
                </a:effectLst>
                <a:latin typeface="Helvetica"/>
                <a:cs typeface="Helvetica"/>
              </a:rPr>
              <a:t>engage </a:t>
            </a:r>
            <a:r>
              <a:rPr lang="en-US" sz="1050" dirty="0">
                <a:solidFill>
                  <a:srgbClr val="FFFFFF"/>
                </a:solidFill>
                <a:effectLst>
                  <a:outerShdw blurRad="38100" dist="38100" dir="2700000" algn="tl">
                    <a:srgbClr val="000000">
                      <a:alpha val="43137"/>
                    </a:srgbClr>
                  </a:outerShdw>
                </a:effectLst>
                <a:latin typeface="Helvetica"/>
                <a:cs typeface="Helvetica"/>
              </a:rPr>
              <a:t>in and </a:t>
            </a:r>
            <a:r>
              <a:rPr lang="en-US" sz="1050" b="1" dirty="0">
                <a:solidFill>
                  <a:srgbClr val="FFFFFF"/>
                </a:solidFill>
                <a:effectLst>
                  <a:outerShdw blurRad="38100" dist="38100" dir="2700000" algn="tl">
                    <a:srgbClr val="000000">
                      <a:alpha val="43137"/>
                    </a:srgbClr>
                  </a:outerShdw>
                </a:effectLst>
                <a:latin typeface="Helvetica"/>
                <a:cs typeface="Helvetica"/>
              </a:rPr>
              <a:t>refine</a:t>
            </a:r>
            <a:r>
              <a:rPr lang="en-US" sz="1050" dirty="0">
                <a:solidFill>
                  <a:srgbClr val="FFFFFF"/>
                </a:solidFill>
                <a:effectLst>
                  <a:outerShdw blurRad="38100" dist="38100" dir="2700000" algn="tl">
                    <a:srgbClr val="000000">
                      <a:alpha val="43137"/>
                    </a:srgbClr>
                  </a:outerShdw>
                </a:effectLst>
                <a:latin typeface="Helvetica"/>
                <a:cs typeface="Helvetica"/>
              </a:rPr>
              <a:t> the academic </a:t>
            </a:r>
            <a:r>
              <a:rPr lang="en-US" sz="1050" b="1" dirty="0">
                <a:solidFill>
                  <a:srgbClr val="FFFFFF"/>
                </a:solidFill>
                <a:effectLst>
                  <a:outerShdw blurRad="38100" dist="38100" dir="2700000" algn="tl">
                    <a:srgbClr val="000000">
                      <a:alpha val="43137"/>
                    </a:srgbClr>
                  </a:outerShdw>
                </a:effectLst>
                <a:latin typeface="Helvetica"/>
                <a:cs typeface="Helvetica"/>
              </a:rPr>
              <a:t>advising</a:t>
            </a:r>
            <a:r>
              <a:rPr lang="en-US" sz="1050" dirty="0">
                <a:solidFill>
                  <a:srgbClr val="FFFFFF"/>
                </a:solidFill>
                <a:effectLst>
                  <a:outerShdw blurRad="38100" dist="38100" dir="2700000" algn="tl">
                    <a:srgbClr val="000000">
                      <a:alpha val="43137"/>
                    </a:srgbClr>
                  </a:outerShdw>
                </a:effectLst>
                <a:latin typeface="Helvetica"/>
                <a:cs typeface="Helvetica"/>
              </a:rPr>
              <a:t> experience.</a:t>
            </a:r>
          </a:p>
          <a:p>
            <a:pPr algn="just"/>
            <a:endParaRPr lang="en-US" sz="1050" b="1" dirty="0">
              <a:solidFill>
                <a:srgbClr val="FFFFFF"/>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a:p>
            <a:pPr algn="just"/>
            <a:r>
              <a:rPr lang="en-US" sz="1400" b="1" dirty="0">
                <a:solidFill>
                  <a:srgbClr val="FFFFFF"/>
                </a:solidFill>
                <a:effectLst>
                  <a:outerShdw blurRad="38100" dist="38100" dir="2700000" algn="tl">
                    <a:srgbClr val="000000">
                      <a:alpha val="43137"/>
                    </a:srgbClr>
                  </a:outerShdw>
                </a:effectLst>
                <a:latin typeface="Helvetica"/>
                <a:cs typeface="Helvetica"/>
              </a:rPr>
              <a:t>Engage</a:t>
            </a:r>
            <a:r>
              <a:rPr lang="en-US" sz="1400" dirty="0">
                <a:solidFill>
                  <a:srgbClr val="FFFFFF"/>
                </a:solidFill>
                <a:effectLst>
                  <a:outerShdw blurRad="38100" dist="38100" dir="2700000" algn="tl">
                    <a:srgbClr val="000000">
                      <a:alpha val="43137"/>
                    </a:srgbClr>
                  </a:outerShdw>
                </a:effectLst>
                <a:latin typeface="Helvetica"/>
                <a:cs typeface="Helvetica"/>
              </a:rPr>
              <a:t>. </a:t>
            </a:r>
            <a:r>
              <a:rPr lang="en-US" sz="1400" b="1" dirty="0">
                <a:solidFill>
                  <a:srgbClr val="FFFFFF"/>
                </a:solidFill>
                <a:effectLst>
                  <a:outerShdw blurRad="38100" dist="38100" dir="2700000" algn="tl">
                    <a:srgbClr val="000000">
                      <a:alpha val="43137"/>
                    </a:srgbClr>
                  </a:outerShdw>
                </a:effectLst>
                <a:latin typeface="Helvetica"/>
                <a:cs typeface="Helvetica"/>
              </a:rPr>
              <a:t>Refine</a:t>
            </a:r>
            <a:r>
              <a:rPr lang="en-US" sz="1400" dirty="0">
                <a:solidFill>
                  <a:srgbClr val="FFFFFF"/>
                </a:solidFill>
                <a:effectLst>
                  <a:outerShdw blurRad="38100" dist="38100" dir="2700000" algn="tl">
                    <a:srgbClr val="000000">
                      <a:alpha val="43137"/>
                    </a:srgbClr>
                  </a:outerShdw>
                </a:effectLst>
                <a:latin typeface="Helvetica"/>
                <a:cs typeface="Helvetica"/>
              </a:rPr>
              <a:t>. A</a:t>
            </a:r>
            <a:r>
              <a:rPr lang="en-US" sz="1400" b="1" dirty="0">
                <a:solidFill>
                  <a:srgbClr val="FFFFFF"/>
                </a:solidFill>
                <a:effectLst>
                  <a:outerShdw blurRad="38100" dist="38100" dir="2700000" algn="tl">
                    <a:srgbClr val="000000">
                      <a:alpha val="43137"/>
                    </a:srgbClr>
                  </a:outerShdw>
                </a:effectLst>
                <a:latin typeface="Helvetica"/>
                <a:cs typeface="Helvetica"/>
              </a:rPr>
              <a:t>dvise</a:t>
            </a:r>
            <a:r>
              <a:rPr lang="en-US" sz="1050" dirty="0">
                <a:solidFill>
                  <a:srgbClr val="FFFFFF"/>
                </a:solidFill>
                <a:effectLst>
                  <a:outerShdw blurRad="38100" dist="38100" dir="2700000" algn="tl">
                    <a:srgbClr val="000000">
                      <a:alpha val="43137"/>
                    </a:srgbClr>
                  </a:outerShdw>
                </a:effectLst>
                <a:latin typeface="Helvetica"/>
                <a:cs typeface="Helvetica"/>
              </a:rPr>
              <a:t>.</a:t>
            </a:r>
          </a:p>
          <a:p>
            <a:pPr algn="just"/>
            <a:r>
              <a:rPr lang="en-US" sz="1050" dirty="0">
                <a:solidFill>
                  <a:srgbClr val="FFFFFF"/>
                </a:solidFill>
                <a:effectLst>
                  <a:outerShdw blurRad="38100" dist="38100" dir="2700000" algn="tl">
                    <a:srgbClr val="000000">
                      <a:alpha val="43137"/>
                    </a:srgbClr>
                  </a:outerShdw>
                </a:effectLst>
                <a:latin typeface="Helvetica"/>
                <a:cs typeface="Helvetica"/>
              </a:rPr>
              <a:t>These are three simple words that envelop our entire philosophy of facilitating student growth, development, and success.</a:t>
            </a:r>
          </a:p>
          <a:p>
            <a:pPr algn="just"/>
            <a:endParaRPr lang="en-US" sz="1050" b="1" dirty="0">
              <a:solidFill>
                <a:srgbClr val="FFFFFF"/>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a:p>
            <a:pPr algn="just"/>
            <a:r>
              <a:rPr lang="en-US" sz="1400" b="1" dirty="0">
                <a:solidFill>
                  <a:srgbClr val="FFFFFF"/>
                </a:solidFill>
                <a:effectLst>
                  <a:outerShdw blurRad="38100" dist="38100" dir="2700000" algn="tl">
                    <a:srgbClr val="000000">
                      <a:alpha val="43137"/>
                    </a:srgbClr>
                  </a:outerShdw>
                </a:effectLst>
                <a:latin typeface="Helvetica"/>
                <a:cs typeface="Helvetica"/>
              </a:rPr>
              <a:t>Engage</a:t>
            </a:r>
            <a:r>
              <a:rPr lang="en-US" sz="1050" dirty="0">
                <a:solidFill>
                  <a:srgbClr val="FFFFFF"/>
                </a:solidFill>
                <a:effectLst>
                  <a:outerShdw blurRad="38100" dist="38100" dir="2700000" algn="tl">
                    <a:srgbClr val="000000">
                      <a:alpha val="43137"/>
                    </a:srgbClr>
                  </a:outerShdw>
                </a:effectLst>
                <a:latin typeface="Helvetica"/>
                <a:cs typeface="Helvetica"/>
              </a:rPr>
              <a:t>. We meet students where they are, academically, socially, geographically. from Raider Road Shows and Red Raider Orientation to teaching Raider Ready classes to intentional communication with students who may be searching for direction, we actively engage students in conversations, action plans, and success strategies.</a:t>
            </a:r>
          </a:p>
          <a:p>
            <a:pPr algn="just"/>
            <a:endParaRPr lang="en-US" sz="1050" b="1" dirty="0">
              <a:solidFill>
                <a:srgbClr val="FFFFFF"/>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a:p>
            <a:pPr algn="just"/>
            <a:r>
              <a:rPr lang="en-US" sz="1400" b="1" dirty="0">
                <a:solidFill>
                  <a:srgbClr val="FFFFFF"/>
                </a:solidFill>
                <a:effectLst>
                  <a:outerShdw blurRad="38100" dist="38100" dir="2700000" algn="tl">
                    <a:srgbClr val="000000">
                      <a:alpha val="43137"/>
                    </a:srgbClr>
                  </a:outerShdw>
                </a:effectLst>
                <a:latin typeface="Helvetica"/>
                <a:cs typeface="Helvetica"/>
              </a:rPr>
              <a:t>Refine</a:t>
            </a:r>
            <a:r>
              <a:rPr lang="en-US" sz="1050" dirty="0">
                <a:solidFill>
                  <a:srgbClr val="FFFFFF"/>
                </a:solidFill>
                <a:effectLst>
                  <a:outerShdw blurRad="38100" dist="38100" dir="2700000" algn="tl">
                    <a:srgbClr val="000000">
                      <a:alpha val="43137"/>
                    </a:srgbClr>
                  </a:outerShdw>
                </a:effectLst>
                <a:latin typeface="Helvetica"/>
                <a:cs typeface="Helvetica"/>
              </a:rPr>
              <a:t>. Goals are vital to success. TTUA provides the support and framework for you to look critically at your goals, your strengths, your talents, and your intentions to find details and refinements to make those goals a reality.</a:t>
            </a:r>
          </a:p>
          <a:p>
            <a:pPr algn="just"/>
            <a:endParaRPr lang="en-US" sz="1050" b="1" dirty="0">
              <a:solidFill>
                <a:srgbClr val="FFFFFF"/>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a:p>
            <a:pPr algn="just"/>
            <a:r>
              <a:rPr lang="en-US" sz="1400" b="1" dirty="0">
                <a:solidFill>
                  <a:srgbClr val="FFFFFF"/>
                </a:solidFill>
                <a:effectLst>
                  <a:outerShdw blurRad="38100" dist="38100" dir="2700000" algn="tl">
                    <a:srgbClr val="000000">
                      <a:alpha val="43137"/>
                    </a:srgbClr>
                  </a:outerShdw>
                </a:effectLst>
                <a:latin typeface="Helvetica"/>
                <a:cs typeface="Helvetica"/>
              </a:rPr>
              <a:t>Advise</a:t>
            </a:r>
            <a:r>
              <a:rPr lang="en-US" sz="1050" dirty="0">
                <a:solidFill>
                  <a:srgbClr val="FFFFFF"/>
                </a:solidFill>
                <a:effectLst>
                  <a:outerShdw blurRad="38100" dist="38100" dir="2700000" algn="tl">
                    <a:srgbClr val="000000">
                      <a:alpha val="43137"/>
                    </a:srgbClr>
                  </a:outerShdw>
                </a:effectLst>
                <a:latin typeface="Helvetica"/>
                <a:cs typeface="Helvetica"/>
              </a:rPr>
              <a:t>. This doesn't mean picking courses for you, advising means coaching, facilitating, encouraging, guiding, questioning, pushing, collaborating. You are in control of your college career; we are here to support, assist, bolster, and champion your success.</a:t>
            </a:r>
            <a:endParaRPr lang="en-US" sz="1050" b="0" i="0" dirty="0">
              <a:solidFill>
                <a:srgbClr val="FFFFFF"/>
              </a:solidFill>
              <a:effectLst>
                <a:outerShdw blurRad="38100" dist="38100" dir="2700000" algn="tl">
                  <a:srgbClr val="000000">
                    <a:alpha val="43137"/>
                  </a:srgbClr>
                </a:outerShdw>
              </a:effectLst>
              <a:latin typeface="Helvetica"/>
              <a:cs typeface="Helvetica"/>
            </a:endParaRPr>
          </a:p>
        </p:txBody>
      </p:sp>
    </p:spTree>
    <p:extLst>
      <p:ext uri="{BB962C8B-B14F-4D97-AF65-F5344CB8AC3E}">
        <p14:creationId xmlns:p14="http://schemas.microsoft.com/office/powerpoint/2010/main" val="147162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E11BDE-770A-BD46-882C-38AF0ECCC4AF}"/>
              </a:ext>
            </a:extLst>
          </p:cNvPr>
          <p:cNvSpPr/>
          <p:nvPr/>
        </p:nvSpPr>
        <p:spPr>
          <a:xfrm>
            <a:off x="-139700" y="-184430"/>
            <a:ext cx="2559056" cy="8694710"/>
          </a:xfrm>
          <a:prstGeom prst="rect">
            <a:avLst/>
          </a:prstGeom>
          <a:solidFill>
            <a:srgbClr val="333333"/>
          </a:solidFill>
          <a:ln>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54"/>
          </a:p>
        </p:txBody>
      </p:sp>
      <p:sp>
        <p:nvSpPr>
          <p:cNvPr id="69" name="TextBox 68">
            <a:extLst>
              <a:ext uri="{FF2B5EF4-FFF2-40B4-BE49-F238E27FC236}">
                <a16:creationId xmlns:a16="http://schemas.microsoft.com/office/drawing/2014/main" id="{861FC505-36D4-BB4A-924F-40648B70BFCB}"/>
              </a:ext>
            </a:extLst>
          </p:cNvPr>
          <p:cNvSpPr txBox="1"/>
          <p:nvPr/>
        </p:nvSpPr>
        <p:spPr>
          <a:xfrm>
            <a:off x="3359328" y="5932325"/>
            <a:ext cx="3043846" cy="1815882"/>
          </a:xfrm>
          <a:prstGeom prst="rect">
            <a:avLst/>
          </a:prstGeom>
          <a:noFill/>
          <a:effectLst/>
        </p:spPr>
        <p:txBody>
          <a:bodyPr wrap="square" rtlCol="0">
            <a:spAutoFit/>
          </a:bodyPr>
          <a:lstStyle/>
          <a:p>
            <a:r>
              <a:rPr lang="en-US" sz="3200" b="1" dirty="0">
                <a:solidFill>
                  <a:srgbClr val="333333"/>
                </a:solidFill>
                <a:latin typeface="Helvetica" pitchFamily="2" charset="0"/>
              </a:rPr>
              <a:t>6</a:t>
            </a:r>
            <a:r>
              <a:rPr lang="en-US" sz="2000" b="1" dirty="0">
                <a:solidFill>
                  <a:srgbClr val="333333"/>
                </a:solidFill>
                <a:latin typeface="Helvetica" pitchFamily="2" charset="0"/>
              </a:rPr>
              <a:t> determining </a:t>
            </a:r>
          </a:p>
          <a:p>
            <a:r>
              <a:rPr lang="en-US" sz="2000" b="1" dirty="0">
                <a:solidFill>
                  <a:srgbClr val="333333"/>
                </a:solidFill>
                <a:latin typeface="Helvetica" pitchFamily="2" charset="0"/>
              </a:rPr>
              <a:t>factors in the </a:t>
            </a:r>
          </a:p>
          <a:p>
            <a:r>
              <a:rPr lang="en-US" sz="2000" b="1" dirty="0">
                <a:solidFill>
                  <a:srgbClr val="333333"/>
                </a:solidFill>
                <a:latin typeface="Helvetica" pitchFamily="2" charset="0"/>
              </a:rPr>
              <a:t>process </a:t>
            </a:r>
          </a:p>
          <a:p>
            <a:r>
              <a:rPr lang="en-US" sz="2000" b="1" dirty="0">
                <a:solidFill>
                  <a:srgbClr val="333333"/>
                </a:solidFill>
                <a:latin typeface="Helvetica" pitchFamily="2" charset="0"/>
              </a:rPr>
              <a:t>of choosing </a:t>
            </a:r>
          </a:p>
          <a:p>
            <a:r>
              <a:rPr lang="en-US" sz="2000" b="1" dirty="0">
                <a:solidFill>
                  <a:srgbClr val="333333"/>
                </a:solidFill>
                <a:latin typeface="Helvetica" pitchFamily="2" charset="0"/>
              </a:rPr>
              <a:t>a major</a:t>
            </a:r>
          </a:p>
        </p:txBody>
      </p:sp>
      <p:grpSp>
        <p:nvGrpSpPr>
          <p:cNvPr id="4" name="Group 3">
            <a:extLst>
              <a:ext uri="{FF2B5EF4-FFF2-40B4-BE49-F238E27FC236}">
                <a16:creationId xmlns:a16="http://schemas.microsoft.com/office/drawing/2014/main" id="{629D8C40-91A5-473A-8784-68B970879343}"/>
              </a:ext>
            </a:extLst>
          </p:cNvPr>
          <p:cNvGrpSpPr/>
          <p:nvPr/>
        </p:nvGrpSpPr>
        <p:grpSpPr>
          <a:xfrm>
            <a:off x="3108086" y="709993"/>
            <a:ext cx="7886579" cy="4756898"/>
            <a:chOff x="3141539" y="1918078"/>
            <a:chExt cx="7886579" cy="4756898"/>
          </a:xfrm>
        </p:grpSpPr>
        <p:sp>
          <p:nvSpPr>
            <p:cNvPr id="3" name="Pie 2">
              <a:extLst>
                <a:ext uri="{FF2B5EF4-FFF2-40B4-BE49-F238E27FC236}">
                  <a16:creationId xmlns:a16="http://schemas.microsoft.com/office/drawing/2014/main" id="{CCFD9CE7-4B3A-E24D-BDEB-D6FE011B4A6A}"/>
                </a:ext>
              </a:extLst>
            </p:cNvPr>
            <p:cNvSpPr/>
            <p:nvPr/>
          </p:nvSpPr>
          <p:spPr>
            <a:xfrm>
              <a:off x="6131037" y="1973060"/>
              <a:ext cx="4897081" cy="4515692"/>
            </a:xfrm>
            <a:prstGeom prst="pie">
              <a:avLst>
                <a:gd name="adj1" fmla="val 5315297"/>
                <a:gd name="adj2" fmla="val 16209806"/>
              </a:avLst>
            </a:prstGeom>
            <a:solidFill>
              <a:srgbClr val="99291E"/>
            </a:solidFill>
            <a:ln>
              <a:solidFill>
                <a:srgbClr val="3C3837"/>
              </a:solidFill>
            </a:ln>
            <a:effectLst>
              <a:outerShdw blurRad="127000" dist="38100" dir="2700000" algn="tl" rotWithShape="0">
                <a:prstClr val="black">
                  <a:alpha val="9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54" dirty="0">
                <a:solidFill>
                  <a:schemeClr val="tx1"/>
                </a:solidFill>
              </a:endParaRPr>
            </a:p>
          </p:txBody>
        </p:sp>
        <p:sp>
          <p:nvSpPr>
            <p:cNvPr id="16" name="Pie 15">
              <a:extLst>
                <a:ext uri="{FF2B5EF4-FFF2-40B4-BE49-F238E27FC236}">
                  <a16:creationId xmlns:a16="http://schemas.microsoft.com/office/drawing/2014/main" id="{CA7FECF2-C747-7942-84A7-29FAB18C16D3}"/>
                </a:ext>
              </a:extLst>
            </p:cNvPr>
            <p:cNvSpPr/>
            <p:nvPr/>
          </p:nvSpPr>
          <p:spPr>
            <a:xfrm>
              <a:off x="6131037" y="1973060"/>
              <a:ext cx="4897081" cy="4515692"/>
            </a:xfrm>
            <a:prstGeom prst="pie">
              <a:avLst>
                <a:gd name="adj1" fmla="val 8977951"/>
                <a:gd name="adj2" fmla="val 16209806"/>
              </a:avLst>
            </a:prstGeom>
            <a:solidFill>
              <a:srgbClr val="899FB5"/>
            </a:solidFill>
            <a:ln>
              <a:solidFill>
                <a:srgbClr val="333333"/>
              </a:solidFill>
            </a:ln>
            <a:effectLst>
              <a:outerShdw blurRad="127000" dist="38100" dir="2700000" algn="tl" rotWithShape="0">
                <a:prstClr val="black">
                  <a:alpha val="9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54" dirty="0">
                <a:solidFill>
                  <a:schemeClr val="tx1"/>
                </a:solidFill>
              </a:endParaRPr>
            </a:p>
          </p:txBody>
        </p:sp>
        <p:sp>
          <p:nvSpPr>
            <p:cNvPr id="17" name="Pie 16">
              <a:extLst>
                <a:ext uri="{FF2B5EF4-FFF2-40B4-BE49-F238E27FC236}">
                  <a16:creationId xmlns:a16="http://schemas.microsoft.com/office/drawing/2014/main" id="{95018D6E-040C-5041-BA75-10E8808A3F89}"/>
                </a:ext>
              </a:extLst>
            </p:cNvPr>
            <p:cNvSpPr/>
            <p:nvPr/>
          </p:nvSpPr>
          <p:spPr>
            <a:xfrm>
              <a:off x="6131037" y="1973060"/>
              <a:ext cx="4897081" cy="4515692"/>
            </a:xfrm>
            <a:prstGeom prst="pie">
              <a:avLst>
                <a:gd name="adj1" fmla="val 12597997"/>
                <a:gd name="adj2" fmla="val 16209806"/>
              </a:avLst>
            </a:prstGeom>
            <a:solidFill>
              <a:srgbClr val="0C3967"/>
            </a:solidFill>
            <a:ln>
              <a:solidFill>
                <a:srgbClr val="3C3837"/>
              </a:solidFill>
            </a:ln>
            <a:effectLst>
              <a:outerShdw blurRad="127000" dist="38100" dir="2700000" algn="tl" rotWithShape="0">
                <a:prstClr val="black">
                  <a:alpha val="9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54">
                <a:solidFill>
                  <a:schemeClr val="tx1"/>
                </a:solidFill>
              </a:endParaRPr>
            </a:p>
          </p:txBody>
        </p:sp>
        <p:grpSp>
          <p:nvGrpSpPr>
            <p:cNvPr id="61" name="Group 60">
              <a:extLst>
                <a:ext uri="{FF2B5EF4-FFF2-40B4-BE49-F238E27FC236}">
                  <a16:creationId xmlns:a16="http://schemas.microsoft.com/office/drawing/2014/main" id="{9AFBEADC-9A76-6145-AD1F-D6227D8A4D73}"/>
                </a:ext>
              </a:extLst>
            </p:cNvPr>
            <p:cNvGrpSpPr/>
            <p:nvPr/>
          </p:nvGrpSpPr>
          <p:grpSpPr>
            <a:xfrm>
              <a:off x="3141539" y="1918078"/>
              <a:ext cx="2160660" cy="4467784"/>
              <a:chOff x="4104048" y="2373786"/>
              <a:chExt cx="1500653" cy="3717350"/>
            </a:xfrm>
          </p:grpSpPr>
          <p:grpSp>
            <p:nvGrpSpPr>
              <p:cNvPr id="62" name="Group 61">
                <a:extLst>
                  <a:ext uri="{FF2B5EF4-FFF2-40B4-BE49-F238E27FC236}">
                    <a16:creationId xmlns:a16="http://schemas.microsoft.com/office/drawing/2014/main" id="{47248F40-0A38-3E49-9E19-51B6DD1269F7}"/>
                  </a:ext>
                </a:extLst>
              </p:cNvPr>
              <p:cNvGrpSpPr/>
              <p:nvPr/>
            </p:nvGrpSpPr>
            <p:grpSpPr>
              <a:xfrm>
                <a:off x="4250114" y="2373786"/>
                <a:ext cx="1354587" cy="3717350"/>
                <a:chOff x="4279224" y="2558796"/>
                <a:chExt cx="1354587" cy="3741476"/>
              </a:xfrm>
            </p:grpSpPr>
            <p:sp>
              <p:nvSpPr>
                <p:cNvPr id="66" name="Rectangle 65">
                  <a:extLst>
                    <a:ext uri="{FF2B5EF4-FFF2-40B4-BE49-F238E27FC236}">
                      <a16:creationId xmlns:a16="http://schemas.microsoft.com/office/drawing/2014/main" id="{5D732684-D819-B143-9DA9-EC521ADD031D}"/>
                    </a:ext>
                  </a:extLst>
                </p:cNvPr>
                <p:cNvSpPr/>
                <p:nvPr/>
              </p:nvSpPr>
              <p:spPr>
                <a:xfrm>
                  <a:off x="4279225" y="2558796"/>
                  <a:ext cx="1354585" cy="1289729"/>
                </a:xfrm>
                <a:prstGeom prst="rect">
                  <a:avLst/>
                </a:prstGeom>
                <a:solidFill>
                  <a:srgbClr val="0C3967"/>
                </a:solidFill>
                <a:ln>
                  <a:solidFill>
                    <a:srgbClr val="3C3837"/>
                  </a:solidFill>
                </a:ln>
                <a:effectLst>
                  <a:outerShdw blurRad="127000" dist="38100" dir="2700000" algn="tl" rotWithShape="0">
                    <a:prstClr val="black">
                      <a:alpha val="9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54" dirty="0"/>
                </a:p>
              </p:txBody>
            </p:sp>
            <p:sp>
              <p:nvSpPr>
                <p:cNvPr id="67" name="Rectangle 66">
                  <a:extLst>
                    <a:ext uri="{FF2B5EF4-FFF2-40B4-BE49-F238E27FC236}">
                      <a16:creationId xmlns:a16="http://schemas.microsoft.com/office/drawing/2014/main" id="{F053A4F3-44D5-2B4D-82B9-D5E390ADAED9}"/>
                    </a:ext>
                  </a:extLst>
                </p:cNvPr>
                <p:cNvSpPr/>
                <p:nvPr/>
              </p:nvSpPr>
              <p:spPr>
                <a:xfrm>
                  <a:off x="4279224" y="3848524"/>
                  <a:ext cx="1354586" cy="1404288"/>
                </a:xfrm>
                <a:prstGeom prst="rect">
                  <a:avLst/>
                </a:prstGeom>
                <a:solidFill>
                  <a:srgbClr val="899FB5"/>
                </a:solidFill>
                <a:ln>
                  <a:solidFill>
                    <a:srgbClr val="333333"/>
                  </a:solidFill>
                </a:ln>
                <a:effectLst>
                  <a:outerShdw blurRad="127000" dist="38100" dir="2700000" algn="tl" rotWithShape="0">
                    <a:prstClr val="black">
                      <a:alpha val="9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54" dirty="0"/>
                </a:p>
              </p:txBody>
            </p:sp>
            <p:sp>
              <p:nvSpPr>
                <p:cNvPr id="68" name="Rectangle 67">
                  <a:extLst>
                    <a:ext uri="{FF2B5EF4-FFF2-40B4-BE49-F238E27FC236}">
                      <a16:creationId xmlns:a16="http://schemas.microsoft.com/office/drawing/2014/main" id="{90FB701D-B685-DD42-98FA-953A3F777E8D}"/>
                    </a:ext>
                  </a:extLst>
                </p:cNvPr>
                <p:cNvSpPr/>
                <p:nvPr/>
              </p:nvSpPr>
              <p:spPr>
                <a:xfrm>
                  <a:off x="4279225" y="5252812"/>
                  <a:ext cx="1354586" cy="1047460"/>
                </a:xfrm>
                <a:prstGeom prst="rect">
                  <a:avLst/>
                </a:prstGeom>
                <a:solidFill>
                  <a:srgbClr val="99291E"/>
                </a:solidFill>
                <a:ln>
                  <a:solidFill>
                    <a:srgbClr val="333333"/>
                  </a:solidFill>
                </a:ln>
                <a:effectLst>
                  <a:outerShdw blurRad="127000" dist="38100" dir="2700000" algn="tl" rotWithShape="0">
                    <a:prstClr val="black">
                      <a:alpha val="9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54" dirty="0"/>
                </a:p>
              </p:txBody>
            </p:sp>
          </p:grpSp>
          <p:sp>
            <p:nvSpPr>
              <p:cNvPr id="63" name="TextBox 62">
                <a:extLst>
                  <a:ext uri="{FF2B5EF4-FFF2-40B4-BE49-F238E27FC236}">
                    <a16:creationId xmlns:a16="http://schemas.microsoft.com/office/drawing/2014/main" id="{CE807824-C503-E84C-8EB9-79A0D10ECB34}"/>
                  </a:ext>
                </a:extLst>
              </p:cNvPr>
              <p:cNvSpPr txBox="1"/>
              <p:nvPr/>
            </p:nvSpPr>
            <p:spPr>
              <a:xfrm>
                <a:off x="4278544" y="2554209"/>
                <a:ext cx="1315381" cy="896283"/>
              </a:xfrm>
              <a:prstGeom prst="rect">
                <a:avLst/>
              </a:prstGeom>
              <a:noFill/>
            </p:spPr>
            <p:txBody>
              <a:bodyPr wrap="square" lIns="91440" tIns="45720" rIns="91440" bIns="45720" rtlCol="0" anchor="t">
                <a:spAutoFit/>
              </a:bodyPr>
              <a:lstStyle/>
              <a:p>
                <a:pPr algn="r"/>
                <a:r>
                  <a:rPr lang="en-US" sz="1600" b="1" dirty="0">
                    <a:solidFill>
                      <a:srgbClr val="CCCCCC"/>
                    </a:solidFill>
                  </a:rPr>
                  <a:t>The student’s personal interest in the explored majors.</a:t>
                </a:r>
                <a:endParaRPr lang="en-US" sz="1600" dirty="0">
                  <a:solidFill>
                    <a:srgbClr val="CCCCCC"/>
                  </a:solidFill>
                  <a:ea typeface="Calibri"/>
                  <a:cs typeface="Calibri"/>
                </a:endParaRPr>
              </a:p>
            </p:txBody>
          </p:sp>
          <p:sp>
            <p:nvSpPr>
              <p:cNvPr id="64" name="TextBox 63">
                <a:extLst>
                  <a:ext uri="{FF2B5EF4-FFF2-40B4-BE49-F238E27FC236}">
                    <a16:creationId xmlns:a16="http://schemas.microsoft.com/office/drawing/2014/main" id="{C3411AA2-DE59-5C48-9C94-8B6F9693AA55}"/>
                  </a:ext>
                </a:extLst>
              </p:cNvPr>
              <p:cNvSpPr txBox="1"/>
              <p:nvPr/>
            </p:nvSpPr>
            <p:spPr>
              <a:xfrm>
                <a:off x="4104048" y="3778218"/>
                <a:ext cx="1481635" cy="1152363"/>
              </a:xfrm>
              <a:prstGeom prst="rect">
                <a:avLst/>
              </a:prstGeom>
              <a:noFill/>
            </p:spPr>
            <p:txBody>
              <a:bodyPr wrap="square" lIns="91440" tIns="45720" rIns="91440" bIns="45720" rtlCol="0" anchor="t">
                <a:spAutoFit/>
              </a:bodyPr>
              <a:lstStyle/>
              <a:p>
                <a:pPr lvl="0" algn="r"/>
                <a:r>
                  <a:rPr lang="en-US" sz="1400" b="1" dirty="0">
                    <a:solidFill>
                      <a:srgbClr val="3C3837"/>
                    </a:solidFill>
                  </a:rPr>
                  <a:t>Which college on </a:t>
                </a:r>
                <a:endParaRPr lang="en-US" sz="1400" b="1">
                  <a:solidFill>
                    <a:srgbClr val="3C3837"/>
                  </a:solidFill>
                  <a:ea typeface="Calibri"/>
                  <a:cs typeface="Calibri"/>
                </a:endParaRPr>
              </a:p>
              <a:p>
                <a:pPr lvl="0" algn="r"/>
                <a:r>
                  <a:rPr lang="en-US" sz="1400" b="1" dirty="0">
                    <a:solidFill>
                      <a:srgbClr val="3C3837"/>
                    </a:solidFill>
                  </a:rPr>
                  <a:t>campus hosts the </a:t>
                </a:r>
                <a:endParaRPr lang="en-US" sz="1400" b="1">
                  <a:solidFill>
                    <a:srgbClr val="3C3837"/>
                  </a:solidFill>
                  <a:ea typeface="Calibri"/>
                  <a:cs typeface="Calibri"/>
                </a:endParaRPr>
              </a:p>
              <a:p>
                <a:pPr lvl="0" algn="r"/>
                <a:r>
                  <a:rPr lang="en-US" sz="1400" b="1" dirty="0">
                    <a:solidFill>
                      <a:srgbClr val="3C3837"/>
                    </a:solidFill>
                  </a:rPr>
                  <a:t>majors of interest, </a:t>
                </a:r>
                <a:endParaRPr lang="en-US" sz="1400" b="1">
                  <a:solidFill>
                    <a:srgbClr val="3C3837"/>
                  </a:solidFill>
                  <a:ea typeface="Calibri"/>
                  <a:cs typeface="Calibri"/>
                </a:endParaRPr>
              </a:p>
              <a:p>
                <a:pPr lvl="0" algn="r"/>
                <a:r>
                  <a:rPr lang="en-US" sz="1400" b="1" dirty="0">
                    <a:solidFill>
                      <a:srgbClr val="3C3837"/>
                    </a:solidFill>
                  </a:rPr>
                  <a:t>what area of </a:t>
                </a:r>
                <a:endParaRPr lang="en-US" sz="1400" b="1">
                  <a:solidFill>
                    <a:srgbClr val="3C3837"/>
                  </a:solidFill>
                  <a:ea typeface="Calibri"/>
                  <a:cs typeface="Calibri"/>
                </a:endParaRPr>
              </a:p>
              <a:p>
                <a:pPr algn="r"/>
                <a:r>
                  <a:rPr lang="en-US" sz="1400" b="1" dirty="0">
                    <a:solidFill>
                      <a:srgbClr val="3C3837"/>
                    </a:solidFill>
                  </a:rPr>
                  <a:t>academic knowledge </a:t>
                </a:r>
                <a:endParaRPr lang="en-US" sz="1400" b="1" dirty="0">
                  <a:ea typeface="Calibri"/>
                  <a:cs typeface="Calibri"/>
                </a:endParaRPr>
              </a:p>
              <a:p>
                <a:pPr lvl="0" algn="r"/>
                <a:r>
                  <a:rPr lang="en-US" sz="1400" b="1" dirty="0">
                    <a:solidFill>
                      <a:srgbClr val="3C3837"/>
                    </a:solidFill>
                  </a:rPr>
                  <a:t>those majors cover.</a:t>
                </a:r>
                <a:endParaRPr lang="en-US" sz="1400" b="1">
                  <a:solidFill>
                    <a:srgbClr val="3C3837"/>
                  </a:solidFill>
                  <a:ea typeface="Calibri"/>
                  <a:cs typeface="Calibri"/>
                </a:endParaRPr>
              </a:p>
            </p:txBody>
          </p:sp>
          <p:sp>
            <p:nvSpPr>
              <p:cNvPr id="65" name="TextBox 64">
                <a:extLst>
                  <a:ext uri="{FF2B5EF4-FFF2-40B4-BE49-F238E27FC236}">
                    <a16:creationId xmlns:a16="http://schemas.microsoft.com/office/drawing/2014/main" id="{E2DA1C19-C89A-6D40-828E-5CF9138C8335}"/>
                  </a:ext>
                </a:extLst>
              </p:cNvPr>
              <p:cNvSpPr txBox="1"/>
              <p:nvPr/>
            </p:nvSpPr>
            <p:spPr>
              <a:xfrm>
                <a:off x="4243233" y="5101802"/>
                <a:ext cx="1324495" cy="896282"/>
              </a:xfrm>
              <a:prstGeom prst="rect">
                <a:avLst/>
              </a:prstGeom>
              <a:noFill/>
            </p:spPr>
            <p:txBody>
              <a:bodyPr wrap="square" lIns="91440" tIns="45720" rIns="91440" bIns="45720" rtlCol="0" anchor="t">
                <a:spAutoFit/>
              </a:bodyPr>
              <a:lstStyle/>
              <a:p>
                <a:pPr algn="r"/>
                <a:r>
                  <a:rPr lang="en-US" sz="1600" b="1" dirty="0">
                    <a:solidFill>
                      <a:schemeClr val="bg2"/>
                    </a:solidFill>
                  </a:rPr>
                  <a:t>What courses are going to count towards the explored majors.</a:t>
                </a:r>
                <a:endParaRPr lang="en-US" sz="1600" dirty="0">
                  <a:solidFill>
                    <a:schemeClr val="bg2"/>
                  </a:solidFill>
                </a:endParaRPr>
              </a:p>
            </p:txBody>
          </p:sp>
        </p:grpSp>
        <p:sp>
          <p:nvSpPr>
            <p:cNvPr id="2" name="TextBox 1">
              <a:extLst>
                <a:ext uri="{FF2B5EF4-FFF2-40B4-BE49-F238E27FC236}">
                  <a16:creationId xmlns:a16="http://schemas.microsoft.com/office/drawing/2014/main" id="{067CA839-90BF-45AC-979A-85333FAFA6CD}"/>
                </a:ext>
              </a:extLst>
            </p:cNvPr>
            <p:cNvSpPr txBox="1"/>
            <p:nvPr/>
          </p:nvSpPr>
          <p:spPr>
            <a:xfrm>
              <a:off x="6708466" y="1973060"/>
              <a:ext cx="327334" cy="400110"/>
            </a:xfrm>
            <a:prstGeom prst="rect">
              <a:avLst/>
            </a:prstGeom>
            <a:noFill/>
          </p:spPr>
          <p:txBody>
            <a:bodyPr wrap="none" rtlCol="0">
              <a:spAutoFit/>
            </a:bodyPr>
            <a:lstStyle/>
            <a:p>
              <a:r>
                <a:rPr lang="en-US" sz="2000" b="1" dirty="0">
                  <a:latin typeface="Helvetica" panose="020B0604020202020204" pitchFamily="34" charset="0"/>
                  <a:cs typeface="Helvetica" panose="020B0604020202020204" pitchFamily="34" charset="0"/>
                </a:rPr>
                <a:t>1</a:t>
              </a:r>
            </a:p>
          </p:txBody>
        </p:sp>
        <p:sp>
          <p:nvSpPr>
            <p:cNvPr id="19" name="TextBox 18">
              <a:extLst>
                <a:ext uri="{FF2B5EF4-FFF2-40B4-BE49-F238E27FC236}">
                  <a16:creationId xmlns:a16="http://schemas.microsoft.com/office/drawing/2014/main" id="{3A9EA7F6-CB1F-4AE3-AD10-F9EAE4F23994}"/>
                </a:ext>
              </a:extLst>
            </p:cNvPr>
            <p:cNvSpPr txBox="1"/>
            <p:nvPr/>
          </p:nvSpPr>
          <p:spPr>
            <a:xfrm>
              <a:off x="5547669" y="4036322"/>
              <a:ext cx="327334" cy="400110"/>
            </a:xfrm>
            <a:prstGeom prst="rect">
              <a:avLst/>
            </a:prstGeom>
            <a:noFill/>
          </p:spPr>
          <p:txBody>
            <a:bodyPr wrap="none" rtlCol="0">
              <a:spAutoFit/>
            </a:bodyPr>
            <a:lstStyle/>
            <a:p>
              <a:r>
                <a:rPr lang="en-US" sz="2000" b="1" dirty="0">
                  <a:latin typeface="Helvetica" panose="020B0604020202020204" pitchFamily="34" charset="0"/>
                  <a:cs typeface="Helvetica" panose="020B0604020202020204" pitchFamily="34" charset="0"/>
                </a:rPr>
                <a:t>2</a:t>
              </a:r>
            </a:p>
          </p:txBody>
        </p:sp>
        <p:sp>
          <p:nvSpPr>
            <p:cNvPr id="20" name="TextBox 19">
              <a:extLst>
                <a:ext uri="{FF2B5EF4-FFF2-40B4-BE49-F238E27FC236}">
                  <a16:creationId xmlns:a16="http://schemas.microsoft.com/office/drawing/2014/main" id="{35AEA592-F44D-4D47-9F12-E86F76B3BD71}"/>
                </a:ext>
              </a:extLst>
            </p:cNvPr>
            <p:cNvSpPr txBox="1"/>
            <p:nvPr/>
          </p:nvSpPr>
          <p:spPr>
            <a:xfrm>
              <a:off x="6708466" y="6274866"/>
              <a:ext cx="327334" cy="400110"/>
            </a:xfrm>
            <a:prstGeom prst="rect">
              <a:avLst/>
            </a:prstGeom>
            <a:noFill/>
          </p:spPr>
          <p:txBody>
            <a:bodyPr wrap="none" rtlCol="0">
              <a:spAutoFit/>
            </a:bodyPr>
            <a:lstStyle/>
            <a:p>
              <a:r>
                <a:rPr lang="en-US" sz="2000" b="1" dirty="0">
                  <a:latin typeface="Helvetica" panose="020B0604020202020204" pitchFamily="34" charset="0"/>
                  <a:cs typeface="Helvetica" panose="020B0604020202020204" pitchFamily="34" charset="0"/>
                </a:rPr>
                <a:t>3</a:t>
              </a:r>
            </a:p>
          </p:txBody>
        </p:sp>
      </p:grpSp>
    </p:spTree>
    <p:extLst>
      <p:ext uri="{BB962C8B-B14F-4D97-AF65-F5344CB8AC3E}">
        <p14:creationId xmlns:p14="http://schemas.microsoft.com/office/powerpoint/2010/main" val="8827170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75F315A-CB6C-6C4F-9A73-4D2194201F7B}"/>
              </a:ext>
            </a:extLst>
          </p:cNvPr>
          <p:cNvSpPr/>
          <p:nvPr/>
        </p:nvSpPr>
        <p:spPr>
          <a:xfrm>
            <a:off x="7707087" y="-127000"/>
            <a:ext cx="840010" cy="860581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54"/>
          </a:p>
        </p:txBody>
      </p:sp>
      <p:sp>
        <p:nvSpPr>
          <p:cNvPr id="15" name="TextBox 14">
            <a:extLst>
              <a:ext uri="{FF2B5EF4-FFF2-40B4-BE49-F238E27FC236}">
                <a16:creationId xmlns:a16="http://schemas.microsoft.com/office/drawing/2014/main" id="{42030DDF-9C4A-AE4C-AEF8-D4EDE53C8735}"/>
              </a:ext>
            </a:extLst>
          </p:cNvPr>
          <p:cNvSpPr txBox="1"/>
          <p:nvPr/>
        </p:nvSpPr>
        <p:spPr>
          <a:xfrm>
            <a:off x="2497873" y="6094407"/>
            <a:ext cx="3241773" cy="1015663"/>
          </a:xfrm>
          <a:prstGeom prst="rect">
            <a:avLst/>
          </a:prstGeom>
          <a:noFill/>
          <a:effectLst/>
        </p:spPr>
        <p:txBody>
          <a:bodyPr wrap="square" lIns="91440" tIns="45720" rIns="91440" bIns="45720" rtlCol="0" anchor="t">
            <a:spAutoFit/>
          </a:bodyPr>
          <a:lstStyle/>
          <a:p>
            <a:pPr algn="r"/>
            <a:r>
              <a:rPr lang="en-US" sz="2000" b="1" dirty="0">
                <a:solidFill>
                  <a:srgbClr val="3C3837"/>
                </a:solidFill>
                <a:latin typeface="Helvetica"/>
                <a:cs typeface="Helvetica"/>
              </a:rPr>
              <a:t>The following is a group of exploratory activities that examine these</a:t>
            </a:r>
          </a:p>
        </p:txBody>
      </p:sp>
      <p:grpSp>
        <p:nvGrpSpPr>
          <p:cNvPr id="2" name="Group 1">
            <a:extLst>
              <a:ext uri="{FF2B5EF4-FFF2-40B4-BE49-F238E27FC236}">
                <a16:creationId xmlns:a16="http://schemas.microsoft.com/office/drawing/2014/main" id="{383C607F-7A64-4D18-A8A8-69387EA682AC}"/>
              </a:ext>
            </a:extLst>
          </p:cNvPr>
          <p:cNvGrpSpPr/>
          <p:nvPr/>
        </p:nvGrpSpPr>
        <p:grpSpPr>
          <a:xfrm>
            <a:off x="-2528039" y="779142"/>
            <a:ext cx="8479691" cy="4726584"/>
            <a:chOff x="-2543586" y="1965835"/>
            <a:chExt cx="8479691" cy="4726584"/>
          </a:xfrm>
        </p:grpSpPr>
        <p:sp>
          <p:nvSpPr>
            <p:cNvPr id="32" name="Pie 31">
              <a:extLst>
                <a:ext uri="{FF2B5EF4-FFF2-40B4-BE49-F238E27FC236}">
                  <a16:creationId xmlns:a16="http://schemas.microsoft.com/office/drawing/2014/main" id="{0A59B3C6-FEBA-5143-B31E-626F32AC64E0}"/>
                </a:ext>
              </a:extLst>
            </p:cNvPr>
            <p:cNvSpPr/>
            <p:nvPr/>
          </p:nvSpPr>
          <p:spPr>
            <a:xfrm rot="10800000">
              <a:off x="-2527109" y="1965836"/>
              <a:ext cx="4842526" cy="4519305"/>
            </a:xfrm>
            <a:prstGeom prst="pie">
              <a:avLst>
                <a:gd name="adj1" fmla="val 5315297"/>
                <a:gd name="adj2" fmla="val 16209806"/>
              </a:avLst>
            </a:prstGeom>
            <a:solidFill>
              <a:srgbClr val="C6A97C"/>
            </a:solidFill>
            <a:ln>
              <a:solidFill>
                <a:srgbClr val="3C3837"/>
              </a:solidFill>
            </a:ln>
            <a:effectLst>
              <a:outerShdw blurRad="127000" dist="38100" dir="2700000" algn="tl" rotWithShape="0">
                <a:prstClr val="black">
                  <a:alpha val="9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54">
                <a:solidFill>
                  <a:schemeClr val="tx1"/>
                </a:solidFill>
              </a:endParaRPr>
            </a:p>
          </p:txBody>
        </p:sp>
        <p:sp>
          <p:nvSpPr>
            <p:cNvPr id="38" name="Pie 37">
              <a:extLst>
                <a:ext uri="{FF2B5EF4-FFF2-40B4-BE49-F238E27FC236}">
                  <a16:creationId xmlns:a16="http://schemas.microsoft.com/office/drawing/2014/main" id="{F55C2DC3-2353-4A44-B983-0AF67598E067}"/>
                </a:ext>
              </a:extLst>
            </p:cNvPr>
            <p:cNvSpPr/>
            <p:nvPr/>
          </p:nvSpPr>
          <p:spPr>
            <a:xfrm rot="10800000">
              <a:off x="-2543586" y="1969449"/>
              <a:ext cx="4842526" cy="4519305"/>
            </a:xfrm>
            <a:prstGeom prst="pie">
              <a:avLst>
                <a:gd name="adj1" fmla="val 8977951"/>
                <a:gd name="adj2" fmla="val 16209806"/>
              </a:avLst>
            </a:prstGeom>
            <a:solidFill>
              <a:srgbClr val="4D5B2A"/>
            </a:solidFill>
            <a:ln>
              <a:solidFill>
                <a:srgbClr val="3C3837"/>
              </a:solidFill>
            </a:ln>
            <a:effectLst>
              <a:outerShdw blurRad="127000" dist="38100" dir="2700000" algn="tl" rotWithShape="0">
                <a:prstClr val="black">
                  <a:alpha val="9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54">
                <a:solidFill>
                  <a:schemeClr val="tx1"/>
                </a:solidFill>
              </a:endParaRPr>
            </a:p>
          </p:txBody>
        </p:sp>
        <p:sp>
          <p:nvSpPr>
            <p:cNvPr id="39" name="Pie 38">
              <a:extLst>
                <a:ext uri="{FF2B5EF4-FFF2-40B4-BE49-F238E27FC236}">
                  <a16:creationId xmlns:a16="http://schemas.microsoft.com/office/drawing/2014/main" id="{AD213D01-C8D7-534F-B907-FD510C11A2C4}"/>
                </a:ext>
              </a:extLst>
            </p:cNvPr>
            <p:cNvSpPr/>
            <p:nvPr/>
          </p:nvSpPr>
          <p:spPr>
            <a:xfrm rot="10800000">
              <a:off x="-2527109" y="1965836"/>
              <a:ext cx="4842526" cy="4519305"/>
            </a:xfrm>
            <a:prstGeom prst="pie">
              <a:avLst>
                <a:gd name="adj1" fmla="val 12597997"/>
                <a:gd name="adj2" fmla="val 16209806"/>
              </a:avLst>
            </a:prstGeom>
            <a:solidFill>
              <a:srgbClr val="CCCCCC"/>
            </a:solidFill>
            <a:ln>
              <a:solidFill>
                <a:srgbClr val="333333"/>
              </a:solidFill>
            </a:ln>
            <a:effectLst>
              <a:outerShdw blurRad="127000" dist="38100" dir="2700000" algn="tl" rotWithShape="0">
                <a:prstClr val="black">
                  <a:alpha val="9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54">
                <a:solidFill>
                  <a:schemeClr val="tx1"/>
                </a:solidFill>
              </a:endParaRPr>
            </a:p>
          </p:txBody>
        </p:sp>
        <p:grpSp>
          <p:nvGrpSpPr>
            <p:cNvPr id="14" name="Group 13">
              <a:extLst>
                <a:ext uri="{FF2B5EF4-FFF2-40B4-BE49-F238E27FC236}">
                  <a16:creationId xmlns:a16="http://schemas.microsoft.com/office/drawing/2014/main" id="{2F9962AD-D686-C94D-BC6C-CB8DB34A682E}"/>
                </a:ext>
              </a:extLst>
            </p:cNvPr>
            <p:cNvGrpSpPr/>
            <p:nvPr/>
          </p:nvGrpSpPr>
          <p:grpSpPr>
            <a:xfrm>
              <a:off x="3391589" y="1965835"/>
              <a:ext cx="2544516" cy="4660484"/>
              <a:chOff x="2833428" y="2392531"/>
              <a:chExt cx="1833434" cy="3840417"/>
            </a:xfrm>
          </p:grpSpPr>
          <p:sp>
            <p:nvSpPr>
              <p:cNvPr id="26" name="Rectangle 25">
                <a:extLst>
                  <a:ext uri="{FF2B5EF4-FFF2-40B4-BE49-F238E27FC236}">
                    <a16:creationId xmlns:a16="http://schemas.microsoft.com/office/drawing/2014/main" id="{0BE1A3DE-4148-334E-93C2-68ABC9733DC9}"/>
                  </a:ext>
                </a:extLst>
              </p:cNvPr>
              <p:cNvSpPr/>
              <p:nvPr/>
            </p:nvSpPr>
            <p:spPr>
              <a:xfrm rot="10800000">
                <a:off x="2833434" y="2392531"/>
                <a:ext cx="1639173" cy="1292265"/>
              </a:xfrm>
              <a:prstGeom prst="rect">
                <a:avLst/>
              </a:prstGeom>
              <a:solidFill>
                <a:srgbClr val="C6A97C"/>
              </a:solidFill>
              <a:ln>
                <a:solidFill>
                  <a:srgbClr val="3C3837"/>
                </a:solidFill>
              </a:ln>
              <a:effectLst>
                <a:outerShdw blurRad="127000" dist="38100" dir="2700000" algn="tl" rotWithShape="0">
                  <a:prstClr val="black">
                    <a:alpha val="9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54" dirty="0"/>
              </a:p>
            </p:txBody>
          </p:sp>
          <p:sp>
            <p:nvSpPr>
              <p:cNvPr id="27" name="Rectangle 26">
                <a:extLst>
                  <a:ext uri="{FF2B5EF4-FFF2-40B4-BE49-F238E27FC236}">
                    <a16:creationId xmlns:a16="http://schemas.microsoft.com/office/drawing/2014/main" id="{1C849246-D1C6-0048-B8C1-30D0778987BC}"/>
                  </a:ext>
                </a:extLst>
              </p:cNvPr>
              <p:cNvSpPr/>
              <p:nvPr/>
            </p:nvSpPr>
            <p:spPr>
              <a:xfrm rot="10800000">
                <a:off x="2833433" y="3695149"/>
                <a:ext cx="1639176" cy="1221128"/>
              </a:xfrm>
              <a:prstGeom prst="rect">
                <a:avLst/>
              </a:prstGeom>
              <a:solidFill>
                <a:srgbClr val="4D5B2A"/>
              </a:solidFill>
              <a:ln>
                <a:solidFill>
                  <a:srgbClr val="3C3837"/>
                </a:solidFill>
              </a:ln>
              <a:effectLst>
                <a:outerShdw blurRad="127000" dist="38100" dir="2700000" algn="tl" rotWithShape="0">
                  <a:prstClr val="black">
                    <a:alpha val="9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54" dirty="0"/>
              </a:p>
            </p:txBody>
          </p:sp>
          <p:sp>
            <p:nvSpPr>
              <p:cNvPr id="28" name="Rectangle 27">
                <a:extLst>
                  <a:ext uri="{FF2B5EF4-FFF2-40B4-BE49-F238E27FC236}">
                    <a16:creationId xmlns:a16="http://schemas.microsoft.com/office/drawing/2014/main" id="{A06051F3-0C84-1A46-90E3-146438344D9E}"/>
                  </a:ext>
                </a:extLst>
              </p:cNvPr>
              <p:cNvSpPr/>
              <p:nvPr/>
            </p:nvSpPr>
            <p:spPr>
              <a:xfrm rot="10800000">
                <a:off x="2833429" y="4916275"/>
                <a:ext cx="1639171" cy="1200327"/>
              </a:xfrm>
              <a:prstGeom prst="rect">
                <a:avLst/>
              </a:prstGeom>
              <a:solidFill>
                <a:srgbClr val="CCCCCC"/>
              </a:solidFill>
              <a:ln>
                <a:solidFill>
                  <a:srgbClr val="3C3837"/>
                </a:solidFill>
              </a:ln>
              <a:effectLst>
                <a:outerShdw blurRad="127000" dist="38100" dir="2700000" algn="tl" rotWithShape="0">
                  <a:prstClr val="black">
                    <a:alpha val="9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54" dirty="0"/>
              </a:p>
            </p:txBody>
          </p:sp>
          <p:sp>
            <p:nvSpPr>
              <p:cNvPr id="40" name="TextBox 39">
                <a:extLst>
                  <a:ext uri="{FF2B5EF4-FFF2-40B4-BE49-F238E27FC236}">
                    <a16:creationId xmlns:a16="http://schemas.microsoft.com/office/drawing/2014/main" id="{38156A15-EA03-0145-AAA2-A8945DE8EEB5}"/>
                  </a:ext>
                </a:extLst>
              </p:cNvPr>
              <p:cNvSpPr txBox="1"/>
              <p:nvPr/>
            </p:nvSpPr>
            <p:spPr>
              <a:xfrm>
                <a:off x="2833428" y="2492425"/>
                <a:ext cx="1833434" cy="1293456"/>
              </a:xfrm>
              <a:prstGeom prst="rect">
                <a:avLst/>
              </a:prstGeom>
              <a:noFill/>
            </p:spPr>
            <p:txBody>
              <a:bodyPr wrap="square" lIns="91440" tIns="45720" rIns="91440" bIns="45720" rtlCol="0" anchor="t">
                <a:spAutoFit/>
              </a:bodyPr>
              <a:lstStyle/>
              <a:p>
                <a:r>
                  <a:rPr lang="en-US" sz="1600" b="1" dirty="0">
                    <a:solidFill>
                      <a:srgbClr val="2E2E2E"/>
                    </a:solidFill>
                  </a:rPr>
                  <a:t>What others have to </a:t>
                </a:r>
              </a:p>
              <a:p>
                <a:r>
                  <a:rPr lang="en-US" sz="1600" b="1" dirty="0">
                    <a:solidFill>
                      <a:srgbClr val="2E2E2E"/>
                    </a:solidFill>
                  </a:rPr>
                  <a:t>say about the explored</a:t>
                </a:r>
              </a:p>
              <a:p>
                <a:r>
                  <a:rPr lang="en-US" sz="1600" b="1" dirty="0">
                    <a:solidFill>
                      <a:srgbClr val="2E2E2E"/>
                    </a:solidFill>
                  </a:rPr>
                  <a:t>majors (advisors, </a:t>
                </a:r>
              </a:p>
              <a:p>
                <a:r>
                  <a:rPr lang="en-US" sz="1600" b="1" dirty="0">
                    <a:solidFill>
                      <a:srgbClr val="2E2E2E"/>
                    </a:solidFill>
                  </a:rPr>
                  <a:t>instructors, students, </a:t>
                </a:r>
              </a:p>
              <a:p>
                <a:r>
                  <a:rPr lang="en-US" sz="1600" b="1" dirty="0">
                    <a:solidFill>
                      <a:srgbClr val="2E2E2E"/>
                    </a:solidFill>
                  </a:rPr>
                  <a:t>family and friends…). </a:t>
                </a:r>
                <a:endParaRPr lang="en-US" sz="1600" dirty="0">
                  <a:solidFill>
                    <a:srgbClr val="2E2E2E"/>
                  </a:solidFill>
                </a:endParaRPr>
              </a:p>
              <a:p>
                <a:endParaRPr lang="en-US" sz="1600" dirty="0">
                  <a:solidFill>
                    <a:srgbClr val="2E2E2E"/>
                  </a:solidFill>
                </a:endParaRPr>
              </a:p>
            </p:txBody>
          </p:sp>
          <p:sp>
            <p:nvSpPr>
              <p:cNvPr id="41" name="TextBox 40">
                <a:extLst>
                  <a:ext uri="{FF2B5EF4-FFF2-40B4-BE49-F238E27FC236}">
                    <a16:creationId xmlns:a16="http://schemas.microsoft.com/office/drawing/2014/main" id="{99F1EAF3-F2E9-9F41-AD0A-EA915B475669}"/>
                  </a:ext>
                </a:extLst>
              </p:cNvPr>
              <p:cNvSpPr txBox="1"/>
              <p:nvPr/>
            </p:nvSpPr>
            <p:spPr>
              <a:xfrm>
                <a:off x="2859089" y="5015575"/>
                <a:ext cx="1655652" cy="1217373"/>
              </a:xfrm>
              <a:prstGeom prst="rect">
                <a:avLst/>
              </a:prstGeom>
              <a:noFill/>
            </p:spPr>
            <p:txBody>
              <a:bodyPr wrap="square" rtlCol="0">
                <a:spAutoFit/>
              </a:bodyPr>
              <a:lstStyle/>
              <a:p>
                <a:r>
                  <a:rPr lang="en-US" b="1" dirty="0">
                    <a:solidFill>
                      <a:srgbClr val="333333"/>
                    </a:solidFill>
                  </a:rPr>
                  <a:t>What you can do </a:t>
                </a:r>
              </a:p>
              <a:p>
                <a:r>
                  <a:rPr lang="en-US" b="1" dirty="0">
                    <a:solidFill>
                      <a:srgbClr val="333333"/>
                    </a:solidFill>
                  </a:rPr>
                  <a:t>with a degree in any of the explored majors.</a:t>
                </a:r>
                <a:endParaRPr lang="en-US" dirty="0">
                  <a:solidFill>
                    <a:srgbClr val="333333"/>
                  </a:solidFill>
                </a:endParaRPr>
              </a:p>
              <a:p>
                <a:endParaRPr lang="en-US" dirty="0">
                  <a:solidFill>
                    <a:srgbClr val="333333"/>
                  </a:solidFill>
                </a:endParaRPr>
              </a:p>
            </p:txBody>
          </p:sp>
          <p:sp>
            <p:nvSpPr>
              <p:cNvPr id="8" name="TextBox 7">
                <a:extLst>
                  <a:ext uri="{FF2B5EF4-FFF2-40B4-BE49-F238E27FC236}">
                    <a16:creationId xmlns:a16="http://schemas.microsoft.com/office/drawing/2014/main" id="{C5FB4B2A-48C4-3C44-9DC0-90A3702EA019}"/>
                  </a:ext>
                </a:extLst>
              </p:cNvPr>
              <p:cNvSpPr txBox="1"/>
              <p:nvPr/>
            </p:nvSpPr>
            <p:spPr>
              <a:xfrm>
                <a:off x="2833436" y="3789655"/>
                <a:ext cx="1639172" cy="1293460"/>
              </a:xfrm>
              <a:prstGeom prst="rect">
                <a:avLst/>
              </a:prstGeom>
              <a:noFill/>
            </p:spPr>
            <p:txBody>
              <a:bodyPr wrap="square" lIns="91440" tIns="45720" rIns="91440" bIns="45720" rtlCol="0" anchor="t">
                <a:spAutoFit/>
              </a:bodyPr>
              <a:lstStyle/>
              <a:p>
                <a:r>
                  <a:rPr lang="en-US" sz="1600" b="1" dirty="0">
                    <a:solidFill>
                      <a:schemeClr val="bg1"/>
                    </a:solidFill>
                    <a:latin typeface="Helvetica"/>
                    <a:cs typeface="Helvetica"/>
                  </a:rPr>
                  <a:t>How long it is going to take to graduate with a degree in any of the explored majors.</a:t>
                </a:r>
                <a:endParaRPr lang="en-US" sz="1600">
                  <a:solidFill>
                    <a:schemeClr val="bg1"/>
                  </a:solidFill>
                  <a:latin typeface="Helvetica"/>
                  <a:cs typeface="Helvetica"/>
                </a:endParaRPr>
              </a:p>
              <a:p>
                <a:endParaRPr lang="en-US" sz="1600" dirty="0">
                  <a:solidFill>
                    <a:schemeClr val="bg1"/>
                  </a:solidFill>
                  <a:latin typeface="Helvetica" pitchFamily="2" charset="0"/>
                </a:endParaRPr>
              </a:p>
            </p:txBody>
          </p:sp>
        </p:grpSp>
        <p:sp>
          <p:nvSpPr>
            <p:cNvPr id="17" name="TextBox 16">
              <a:extLst>
                <a:ext uri="{FF2B5EF4-FFF2-40B4-BE49-F238E27FC236}">
                  <a16:creationId xmlns:a16="http://schemas.microsoft.com/office/drawing/2014/main" id="{C1BE1897-456D-463A-8F36-98A8F241578D}"/>
                </a:ext>
              </a:extLst>
            </p:cNvPr>
            <p:cNvSpPr txBox="1"/>
            <p:nvPr/>
          </p:nvSpPr>
          <p:spPr>
            <a:xfrm>
              <a:off x="1351020" y="1969449"/>
              <a:ext cx="327334" cy="400110"/>
            </a:xfrm>
            <a:prstGeom prst="rect">
              <a:avLst/>
            </a:prstGeom>
            <a:noFill/>
          </p:spPr>
          <p:txBody>
            <a:bodyPr wrap="none" rtlCol="0">
              <a:spAutoFit/>
            </a:bodyPr>
            <a:lstStyle/>
            <a:p>
              <a:r>
                <a:rPr lang="en-US" sz="2000" b="1" dirty="0">
                  <a:latin typeface="Helvetica" panose="020B0604020202020204" pitchFamily="34" charset="0"/>
                  <a:cs typeface="Helvetica" panose="020B0604020202020204" pitchFamily="34" charset="0"/>
                </a:rPr>
                <a:t>4</a:t>
              </a:r>
            </a:p>
          </p:txBody>
        </p:sp>
        <p:sp>
          <p:nvSpPr>
            <p:cNvPr id="18" name="TextBox 17">
              <a:extLst>
                <a:ext uri="{FF2B5EF4-FFF2-40B4-BE49-F238E27FC236}">
                  <a16:creationId xmlns:a16="http://schemas.microsoft.com/office/drawing/2014/main" id="{74FE55AB-2404-46DD-9F6B-E63522B491F5}"/>
                </a:ext>
              </a:extLst>
            </p:cNvPr>
            <p:cNvSpPr txBox="1"/>
            <p:nvPr/>
          </p:nvSpPr>
          <p:spPr>
            <a:xfrm>
              <a:off x="2562319" y="3975850"/>
              <a:ext cx="327334" cy="400110"/>
            </a:xfrm>
            <a:prstGeom prst="rect">
              <a:avLst/>
            </a:prstGeom>
            <a:noFill/>
          </p:spPr>
          <p:txBody>
            <a:bodyPr wrap="none" rtlCol="0">
              <a:spAutoFit/>
            </a:bodyPr>
            <a:lstStyle/>
            <a:p>
              <a:r>
                <a:rPr lang="en-US" sz="2000" b="1" dirty="0">
                  <a:latin typeface="Helvetica" panose="020B0604020202020204" pitchFamily="34" charset="0"/>
                  <a:cs typeface="Helvetica" panose="020B0604020202020204" pitchFamily="34" charset="0"/>
                </a:rPr>
                <a:t>5</a:t>
              </a:r>
            </a:p>
          </p:txBody>
        </p:sp>
        <p:sp>
          <p:nvSpPr>
            <p:cNvPr id="19" name="TextBox 18">
              <a:extLst>
                <a:ext uri="{FF2B5EF4-FFF2-40B4-BE49-F238E27FC236}">
                  <a16:creationId xmlns:a16="http://schemas.microsoft.com/office/drawing/2014/main" id="{8182CDD9-1120-455B-81CF-22F48E900C72}"/>
                </a:ext>
              </a:extLst>
            </p:cNvPr>
            <p:cNvSpPr txBox="1"/>
            <p:nvPr/>
          </p:nvSpPr>
          <p:spPr>
            <a:xfrm>
              <a:off x="1351020" y="6292309"/>
              <a:ext cx="327334" cy="400110"/>
            </a:xfrm>
            <a:prstGeom prst="rect">
              <a:avLst/>
            </a:prstGeom>
            <a:noFill/>
          </p:spPr>
          <p:txBody>
            <a:bodyPr wrap="none" rtlCol="0">
              <a:spAutoFit/>
            </a:bodyPr>
            <a:lstStyle/>
            <a:p>
              <a:r>
                <a:rPr lang="en-US" sz="2000" b="1" dirty="0">
                  <a:latin typeface="Helvetica" panose="020B0604020202020204" pitchFamily="34" charset="0"/>
                  <a:cs typeface="Helvetica" panose="020B0604020202020204" pitchFamily="34" charset="0"/>
                </a:rPr>
                <a:t>6</a:t>
              </a:r>
            </a:p>
          </p:txBody>
        </p:sp>
      </p:grpSp>
      <p:sp>
        <p:nvSpPr>
          <p:cNvPr id="3" name="TextBox 2">
            <a:extLst>
              <a:ext uri="{FF2B5EF4-FFF2-40B4-BE49-F238E27FC236}">
                <a16:creationId xmlns:a16="http://schemas.microsoft.com/office/drawing/2014/main" id="{EF055ED6-F90B-4942-89D7-8D7964315EBC}"/>
              </a:ext>
            </a:extLst>
          </p:cNvPr>
          <p:cNvSpPr txBox="1"/>
          <p:nvPr/>
        </p:nvSpPr>
        <p:spPr>
          <a:xfrm>
            <a:off x="3502236" y="6970933"/>
            <a:ext cx="2063385" cy="892552"/>
          </a:xfrm>
          <a:prstGeom prst="rect">
            <a:avLst/>
          </a:prstGeom>
          <a:noFill/>
        </p:spPr>
        <p:txBody>
          <a:bodyPr wrap="none" rtlCol="0">
            <a:spAutoFit/>
          </a:bodyPr>
          <a:lstStyle/>
          <a:p>
            <a:pPr algn="r"/>
            <a:r>
              <a:rPr lang="en-US" sz="3200" b="1" dirty="0">
                <a:solidFill>
                  <a:srgbClr val="333333"/>
                </a:solidFill>
                <a:latin typeface="Helvetica" panose="020B0604020202020204" pitchFamily="34" charset="0"/>
                <a:cs typeface="Helvetica" panose="020B0604020202020204" pitchFamily="34" charset="0"/>
              </a:rPr>
              <a:t>6 </a:t>
            </a:r>
            <a:r>
              <a:rPr lang="en-US" sz="2000" b="1" dirty="0">
                <a:solidFill>
                  <a:srgbClr val="333333"/>
                </a:solidFill>
                <a:latin typeface="Helvetica" panose="020B0604020202020204" pitchFamily="34" charset="0"/>
                <a:cs typeface="Helvetica" panose="020B0604020202020204" pitchFamily="34" charset="0"/>
              </a:rPr>
              <a:t>determining</a:t>
            </a:r>
          </a:p>
          <a:p>
            <a:pPr algn="r"/>
            <a:r>
              <a:rPr lang="en-US" sz="2000" b="1" dirty="0">
                <a:solidFill>
                  <a:srgbClr val="333333"/>
                </a:solidFill>
                <a:latin typeface="Helvetica" panose="020B0604020202020204" pitchFamily="34" charset="0"/>
                <a:cs typeface="Helvetica" panose="020B0604020202020204" pitchFamily="34" charset="0"/>
              </a:rPr>
              <a:t>factors</a:t>
            </a:r>
            <a:endParaRPr lang="en-US" sz="3200" b="1" dirty="0">
              <a:solidFill>
                <a:srgbClr val="333333"/>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2032886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3CEE11-DEB3-F84D-87F7-B15D198EFAEC}"/>
              </a:ext>
            </a:extLst>
          </p:cNvPr>
          <p:cNvSpPr/>
          <p:nvPr/>
        </p:nvSpPr>
        <p:spPr>
          <a:xfrm>
            <a:off x="2459935" y="-249859"/>
            <a:ext cx="3538330" cy="6153702"/>
          </a:xfrm>
          <a:prstGeom prst="rect">
            <a:avLst/>
          </a:prstGeom>
          <a:solidFill>
            <a:srgbClr val="2E2E2E"/>
          </a:solidFill>
          <a:ln>
            <a:noFill/>
          </a:ln>
          <a:effectLst>
            <a:outerShdw blurRad="38100" dist="38100" dir="2700000" algn="tl" rotWithShape="0">
              <a:prstClr val="black">
                <a:alpha val="9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dirty="0">
                <a:solidFill>
                  <a:schemeClr val="bg1"/>
                </a:solidFill>
                <a:latin typeface="Helvetica" panose="020B0604020202020204" pitchFamily="34" charset="0"/>
                <a:cs typeface="Helvetica" panose="020B0604020202020204" pitchFamily="34" charset="0"/>
              </a:rPr>
              <a:t>[ resources ]</a:t>
            </a:r>
          </a:p>
        </p:txBody>
      </p:sp>
    </p:spTree>
    <p:extLst>
      <p:ext uri="{BB962C8B-B14F-4D97-AF65-F5344CB8AC3E}">
        <p14:creationId xmlns:p14="http://schemas.microsoft.com/office/powerpoint/2010/main" val="24059570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1ECE4E2-E3A0-EF43-BAB5-B568A7B781FD}"/>
              </a:ext>
            </a:extLst>
          </p:cNvPr>
          <p:cNvSpPr/>
          <p:nvPr/>
        </p:nvSpPr>
        <p:spPr>
          <a:xfrm>
            <a:off x="7707087" y="-101600"/>
            <a:ext cx="903513" cy="858041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54"/>
          </a:p>
        </p:txBody>
      </p:sp>
      <p:grpSp>
        <p:nvGrpSpPr>
          <p:cNvPr id="4" name="Group 3">
            <a:extLst>
              <a:ext uri="{FF2B5EF4-FFF2-40B4-BE49-F238E27FC236}">
                <a16:creationId xmlns:a16="http://schemas.microsoft.com/office/drawing/2014/main" id="{F405D06B-BD02-F84F-ADCA-C657AA8E0C18}"/>
              </a:ext>
            </a:extLst>
          </p:cNvPr>
          <p:cNvGrpSpPr/>
          <p:nvPr/>
        </p:nvGrpSpPr>
        <p:grpSpPr>
          <a:xfrm>
            <a:off x="1472337" y="756233"/>
            <a:ext cx="2756761" cy="435515"/>
            <a:chOff x="3866831" y="1257126"/>
            <a:chExt cx="2756761" cy="435515"/>
          </a:xfrm>
        </p:grpSpPr>
        <p:sp>
          <p:nvSpPr>
            <p:cNvPr id="8" name="Rounded Rectangle 7">
              <a:extLst>
                <a:ext uri="{FF2B5EF4-FFF2-40B4-BE49-F238E27FC236}">
                  <a16:creationId xmlns:a16="http://schemas.microsoft.com/office/drawing/2014/main" id="{F64CFD6C-0409-DF4D-BA8D-812797198D86}"/>
                </a:ext>
              </a:extLst>
            </p:cNvPr>
            <p:cNvSpPr/>
            <p:nvPr/>
          </p:nvSpPr>
          <p:spPr>
            <a:xfrm>
              <a:off x="3866831" y="1257126"/>
              <a:ext cx="2756761" cy="357771"/>
            </a:xfrm>
            <a:prstGeom prst="roundRect">
              <a:avLst>
                <a:gd name="adj" fmla="val 26837"/>
              </a:avLst>
            </a:prstGeom>
            <a:solidFill>
              <a:srgbClr val="333333"/>
            </a:solidFill>
            <a:ln w="19050">
              <a:solidFill>
                <a:srgbClr val="3333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200" dirty="0">
                  <a:solidFill>
                    <a:schemeClr val="bg1"/>
                  </a:solidFill>
                  <a:ea typeface="+mn-lt"/>
                  <a:cs typeface="+mn-lt"/>
                </a:rPr>
                <a:t>https://www.depts.ttu.edu/advising/</a:t>
              </a:r>
              <a:endParaRPr lang="en-US" dirty="0">
                <a:solidFill>
                  <a:schemeClr val="bg1"/>
                </a:solidFill>
                <a:ea typeface="+mn-lt"/>
                <a:cs typeface="+mn-lt"/>
              </a:endParaRPr>
            </a:p>
          </p:txBody>
        </p:sp>
        <p:sp>
          <p:nvSpPr>
            <p:cNvPr id="9" name="Left Arrow 8">
              <a:extLst>
                <a:ext uri="{FF2B5EF4-FFF2-40B4-BE49-F238E27FC236}">
                  <a16:creationId xmlns:a16="http://schemas.microsoft.com/office/drawing/2014/main" id="{E87724C5-BD25-CC4C-83E6-94B2743761A9}"/>
                </a:ext>
              </a:extLst>
            </p:cNvPr>
            <p:cNvSpPr/>
            <p:nvPr/>
          </p:nvSpPr>
          <p:spPr>
            <a:xfrm rot="4285508">
              <a:off x="6244609" y="1506249"/>
              <a:ext cx="238207" cy="134577"/>
            </a:xfrm>
            <a:prstGeom prst="leftArrow">
              <a:avLst>
                <a:gd name="adj1" fmla="val 24885"/>
                <a:gd name="adj2" fmla="val 122520"/>
              </a:avLst>
            </a:prstGeom>
            <a:solidFill>
              <a:srgbClr val="333333"/>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AAE59060-A7CD-F447-B196-1F47D5F02E46}"/>
              </a:ext>
            </a:extLst>
          </p:cNvPr>
          <p:cNvGrpSpPr/>
          <p:nvPr/>
        </p:nvGrpSpPr>
        <p:grpSpPr>
          <a:xfrm>
            <a:off x="1100889" y="1528157"/>
            <a:ext cx="3128209" cy="435515"/>
            <a:chOff x="3495383" y="1257126"/>
            <a:chExt cx="3128209" cy="435515"/>
          </a:xfrm>
        </p:grpSpPr>
        <p:sp>
          <p:nvSpPr>
            <p:cNvPr id="15" name="Rounded Rectangle 14">
              <a:extLst>
                <a:ext uri="{FF2B5EF4-FFF2-40B4-BE49-F238E27FC236}">
                  <a16:creationId xmlns:a16="http://schemas.microsoft.com/office/drawing/2014/main" id="{2EE43825-4142-174C-8E72-44F764073DBD}"/>
                </a:ext>
              </a:extLst>
            </p:cNvPr>
            <p:cNvSpPr/>
            <p:nvPr/>
          </p:nvSpPr>
          <p:spPr>
            <a:xfrm>
              <a:off x="3495383" y="1257126"/>
              <a:ext cx="3128209" cy="357771"/>
            </a:xfrm>
            <a:prstGeom prst="roundRect">
              <a:avLst>
                <a:gd name="adj" fmla="val 26837"/>
              </a:avLst>
            </a:prstGeom>
            <a:solidFill>
              <a:srgbClr val="333333"/>
            </a:solidFill>
            <a:ln w="19050">
              <a:solidFill>
                <a:srgbClr val="3333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200" dirty="0">
                  <a:solidFill>
                    <a:schemeClr val="bg1"/>
                  </a:solidFill>
                  <a:latin typeface="Helvetica"/>
                  <a:cs typeface="Helvetica"/>
                </a:rPr>
                <a:t>https://www.depts.ttu.edu/careercenter/</a:t>
              </a:r>
            </a:p>
          </p:txBody>
        </p:sp>
        <p:sp>
          <p:nvSpPr>
            <p:cNvPr id="16" name="Left Arrow 15">
              <a:extLst>
                <a:ext uri="{FF2B5EF4-FFF2-40B4-BE49-F238E27FC236}">
                  <a16:creationId xmlns:a16="http://schemas.microsoft.com/office/drawing/2014/main" id="{FD1ED6DA-BB3A-E84A-B612-579EE0DD3320}"/>
                </a:ext>
              </a:extLst>
            </p:cNvPr>
            <p:cNvSpPr/>
            <p:nvPr/>
          </p:nvSpPr>
          <p:spPr>
            <a:xfrm rot="4285508">
              <a:off x="6244609" y="1506249"/>
              <a:ext cx="238207" cy="134577"/>
            </a:xfrm>
            <a:prstGeom prst="leftArrow">
              <a:avLst>
                <a:gd name="adj1" fmla="val 24885"/>
                <a:gd name="adj2" fmla="val 122520"/>
              </a:avLst>
            </a:prstGeom>
            <a:solidFill>
              <a:srgbClr val="333333"/>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C8436686-BC58-304F-94C8-D37A25F17823}"/>
              </a:ext>
            </a:extLst>
          </p:cNvPr>
          <p:cNvGrpSpPr/>
          <p:nvPr/>
        </p:nvGrpSpPr>
        <p:grpSpPr>
          <a:xfrm>
            <a:off x="1988211" y="2273420"/>
            <a:ext cx="2240887" cy="413198"/>
            <a:chOff x="4516608" y="1279443"/>
            <a:chExt cx="2106984" cy="413198"/>
          </a:xfrm>
        </p:grpSpPr>
        <p:sp>
          <p:nvSpPr>
            <p:cNvPr id="19" name="Rounded Rectangle 18">
              <a:extLst>
                <a:ext uri="{FF2B5EF4-FFF2-40B4-BE49-F238E27FC236}">
                  <a16:creationId xmlns:a16="http://schemas.microsoft.com/office/drawing/2014/main" id="{933AEB6D-1A59-F343-8231-C44797F00DB3}"/>
                </a:ext>
              </a:extLst>
            </p:cNvPr>
            <p:cNvSpPr/>
            <p:nvPr/>
          </p:nvSpPr>
          <p:spPr>
            <a:xfrm>
              <a:off x="4516608" y="1279443"/>
              <a:ext cx="2106984" cy="324296"/>
            </a:xfrm>
            <a:prstGeom prst="roundRect">
              <a:avLst>
                <a:gd name="adj" fmla="val 26837"/>
              </a:avLst>
            </a:prstGeom>
            <a:solidFill>
              <a:srgbClr val="333333"/>
            </a:solidFill>
            <a:ln w="19050">
              <a:solidFill>
                <a:srgbClr val="3333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200" dirty="0">
                  <a:solidFill>
                    <a:schemeClr val="bg1"/>
                  </a:solidFill>
                  <a:latin typeface="Helvetica"/>
                  <a:cs typeface="Helvetica"/>
                </a:rPr>
                <a:t>http://www.prelaw.ttu.edu </a:t>
              </a:r>
            </a:p>
          </p:txBody>
        </p:sp>
        <p:sp>
          <p:nvSpPr>
            <p:cNvPr id="20" name="Left Arrow 19">
              <a:extLst>
                <a:ext uri="{FF2B5EF4-FFF2-40B4-BE49-F238E27FC236}">
                  <a16:creationId xmlns:a16="http://schemas.microsoft.com/office/drawing/2014/main" id="{C1C58AF1-640F-FD46-B453-145B2C454B5B}"/>
                </a:ext>
              </a:extLst>
            </p:cNvPr>
            <p:cNvSpPr/>
            <p:nvPr/>
          </p:nvSpPr>
          <p:spPr>
            <a:xfrm rot="4285508">
              <a:off x="6244609" y="1506249"/>
              <a:ext cx="238207" cy="134577"/>
            </a:xfrm>
            <a:prstGeom prst="leftArrow">
              <a:avLst>
                <a:gd name="adj1" fmla="val 24885"/>
                <a:gd name="adj2" fmla="val 122520"/>
              </a:avLst>
            </a:prstGeom>
            <a:solidFill>
              <a:srgbClr val="333333"/>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73E57F38-D9EA-504E-9EA0-F8B5AA9DCA2C}"/>
              </a:ext>
            </a:extLst>
          </p:cNvPr>
          <p:cNvGrpSpPr/>
          <p:nvPr/>
        </p:nvGrpSpPr>
        <p:grpSpPr>
          <a:xfrm>
            <a:off x="1357162" y="2939152"/>
            <a:ext cx="2871936" cy="435515"/>
            <a:chOff x="3751656" y="1257126"/>
            <a:chExt cx="2871936" cy="435515"/>
          </a:xfrm>
        </p:grpSpPr>
        <p:sp>
          <p:nvSpPr>
            <p:cNvPr id="22" name="Rounded Rectangle 21">
              <a:extLst>
                <a:ext uri="{FF2B5EF4-FFF2-40B4-BE49-F238E27FC236}">
                  <a16:creationId xmlns:a16="http://schemas.microsoft.com/office/drawing/2014/main" id="{18E7749B-37EA-7A45-A9EA-0C7029F4A911}"/>
                </a:ext>
              </a:extLst>
            </p:cNvPr>
            <p:cNvSpPr/>
            <p:nvPr/>
          </p:nvSpPr>
          <p:spPr>
            <a:xfrm>
              <a:off x="3751656" y="1257126"/>
              <a:ext cx="2871936" cy="357771"/>
            </a:xfrm>
            <a:prstGeom prst="roundRect">
              <a:avLst>
                <a:gd name="adj" fmla="val 26837"/>
              </a:avLst>
            </a:prstGeom>
            <a:solidFill>
              <a:srgbClr val="333333"/>
            </a:solidFill>
            <a:ln w="19050">
              <a:solidFill>
                <a:srgbClr val="3333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sz="1200" dirty="0">
                <a:solidFill>
                  <a:schemeClr val="bg1"/>
                </a:solidFill>
                <a:latin typeface="Helvetica" pitchFamily="2" charset="0"/>
              </a:endParaRPr>
            </a:p>
            <a:p>
              <a:r>
                <a:rPr lang="en-US" sz="1200" dirty="0">
                  <a:solidFill>
                    <a:schemeClr val="bg1"/>
                  </a:solidFill>
                  <a:latin typeface="Helvetica"/>
                  <a:cs typeface="Helvetica"/>
                </a:rPr>
                <a:t>https://www.depts.ttu.edu/soar/LC/</a:t>
              </a:r>
            </a:p>
            <a:p>
              <a:endParaRPr lang="en-US" sz="1200" dirty="0">
                <a:solidFill>
                  <a:schemeClr val="bg1"/>
                </a:solidFill>
                <a:latin typeface="Helvetica" pitchFamily="2" charset="0"/>
              </a:endParaRPr>
            </a:p>
          </p:txBody>
        </p:sp>
        <p:sp>
          <p:nvSpPr>
            <p:cNvPr id="23" name="Left Arrow 22">
              <a:extLst>
                <a:ext uri="{FF2B5EF4-FFF2-40B4-BE49-F238E27FC236}">
                  <a16:creationId xmlns:a16="http://schemas.microsoft.com/office/drawing/2014/main" id="{998C5261-FB60-FB48-865C-C0E4FBF927F4}"/>
                </a:ext>
              </a:extLst>
            </p:cNvPr>
            <p:cNvSpPr/>
            <p:nvPr/>
          </p:nvSpPr>
          <p:spPr>
            <a:xfrm rot="4285508">
              <a:off x="6244609" y="1506249"/>
              <a:ext cx="238207" cy="134577"/>
            </a:xfrm>
            <a:prstGeom prst="leftArrow">
              <a:avLst>
                <a:gd name="adj1" fmla="val 24885"/>
                <a:gd name="adj2" fmla="val 122520"/>
              </a:avLst>
            </a:prstGeom>
            <a:solidFill>
              <a:srgbClr val="333333"/>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8CACCF36-54F4-D245-BC3D-03B25E222CA7}"/>
              </a:ext>
            </a:extLst>
          </p:cNvPr>
          <p:cNvGrpSpPr/>
          <p:nvPr/>
        </p:nvGrpSpPr>
        <p:grpSpPr>
          <a:xfrm>
            <a:off x="1773140" y="3662098"/>
            <a:ext cx="2455957" cy="435515"/>
            <a:chOff x="4167634" y="1257126"/>
            <a:chExt cx="2455957" cy="435515"/>
          </a:xfrm>
        </p:grpSpPr>
        <p:sp>
          <p:nvSpPr>
            <p:cNvPr id="25" name="Rounded Rectangle 24">
              <a:extLst>
                <a:ext uri="{FF2B5EF4-FFF2-40B4-BE49-F238E27FC236}">
                  <a16:creationId xmlns:a16="http://schemas.microsoft.com/office/drawing/2014/main" id="{5BF385CB-C5E6-1F43-98CE-85CC4E13C2ED}"/>
                </a:ext>
              </a:extLst>
            </p:cNvPr>
            <p:cNvSpPr/>
            <p:nvPr/>
          </p:nvSpPr>
          <p:spPr>
            <a:xfrm>
              <a:off x="4167634" y="1257126"/>
              <a:ext cx="2455957" cy="357771"/>
            </a:xfrm>
            <a:prstGeom prst="roundRect">
              <a:avLst>
                <a:gd name="adj" fmla="val 26837"/>
              </a:avLst>
            </a:prstGeom>
            <a:solidFill>
              <a:srgbClr val="333333"/>
            </a:solidFill>
            <a:ln w="19050">
              <a:solidFill>
                <a:srgbClr val="3333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sz="1200" dirty="0">
                <a:solidFill>
                  <a:schemeClr val="bg1"/>
                </a:solidFill>
                <a:latin typeface="Helvetica" pitchFamily="2" charset="0"/>
              </a:endParaRPr>
            </a:p>
            <a:p>
              <a:endParaRPr lang="en-US" sz="1200" dirty="0">
                <a:solidFill>
                  <a:schemeClr val="bg1"/>
                </a:solidFill>
                <a:latin typeface="Helvetica" pitchFamily="2" charset="0"/>
              </a:endParaRPr>
            </a:p>
            <a:p>
              <a:r>
                <a:rPr lang="en-US" sz="1200" dirty="0">
                  <a:solidFill>
                    <a:schemeClr val="bg1"/>
                  </a:solidFill>
                  <a:latin typeface="Helvetica"/>
                  <a:cs typeface="Helvetica"/>
                </a:rPr>
                <a:t>https://www.depts.ttu.edu/tsi/</a:t>
              </a:r>
            </a:p>
            <a:p>
              <a:endParaRPr lang="en-US" sz="1200" dirty="0">
                <a:solidFill>
                  <a:schemeClr val="bg1"/>
                </a:solidFill>
                <a:latin typeface="Helvetica" pitchFamily="2" charset="0"/>
              </a:endParaRPr>
            </a:p>
            <a:p>
              <a:endParaRPr lang="en-US" sz="1200" dirty="0">
                <a:solidFill>
                  <a:schemeClr val="bg1"/>
                </a:solidFill>
                <a:latin typeface="Helvetica" pitchFamily="2" charset="0"/>
              </a:endParaRPr>
            </a:p>
          </p:txBody>
        </p:sp>
        <p:sp>
          <p:nvSpPr>
            <p:cNvPr id="26" name="Left Arrow 25">
              <a:extLst>
                <a:ext uri="{FF2B5EF4-FFF2-40B4-BE49-F238E27FC236}">
                  <a16:creationId xmlns:a16="http://schemas.microsoft.com/office/drawing/2014/main" id="{613E28AF-FBE2-AC4F-B9BA-E44ECB37E082}"/>
                </a:ext>
              </a:extLst>
            </p:cNvPr>
            <p:cNvSpPr/>
            <p:nvPr/>
          </p:nvSpPr>
          <p:spPr>
            <a:xfrm rot="4285508">
              <a:off x="6244609" y="1506249"/>
              <a:ext cx="238207" cy="134577"/>
            </a:xfrm>
            <a:prstGeom prst="leftArrow">
              <a:avLst>
                <a:gd name="adj1" fmla="val 24885"/>
                <a:gd name="adj2" fmla="val 122520"/>
              </a:avLst>
            </a:prstGeom>
            <a:solidFill>
              <a:srgbClr val="333333"/>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A5C6B941-4A45-D14A-9BF0-C09A8B6A2F95}"/>
              </a:ext>
            </a:extLst>
          </p:cNvPr>
          <p:cNvGrpSpPr/>
          <p:nvPr/>
        </p:nvGrpSpPr>
        <p:grpSpPr>
          <a:xfrm>
            <a:off x="1561605" y="4407361"/>
            <a:ext cx="2667492" cy="413198"/>
            <a:chOff x="3956100" y="1279443"/>
            <a:chExt cx="2667492" cy="413198"/>
          </a:xfrm>
        </p:grpSpPr>
        <p:sp>
          <p:nvSpPr>
            <p:cNvPr id="28" name="Rounded Rectangle 27">
              <a:extLst>
                <a:ext uri="{FF2B5EF4-FFF2-40B4-BE49-F238E27FC236}">
                  <a16:creationId xmlns:a16="http://schemas.microsoft.com/office/drawing/2014/main" id="{9A1126E8-1B3B-9D43-8B1A-E975B7BBDEAE}"/>
                </a:ext>
              </a:extLst>
            </p:cNvPr>
            <p:cNvSpPr/>
            <p:nvPr/>
          </p:nvSpPr>
          <p:spPr>
            <a:xfrm>
              <a:off x="3956100" y="1279443"/>
              <a:ext cx="2667492" cy="313137"/>
            </a:xfrm>
            <a:prstGeom prst="roundRect">
              <a:avLst>
                <a:gd name="adj" fmla="val 26837"/>
              </a:avLst>
            </a:prstGeom>
            <a:solidFill>
              <a:srgbClr val="333333"/>
            </a:solidFill>
            <a:ln w="19050">
              <a:solidFill>
                <a:srgbClr val="3333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sz="1200" dirty="0">
                <a:solidFill>
                  <a:schemeClr val="bg1"/>
                </a:solidFill>
                <a:latin typeface="Helvetica" pitchFamily="2" charset="0"/>
              </a:endParaRPr>
            </a:p>
            <a:p>
              <a:r>
                <a:rPr lang="en-US" sz="1200" dirty="0">
                  <a:solidFill>
                    <a:schemeClr val="bg1"/>
                  </a:solidFill>
                  <a:latin typeface="Helvetica"/>
                  <a:cs typeface="Helvetica"/>
                </a:rPr>
                <a:t>https://www.depts.ttu.edu/testing/ </a:t>
              </a:r>
            </a:p>
            <a:p>
              <a:endParaRPr lang="en-US" sz="1200" dirty="0">
                <a:solidFill>
                  <a:schemeClr val="bg1"/>
                </a:solidFill>
                <a:latin typeface="Helvetica" pitchFamily="2" charset="0"/>
              </a:endParaRPr>
            </a:p>
          </p:txBody>
        </p:sp>
        <p:sp>
          <p:nvSpPr>
            <p:cNvPr id="29" name="Left Arrow 28">
              <a:extLst>
                <a:ext uri="{FF2B5EF4-FFF2-40B4-BE49-F238E27FC236}">
                  <a16:creationId xmlns:a16="http://schemas.microsoft.com/office/drawing/2014/main" id="{35DC02C9-A11D-8E49-A245-AE6B78474184}"/>
                </a:ext>
              </a:extLst>
            </p:cNvPr>
            <p:cNvSpPr/>
            <p:nvPr/>
          </p:nvSpPr>
          <p:spPr>
            <a:xfrm rot="4285508">
              <a:off x="6244609" y="1506249"/>
              <a:ext cx="238207" cy="134577"/>
            </a:xfrm>
            <a:prstGeom prst="leftArrow">
              <a:avLst>
                <a:gd name="adj1" fmla="val 24885"/>
                <a:gd name="adj2" fmla="val 122520"/>
              </a:avLst>
            </a:prstGeom>
            <a:solidFill>
              <a:srgbClr val="333333"/>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ED607393-0320-E442-ACB2-3A6231932B97}"/>
              </a:ext>
            </a:extLst>
          </p:cNvPr>
          <p:cNvGrpSpPr/>
          <p:nvPr/>
        </p:nvGrpSpPr>
        <p:grpSpPr>
          <a:xfrm>
            <a:off x="682542" y="5167378"/>
            <a:ext cx="3546555" cy="413198"/>
            <a:chOff x="2943135" y="1257126"/>
            <a:chExt cx="3680457" cy="435515"/>
          </a:xfrm>
        </p:grpSpPr>
        <p:sp>
          <p:nvSpPr>
            <p:cNvPr id="31" name="Rounded Rectangle 30">
              <a:extLst>
                <a:ext uri="{FF2B5EF4-FFF2-40B4-BE49-F238E27FC236}">
                  <a16:creationId xmlns:a16="http://schemas.microsoft.com/office/drawing/2014/main" id="{9CBC89F4-D1EA-004A-B4F8-8DE75D1F9AD5}"/>
                </a:ext>
              </a:extLst>
            </p:cNvPr>
            <p:cNvSpPr/>
            <p:nvPr/>
          </p:nvSpPr>
          <p:spPr>
            <a:xfrm>
              <a:off x="2943135" y="1257126"/>
              <a:ext cx="3680457" cy="357771"/>
            </a:xfrm>
            <a:prstGeom prst="roundRect">
              <a:avLst>
                <a:gd name="adj" fmla="val 26837"/>
              </a:avLst>
            </a:prstGeom>
            <a:solidFill>
              <a:srgbClr val="333333"/>
            </a:solidFill>
            <a:ln w="19050">
              <a:solidFill>
                <a:srgbClr val="3333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sz="1200" dirty="0">
                <a:solidFill>
                  <a:schemeClr val="bg1"/>
                </a:solidFill>
                <a:latin typeface="Helvetica" pitchFamily="2" charset="0"/>
              </a:endParaRPr>
            </a:p>
            <a:p>
              <a:endParaRPr lang="en-US" sz="1200" dirty="0">
                <a:solidFill>
                  <a:schemeClr val="bg1"/>
                </a:solidFill>
                <a:latin typeface="Helvetica" pitchFamily="2" charset="0"/>
              </a:endParaRPr>
            </a:p>
            <a:p>
              <a:r>
                <a:rPr lang="en-US" sz="1200" dirty="0">
                  <a:solidFill>
                    <a:schemeClr val="bg1"/>
                  </a:solidFill>
                  <a:latin typeface="Helvetica"/>
                  <a:cs typeface="Helvetica"/>
                </a:rPr>
                <a:t>https://www.depts.ttu.edu/cpex/cpe_intro.aspx</a:t>
              </a:r>
            </a:p>
            <a:p>
              <a:r>
                <a:rPr lang="en-US" sz="1200" dirty="0">
                  <a:solidFill>
                    <a:schemeClr val="bg1"/>
                  </a:solidFill>
                  <a:latin typeface="Helvetica" pitchFamily="2" charset="0"/>
                </a:rPr>
                <a:t>  </a:t>
              </a:r>
            </a:p>
            <a:p>
              <a:endParaRPr lang="en-US" sz="1200" dirty="0">
                <a:solidFill>
                  <a:schemeClr val="bg1"/>
                </a:solidFill>
                <a:latin typeface="Helvetica" pitchFamily="2" charset="0"/>
              </a:endParaRPr>
            </a:p>
          </p:txBody>
        </p:sp>
        <p:sp>
          <p:nvSpPr>
            <p:cNvPr id="32" name="Left Arrow 31">
              <a:extLst>
                <a:ext uri="{FF2B5EF4-FFF2-40B4-BE49-F238E27FC236}">
                  <a16:creationId xmlns:a16="http://schemas.microsoft.com/office/drawing/2014/main" id="{7ADA50AE-7984-5E43-B2FB-BB4103294BC7}"/>
                </a:ext>
              </a:extLst>
            </p:cNvPr>
            <p:cNvSpPr/>
            <p:nvPr/>
          </p:nvSpPr>
          <p:spPr>
            <a:xfrm rot="4285508">
              <a:off x="6244609" y="1506249"/>
              <a:ext cx="238207" cy="134577"/>
            </a:xfrm>
            <a:prstGeom prst="leftArrow">
              <a:avLst>
                <a:gd name="adj1" fmla="val 24885"/>
                <a:gd name="adj2" fmla="val 122520"/>
              </a:avLst>
            </a:prstGeom>
            <a:solidFill>
              <a:srgbClr val="333333"/>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3D0E19EA-FDCE-3C4D-BB9A-2D87FF1EE58E}"/>
              </a:ext>
            </a:extLst>
          </p:cNvPr>
          <p:cNvGrpSpPr/>
          <p:nvPr/>
        </p:nvGrpSpPr>
        <p:grpSpPr>
          <a:xfrm>
            <a:off x="436197" y="5936404"/>
            <a:ext cx="3792899" cy="467656"/>
            <a:chOff x="2830693" y="1269619"/>
            <a:chExt cx="3792899" cy="467656"/>
          </a:xfrm>
        </p:grpSpPr>
        <p:sp>
          <p:nvSpPr>
            <p:cNvPr id="34" name="Rounded Rectangle 33">
              <a:extLst>
                <a:ext uri="{FF2B5EF4-FFF2-40B4-BE49-F238E27FC236}">
                  <a16:creationId xmlns:a16="http://schemas.microsoft.com/office/drawing/2014/main" id="{52D72564-5621-A247-B554-6B70016BA19F}"/>
                </a:ext>
              </a:extLst>
            </p:cNvPr>
            <p:cNvSpPr/>
            <p:nvPr/>
          </p:nvSpPr>
          <p:spPr>
            <a:xfrm>
              <a:off x="2830693" y="1269619"/>
              <a:ext cx="3792899" cy="332785"/>
            </a:xfrm>
            <a:prstGeom prst="roundRect">
              <a:avLst>
                <a:gd name="adj" fmla="val 26837"/>
              </a:avLst>
            </a:prstGeom>
            <a:solidFill>
              <a:srgbClr val="333333"/>
            </a:solidFill>
            <a:ln w="19050">
              <a:solidFill>
                <a:srgbClr val="3333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sz="900" dirty="0">
                <a:solidFill>
                  <a:schemeClr val="bg1"/>
                </a:solidFill>
                <a:latin typeface="Helvetica" pitchFamily="2" charset="0"/>
              </a:endParaRPr>
            </a:p>
            <a:p>
              <a:endParaRPr lang="en-US" sz="900" dirty="0">
                <a:solidFill>
                  <a:schemeClr val="bg1"/>
                </a:solidFill>
                <a:latin typeface="Helvetica" pitchFamily="2" charset="0"/>
              </a:endParaRPr>
            </a:p>
            <a:p>
              <a:endParaRPr lang="en-US" sz="900" dirty="0">
                <a:solidFill>
                  <a:schemeClr val="bg1"/>
                </a:solidFill>
                <a:latin typeface="Helvetica" pitchFamily="2" charset="0"/>
              </a:endParaRPr>
            </a:p>
            <a:p>
              <a:r>
                <a:rPr lang="en-US" sz="900" dirty="0">
                  <a:solidFill>
                    <a:schemeClr val="bg1"/>
                  </a:solidFill>
                  <a:latin typeface="Helvetica"/>
                  <a:cs typeface="Helvetica"/>
                </a:rPr>
                <a:t>http://www.math.ttu.edu/Undergraduate/Resources/placement.shtml</a:t>
              </a:r>
            </a:p>
            <a:p>
              <a:endParaRPr lang="en-US" sz="900" dirty="0">
                <a:solidFill>
                  <a:schemeClr val="bg1"/>
                </a:solidFill>
                <a:latin typeface="Helvetica"/>
                <a:cs typeface="Helvetica"/>
              </a:endParaRPr>
            </a:p>
            <a:p>
              <a:r>
                <a:rPr lang="en-US" sz="900" dirty="0">
                  <a:solidFill>
                    <a:schemeClr val="bg1"/>
                  </a:solidFill>
                  <a:latin typeface="Helvetica" pitchFamily="2" charset="0"/>
                </a:rPr>
                <a:t>  </a:t>
              </a:r>
            </a:p>
            <a:p>
              <a:endParaRPr lang="en-US" sz="900" dirty="0">
                <a:solidFill>
                  <a:schemeClr val="bg1"/>
                </a:solidFill>
                <a:latin typeface="Helvetica" pitchFamily="2" charset="0"/>
              </a:endParaRPr>
            </a:p>
          </p:txBody>
        </p:sp>
        <p:sp>
          <p:nvSpPr>
            <p:cNvPr id="35" name="Left Arrow 34">
              <a:extLst>
                <a:ext uri="{FF2B5EF4-FFF2-40B4-BE49-F238E27FC236}">
                  <a16:creationId xmlns:a16="http://schemas.microsoft.com/office/drawing/2014/main" id="{09695358-6C72-FA45-8C16-42A9E16F92B3}"/>
                </a:ext>
              </a:extLst>
            </p:cNvPr>
            <p:cNvSpPr/>
            <p:nvPr/>
          </p:nvSpPr>
          <p:spPr>
            <a:xfrm rot="4285508">
              <a:off x="6311561" y="1550883"/>
              <a:ext cx="238207" cy="134577"/>
            </a:xfrm>
            <a:prstGeom prst="leftArrow">
              <a:avLst>
                <a:gd name="adj1" fmla="val 24885"/>
                <a:gd name="adj2" fmla="val 122520"/>
              </a:avLst>
            </a:prstGeom>
            <a:solidFill>
              <a:srgbClr val="333333"/>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B07B8FB8-D40B-4940-BA44-C061549B45EC}"/>
              </a:ext>
            </a:extLst>
          </p:cNvPr>
          <p:cNvGrpSpPr/>
          <p:nvPr/>
        </p:nvGrpSpPr>
        <p:grpSpPr>
          <a:xfrm>
            <a:off x="437052" y="6669174"/>
            <a:ext cx="3792043" cy="413199"/>
            <a:chOff x="2943135" y="1257126"/>
            <a:chExt cx="3680457" cy="446674"/>
          </a:xfrm>
        </p:grpSpPr>
        <p:sp>
          <p:nvSpPr>
            <p:cNvPr id="37" name="Rounded Rectangle 36">
              <a:extLst>
                <a:ext uri="{FF2B5EF4-FFF2-40B4-BE49-F238E27FC236}">
                  <a16:creationId xmlns:a16="http://schemas.microsoft.com/office/drawing/2014/main" id="{2E5BB4CF-9623-934A-830B-BB2CE21C3CFE}"/>
                </a:ext>
              </a:extLst>
            </p:cNvPr>
            <p:cNvSpPr/>
            <p:nvPr/>
          </p:nvSpPr>
          <p:spPr>
            <a:xfrm>
              <a:off x="2943135" y="1257126"/>
              <a:ext cx="3680457" cy="357771"/>
            </a:xfrm>
            <a:prstGeom prst="roundRect">
              <a:avLst>
                <a:gd name="adj" fmla="val 26837"/>
              </a:avLst>
            </a:prstGeom>
            <a:solidFill>
              <a:srgbClr val="333333"/>
            </a:solidFill>
            <a:ln w="19050">
              <a:solidFill>
                <a:srgbClr val="3333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sz="1100" dirty="0">
                <a:solidFill>
                  <a:schemeClr val="bg1"/>
                </a:solidFill>
                <a:latin typeface="Helvetica" pitchFamily="2" charset="0"/>
              </a:endParaRPr>
            </a:p>
            <a:p>
              <a:endParaRPr lang="en-US" sz="1100" dirty="0">
                <a:solidFill>
                  <a:schemeClr val="bg1"/>
                </a:solidFill>
                <a:latin typeface="Helvetica" pitchFamily="2" charset="0"/>
              </a:endParaRPr>
            </a:p>
            <a:p>
              <a:endParaRPr lang="en-US" sz="1100" dirty="0">
                <a:solidFill>
                  <a:schemeClr val="bg1"/>
                </a:solidFill>
                <a:latin typeface="Helvetica" pitchFamily="2" charset="0"/>
              </a:endParaRPr>
            </a:p>
            <a:p>
              <a:r>
                <a:rPr lang="en-US" sz="1100" dirty="0">
                  <a:solidFill>
                    <a:schemeClr val="bg1"/>
                  </a:solidFill>
                  <a:latin typeface="Helvetica"/>
                  <a:cs typeface="Helvetica"/>
                </a:rPr>
                <a:t>https://www.depts.ttu.edu/officialpublications/calendar/</a:t>
              </a:r>
            </a:p>
            <a:p>
              <a:endParaRPr lang="en-US" sz="1100" dirty="0">
                <a:solidFill>
                  <a:schemeClr val="bg1"/>
                </a:solidFill>
                <a:latin typeface="Helvetica" pitchFamily="2" charset="0"/>
              </a:endParaRPr>
            </a:p>
            <a:p>
              <a:r>
                <a:rPr lang="en-US" sz="1100" dirty="0">
                  <a:solidFill>
                    <a:schemeClr val="bg1"/>
                  </a:solidFill>
                  <a:latin typeface="Helvetica" pitchFamily="2" charset="0"/>
                </a:rPr>
                <a:t>  </a:t>
              </a:r>
            </a:p>
            <a:p>
              <a:endParaRPr lang="en-US" sz="1100" dirty="0">
                <a:solidFill>
                  <a:schemeClr val="bg1"/>
                </a:solidFill>
                <a:latin typeface="Helvetica" pitchFamily="2" charset="0"/>
              </a:endParaRPr>
            </a:p>
          </p:txBody>
        </p:sp>
        <p:sp>
          <p:nvSpPr>
            <p:cNvPr id="38" name="Left Arrow 37">
              <a:extLst>
                <a:ext uri="{FF2B5EF4-FFF2-40B4-BE49-F238E27FC236}">
                  <a16:creationId xmlns:a16="http://schemas.microsoft.com/office/drawing/2014/main" id="{C77EAD2A-733D-D545-91D0-494F619D4F1A}"/>
                </a:ext>
              </a:extLst>
            </p:cNvPr>
            <p:cNvSpPr/>
            <p:nvPr/>
          </p:nvSpPr>
          <p:spPr>
            <a:xfrm rot="4285508">
              <a:off x="6260036" y="1517408"/>
              <a:ext cx="238207" cy="134577"/>
            </a:xfrm>
            <a:prstGeom prst="leftArrow">
              <a:avLst>
                <a:gd name="adj1" fmla="val 24885"/>
                <a:gd name="adj2" fmla="val 122520"/>
              </a:avLst>
            </a:prstGeom>
            <a:solidFill>
              <a:srgbClr val="333333"/>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3B379E24-38C0-AF40-9626-12239FB479B5}"/>
              </a:ext>
            </a:extLst>
          </p:cNvPr>
          <p:cNvGrpSpPr/>
          <p:nvPr/>
        </p:nvGrpSpPr>
        <p:grpSpPr>
          <a:xfrm>
            <a:off x="894671" y="7394146"/>
            <a:ext cx="3336153" cy="418835"/>
            <a:chOff x="4726894" y="1257126"/>
            <a:chExt cx="1896698" cy="441457"/>
          </a:xfrm>
        </p:grpSpPr>
        <p:sp>
          <p:nvSpPr>
            <p:cNvPr id="40" name="Rounded Rectangle 39">
              <a:extLst>
                <a:ext uri="{FF2B5EF4-FFF2-40B4-BE49-F238E27FC236}">
                  <a16:creationId xmlns:a16="http://schemas.microsoft.com/office/drawing/2014/main" id="{FD9AC384-DE29-E940-A7C9-97455078136E}"/>
                </a:ext>
              </a:extLst>
            </p:cNvPr>
            <p:cNvSpPr/>
            <p:nvPr/>
          </p:nvSpPr>
          <p:spPr>
            <a:xfrm>
              <a:off x="4726894" y="1257126"/>
              <a:ext cx="1896698" cy="357771"/>
            </a:xfrm>
            <a:prstGeom prst="roundRect">
              <a:avLst>
                <a:gd name="adj" fmla="val 26837"/>
              </a:avLst>
            </a:prstGeom>
            <a:solidFill>
              <a:srgbClr val="333333"/>
            </a:solidFill>
            <a:ln w="19050">
              <a:solidFill>
                <a:srgbClr val="3333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sz="1200" dirty="0">
                <a:solidFill>
                  <a:schemeClr val="bg1"/>
                </a:solidFill>
                <a:latin typeface="Helvetica" pitchFamily="2" charset="0"/>
              </a:endParaRPr>
            </a:p>
            <a:p>
              <a:r>
                <a:rPr lang="en-US" sz="1200" dirty="0">
                  <a:solidFill>
                    <a:schemeClr val="bg1"/>
                  </a:solidFill>
                  <a:latin typeface="Helvetica"/>
                  <a:cs typeface="Helvetica"/>
                  <a:hlinkClick r:id="rId3">
                    <a:extLst>
                      <a:ext uri="{A12FA001-AC4F-418D-AE19-62706E023703}">
                        <ahyp:hlinkClr xmlns:ahyp="http://schemas.microsoft.com/office/drawing/2018/hyperlinkcolor" val="tx"/>
                      </a:ext>
                    </a:extLst>
                  </a:hlinkClick>
                </a:rPr>
                <a:t>http://www.depts.ttu.edu/official</a:t>
              </a:r>
              <a:r>
                <a:rPr lang="en-US" sz="1200" dirty="0">
                  <a:solidFill>
                    <a:schemeClr val="bg1"/>
                  </a:solidFill>
                  <a:latin typeface="Helvetica"/>
                  <a:cs typeface="Helvetica"/>
                </a:rPr>
                <a:t>publications</a:t>
              </a:r>
            </a:p>
            <a:p>
              <a:endParaRPr lang="en-US" sz="1200" dirty="0">
                <a:solidFill>
                  <a:schemeClr val="bg1"/>
                </a:solidFill>
                <a:latin typeface="Helvetica" pitchFamily="2" charset="0"/>
              </a:endParaRPr>
            </a:p>
          </p:txBody>
        </p:sp>
        <p:sp>
          <p:nvSpPr>
            <p:cNvPr id="41" name="Left Arrow 40">
              <a:extLst>
                <a:ext uri="{FF2B5EF4-FFF2-40B4-BE49-F238E27FC236}">
                  <a16:creationId xmlns:a16="http://schemas.microsoft.com/office/drawing/2014/main" id="{9F5F83EF-C7CC-7747-94E6-EA3C1B0AC9FE}"/>
                </a:ext>
              </a:extLst>
            </p:cNvPr>
            <p:cNvSpPr/>
            <p:nvPr/>
          </p:nvSpPr>
          <p:spPr>
            <a:xfrm rot="4285508">
              <a:off x="6378462" y="1531687"/>
              <a:ext cx="249967" cy="83826"/>
            </a:xfrm>
            <a:prstGeom prst="leftArrow">
              <a:avLst>
                <a:gd name="adj1" fmla="val 24885"/>
                <a:gd name="adj2" fmla="val 122520"/>
              </a:avLst>
            </a:prstGeom>
            <a:solidFill>
              <a:srgbClr val="333333"/>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2" name="Straight Connector 41">
            <a:extLst>
              <a:ext uri="{FF2B5EF4-FFF2-40B4-BE49-F238E27FC236}">
                <a16:creationId xmlns:a16="http://schemas.microsoft.com/office/drawing/2014/main" id="{3C7CA783-12A8-2441-B2AC-B56F422BFB25}"/>
              </a:ext>
            </a:extLst>
          </p:cNvPr>
          <p:cNvCxnSpPr>
            <a:cxnSpLocks/>
          </p:cNvCxnSpPr>
          <p:nvPr/>
        </p:nvCxnSpPr>
        <p:spPr>
          <a:xfrm>
            <a:off x="4630218" y="1387288"/>
            <a:ext cx="0" cy="5683624"/>
          </a:xfrm>
          <a:prstGeom prst="line">
            <a:avLst/>
          </a:prstGeom>
          <a:ln w="85725">
            <a:solidFill>
              <a:srgbClr val="99291E"/>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1E756AA-D12C-2747-A942-DDCA4C7D651D}"/>
              </a:ext>
            </a:extLst>
          </p:cNvPr>
          <p:cNvSpPr txBox="1"/>
          <p:nvPr/>
        </p:nvSpPr>
        <p:spPr>
          <a:xfrm>
            <a:off x="5073202" y="795775"/>
            <a:ext cx="2074599" cy="954107"/>
          </a:xfrm>
          <a:prstGeom prst="rect">
            <a:avLst/>
          </a:prstGeom>
          <a:noFill/>
        </p:spPr>
        <p:txBody>
          <a:bodyPr wrap="square" lIns="91440" tIns="45720" rIns="91440" bIns="45720" rtlCol="0" anchor="t">
            <a:spAutoFit/>
          </a:bodyPr>
          <a:lstStyle/>
          <a:p>
            <a:r>
              <a:rPr lang="en-US" sz="1400" dirty="0">
                <a:solidFill>
                  <a:srgbClr val="333333"/>
                </a:solidFill>
                <a:latin typeface="Helvetica"/>
                <a:cs typeface="Helvetica"/>
              </a:rPr>
              <a:t>University Advising</a:t>
            </a:r>
          </a:p>
          <a:p>
            <a:endParaRPr lang="en-US" sz="1400" dirty="0">
              <a:solidFill>
                <a:srgbClr val="333333"/>
              </a:solidFill>
              <a:latin typeface="Helvetica" pitchFamily="2" charset="0"/>
            </a:endParaRPr>
          </a:p>
          <a:p>
            <a:endParaRPr lang="en-US" sz="1400" dirty="0">
              <a:solidFill>
                <a:srgbClr val="333333"/>
              </a:solidFill>
              <a:latin typeface="Helvetica" pitchFamily="2" charset="0"/>
            </a:endParaRPr>
          </a:p>
          <a:p>
            <a:endParaRPr lang="en-US" sz="1400" dirty="0">
              <a:solidFill>
                <a:srgbClr val="333333"/>
              </a:solidFill>
              <a:latin typeface="Helvetica" pitchFamily="2" charset="0"/>
            </a:endParaRPr>
          </a:p>
        </p:txBody>
      </p:sp>
      <p:sp>
        <p:nvSpPr>
          <p:cNvPr id="7" name="Rectangle 6">
            <a:extLst>
              <a:ext uri="{FF2B5EF4-FFF2-40B4-BE49-F238E27FC236}">
                <a16:creationId xmlns:a16="http://schemas.microsoft.com/office/drawing/2014/main" id="{6FD96396-7DB6-C44C-9EA4-4899D1EEAD19}"/>
              </a:ext>
            </a:extLst>
          </p:cNvPr>
          <p:cNvSpPr/>
          <p:nvPr/>
        </p:nvSpPr>
        <p:spPr>
          <a:xfrm>
            <a:off x="5073202" y="1553153"/>
            <a:ext cx="2154757" cy="307777"/>
          </a:xfrm>
          <a:prstGeom prst="rect">
            <a:avLst/>
          </a:prstGeom>
        </p:spPr>
        <p:txBody>
          <a:bodyPr wrap="none" lIns="91440" tIns="45720" rIns="91440" bIns="45720" anchor="t">
            <a:spAutoFit/>
          </a:bodyPr>
          <a:lstStyle/>
          <a:p>
            <a:r>
              <a:rPr lang="en-US" sz="1400" dirty="0">
                <a:solidFill>
                  <a:srgbClr val="333333"/>
                </a:solidFill>
                <a:latin typeface="Helvetica"/>
                <a:cs typeface="Helvetica"/>
              </a:rPr>
              <a:t>University Career Center</a:t>
            </a:r>
          </a:p>
        </p:txBody>
      </p:sp>
      <p:sp>
        <p:nvSpPr>
          <p:cNvPr id="43" name="Rectangle 42">
            <a:extLst>
              <a:ext uri="{FF2B5EF4-FFF2-40B4-BE49-F238E27FC236}">
                <a16:creationId xmlns:a16="http://schemas.microsoft.com/office/drawing/2014/main" id="{8D8B49D5-B042-3846-B94B-A0F67334D227}"/>
              </a:ext>
            </a:extLst>
          </p:cNvPr>
          <p:cNvSpPr/>
          <p:nvPr/>
        </p:nvSpPr>
        <p:spPr>
          <a:xfrm>
            <a:off x="5073202" y="2277541"/>
            <a:ext cx="851515" cy="307777"/>
          </a:xfrm>
          <a:prstGeom prst="rect">
            <a:avLst/>
          </a:prstGeom>
        </p:spPr>
        <p:txBody>
          <a:bodyPr wrap="none" lIns="91440" tIns="45720" rIns="91440" bIns="45720" anchor="t">
            <a:spAutoFit/>
          </a:bodyPr>
          <a:lstStyle/>
          <a:p>
            <a:r>
              <a:rPr lang="en-US" sz="1400" dirty="0">
                <a:solidFill>
                  <a:srgbClr val="333333"/>
                </a:solidFill>
                <a:latin typeface="Helvetica"/>
                <a:cs typeface="Helvetica"/>
              </a:rPr>
              <a:t>Pre-Law</a:t>
            </a:r>
            <a:endParaRPr lang="en-US" sz="1400" dirty="0">
              <a:solidFill>
                <a:srgbClr val="333333"/>
              </a:solidFill>
              <a:latin typeface="Helvetica" pitchFamily="2" charset="0"/>
            </a:endParaRPr>
          </a:p>
        </p:txBody>
      </p:sp>
      <p:sp>
        <p:nvSpPr>
          <p:cNvPr id="44" name="Rectangle 43">
            <a:extLst>
              <a:ext uri="{FF2B5EF4-FFF2-40B4-BE49-F238E27FC236}">
                <a16:creationId xmlns:a16="http://schemas.microsoft.com/office/drawing/2014/main" id="{C6F6C28C-A13A-D84B-9466-5847C06946F5}"/>
              </a:ext>
            </a:extLst>
          </p:cNvPr>
          <p:cNvSpPr/>
          <p:nvPr/>
        </p:nvSpPr>
        <p:spPr>
          <a:xfrm>
            <a:off x="5073201" y="2959572"/>
            <a:ext cx="1467068" cy="307777"/>
          </a:xfrm>
          <a:prstGeom prst="rect">
            <a:avLst/>
          </a:prstGeom>
        </p:spPr>
        <p:txBody>
          <a:bodyPr wrap="none" lIns="91440" tIns="45720" rIns="91440" bIns="45720" anchor="t">
            <a:spAutoFit/>
          </a:bodyPr>
          <a:lstStyle/>
          <a:p>
            <a:r>
              <a:rPr lang="en-US" sz="1400" dirty="0">
                <a:solidFill>
                  <a:srgbClr val="333333"/>
                </a:solidFill>
                <a:latin typeface="Helvetica"/>
                <a:cs typeface="Helvetica"/>
              </a:rPr>
              <a:t>Learning Center</a:t>
            </a:r>
          </a:p>
        </p:txBody>
      </p:sp>
      <p:sp>
        <p:nvSpPr>
          <p:cNvPr id="45" name="Rectangle 44">
            <a:extLst>
              <a:ext uri="{FF2B5EF4-FFF2-40B4-BE49-F238E27FC236}">
                <a16:creationId xmlns:a16="http://schemas.microsoft.com/office/drawing/2014/main" id="{8976AB93-9BB7-8C44-B5D3-FF7F1746D1BB}"/>
              </a:ext>
            </a:extLst>
          </p:cNvPr>
          <p:cNvSpPr/>
          <p:nvPr/>
        </p:nvSpPr>
        <p:spPr>
          <a:xfrm>
            <a:off x="5073201" y="3695874"/>
            <a:ext cx="463588" cy="307777"/>
          </a:xfrm>
          <a:prstGeom prst="rect">
            <a:avLst/>
          </a:prstGeom>
        </p:spPr>
        <p:txBody>
          <a:bodyPr wrap="none" lIns="91440" tIns="45720" rIns="91440" bIns="45720" anchor="t">
            <a:spAutoFit/>
          </a:bodyPr>
          <a:lstStyle/>
          <a:p>
            <a:r>
              <a:rPr lang="en-US" sz="1400" dirty="0">
                <a:solidFill>
                  <a:srgbClr val="333333"/>
                </a:solidFill>
                <a:latin typeface="Helvetica"/>
                <a:cs typeface="Helvetica"/>
              </a:rPr>
              <a:t>TSI</a:t>
            </a:r>
            <a:endParaRPr lang="en-US" sz="1400" dirty="0">
              <a:solidFill>
                <a:srgbClr val="333333"/>
              </a:solidFill>
              <a:latin typeface="Helvetica" pitchFamily="2" charset="0"/>
            </a:endParaRPr>
          </a:p>
        </p:txBody>
      </p:sp>
      <p:sp>
        <p:nvSpPr>
          <p:cNvPr id="46" name="Rectangle 45">
            <a:extLst>
              <a:ext uri="{FF2B5EF4-FFF2-40B4-BE49-F238E27FC236}">
                <a16:creationId xmlns:a16="http://schemas.microsoft.com/office/drawing/2014/main" id="{4CF8439B-E973-2A4F-8E23-C46D664F6C68}"/>
              </a:ext>
            </a:extLst>
          </p:cNvPr>
          <p:cNvSpPr/>
          <p:nvPr/>
        </p:nvSpPr>
        <p:spPr>
          <a:xfrm>
            <a:off x="5073201" y="4410040"/>
            <a:ext cx="2322367" cy="307777"/>
          </a:xfrm>
          <a:prstGeom prst="rect">
            <a:avLst/>
          </a:prstGeom>
        </p:spPr>
        <p:txBody>
          <a:bodyPr wrap="none" lIns="91440" tIns="45720" rIns="91440" bIns="45720" anchor="t">
            <a:spAutoFit/>
          </a:bodyPr>
          <a:lstStyle/>
          <a:p>
            <a:r>
              <a:rPr lang="en-US" sz="1400" dirty="0">
                <a:solidFill>
                  <a:srgbClr val="333333"/>
                </a:solidFill>
                <a:latin typeface="Helvetica"/>
                <a:cs typeface="Helvetica"/>
              </a:rPr>
              <a:t>Academic Testing Services</a:t>
            </a:r>
            <a:endParaRPr lang="en-US" sz="1400" dirty="0">
              <a:solidFill>
                <a:srgbClr val="333333"/>
              </a:solidFill>
              <a:latin typeface="Helvetica" pitchFamily="2" charset="0"/>
            </a:endParaRPr>
          </a:p>
        </p:txBody>
      </p:sp>
      <p:sp>
        <p:nvSpPr>
          <p:cNvPr id="47" name="Rectangle 46">
            <a:extLst>
              <a:ext uri="{FF2B5EF4-FFF2-40B4-BE49-F238E27FC236}">
                <a16:creationId xmlns:a16="http://schemas.microsoft.com/office/drawing/2014/main" id="{A4C418E6-A211-DC43-A193-A087A2EFB372}"/>
              </a:ext>
            </a:extLst>
          </p:cNvPr>
          <p:cNvSpPr/>
          <p:nvPr/>
        </p:nvSpPr>
        <p:spPr>
          <a:xfrm>
            <a:off x="5073201" y="5170057"/>
            <a:ext cx="2395207" cy="307777"/>
          </a:xfrm>
          <a:prstGeom prst="rect">
            <a:avLst/>
          </a:prstGeom>
        </p:spPr>
        <p:txBody>
          <a:bodyPr wrap="none" lIns="91440" tIns="45720" rIns="91440" bIns="45720" anchor="t">
            <a:spAutoFit/>
          </a:bodyPr>
          <a:lstStyle/>
          <a:p>
            <a:r>
              <a:rPr lang="en-US" sz="1400" dirty="0">
                <a:solidFill>
                  <a:srgbClr val="333333"/>
                </a:solidFill>
                <a:latin typeface="Helvetica"/>
                <a:cs typeface="Helvetica"/>
              </a:rPr>
              <a:t>Chemistry Placement Exam</a:t>
            </a:r>
          </a:p>
        </p:txBody>
      </p:sp>
      <p:sp>
        <p:nvSpPr>
          <p:cNvPr id="52" name="Rectangle 51">
            <a:extLst>
              <a:ext uri="{FF2B5EF4-FFF2-40B4-BE49-F238E27FC236}">
                <a16:creationId xmlns:a16="http://schemas.microsoft.com/office/drawing/2014/main" id="{7B1D853C-8359-8345-8792-31B17F2D1EE2}"/>
              </a:ext>
            </a:extLst>
          </p:cNvPr>
          <p:cNvSpPr/>
          <p:nvPr/>
        </p:nvSpPr>
        <p:spPr>
          <a:xfrm>
            <a:off x="5073201" y="5948907"/>
            <a:ext cx="1986441" cy="307777"/>
          </a:xfrm>
          <a:prstGeom prst="rect">
            <a:avLst/>
          </a:prstGeom>
        </p:spPr>
        <p:txBody>
          <a:bodyPr wrap="none" lIns="91440" tIns="45720" rIns="91440" bIns="45720" anchor="t">
            <a:spAutoFit/>
          </a:bodyPr>
          <a:lstStyle/>
          <a:p>
            <a:r>
              <a:rPr lang="en-US" sz="1400" dirty="0">
                <a:solidFill>
                  <a:srgbClr val="333333"/>
                </a:solidFill>
                <a:latin typeface="Helvetica"/>
                <a:cs typeface="Helvetica"/>
              </a:rPr>
              <a:t>Math Placement Exam</a:t>
            </a:r>
          </a:p>
        </p:txBody>
      </p:sp>
      <p:sp>
        <p:nvSpPr>
          <p:cNvPr id="54" name="Rectangle 53">
            <a:extLst>
              <a:ext uri="{FF2B5EF4-FFF2-40B4-BE49-F238E27FC236}">
                <a16:creationId xmlns:a16="http://schemas.microsoft.com/office/drawing/2014/main" id="{F5E56FBF-AD4E-7A49-B2E6-BC0FA0A6D2F1}"/>
              </a:ext>
            </a:extLst>
          </p:cNvPr>
          <p:cNvSpPr/>
          <p:nvPr/>
        </p:nvSpPr>
        <p:spPr>
          <a:xfrm>
            <a:off x="5073200" y="6671853"/>
            <a:ext cx="1747594" cy="307777"/>
          </a:xfrm>
          <a:prstGeom prst="rect">
            <a:avLst/>
          </a:prstGeom>
        </p:spPr>
        <p:txBody>
          <a:bodyPr wrap="none" lIns="91440" tIns="45720" rIns="91440" bIns="45720" anchor="t">
            <a:spAutoFit/>
          </a:bodyPr>
          <a:lstStyle/>
          <a:p>
            <a:r>
              <a:rPr lang="en-US" sz="1400" dirty="0">
                <a:solidFill>
                  <a:srgbClr val="333333"/>
                </a:solidFill>
                <a:latin typeface="Helvetica"/>
                <a:cs typeface="Helvetica"/>
              </a:rPr>
              <a:t>Academic Calendar</a:t>
            </a:r>
          </a:p>
        </p:txBody>
      </p:sp>
      <p:sp>
        <p:nvSpPr>
          <p:cNvPr id="55" name="Rectangle 54">
            <a:extLst>
              <a:ext uri="{FF2B5EF4-FFF2-40B4-BE49-F238E27FC236}">
                <a16:creationId xmlns:a16="http://schemas.microsoft.com/office/drawing/2014/main" id="{D66958AD-E7B8-224B-9507-A9E8F2CF90EA}"/>
              </a:ext>
            </a:extLst>
          </p:cNvPr>
          <p:cNvSpPr/>
          <p:nvPr/>
        </p:nvSpPr>
        <p:spPr>
          <a:xfrm>
            <a:off x="5073200" y="7394799"/>
            <a:ext cx="1199367" cy="307777"/>
          </a:xfrm>
          <a:prstGeom prst="rect">
            <a:avLst/>
          </a:prstGeom>
        </p:spPr>
        <p:txBody>
          <a:bodyPr wrap="none" lIns="91440" tIns="45720" rIns="91440" bIns="45720" anchor="t">
            <a:spAutoFit/>
          </a:bodyPr>
          <a:lstStyle/>
          <a:p>
            <a:r>
              <a:rPr lang="en-US" sz="1400" dirty="0">
                <a:solidFill>
                  <a:srgbClr val="333333"/>
                </a:solidFill>
                <a:latin typeface="Helvetica"/>
                <a:cs typeface="Helvetica"/>
              </a:rPr>
              <a:t>TTU Catalog</a:t>
            </a:r>
            <a:endParaRPr lang="en-US" sz="1400" dirty="0">
              <a:solidFill>
                <a:srgbClr val="333333"/>
              </a:solidFill>
              <a:latin typeface="Helvetica" pitchFamily="2" charset="0"/>
            </a:endParaRPr>
          </a:p>
        </p:txBody>
      </p:sp>
    </p:spTree>
    <p:extLst>
      <p:ext uri="{BB962C8B-B14F-4D97-AF65-F5344CB8AC3E}">
        <p14:creationId xmlns:p14="http://schemas.microsoft.com/office/powerpoint/2010/main" val="25025260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8E71DB52-6DBD-F74C-ADC9-1E2C4F428AAB}"/>
              </a:ext>
            </a:extLst>
          </p:cNvPr>
          <p:cNvSpPr txBox="1"/>
          <p:nvPr/>
        </p:nvSpPr>
        <p:spPr>
          <a:xfrm>
            <a:off x="8033965" y="342904"/>
            <a:ext cx="441147" cy="369332"/>
          </a:xfrm>
          <a:prstGeom prst="rect">
            <a:avLst/>
          </a:prstGeom>
          <a:noFill/>
        </p:spPr>
        <p:txBody>
          <a:bodyPr wrap="none" rtlCol="0">
            <a:spAutoFit/>
          </a:bodyPr>
          <a:lstStyle/>
          <a:p>
            <a:pPr algn="ctr"/>
            <a:r>
              <a:rPr lang="en-US" dirty="0">
                <a:solidFill>
                  <a:schemeClr val="bg1"/>
                </a:solidFill>
                <a:latin typeface="Helvetica" pitchFamily="2" charset="0"/>
              </a:rPr>
              <a:t>68</a:t>
            </a:r>
          </a:p>
        </p:txBody>
      </p:sp>
      <p:grpSp>
        <p:nvGrpSpPr>
          <p:cNvPr id="4" name="Group 3">
            <a:extLst>
              <a:ext uri="{FF2B5EF4-FFF2-40B4-BE49-F238E27FC236}">
                <a16:creationId xmlns:a16="http://schemas.microsoft.com/office/drawing/2014/main" id="{F405D06B-BD02-F84F-ADCA-C657AA8E0C18}"/>
              </a:ext>
            </a:extLst>
          </p:cNvPr>
          <p:cNvGrpSpPr/>
          <p:nvPr/>
        </p:nvGrpSpPr>
        <p:grpSpPr>
          <a:xfrm>
            <a:off x="1662837" y="756233"/>
            <a:ext cx="2756761" cy="435515"/>
            <a:chOff x="3866831" y="1257126"/>
            <a:chExt cx="2756761" cy="435515"/>
          </a:xfrm>
        </p:grpSpPr>
        <p:sp>
          <p:nvSpPr>
            <p:cNvPr id="8" name="Rounded Rectangle 7">
              <a:extLst>
                <a:ext uri="{FF2B5EF4-FFF2-40B4-BE49-F238E27FC236}">
                  <a16:creationId xmlns:a16="http://schemas.microsoft.com/office/drawing/2014/main" id="{F64CFD6C-0409-DF4D-BA8D-812797198D86}"/>
                </a:ext>
              </a:extLst>
            </p:cNvPr>
            <p:cNvSpPr/>
            <p:nvPr/>
          </p:nvSpPr>
          <p:spPr>
            <a:xfrm>
              <a:off x="3866831" y="1257126"/>
              <a:ext cx="2756761" cy="357771"/>
            </a:xfrm>
            <a:prstGeom prst="roundRect">
              <a:avLst>
                <a:gd name="adj" fmla="val 26837"/>
              </a:avLst>
            </a:prstGeom>
            <a:solidFill>
              <a:srgbClr val="333333"/>
            </a:solidFill>
            <a:ln w="19050">
              <a:solidFill>
                <a:srgbClr val="3333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200" dirty="0">
                  <a:solidFill>
                    <a:schemeClr val="bg1"/>
                  </a:solidFill>
                  <a:latin typeface="Helvetica"/>
                  <a:cs typeface="Helvetica"/>
                </a:rPr>
                <a:t>http://www.depts.ttu.edu/advising/</a:t>
              </a:r>
            </a:p>
          </p:txBody>
        </p:sp>
        <p:sp>
          <p:nvSpPr>
            <p:cNvPr id="9" name="Left Arrow 8">
              <a:extLst>
                <a:ext uri="{FF2B5EF4-FFF2-40B4-BE49-F238E27FC236}">
                  <a16:creationId xmlns:a16="http://schemas.microsoft.com/office/drawing/2014/main" id="{E87724C5-BD25-CC4C-83E6-94B2743761A9}"/>
                </a:ext>
              </a:extLst>
            </p:cNvPr>
            <p:cNvSpPr/>
            <p:nvPr/>
          </p:nvSpPr>
          <p:spPr>
            <a:xfrm rot="4285508">
              <a:off x="6244609" y="1506249"/>
              <a:ext cx="238207" cy="134577"/>
            </a:xfrm>
            <a:prstGeom prst="leftArrow">
              <a:avLst>
                <a:gd name="adj1" fmla="val 24885"/>
                <a:gd name="adj2" fmla="val 122520"/>
              </a:avLst>
            </a:prstGeom>
            <a:solidFill>
              <a:srgbClr val="333333"/>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AAE59060-A7CD-F447-B196-1F47D5F02E46}"/>
              </a:ext>
            </a:extLst>
          </p:cNvPr>
          <p:cNvGrpSpPr/>
          <p:nvPr/>
        </p:nvGrpSpPr>
        <p:grpSpPr>
          <a:xfrm>
            <a:off x="1291389" y="1528157"/>
            <a:ext cx="3128209" cy="435515"/>
            <a:chOff x="3495383" y="1257126"/>
            <a:chExt cx="3128209" cy="435515"/>
          </a:xfrm>
        </p:grpSpPr>
        <p:sp>
          <p:nvSpPr>
            <p:cNvPr id="15" name="Rounded Rectangle 14">
              <a:extLst>
                <a:ext uri="{FF2B5EF4-FFF2-40B4-BE49-F238E27FC236}">
                  <a16:creationId xmlns:a16="http://schemas.microsoft.com/office/drawing/2014/main" id="{2EE43825-4142-174C-8E72-44F764073DBD}"/>
                </a:ext>
              </a:extLst>
            </p:cNvPr>
            <p:cNvSpPr/>
            <p:nvPr/>
          </p:nvSpPr>
          <p:spPr>
            <a:xfrm>
              <a:off x="3495383" y="1257126"/>
              <a:ext cx="3128209" cy="357771"/>
            </a:xfrm>
            <a:prstGeom prst="roundRect">
              <a:avLst>
                <a:gd name="adj" fmla="val 26837"/>
              </a:avLst>
            </a:prstGeom>
            <a:solidFill>
              <a:srgbClr val="333333"/>
            </a:solidFill>
            <a:ln w="19050">
              <a:solidFill>
                <a:srgbClr val="3333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200" dirty="0">
                  <a:solidFill>
                    <a:schemeClr val="bg1"/>
                  </a:solidFill>
                  <a:latin typeface="Helvetica"/>
                  <a:cs typeface="Helvetica"/>
                </a:rPr>
                <a:t>https://www.ttuhsc.edu/studenthealth/</a:t>
              </a:r>
            </a:p>
          </p:txBody>
        </p:sp>
        <p:sp>
          <p:nvSpPr>
            <p:cNvPr id="16" name="Left Arrow 15">
              <a:extLst>
                <a:ext uri="{FF2B5EF4-FFF2-40B4-BE49-F238E27FC236}">
                  <a16:creationId xmlns:a16="http://schemas.microsoft.com/office/drawing/2014/main" id="{FD1ED6DA-BB3A-E84A-B612-579EE0DD3320}"/>
                </a:ext>
              </a:extLst>
            </p:cNvPr>
            <p:cNvSpPr/>
            <p:nvPr/>
          </p:nvSpPr>
          <p:spPr>
            <a:xfrm rot="4285508">
              <a:off x="6244609" y="1506249"/>
              <a:ext cx="238207" cy="134577"/>
            </a:xfrm>
            <a:prstGeom prst="leftArrow">
              <a:avLst>
                <a:gd name="adj1" fmla="val 24885"/>
                <a:gd name="adj2" fmla="val 122520"/>
              </a:avLst>
            </a:prstGeom>
            <a:solidFill>
              <a:srgbClr val="333333"/>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C8436686-BC58-304F-94C8-D37A25F17823}"/>
              </a:ext>
            </a:extLst>
          </p:cNvPr>
          <p:cNvGrpSpPr/>
          <p:nvPr/>
        </p:nvGrpSpPr>
        <p:grpSpPr>
          <a:xfrm>
            <a:off x="2524626" y="2251103"/>
            <a:ext cx="1894972" cy="435515"/>
            <a:chOff x="4728620" y="1257126"/>
            <a:chExt cx="1894972" cy="435515"/>
          </a:xfrm>
        </p:grpSpPr>
        <p:sp>
          <p:nvSpPr>
            <p:cNvPr id="19" name="Rounded Rectangle 18">
              <a:extLst>
                <a:ext uri="{FF2B5EF4-FFF2-40B4-BE49-F238E27FC236}">
                  <a16:creationId xmlns:a16="http://schemas.microsoft.com/office/drawing/2014/main" id="{933AEB6D-1A59-F343-8231-C44797F00DB3}"/>
                </a:ext>
              </a:extLst>
            </p:cNvPr>
            <p:cNvSpPr/>
            <p:nvPr/>
          </p:nvSpPr>
          <p:spPr>
            <a:xfrm>
              <a:off x="4728620" y="1257126"/>
              <a:ext cx="1894972" cy="357771"/>
            </a:xfrm>
            <a:prstGeom prst="roundRect">
              <a:avLst>
                <a:gd name="adj" fmla="val 26837"/>
              </a:avLst>
            </a:prstGeom>
            <a:solidFill>
              <a:srgbClr val="333333"/>
            </a:solidFill>
            <a:ln w="19050">
              <a:solidFill>
                <a:srgbClr val="3333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sz="1200" dirty="0">
                <a:solidFill>
                  <a:schemeClr val="bg1"/>
                </a:solidFill>
                <a:latin typeface="Helvetica" pitchFamily="2" charset="0"/>
              </a:endParaRPr>
            </a:p>
            <a:p>
              <a:r>
                <a:rPr lang="en-US" sz="1200" dirty="0">
                  <a:solidFill>
                    <a:schemeClr val="bg1"/>
                  </a:solidFill>
                  <a:latin typeface="Helvetica"/>
                  <a:cs typeface="Helvetica"/>
                </a:rPr>
                <a:t>http://library.ttu.edu/</a:t>
              </a:r>
            </a:p>
            <a:p>
              <a:endParaRPr lang="en-US" sz="1200" dirty="0">
                <a:solidFill>
                  <a:schemeClr val="bg1"/>
                </a:solidFill>
                <a:latin typeface="Helvetica" pitchFamily="2" charset="0"/>
              </a:endParaRPr>
            </a:p>
          </p:txBody>
        </p:sp>
        <p:sp>
          <p:nvSpPr>
            <p:cNvPr id="20" name="Left Arrow 19">
              <a:extLst>
                <a:ext uri="{FF2B5EF4-FFF2-40B4-BE49-F238E27FC236}">
                  <a16:creationId xmlns:a16="http://schemas.microsoft.com/office/drawing/2014/main" id="{C1C58AF1-640F-FD46-B453-145B2C454B5B}"/>
                </a:ext>
              </a:extLst>
            </p:cNvPr>
            <p:cNvSpPr/>
            <p:nvPr/>
          </p:nvSpPr>
          <p:spPr>
            <a:xfrm rot="4285508">
              <a:off x="6244609" y="1506249"/>
              <a:ext cx="238207" cy="134577"/>
            </a:xfrm>
            <a:prstGeom prst="leftArrow">
              <a:avLst>
                <a:gd name="adj1" fmla="val 24885"/>
                <a:gd name="adj2" fmla="val 122520"/>
              </a:avLst>
            </a:prstGeom>
            <a:solidFill>
              <a:srgbClr val="333333"/>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73E57F38-D9EA-504E-9EA0-F8B5AA9DCA2C}"/>
              </a:ext>
            </a:extLst>
          </p:cNvPr>
          <p:cNvGrpSpPr/>
          <p:nvPr/>
        </p:nvGrpSpPr>
        <p:grpSpPr>
          <a:xfrm>
            <a:off x="1447801" y="2939152"/>
            <a:ext cx="2971797" cy="435515"/>
            <a:chOff x="3651795" y="1257126"/>
            <a:chExt cx="2971797" cy="435515"/>
          </a:xfrm>
        </p:grpSpPr>
        <p:sp>
          <p:nvSpPr>
            <p:cNvPr id="22" name="Rounded Rectangle 21">
              <a:extLst>
                <a:ext uri="{FF2B5EF4-FFF2-40B4-BE49-F238E27FC236}">
                  <a16:creationId xmlns:a16="http://schemas.microsoft.com/office/drawing/2014/main" id="{18E7749B-37EA-7A45-A9EA-0C7029F4A911}"/>
                </a:ext>
              </a:extLst>
            </p:cNvPr>
            <p:cNvSpPr/>
            <p:nvPr/>
          </p:nvSpPr>
          <p:spPr>
            <a:xfrm>
              <a:off x="3651795" y="1257126"/>
              <a:ext cx="2971797" cy="357771"/>
            </a:xfrm>
            <a:prstGeom prst="roundRect">
              <a:avLst>
                <a:gd name="adj" fmla="val 26837"/>
              </a:avLst>
            </a:prstGeom>
            <a:solidFill>
              <a:srgbClr val="333333"/>
            </a:solidFill>
            <a:ln w="19050">
              <a:solidFill>
                <a:srgbClr val="3333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sz="1200" dirty="0">
                <a:solidFill>
                  <a:schemeClr val="bg1"/>
                </a:solidFill>
                <a:latin typeface="Helvetica" pitchFamily="2" charset="0"/>
              </a:endParaRPr>
            </a:p>
            <a:p>
              <a:endParaRPr lang="en-US" sz="1200" dirty="0">
                <a:solidFill>
                  <a:schemeClr val="bg1"/>
                </a:solidFill>
                <a:latin typeface="Helvetica" pitchFamily="2" charset="0"/>
              </a:endParaRPr>
            </a:p>
            <a:p>
              <a:r>
                <a:rPr lang="en-US" sz="1200" dirty="0">
                  <a:solidFill>
                    <a:schemeClr val="bg1"/>
                  </a:solidFill>
                  <a:latin typeface="Helvetica"/>
                  <a:cs typeface="Helvetica"/>
                </a:rPr>
                <a:t>http://www.depts.ttu.edu/financialaid/</a:t>
              </a:r>
            </a:p>
            <a:p>
              <a:endParaRPr lang="en-US" sz="1200" dirty="0">
                <a:solidFill>
                  <a:schemeClr val="bg1"/>
                </a:solidFill>
                <a:latin typeface="Helvetica" pitchFamily="2" charset="0"/>
              </a:endParaRPr>
            </a:p>
            <a:p>
              <a:endParaRPr lang="en-US" sz="1200" dirty="0">
                <a:solidFill>
                  <a:schemeClr val="bg1"/>
                </a:solidFill>
                <a:latin typeface="Helvetica" pitchFamily="2" charset="0"/>
              </a:endParaRPr>
            </a:p>
          </p:txBody>
        </p:sp>
        <p:sp>
          <p:nvSpPr>
            <p:cNvPr id="23" name="Left Arrow 22">
              <a:extLst>
                <a:ext uri="{FF2B5EF4-FFF2-40B4-BE49-F238E27FC236}">
                  <a16:creationId xmlns:a16="http://schemas.microsoft.com/office/drawing/2014/main" id="{998C5261-FB60-FB48-865C-C0E4FBF927F4}"/>
                </a:ext>
              </a:extLst>
            </p:cNvPr>
            <p:cNvSpPr/>
            <p:nvPr/>
          </p:nvSpPr>
          <p:spPr>
            <a:xfrm rot="4285508">
              <a:off x="6244609" y="1506249"/>
              <a:ext cx="238207" cy="134577"/>
            </a:xfrm>
            <a:prstGeom prst="leftArrow">
              <a:avLst>
                <a:gd name="adj1" fmla="val 24885"/>
                <a:gd name="adj2" fmla="val 122520"/>
              </a:avLst>
            </a:prstGeom>
            <a:solidFill>
              <a:srgbClr val="333333"/>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8CACCF36-54F4-D245-BC3D-03B25E222CA7}"/>
              </a:ext>
            </a:extLst>
          </p:cNvPr>
          <p:cNvGrpSpPr/>
          <p:nvPr/>
        </p:nvGrpSpPr>
        <p:grpSpPr>
          <a:xfrm>
            <a:off x="739138" y="3662098"/>
            <a:ext cx="3680460" cy="435515"/>
            <a:chOff x="2943132" y="1257126"/>
            <a:chExt cx="3680460" cy="435515"/>
          </a:xfrm>
        </p:grpSpPr>
        <p:sp>
          <p:nvSpPr>
            <p:cNvPr id="25" name="Rounded Rectangle 24">
              <a:extLst>
                <a:ext uri="{FF2B5EF4-FFF2-40B4-BE49-F238E27FC236}">
                  <a16:creationId xmlns:a16="http://schemas.microsoft.com/office/drawing/2014/main" id="{5BF385CB-C5E6-1F43-98CE-85CC4E13C2ED}"/>
                </a:ext>
              </a:extLst>
            </p:cNvPr>
            <p:cNvSpPr/>
            <p:nvPr/>
          </p:nvSpPr>
          <p:spPr>
            <a:xfrm>
              <a:off x="2943132" y="1257126"/>
              <a:ext cx="3680460" cy="357771"/>
            </a:xfrm>
            <a:prstGeom prst="roundRect">
              <a:avLst>
                <a:gd name="adj" fmla="val 26837"/>
              </a:avLst>
            </a:prstGeom>
            <a:solidFill>
              <a:srgbClr val="333333"/>
            </a:solidFill>
            <a:ln w="19050">
              <a:solidFill>
                <a:srgbClr val="3333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sz="1100" dirty="0">
                <a:solidFill>
                  <a:schemeClr val="bg1"/>
                </a:solidFill>
                <a:latin typeface="Helvetica" pitchFamily="2" charset="0"/>
              </a:endParaRPr>
            </a:p>
            <a:p>
              <a:endParaRPr lang="en-US" sz="1100" dirty="0">
                <a:solidFill>
                  <a:schemeClr val="bg1"/>
                </a:solidFill>
                <a:latin typeface="Helvetica" pitchFamily="2" charset="0"/>
              </a:endParaRPr>
            </a:p>
            <a:p>
              <a:endParaRPr lang="en-US" sz="1100" dirty="0">
                <a:latin typeface="Helvetica" pitchFamily="2" charset="0"/>
              </a:endParaRPr>
            </a:p>
            <a:p>
              <a:r>
                <a:rPr lang="en-US" sz="1100" dirty="0">
                  <a:latin typeface="Helvetica"/>
                  <a:cs typeface="Helvetica"/>
                </a:rPr>
                <a:t>https://www.depts.ttu.edu/studentbusinessservices/</a:t>
              </a:r>
            </a:p>
            <a:p>
              <a:endParaRPr lang="en-US" sz="1100" dirty="0">
                <a:solidFill>
                  <a:schemeClr val="bg1"/>
                </a:solidFill>
                <a:latin typeface="Helvetica" pitchFamily="2" charset="0"/>
              </a:endParaRPr>
            </a:p>
            <a:p>
              <a:endParaRPr lang="en-US" sz="1100" dirty="0">
                <a:solidFill>
                  <a:schemeClr val="bg1"/>
                </a:solidFill>
                <a:latin typeface="Helvetica" pitchFamily="2" charset="0"/>
              </a:endParaRPr>
            </a:p>
            <a:p>
              <a:endParaRPr lang="en-US" sz="1100" dirty="0">
                <a:solidFill>
                  <a:schemeClr val="bg1"/>
                </a:solidFill>
                <a:latin typeface="Helvetica" pitchFamily="2" charset="0"/>
              </a:endParaRPr>
            </a:p>
          </p:txBody>
        </p:sp>
        <p:sp>
          <p:nvSpPr>
            <p:cNvPr id="26" name="Left Arrow 25">
              <a:extLst>
                <a:ext uri="{FF2B5EF4-FFF2-40B4-BE49-F238E27FC236}">
                  <a16:creationId xmlns:a16="http://schemas.microsoft.com/office/drawing/2014/main" id="{613E28AF-FBE2-AC4F-B9BA-E44ECB37E082}"/>
                </a:ext>
              </a:extLst>
            </p:cNvPr>
            <p:cNvSpPr/>
            <p:nvPr/>
          </p:nvSpPr>
          <p:spPr>
            <a:xfrm rot="4285508">
              <a:off x="6244609" y="1506249"/>
              <a:ext cx="238207" cy="134577"/>
            </a:xfrm>
            <a:prstGeom prst="leftArrow">
              <a:avLst>
                <a:gd name="adj1" fmla="val 24885"/>
                <a:gd name="adj2" fmla="val 122520"/>
              </a:avLst>
            </a:prstGeom>
            <a:solidFill>
              <a:srgbClr val="333333"/>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A5C6B941-4A45-D14A-9BF0-C09A8B6A2F95}"/>
              </a:ext>
            </a:extLst>
          </p:cNvPr>
          <p:cNvGrpSpPr/>
          <p:nvPr/>
        </p:nvGrpSpPr>
        <p:grpSpPr>
          <a:xfrm>
            <a:off x="1597274" y="4385044"/>
            <a:ext cx="2822323" cy="435515"/>
            <a:chOff x="3801269" y="1257126"/>
            <a:chExt cx="2822323" cy="435515"/>
          </a:xfrm>
        </p:grpSpPr>
        <p:sp>
          <p:nvSpPr>
            <p:cNvPr id="28" name="Rounded Rectangle 27">
              <a:extLst>
                <a:ext uri="{FF2B5EF4-FFF2-40B4-BE49-F238E27FC236}">
                  <a16:creationId xmlns:a16="http://schemas.microsoft.com/office/drawing/2014/main" id="{9A1126E8-1B3B-9D43-8B1A-E975B7BBDEAE}"/>
                </a:ext>
              </a:extLst>
            </p:cNvPr>
            <p:cNvSpPr/>
            <p:nvPr/>
          </p:nvSpPr>
          <p:spPr>
            <a:xfrm>
              <a:off x="3801269" y="1257126"/>
              <a:ext cx="2822323" cy="357771"/>
            </a:xfrm>
            <a:prstGeom prst="roundRect">
              <a:avLst>
                <a:gd name="adj" fmla="val 26837"/>
              </a:avLst>
            </a:prstGeom>
            <a:solidFill>
              <a:srgbClr val="333333"/>
            </a:solidFill>
            <a:ln w="19050">
              <a:solidFill>
                <a:srgbClr val="3333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sz="1200" dirty="0">
                <a:solidFill>
                  <a:schemeClr val="bg1"/>
                </a:solidFill>
                <a:latin typeface="Helvetica" pitchFamily="2" charset="0"/>
              </a:endParaRPr>
            </a:p>
            <a:p>
              <a:endParaRPr lang="en-US" sz="1200" dirty="0">
                <a:solidFill>
                  <a:schemeClr val="bg1"/>
                </a:solidFill>
                <a:latin typeface="Helvetica" pitchFamily="2" charset="0"/>
              </a:endParaRPr>
            </a:p>
            <a:p>
              <a:r>
                <a:rPr lang="en-US" sz="1200" dirty="0">
                  <a:solidFill>
                    <a:schemeClr val="bg1"/>
                  </a:solidFill>
                  <a:latin typeface="Helvetica"/>
                  <a:cs typeface="Helvetica"/>
                </a:rPr>
                <a:t>http://www.depts.ttu.edu/housing/</a:t>
              </a:r>
            </a:p>
            <a:p>
              <a:endParaRPr lang="en-US" sz="1200" dirty="0">
                <a:solidFill>
                  <a:schemeClr val="bg1"/>
                </a:solidFill>
                <a:latin typeface="Helvetica" pitchFamily="2" charset="0"/>
              </a:endParaRPr>
            </a:p>
            <a:p>
              <a:endParaRPr lang="en-US" sz="1200" dirty="0">
                <a:solidFill>
                  <a:schemeClr val="bg1"/>
                </a:solidFill>
                <a:latin typeface="Helvetica" pitchFamily="2" charset="0"/>
              </a:endParaRPr>
            </a:p>
          </p:txBody>
        </p:sp>
        <p:sp>
          <p:nvSpPr>
            <p:cNvPr id="29" name="Left Arrow 28">
              <a:extLst>
                <a:ext uri="{FF2B5EF4-FFF2-40B4-BE49-F238E27FC236}">
                  <a16:creationId xmlns:a16="http://schemas.microsoft.com/office/drawing/2014/main" id="{35DC02C9-A11D-8E49-A245-AE6B78474184}"/>
                </a:ext>
              </a:extLst>
            </p:cNvPr>
            <p:cNvSpPr/>
            <p:nvPr/>
          </p:nvSpPr>
          <p:spPr>
            <a:xfrm rot="4285508">
              <a:off x="6244609" y="1506249"/>
              <a:ext cx="238207" cy="134577"/>
            </a:xfrm>
            <a:prstGeom prst="leftArrow">
              <a:avLst>
                <a:gd name="adj1" fmla="val 24885"/>
                <a:gd name="adj2" fmla="val 122520"/>
              </a:avLst>
            </a:prstGeom>
            <a:solidFill>
              <a:srgbClr val="333333"/>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ED607393-0320-E442-ACB2-3A6231932B97}"/>
              </a:ext>
            </a:extLst>
          </p:cNvPr>
          <p:cNvGrpSpPr/>
          <p:nvPr/>
        </p:nvGrpSpPr>
        <p:grpSpPr>
          <a:xfrm>
            <a:off x="674084" y="5145061"/>
            <a:ext cx="3745514" cy="435515"/>
            <a:chOff x="2878079" y="1257126"/>
            <a:chExt cx="3745514" cy="435515"/>
          </a:xfrm>
        </p:grpSpPr>
        <p:sp>
          <p:nvSpPr>
            <p:cNvPr id="31" name="Rounded Rectangle 30">
              <a:extLst>
                <a:ext uri="{FF2B5EF4-FFF2-40B4-BE49-F238E27FC236}">
                  <a16:creationId xmlns:a16="http://schemas.microsoft.com/office/drawing/2014/main" id="{9CBC89F4-D1EA-004A-B4F8-8DE75D1F9AD5}"/>
                </a:ext>
              </a:extLst>
            </p:cNvPr>
            <p:cNvSpPr/>
            <p:nvPr/>
          </p:nvSpPr>
          <p:spPr>
            <a:xfrm>
              <a:off x="2878079" y="1257126"/>
              <a:ext cx="3745514" cy="357771"/>
            </a:xfrm>
            <a:prstGeom prst="roundRect">
              <a:avLst>
                <a:gd name="adj" fmla="val 26837"/>
              </a:avLst>
            </a:prstGeom>
            <a:solidFill>
              <a:srgbClr val="333333"/>
            </a:solidFill>
            <a:ln w="19050">
              <a:solidFill>
                <a:srgbClr val="3333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sz="800" dirty="0">
                <a:solidFill>
                  <a:schemeClr val="bg1"/>
                </a:solidFill>
                <a:latin typeface="Helvetica" pitchFamily="2" charset="0"/>
              </a:endParaRPr>
            </a:p>
            <a:p>
              <a:endParaRPr lang="en-US" sz="800" dirty="0">
                <a:solidFill>
                  <a:schemeClr val="bg1"/>
                </a:solidFill>
                <a:latin typeface="Helvetica" pitchFamily="2" charset="0"/>
              </a:endParaRPr>
            </a:p>
            <a:p>
              <a:r>
                <a:rPr lang="en-US" sz="800" dirty="0">
                  <a:solidFill>
                    <a:schemeClr val="bg1"/>
                  </a:solidFill>
                  <a:latin typeface="Helvetica"/>
                  <a:cs typeface="Helvetica"/>
                </a:rPr>
                <a:t>https://www.ttu.edu/campus-life/student-life/student-organizations.php </a:t>
              </a:r>
            </a:p>
            <a:p>
              <a:r>
                <a:rPr lang="en-US" sz="800" dirty="0">
                  <a:solidFill>
                    <a:schemeClr val="bg1"/>
                  </a:solidFill>
                  <a:latin typeface="Helvetica" pitchFamily="2" charset="0"/>
                </a:rPr>
                <a:t>  </a:t>
              </a:r>
            </a:p>
            <a:p>
              <a:endParaRPr lang="en-US" sz="800" dirty="0">
                <a:solidFill>
                  <a:schemeClr val="bg1"/>
                </a:solidFill>
                <a:latin typeface="Helvetica" pitchFamily="2" charset="0"/>
              </a:endParaRPr>
            </a:p>
          </p:txBody>
        </p:sp>
        <p:sp>
          <p:nvSpPr>
            <p:cNvPr id="32" name="Left Arrow 31">
              <a:extLst>
                <a:ext uri="{FF2B5EF4-FFF2-40B4-BE49-F238E27FC236}">
                  <a16:creationId xmlns:a16="http://schemas.microsoft.com/office/drawing/2014/main" id="{7ADA50AE-7984-5E43-B2FB-BB4103294BC7}"/>
                </a:ext>
              </a:extLst>
            </p:cNvPr>
            <p:cNvSpPr/>
            <p:nvPr/>
          </p:nvSpPr>
          <p:spPr>
            <a:xfrm rot="4285508">
              <a:off x="6244609" y="1506249"/>
              <a:ext cx="238207" cy="134577"/>
            </a:xfrm>
            <a:prstGeom prst="leftArrow">
              <a:avLst>
                <a:gd name="adj1" fmla="val 24885"/>
                <a:gd name="adj2" fmla="val 122520"/>
              </a:avLst>
            </a:prstGeom>
            <a:solidFill>
              <a:srgbClr val="333333"/>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3D0E19EA-FDCE-3C4D-BB9A-2D87FF1EE58E}"/>
              </a:ext>
            </a:extLst>
          </p:cNvPr>
          <p:cNvGrpSpPr/>
          <p:nvPr/>
        </p:nvGrpSpPr>
        <p:grpSpPr>
          <a:xfrm>
            <a:off x="1597275" y="5923911"/>
            <a:ext cx="2822322" cy="435515"/>
            <a:chOff x="3801271" y="1257126"/>
            <a:chExt cx="2822322" cy="435515"/>
          </a:xfrm>
        </p:grpSpPr>
        <p:sp>
          <p:nvSpPr>
            <p:cNvPr id="34" name="Rounded Rectangle 33">
              <a:extLst>
                <a:ext uri="{FF2B5EF4-FFF2-40B4-BE49-F238E27FC236}">
                  <a16:creationId xmlns:a16="http://schemas.microsoft.com/office/drawing/2014/main" id="{52D72564-5621-A247-B554-6B70016BA19F}"/>
                </a:ext>
              </a:extLst>
            </p:cNvPr>
            <p:cNvSpPr/>
            <p:nvPr/>
          </p:nvSpPr>
          <p:spPr>
            <a:xfrm>
              <a:off x="3801271" y="1257126"/>
              <a:ext cx="2822322" cy="357771"/>
            </a:xfrm>
            <a:prstGeom prst="roundRect">
              <a:avLst>
                <a:gd name="adj" fmla="val 26837"/>
              </a:avLst>
            </a:prstGeom>
            <a:solidFill>
              <a:srgbClr val="333333"/>
            </a:solidFill>
            <a:ln w="19050">
              <a:solidFill>
                <a:srgbClr val="3333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sz="1200" dirty="0">
                <a:solidFill>
                  <a:schemeClr val="bg1"/>
                </a:solidFill>
                <a:latin typeface="Helvetica" pitchFamily="2" charset="0"/>
              </a:endParaRPr>
            </a:p>
            <a:p>
              <a:endParaRPr lang="en-US" sz="1200" dirty="0">
                <a:solidFill>
                  <a:schemeClr val="bg1"/>
                </a:solidFill>
                <a:latin typeface="Helvetica" pitchFamily="2" charset="0"/>
              </a:endParaRPr>
            </a:p>
            <a:p>
              <a:endParaRPr lang="en-US" sz="1200" dirty="0">
                <a:solidFill>
                  <a:schemeClr val="bg1"/>
                </a:solidFill>
                <a:latin typeface="Helvetica" pitchFamily="2" charset="0"/>
              </a:endParaRPr>
            </a:p>
            <a:p>
              <a:r>
                <a:rPr lang="en-US" sz="1200" dirty="0">
                  <a:solidFill>
                    <a:schemeClr val="bg1"/>
                  </a:solidFill>
                  <a:latin typeface="Helvetica"/>
                  <a:cs typeface="Helvetica"/>
                </a:rPr>
                <a:t>http://www.depts.ttu.edu/recsports/</a:t>
              </a:r>
            </a:p>
            <a:p>
              <a:endParaRPr lang="en-US" sz="1200" dirty="0">
                <a:solidFill>
                  <a:schemeClr val="bg1"/>
                </a:solidFill>
                <a:latin typeface="Helvetica" pitchFamily="2" charset="0"/>
              </a:endParaRPr>
            </a:p>
            <a:p>
              <a:r>
                <a:rPr lang="en-US" sz="1200" dirty="0">
                  <a:solidFill>
                    <a:schemeClr val="bg1"/>
                  </a:solidFill>
                  <a:latin typeface="Helvetica" pitchFamily="2" charset="0"/>
                </a:rPr>
                <a:t>  </a:t>
              </a:r>
            </a:p>
            <a:p>
              <a:endParaRPr lang="en-US" sz="1200" dirty="0">
                <a:solidFill>
                  <a:schemeClr val="bg1"/>
                </a:solidFill>
                <a:latin typeface="Helvetica" pitchFamily="2" charset="0"/>
              </a:endParaRPr>
            </a:p>
          </p:txBody>
        </p:sp>
        <p:sp>
          <p:nvSpPr>
            <p:cNvPr id="35" name="Left Arrow 34">
              <a:extLst>
                <a:ext uri="{FF2B5EF4-FFF2-40B4-BE49-F238E27FC236}">
                  <a16:creationId xmlns:a16="http://schemas.microsoft.com/office/drawing/2014/main" id="{09695358-6C72-FA45-8C16-42A9E16F92B3}"/>
                </a:ext>
              </a:extLst>
            </p:cNvPr>
            <p:cNvSpPr/>
            <p:nvPr/>
          </p:nvSpPr>
          <p:spPr>
            <a:xfrm rot="4285508">
              <a:off x="6244609" y="1506249"/>
              <a:ext cx="238207" cy="134577"/>
            </a:xfrm>
            <a:prstGeom prst="leftArrow">
              <a:avLst>
                <a:gd name="adj1" fmla="val 24885"/>
                <a:gd name="adj2" fmla="val 122520"/>
              </a:avLst>
            </a:prstGeom>
            <a:solidFill>
              <a:srgbClr val="333333"/>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B07B8FB8-D40B-4940-BA44-C061549B45EC}"/>
              </a:ext>
            </a:extLst>
          </p:cNvPr>
          <p:cNvGrpSpPr/>
          <p:nvPr/>
        </p:nvGrpSpPr>
        <p:grpSpPr>
          <a:xfrm>
            <a:off x="2116025" y="6646857"/>
            <a:ext cx="2303570" cy="435515"/>
            <a:chOff x="4320022" y="1257126"/>
            <a:chExt cx="2303570" cy="435515"/>
          </a:xfrm>
        </p:grpSpPr>
        <p:sp>
          <p:nvSpPr>
            <p:cNvPr id="37" name="Rounded Rectangle 36">
              <a:extLst>
                <a:ext uri="{FF2B5EF4-FFF2-40B4-BE49-F238E27FC236}">
                  <a16:creationId xmlns:a16="http://schemas.microsoft.com/office/drawing/2014/main" id="{2E5BB4CF-9623-934A-830B-BB2CE21C3CFE}"/>
                </a:ext>
              </a:extLst>
            </p:cNvPr>
            <p:cNvSpPr/>
            <p:nvPr/>
          </p:nvSpPr>
          <p:spPr>
            <a:xfrm>
              <a:off x="4320022" y="1257126"/>
              <a:ext cx="2303570" cy="357771"/>
            </a:xfrm>
            <a:prstGeom prst="roundRect">
              <a:avLst>
                <a:gd name="adj" fmla="val 26837"/>
              </a:avLst>
            </a:prstGeom>
            <a:solidFill>
              <a:srgbClr val="333333"/>
            </a:solidFill>
            <a:ln w="19050">
              <a:solidFill>
                <a:srgbClr val="3333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bg1"/>
                </a:solidFill>
                <a:latin typeface="Helvetica" pitchFamily="2" charset="0"/>
              </a:endParaRPr>
            </a:p>
            <a:p>
              <a:endParaRPr lang="en-US" sz="1200" dirty="0">
                <a:solidFill>
                  <a:schemeClr val="bg1"/>
                </a:solidFill>
                <a:latin typeface="Helvetica" pitchFamily="2" charset="0"/>
              </a:endParaRPr>
            </a:p>
            <a:p>
              <a:r>
                <a:rPr lang="en-US" sz="1200" dirty="0">
                  <a:solidFill>
                    <a:schemeClr val="bg1"/>
                  </a:solidFill>
                  <a:latin typeface="Helvetica" pitchFamily="2" charset="0"/>
                </a:rPr>
                <a:t>http://</a:t>
              </a:r>
              <a:r>
                <a:rPr lang="en-US" sz="1200" dirty="0" err="1">
                  <a:solidFill>
                    <a:schemeClr val="bg1"/>
                  </a:solidFill>
                  <a:latin typeface="Helvetica" pitchFamily="2" charset="0"/>
                </a:rPr>
                <a:t>www.parking.ttu.edu</a:t>
              </a:r>
              <a:r>
                <a:rPr lang="en-US" sz="1200" dirty="0">
                  <a:solidFill>
                    <a:schemeClr val="bg1"/>
                  </a:solidFill>
                  <a:latin typeface="Helvetica" pitchFamily="2" charset="0"/>
                </a:rPr>
                <a:t>/</a:t>
              </a:r>
            </a:p>
            <a:p>
              <a:r>
                <a:rPr lang="en-US" sz="1200" dirty="0">
                  <a:solidFill>
                    <a:schemeClr val="bg1"/>
                  </a:solidFill>
                  <a:latin typeface="Helvetica" pitchFamily="2" charset="0"/>
                </a:rPr>
                <a:t>  </a:t>
              </a:r>
            </a:p>
            <a:p>
              <a:r>
                <a:rPr lang="en-US" sz="1200" dirty="0">
                  <a:solidFill>
                    <a:schemeClr val="bg1"/>
                  </a:solidFill>
                  <a:latin typeface="Helvetica" pitchFamily="2" charset="0"/>
                </a:rPr>
                <a:t> </a:t>
              </a:r>
            </a:p>
          </p:txBody>
        </p:sp>
        <p:sp>
          <p:nvSpPr>
            <p:cNvPr id="38" name="Left Arrow 37">
              <a:extLst>
                <a:ext uri="{FF2B5EF4-FFF2-40B4-BE49-F238E27FC236}">
                  <a16:creationId xmlns:a16="http://schemas.microsoft.com/office/drawing/2014/main" id="{C77EAD2A-733D-D545-91D0-494F619D4F1A}"/>
                </a:ext>
              </a:extLst>
            </p:cNvPr>
            <p:cNvSpPr/>
            <p:nvPr/>
          </p:nvSpPr>
          <p:spPr>
            <a:xfrm rot="4285508">
              <a:off x="6244609" y="1506249"/>
              <a:ext cx="238207" cy="134577"/>
            </a:xfrm>
            <a:prstGeom prst="leftArrow">
              <a:avLst>
                <a:gd name="adj1" fmla="val 24885"/>
                <a:gd name="adj2" fmla="val 122520"/>
              </a:avLst>
            </a:prstGeom>
            <a:solidFill>
              <a:srgbClr val="333333"/>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3B379E24-38C0-AF40-9626-12239FB479B5}"/>
              </a:ext>
            </a:extLst>
          </p:cNvPr>
          <p:cNvGrpSpPr/>
          <p:nvPr/>
        </p:nvGrpSpPr>
        <p:grpSpPr>
          <a:xfrm>
            <a:off x="739138" y="7371832"/>
            <a:ext cx="3682186" cy="435515"/>
            <a:chOff x="2941406" y="1257126"/>
            <a:chExt cx="3682186" cy="435515"/>
          </a:xfrm>
        </p:grpSpPr>
        <p:sp>
          <p:nvSpPr>
            <p:cNvPr id="40" name="Rounded Rectangle 39">
              <a:extLst>
                <a:ext uri="{FF2B5EF4-FFF2-40B4-BE49-F238E27FC236}">
                  <a16:creationId xmlns:a16="http://schemas.microsoft.com/office/drawing/2014/main" id="{FD9AC384-DE29-E940-A7C9-97455078136E}"/>
                </a:ext>
              </a:extLst>
            </p:cNvPr>
            <p:cNvSpPr/>
            <p:nvPr/>
          </p:nvSpPr>
          <p:spPr>
            <a:xfrm>
              <a:off x="2941406" y="1257126"/>
              <a:ext cx="3682186" cy="357771"/>
            </a:xfrm>
            <a:prstGeom prst="roundRect">
              <a:avLst>
                <a:gd name="adj" fmla="val 26837"/>
              </a:avLst>
            </a:prstGeom>
            <a:solidFill>
              <a:srgbClr val="333333"/>
            </a:solidFill>
            <a:ln w="19050">
              <a:solidFill>
                <a:srgbClr val="3333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50" dirty="0">
                <a:solidFill>
                  <a:schemeClr val="bg1"/>
                </a:solidFill>
                <a:latin typeface="Helvetica" pitchFamily="2" charset="0"/>
              </a:endParaRPr>
            </a:p>
            <a:p>
              <a:endParaRPr lang="en-US" sz="1050" dirty="0">
                <a:solidFill>
                  <a:schemeClr val="bg1"/>
                </a:solidFill>
                <a:latin typeface="Helvetica" pitchFamily="2" charset="0"/>
              </a:endParaRPr>
            </a:p>
            <a:p>
              <a:endParaRPr lang="en-US" sz="1050" dirty="0">
                <a:solidFill>
                  <a:schemeClr val="bg1"/>
                </a:solidFill>
                <a:latin typeface="Helvetica" pitchFamily="2" charset="0"/>
              </a:endParaRPr>
            </a:p>
            <a:p>
              <a:endParaRPr lang="en-US" sz="1050" dirty="0">
                <a:solidFill>
                  <a:schemeClr val="bg1"/>
                </a:solidFill>
                <a:latin typeface="Helvetica" pitchFamily="2" charset="0"/>
              </a:endParaRPr>
            </a:p>
            <a:p>
              <a:endParaRPr lang="en-US" sz="1050" dirty="0">
                <a:solidFill>
                  <a:schemeClr val="bg1"/>
                </a:solidFill>
                <a:latin typeface="Helvetica" pitchFamily="2" charset="0"/>
              </a:endParaRPr>
            </a:p>
            <a:p>
              <a:endParaRPr lang="en-US" sz="1050" dirty="0">
                <a:solidFill>
                  <a:schemeClr val="bg1"/>
                </a:solidFill>
                <a:latin typeface="Helvetica" pitchFamily="2" charset="0"/>
              </a:endParaRPr>
            </a:p>
            <a:p>
              <a:r>
                <a:rPr lang="en-US" sz="1050" dirty="0">
                  <a:solidFill>
                    <a:schemeClr val="bg1"/>
                  </a:solidFill>
                  <a:latin typeface="Helvetica" pitchFamily="2" charset="0"/>
                </a:rPr>
                <a:t>http://</a:t>
              </a:r>
              <a:r>
                <a:rPr lang="en-US" sz="1050" dirty="0" err="1">
                  <a:solidFill>
                    <a:schemeClr val="bg1"/>
                  </a:solidFill>
                  <a:latin typeface="Helvetica" pitchFamily="2" charset="0"/>
                </a:rPr>
                <a:t>www.citibus.com</a:t>
              </a:r>
              <a:r>
                <a:rPr lang="en-US" sz="1050" dirty="0">
                  <a:solidFill>
                    <a:schemeClr val="bg1"/>
                  </a:solidFill>
                  <a:latin typeface="Helvetica" pitchFamily="2" charset="0"/>
                </a:rPr>
                <a:t>/</a:t>
              </a:r>
              <a:r>
                <a:rPr lang="en-US" sz="1050" dirty="0" err="1">
                  <a:solidFill>
                    <a:schemeClr val="bg1"/>
                  </a:solidFill>
                  <a:latin typeface="Helvetica" pitchFamily="2" charset="0"/>
                </a:rPr>
                <a:t>texas</a:t>
              </a:r>
              <a:r>
                <a:rPr lang="en-US" sz="1050" dirty="0">
                  <a:solidFill>
                    <a:schemeClr val="bg1"/>
                  </a:solidFill>
                  <a:latin typeface="Helvetica" pitchFamily="2" charset="0"/>
                </a:rPr>
                <a:t>-tech-route-</a:t>
              </a:r>
              <a:r>
                <a:rPr lang="en-US" sz="1050" dirty="0" err="1">
                  <a:solidFill>
                    <a:schemeClr val="bg1"/>
                  </a:solidFill>
                  <a:latin typeface="Helvetica" pitchFamily="2" charset="0"/>
                </a:rPr>
                <a:t>schedules.php</a:t>
              </a:r>
              <a:endParaRPr lang="en-US" sz="1050" dirty="0">
                <a:solidFill>
                  <a:schemeClr val="bg1"/>
                </a:solidFill>
                <a:latin typeface="Helvetica" pitchFamily="2" charset="0"/>
              </a:endParaRPr>
            </a:p>
            <a:p>
              <a:br>
                <a:rPr lang="en-US" sz="1050" dirty="0">
                  <a:solidFill>
                    <a:schemeClr val="bg1"/>
                  </a:solidFill>
                  <a:latin typeface="Helvetica" pitchFamily="2" charset="0"/>
                </a:rPr>
              </a:br>
              <a:endParaRPr lang="en-US" sz="1050" dirty="0">
                <a:solidFill>
                  <a:schemeClr val="bg1"/>
                </a:solidFill>
                <a:latin typeface="Helvetica" pitchFamily="2" charset="0"/>
              </a:endParaRPr>
            </a:p>
            <a:p>
              <a:r>
                <a:rPr lang="en-US" sz="1050" dirty="0">
                  <a:solidFill>
                    <a:schemeClr val="bg1"/>
                  </a:solidFill>
                  <a:latin typeface="Helvetica" pitchFamily="2" charset="0"/>
                </a:rPr>
                <a:t>  </a:t>
              </a:r>
            </a:p>
            <a:p>
              <a:r>
                <a:rPr lang="en-US" sz="1050" dirty="0">
                  <a:solidFill>
                    <a:schemeClr val="bg1"/>
                  </a:solidFill>
                  <a:latin typeface="Helvetica" pitchFamily="2" charset="0"/>
                </a:rPr>
                <a:t> </a:t>
              </a:r>
            </a:p>
            <a:p>
              <a:r>
                <a:rPr lang="en-US" sz="1050" dirty="0">
                  <a:solidFill>
                    <a:schemeClr val="bg1"/>
                  </a:solidFill>
                  <a:latin typeface="Helvetica" pitchFamily="2" charset="0"/>
                </a:rPr>
                <a:t>  </a:t>
              </a:r>
            </a:p>
            <a:p>
              <a:r>
                <a:rPr lang="en-US" sz="1050" dirty="0">
                  <a:solidFill>
                    <a:schemeClr val="bg1"/>
                  </a:solidFill>
                  <a:latin typeface="Helvetica" pitchFamily="2" charset="0"/>
                </a:rPr>
                <a:t> </a:t>
              </a:r>
            </a:p>
          </p:txBody>
        </p:sp>
        <p:sp>
          <p:nvSpPr>
            <p:cNvPr id="41" name="Left Arrow 40">
              <a:extLst>
                <a:ext uri="{FF2B5EF4-FFF2-40B4-BE49-F238E27FC236}">
                  <a16:creationId xmlns:a16="http://schemas.microsoft.com/office/drawing/2014/main" id="{9F5F83EF-C7CC-7747-94E6-EA3C1B0AC9FE}"/>
                </a:ext>
              </a:extLst>
            </p:cNvPr>
            <p:cNvSpPr/>
            <p:nvPr/>
          </p:nvSpPr>
          <p:spPr>
            <a:xfrm rot="4285508">
              <a:off x="6244609" y="1506249"/>
              <a:ext cx="238207" cy="134577"/>
            </a:xfrm>
            <a:prstGeom prst="leftArrow">
              <a:avLst>
                <a:gd name="adj1" fmla="val 24885"/>
                <a:gd name="adj2" fmla="val 122520"/>
              </a:avLst>
            </a:prstGeom>
            <a:solidFill>
              <a:srgbClr val="333333"/>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2" name="Straight Connector 41">
            <a:extLst>
              <a:ext uri="{FF2B5EF4-FFF2-40B4-BE49-F238E27FC236}">
                <a16:creationId xmlns:a16="http://schemas.microsoft.com/office/drawing/2014/main" id="{3C7CA783-12A8-2441-B2AC-B56F422BFB25}"/>
              </a:ext>
            </a:extLst>
          </p:cNvPr>
          <p:cNvCxnSpPr>
            <a:cxnSpLocks/>
          </p:cNvCxnSpPr>
          <p:nvPr/>
        </p:nvCxnSpPr>
        <p:spPr>
          <a:xfrm>
            <a:off x="4820718" y="1387288"/>
            <a:ext cx="0" cy="5683624"/>
          </a:xfrm>
          <a:prstGeom prst="line">
            <a:avLst/>
          </a:prstGeom>
          <a:ln w="85725">
            <a:solidFill>
              <a:srgbClr val="99291E"/>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1E756AA-D12C-2747-A942-DDCA4C7D651D}"/>
              </a:ext>
            </a:extLst>
          </p:cNvPr>
          <p:cNvSpPr txBox="1"/>
          <p:nvPr/>
        </p:nvSpPr>
        <p:spPr>
          <a:xfrm>
            <a:off x="5263702" y="795775"/>
            <a:ext cx="2074599" cy="307777"/>
          </a:xfrm>
          <a:prstGeom prst="rect">
            <a:avLst/>
          </a:prstGeom>
          <a:noFill/>
        </p:spPr>
        <p:txBody>
          <a:bodyPr wrap="square" lIns="91440" tIns="45720" rIns="91440" bIns="45720" rtlCol="0" anchor="t">
            <a:spAutoFit/>
          </a:bodyPr>
          <a:lstStyle/>
          <a:p>
            <a:r>
              <a:rPr lang="en-US" sz="1400" dirty="0">
                <a:solidFill>
                  <a:srgbClr val="333333"/>
                </a:solidFill>
                <a:latin typeface="Helvetica"/>
                <a:cs typeface="Helvetica"/>
              </a:rPr>
              <a:t>University Advising</a:t>
            </a:r>
          </a:p>
        </p:txBody>
      </p:sp>
      <p:sp>
        <p:nvSpPr>
          <p:cNvPr id="7" name="Rectangle 6">
            <a:extLst>
              <a:ext uri="{FF2B5EF4-FFF2-40B4-BE49-F238E27FC236}">
                <a16:creationId xmlns:a16="http://schemas.microsoft.com/office/drawing/2014/main" id="{6FD96396-7DB6-C44C-9EA4-4899D1EEAD19}"/>
              </a:ext>
            </a:extLst>
          </p:cNvPr>
          <p:cNvSpPr/>
          <p:nvPr/>
        </p:nvSpPr>
        <p:spPr>
          <a:xfrm>
            <a:off x="5263702" y="1553153"/>
            <a:ext cx="1576009" cy="307777"/>
          </a:xfrm>
          <a:prstGeom prst="rect">
            <a:avLst/>
          </a:prstGeom>
        </p:spPr>
        <p:txBody>
          <a:bodyPr wrap="none" lIns="91440" tIns="45720" rIns="91440" bIns="45720" anchor="t">
            <a:spAutoFit/>
          </a:bodyPr>
          <a:lstStyle/>
          <a:p>
            <a:r>
              <a:rPr lang="en-US" sz="1400" dirty="0">
                <a:solidFill>
                  <a:srgbClr val="333333"/>
                </a:solidFill>
                <a:latin typeface="Helvetica"/>
                <a:cs typeface="Helvetica"/>
              </a:rPr>
              <a:t>Student Wellness</a:t>
            </a:r>
          </a:p>
        </p:txBody>
      </p:sp>
      <p:sp>
        <p:nvSpPr>
          <p:cNvPr id="43" name="Rectangle 42">
            <a:extLst>
              <a:ext uri="{FF2B5EF4-FFF2-40B4-BE49-F238E27FC236}">
                <a16:creationId xmlns:a16="http://schemas.microsoft.com/office/drawing/2014/main" id="{8D8B49D5-B042-3846-B94B-A0F67334D227}"/>
              </a:ext>
            </a:extLst>
          </p:cNvPr>
          <p:cNvSpPr/>
          <p:nvPr/>
        </p:nvSpPr>
        <p:spPr>
          <a:xfrm>
            <a:off x="5263702" y="2277541"/>
            <a:ext cx="1128835" cy="307777"/>
          </a:xfrm>
          <a:prstGeom prst="rect">
            <a:avLst/>
          </a:prstGeom>
        </p:spPr>
        <p:txBody>
          <a:bodyPr wrap="none" lIns="91440" tIns="45720" rIns="91440" bIns="45720" anchor="t">
            <a:spAutoFit/>
          </a:bodyPr>
          <a:lstStyle/>
          <a:p>
            <a:r>
              <a:rPr lang="en-US" sz="1400" dirty="0">
                <a:solidFill>
                  <a:srgbClr val="333333"/>
                </a:solidFill>
                <a:latin typeface="Helvetica"/>
                <a:cs typeface="Helvetica"/>
              </a:rPr>
              <a:t>TTU Library</a:t>
            </a:r>
            <a:endParaRPr lang="en-US" sz="1400" dirty="0">
              <a:solidFill>
                <a:srgbClr val="333333"/>
              </a:solidFill>
              <a:latin typeface="Helvetica" pitchFamily="2" charset="0"/>
            </a:endParaRPr>
          </a:p>
        </p:txBody>
      </p:sp>
      <p:sp>
        <p:nvSpPr>
          <p:cNvPr id="44" name="Rectangle 43">
            <a:extLst>
              <a:ext uri="{FF2B5EF4-FFF2-40B4-BE49-F238E27FC236}">
                <a16:creationId xmlns:a16="http://schemas.microsoft.com/office/drawing/2014/main" id="{C6F6C28C-A13A-D84B-9466-5847C06946F5}"/>
              </a:ext>
            </a:extLst>
          </p:cNvPr>
          <p:cNvSpPr/>
          <p:nvPr/>
        </p:nvSpPr>
        <p:spPr>
          <a:xfrm>
            <a:off x="5263701" y="2959572"/>
            <a:ext cx="1200713" cy="307777"/>
          </a:xfrm>
          <a:prstGeom prst="rect">
            <a:avLst/>
          </a:prstGeom>
        </p:spPr>
        <p:txBody>
          <a:bodyPr wrap="none" lIns="91440" tIns="45720" rIns="91440" bIns="45720" anchor="t">
            <a:spAutoFit/>
          </a:bodyPr>
          <a:lstStyle/>
          <a:p>
            <a:r>
              <a:rPr lang="en-US" sz="1400" dirty="0">
                <a:solidFill>
                  <a:srgbClr val="333333"/>
                </a:solidFill>
                <a:latin typeface="Helvetica"/>
                <a:cs typeface="Helvetica"/>
              </a:rPr>
              <a:t>Financial Aid</a:t>
            </a:r>
            <a:endParaRPr lang="en-US" sz="1400" dirty="0">
              <a:solidFill>
                <a:srgbClr val="333333"/>
              </a:solidFill>
              <a:latin typeface="Helvetica" pitchFamily="2" charset="0"/>
            </a:endParaRPr>
          </a:p>
        </p:txBody>
      </p:sp>
      <p:sp>
        <p:nvSpPr>
          <p:cNvPr id="45" name="Rectangle 44">
            <a:extLst>
              <a:ext uri="{FF2B5EF4-FFF2-40B4-BE49-F238E27FC236}">
                <a16:creationId xmlns:a16="http://schemas.microsoft.com/office/drawing/2014/main" id="{8976AB93-9BB7-8C44-B5D3-FF7F1746D1BB}"/>
              </a:ext>
            </a:extLst>
          </p:cNvPr>
          <p:cNvSpPr/>
          <p:nvPr/>
        </p:nvSpPr>
        <p:spPr>
          <a:xfrm>
            <a:off x="5263701" y="3695874"/>
            <a:ext cx="2316660" cy="307777"/>
          </a:xfrm>
          <a:prstGeom prst="rect">
            <a:avLst/>
          </a:prstGeom>
        </p:spPr>
        <p:txBody>
          <a:bodyPr wrap="none" lIns="91440" tIns="45720" rIns="91440" bIns="45720" anchor="t">
            <a:spAutoFit/>
          </a:bodyPr>
          <a:lstStyle/>
          <a:p>
            <a:r>
              <a:rPr lang="en-US" sz="1400" dirty="0">
                <a:solidFill>
                  <a:srgbClr val="333333"/>
                </a:solidFill>
                <a:latin typeface="Helvetica"/>
                <a:cs typeface="Helvetica"/>
              </a:rPr>
              <a:t>Student Business Services</a:t>
            </a:r>
            <a:endParaRPr lang="en-US" sz="1400" dirty="0">
              <a:solidFill>
                <a:srgbClr val="333333"/>
              </a:solidFill>
              <a:latin typeface="Helvetica" pitchFamily="2" charset="0"/>
            </a:endParaRPr>
          </a:p>
        </p:txBody>
      </p:sp>
      <p:sp>
        <p:nvSpPr>
          <p:cNvPr id="46" name="Rectangle 45">
            <a:extLst>
              <a:ext uri="{FF2B5EF4-FFF2-40B4-BE49-F238E27FC236}">
                <a16:creationId xmlns:a16="http://schemas.microsoft.com/office/drawing/2014/main" id="{4CF8439B-E973-2A4F-8E23-C46D664F6C68}"/>
              </a:ext>
            </a:extLst>
          </p:cNvPr>
          <p:cNvSpPr/>
          <p:nvPr/>
        </p:nvSpPr>
        <p:spPr>
          <a:xfrm>
            <a:off x="5263701" y="4410040"/>
            <a:ext cx="841897" cy="307777"/>
          </a:xfrm>
          <a:prstGeom prst="rect">
            <a:avLst/>
          </a:prstGeom>
        </p:spPr>
        <p:txBody>
          <a:bodyPr wrap="none" lIns="91440" tIns="45720" rIns="91440" bIns="45720" anchor="t">
            <a:spAutoFit/>
          </a:bodyPr>
          <a:lstStyle/>
          <a:p>
            <a:r>
              <a:rPr lang="en-US" sz="1400" dirty="0">
                <a:solidFill>
                  <a:srgbClr val="333333"/>
                </a:solidFill>
                <a:latin typeface="Helvetica"/>
                <a:cs typeface="Helvetica"/>
              </a:rPr>
              <a:t>Housing</a:t>
            </a:r>
            <a:endParaRPr lang="en-US" sz="1400" dirty="0">
              <a:solidFill>
                <a:srgbClr val="333333"/>
              </a:solidFill>
              <a:latin typeface="Helvetica" pitchFamily="2" charset="0"/>
            </a:endParaRPr>
          </a:p>
        </p:txBody>
      </p:sp>
      <p:sp>
        <p:nvSpPr>
          <p:cNvPr id="47" name="Rectangle 46">
            <a:extLst>
              <a:ext uri="{FF2B5EF4-FFF2-40B4-BE49-F238E27FC236}">
                <a16:creationId xmlns:a16="http://schemas.microsoft.com/office/drawing/2014/main" id="{A4C418E6-A211-DC43-A193-A087A2EFB372}"/>
              </a:ext>
            </a:extLst>
          </p:cNvPr>
          <p:cNvSpPr/>
          <p:nvPr/>
        </p:nvSpPr>
        <p:spPr>
          <a:xfrm>
            <a:off x="5263701" y="5170057"/>
            <a:ext cx="1955985" cy="307777"/>
          </a:xfrm>
          <a:prstGeom prst="rect">
            <a:avLst/>
          </a:prstGeom>
        </p:spPr>
        <p:txBody>
          <a:bodyPr wrap="none" lIns="91440" tIns="45720" rIns="91440" bIns="45720" anchor="t">
            <a:spAutoFit/>
          </a:bodyPr>
          <a:lstStyle/>
          <a:p>
            <a:r>
              <a:rPr lang="en-US" sz="1400" dirty="0">
                <a:solidFill>
                  <a:srgbClr val="333333"/>
                </a:solidFill>
                <a:latin typeface="Helvetica"/>
                <a:cs typeface="Helvetica"/>
              </a:rPr>
              <a:t>Student Organizations</a:t>
            </a:r>
            <a:endParaRPr lang="en-US" sz="1400" dirty="0">
              <a:solidFill>
                <a:srgbClr val="333333"/>
              </a:solidFill>
              <a:latin typeface="Helvetica" pitchFamily="2" charset="0"/>
            </a:endParaRPr>
          </a:p>
        </p:txBody>
      </p:sp>
      <p:sp>
        <p:nvSpPr>
          <p:cNvPr id="52" name="Rectangle 51">
            <a:extLst>
              <a:ext uri="{FF2B5EF4-FFF2-40B4-BE49-F238E27FC236}">
                <a16:creationId xmlns:a16="http://schemas.microsoft.com/office/drawing/2014/main" id="{7B1D853C-8359-8345-8792-31B17F2D1EE2}"/>
              </a:ext>
            </a:extLst>
          </p:cNvPr>
          <p:cNvSpPr/>
          <p:nvPr/>
        </p:nvSpPr>
        <p:spPr>
          <a:xfrm>
            <a:off x="5263701" y="5948907"/>
            <a:ext cx="1151277" cy="307777"/>
          </a:xfrm>
          <a:prstGeom prst="rect">
            <a:avLst/>
          </a:prstGeom>
        </p:spPr>
        <p:txBody>
          <a:bodyPr wrap="none" lIns="91440" tIns="45720" rIns="91440" bIns="45720" anchor="t">
            <a:spAutoFit/>
          </a:bodyPr>
          <a:lstStyle/>
          <a:p>
            <a:r>
              <a:rPr lang="en-US" sz="1400" dirty="0">
                <a:solidFill>
                  <a:srgbClr val="333333"/>
                </a:solidFill>
                <a:latin typeface="Helvetica"/>
                <a:cs typeface="Helvetica"/>
              </a:rPr>
              <a:t>REC Center</a:t>
            </a:r>
            <a:endParaRPr lang="en-US" sz="1400" dirty="0">
              <a:solidFill>
                <a:srgbClr val="333333"/>
              </a:solidFill>
              <a:latin typeface="Helvetica" pitchFamily="2" charset="0"/>
            </a:endParaRPr>
          </a:p>
        </p:txBody>
      </p:sp>
      <p:sp>
        <p:nvSpPr>
          <p:cNvPr id="54" name="Rectangle 53">
            <a:extLst>
              <a:ext uri="{FF2B5EF4-FFF2-40B4-BE49-F238E27FC236}">
                <a16:creationId xmlns:a16="http://schemas.microsoft.com/office/drawing/2014/main" id="{F5E56FBF-AD4E-7A49-B2E6-BC0FA0A6D2F1}"/>
              </a:ext>
            </a:extLst>
          </p:cNvPr>
          <p:cNvSpPr/>
          <p:nvPr/>
        </p:nvSpPr>
        <p:spPr>
          <a:xfrm>
            <a:off x="5263700" y="6671853"/>
            <a:ext cx="792205" cy="307777"/>
          </a:xfrm>
          <a:prstGeom prst="rect">
            <a:avLst/>
          </a:prstGeom>
        </p:spPr>
        <p:txBody>
          <a:bodyPr wrap="none" lIns="91440" tIns="45720" rIns="91440" bIns="45720" anchor="t">
            <a:spAutoFit/>
          </a:bodyPr>
          <a:lstStyle/>
          <a:p>
            <a:r>
              <a:rPr lang="en-US" sz="1400" dirty="0">
                <a:solidFill>
                  <a:srgbClr val="333333"/>
                </a:solidFill>
                <a:latin typeface="Helvetica"/>
                <a:cs typeface="Helvetica"/>
              </a:rPr>
              <a:t>Parking</a:t>
            </a:r>
            <a:endParaRPr lang="en-US" sz="1400" dirty="0">
              <a:solidFill>
                <a:srgbClr val="333333"/>
              </a:solidFill>
              <a:latin typeface="Helvetica" pitchFamily="2" charset="0"/>
            </a:endParaRPr>
          </a:p>
        </p:txBody>
      </p:sp>
      <p:sp>
        <p:nvSpPr>
          <p:cNvPr id="55" name="Rectangle 54">
            <a:extLst>
              <a:ext uri="{FF2B5EF4-FFF2-40B4-BE49-F238E27FC236}">
                <a16:creationId xmlns:a16="http://schemas.microsoft.com/office/drawing/2014/main" id="{D66958AD-E7B8-224B-9507-A9E8F2CF90EA}"/>
              </a:ext>
            </a:extLst>
          </p:cNvPr>
          <p:cNvSpPr/>
          <p:nvPr/>
        </p:nvSpPr>
        <p:spPr>
          <a:xfrm>
            <a:off x="5263700" y="7394799"/>
            <a:ext cx="1130438" cy="307777"/>
          </a:xfrm>
          <a:prstGeom prst="rect">
            <a:avLst/>
          </a:prstGeom>
        </p:spPr>
        <p:txBody>
          <a:bodyPr wrap="none" lIns="91440" tIns="45720" rIns="91440" bIns="45720" anchor="t">
            <a:spAutoFit/>
          </a:bodyPr>
          <a:lstStyle/>
          <a:p>
            <a:r>
              <a:rPr lang="en-US" sz="1400" dirty="0" err="1">
                <a:solidFill>
                  <a:srgbClr val="333333"/>
                </a:solidFill>
                <a:latin typeface="Helvetica"/>
                <a:cs typeface="Helvetica"/>
              </a:rPr>
              <a:t>Citibus</a:t>
            </a:r>
            <a:r>
              <a:rPr lang="en-US" sz="1400" dirty="0">
                <a:solidFill>
                  <a:srgbClr val="333333"/>
                </a:solidFill>
                <a:latin typeface="Helvetica"/>
                <a:cs typeface="Helvetica"/>
              </a:rPr>
              <a:t> Map</a:t>
            </a:r>
            <a:endParaRPr lang="en-US" sz="1400" dirty="0">
              <a:solidFill>
                <a:srgbClr val="333333"/>
              </a:solidFill>
              <a:latin typeface="Helvetica" pitchFamily="2" charset="0"/>
            </a:endParaRPr>
          </a:p>
        </p:txBody>
      </p:sp>
    </p:spTree>
    <p:extLst>
      <p:ext uri="{BB962C8B-B14F-4D97-AF65-F5344CB8AC3E}">
        <p14:creationId xmlns:p14="http://schemas.microsoft.com/office/powerpoint/2010/main" val="28160883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arge clock tower in the middle of a field&#10;&#10;Description automatically generated">
            <a:extLst>
              <a:ext uri="{FF2B5EF4-FFF2-40B4-BE49-F238E27FC236}">
                <a16:creationId xmlns:a16="http://schemas.microsoft.com/office/drawing/2014/main" id="{06150F12-A085-47EA-9B36-39BB2810ECCC}"/>
              </a:ext>
            </a:extLst>
          </p:cNvPr>
          <p:cNvPicPr>
            <a:picLocks noChangeAspect="1"/>
          </p:cNvPicPr>
          <p:nvPr/>
        </p:nvPicPr>
        <p:blipFill rotWithShape="1">
          <a:blip r:embed="rId3">
            <a:grayscl/>
            <a:extLst>
              <a:ext uri="{BEBA8EAE-BF5A-486C-A8C5-ECC9F3942E4B}">
                <a14:imgProps xmlns:a14="http://schemas.microsoft.com/office/drawing/2010/main">
                  <a14:imgLayer r:embed="rId4">
                    <a14:imgEffect>
                      <a14:colorTemperature colorTemp="11200"/>
                    </a14:imgEffect>
                    <a14:imgEffect>
                      <a14:saturation sat="0"/>
                    </a14:imgEffect>
                  </a14:imgLayer>
                </a14:imgProps>
              </a:ext>
            </a:extLst>
          </a:blip>
          <a:srcRect l="32096"/>
          <a:stretch/>
        </p:blipFill>
        <p:spPr>
          <a:xfrm>
            <a:off x="-180975" y="-120040"/>
            <a:ext cx="8848725" cy="8692540"/>
          </a:xfrm>
          <a:prstGeom prst="rect">
            <a:avLst/>
          </a:prstGeom>
        </p:spPr>
      </p:pic>
      <p:sp>
        <p:nvSpPr>
          <p:cNvPr id="48" name="Rectangle 47">
            <a:extLst>
              <a:ext uri="{FF2B5EF4-FFF2-40B4-BE49-F238E27FC236}">
                <a16:creationId xmlns:a16="http://schemas.microsoft.com/office/drawing/2014/main" id="{FE4E61E1-2464-C547-B189-B46B9BD15E2B}"/>
              </a:ext>
            </a:extLst>
          </p:cNvPr>
          <p:cNvSpPr/>
          <p:nvPr/>
        </p:nvSpPr>
        <p:spPr>
          <a:xfrm>
            <a:off x="-180976" y="-48986"/>
            <a:ext cx="8848725" cy="8621486"/>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54"/>
          </a:p>
        </p:txBody>
      </p:sp>
    </p:spTree>
    <p:extLst>
      <p:ext uri="{BB962C8B-B14F-4D97-AF65-F5344CB8AC3E}">
        <p14:creationId xmlns:p14="http://schemas.microsoft.com/office/powerpoint/2010/main" val="20135612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5569BB-D974-7F46-ADD0-B358E1D93D04}"/>
              </a:ext>
            </a:extLst>
          </p:cNvPr>
          <p:cNvSpPr/>
          <p:nvPr/>
        </p:nvSpPr>
        <p:spPr>
          <a:xfrm>
            <a:off x="2459935" y="-249859"/>
            <a:ext cx="3538330" cy="7452517"/>
          </a:xfrm>
          <a:prstGeom prst="rect">
            <a:avLst/>
          </a:prstGeom>
          <a:solidFill>
            <a:srgbClr val="33333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54" dirty="0"/>
          </a:p>
        </p:txBody>
      </p:sp>
      <p:pic>
        <p:nvPicPr>
          <p:cNvPr id="3" name="Picture 2">
            <a:extLst>
              <a:ext uri="{FF2B5EF4-FFF2-40B4-BE49-F238E27FC236}">
                <a16:creationId xmlns:a16="http://schemas.microsoft.com/office/drawing/2014/main" id="{6228D891-4049-4087-B59C-739D667132DC}"/>
              </a:ext>
            </a:extLst>
          </p:cNvPr>
          <p:cNvPicPr>
            <a:picLocks noChangeAspect="1"/>
          </p:cNvPicPr>
          <p:nvPr/>
        </p:nvPicPr>
        <p:blipFill>
          <a:blip r:embed="rId2"/>
          <a:stretch>
            <a:fillRect/>
          </a:stretch>
        </p:blipFill>
        <p:spPr>
          <a:xfrm>
            <a:off x="2787650" y="3728917"/>
            <a:ext cx="2882900" cy="1000366"/>
          </a:xfrm>
          <a:prstGeom prst="rect">
            <a:avLst/>
          </a:prstGeom>
        </p:spPr>
      </p:pic>
      <p:sp>
        <p:nvSpPr>
          <p:cNvPr id="5" name="Rectangle 4">
            <a:extLst>
              <a:ext uri="{FF2B5EF4-FFF2-40B4-BE49-F238E27FC236}">
                <a16:creationId xmlns:a16="http://schemas.microsoft.com/office/drawing/2014/main" id="{F0E17EB4-39E4-E940-8D89-797BBD32E1D4}"/>
              </a:ext>
            </a:extLst>
          </p:cNvPr>
          <p:cNvSpPr/>
          <p:nvPr/>
        </p:nvSpPr>
        <p:spPr>
          <a:xfrm>
            <a:off x="2114550" y="5688971"/>
            <a:ext cx="4229100" cy="877163"/>
          </a:xfrm>
          <a:prstGeom prst="rect">
            <a:avLst/>
          </a:prstGeom>
        </p:spPr>
        <p:txBody>
          <a:bodyPr>
            <a:spAutoFit/>
          </a:bodyPr>
          <a:lstStyle/>
          <a:p>
            <a:pPr algn="ctr"/>
            <a:r>
              <a:rPr lang="en-US" sz="900" dirty="0" err="1">
                <a:solidFill>
                  <a:schemeClr val="bg1"/>
                </a:solidFill>
                <a:latin typeface="Helvetica" pitchFamily="2" charset="0"/>
              </a:rPr>
              <a:t>Drane</a:t>
            </a:r>
            <a:r>
              <a:rPr lang="en-US" sz="900" dirty="0">
                <a:solidFill>
                  <a:schemeClr val="bg1"/>
                </a:solidFill>
                <a:latin typeface="Helvetica" pitchFamily="2" charset="0"/>
              </a:rPr>
              <a:t> Hall Room 347 </a:t>
            </a:r>
          </a:p>
          <a:p>
            <a:pPr algn="ctr"/>
            <a:r>
              <a:rPr lang="en-US" sz="600" dirty="0">
                <a:solidFill>
                  <a:schemeClr val="bg1"/>
                </a:solidFill>
                <a:latin typeface="Helvetica" pitchFamily="2" charset="0"/>
              </a:rPr>
              <a:t>Mail Stop 1038, PO Box 41038</a:t>
            </a:r>
          </a:p>
          <a:p>
            <a:pPr algn="ctr"/>
            <a:endParaRPr lang="en-US" sz="600" b="1" cap="all" dirty="0">
              <a:solidFill>
                <a:schemeClr val="bg1"/>
              </a:solidFill>
              <a:latin typeface="Helvetica" pitchFamily="2" charset="0"/>
              <a:cs typeface="Helvetica" panose="020B0604020202020204" pitchFamily="34" charset="0"/>
            </a:endParaRPr>
          </a:p>
          <a:p>
            <a:pPr algn="ctr"/>
            <a:r>
              <a:rPr lang="en-US" sz="600" b="1" cap="all" dirty="0">
                <a:solidFill>
                  <a:schemeClr val="bg1"/>
                </a:solidFill>
                <a:latin typeface="Helvetica" panose="020B0604020202020204" pitchFamily="34" charset="0"/>
                <a:cs typeface="Helvetica" panose="020B0604020202020204" pitchFamily="34" charset="0"/>
              </a:rPr>
              <a:t>PHONE</a:t>
            </a:r>
          </a:p>
          <a:p>
            <a:pPr algn="ctr"/>
            <a:r>
              <a:rPr lang="en-US" sz="600" dirty="0">
                <a:solidFill>
                  <a:schemeClr val="bg1"/>
                </a:solidFill>
                <a:latin typeface="Helvetica" panose="020B0604020202020204" pitchFamily="34" charset="0"/>
                <a:cs typeface="Helvetica" panose="020B0604020202020204" pitchFamily="34" charset="0"/>
              </a:rPr>
              <a:t>806.742.2189</a:t>
            </a:r>
          </a:p>
          <a:p>
            <a:pPr algn="ctr"/>
            <a:endParaRPr lang="en-US" sz="600" dirty="0">
              <a:solidFill>
                <a:schemeClr val="bg1"/>
              </a:solidFill>
              <a:latin typeface="Helvetica" panose="020B0604020202020204" pitchFamily="34" charset="0"/>
              <a:cs typeface="Helvetica" panose="020B0604020202020204" pitchFamily="34" charset="0"/>
            </a:endParaRPr>
          </a:p>
          <a:p>
            <a:pPr algn="ctr"/>
            <a:r>
              <a:rPr lang="en-US" sz="600" b="1" cap="all" dirty="0">
                <a:solidFill>
                  <a:schemeClr val="bg1"/>
                </a:solidFill>
                <a:latin typeface="Helvetica" panose="020B0604020202020204" pitchFamily="34" charset="0"/>
                <a:cs typeface="Helvetica" panose="020B0604020202020204" pitchFamily="34" charset="0"/>
              </a:rPr>
              <a:t>EMAIL</a:t>
            </a:r>
          </a:p>
          <a:p>
            <a:pPr algn="ctr"/>
            <a:r>
              <a:rPr lang="en-US" sz="600" dirty="0">
                <a:solidFill>
                  <a:schemeClr val="bg1"/>
                </a:solidFill>
                <a:latin typeface="Helvetica" panose="020B0604020202020204" pitchFamily="34" charset="0"/>
                <a:cs typeface="Helvetica" panose="020B0604020202020204" pitchFamily="34" charset="0"/>
              </a:rPr>
              <a:t>advising@ttu.edu</a:t>
            </a:r>
            <a:endParaRPr lang="en-US" sz="600" b="0" i="0" dirty="0">
              <a:solidFill>
                <a:schemeClr val="bg1"/>
              </a:solidFill>
              <a:effectLst/>
              <a:latin typeface="Helvetica" panose="020B0604020202020204" pitchFamily="34" charset="0"/>
              <a:cs typeface="Helvetica" panose="020B0604020202020204" pitchFamily="34" charset="0"/>
            </a:endParaRPr>
          </a:p>
        </p:txBody>
      </p:sp>
      <p:sp>
        <p:nvSpPr>
          <p:cNvPr id="7" name="Rectangle 6">
            <a:extLst>
              <a:ext uri="{FF2B5EF4-FFF2-40B4-BE49-F238E27FC236}">
                <a16:creationId xmlns:a16="http://schemas.microsoft.com/office/drawing/2014/main" id="{D5720DEF-5360-FE48-8FF9-898ED1492388}"/>
              </a:ext>
            </a:extLst>
          </p:cNvPr>
          <p:cNvSpPr/>
          <p:nvPr/>
        </p:nvSpPr>
        <p:spPr>
          <a:xfrm>
            <a:off x="1279525" y="7689758"/>
            <a:ext cx="5899150" cy="184666"/>
          </a:xfrm>
          <a:prstGeom prst="rect">
            <a:avLst/>
          </a:prstGeom>
        </p:spPr>
        <p:txBody>
          <a:bodyPr wrap="square">
            <a:spAutoFit/>
          </a:bodyPr>
          <a:lstStyle/>
          <a:p>
            <a:pPr algn="ctr"/>
            <a:r>
              <a:rPr lang="en-US" sz="600" i="1" dirty="0">
                <a:latin typeface="Helvetica" panose="020B0604020202020204" pitchFamily="34" charset="0"/>
                <a:ea typeface="Calibri" panose="020F0502020204030204" pitchFamily="34" charset="0"/>
                <a:cs typeface="Helvetica" panose="020B0604020202020204" pitchFamily="34" charset="0"/>
              </a:rPr>
              <a:t>©Texas Tech University Advising, Texas Tech University.  For permission to use in part or in whole, please contact </a:t>
            </a:r>
            <a:r>
              <a:rPr lang="en-US" sz="600" i="1" u="sng" dirty="0">
                <a:latin typeface="Helvetica" panose="020B0604020202020204" pitchFamily="34" charset="0"/>
                <a:ea typeface="Calibri" panose="020F0502020204030204" pitchFamily="34" charset="0"/>
                <a:cs typeface="Helvetica" panose="020B0604020202020204" pitchFamily="34" charset="0"/>
              </a:rPr>
              <a:t>advising@ttu.edu</a:t>
            </a:r>
            <a:endParaRPr lang="en-US" sz="600" i="1"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994028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C58CF9B-5F80-7141-910E-9F6B6B091D49}"/>
              </a:ext>
            </a:extLst>
          </p:cNvPr>
          <p:cNvSpPr/>
          <p:nvPr/>
        </p:nvSpPr>
        <p:spPr>
          <a:xfrm>
            <a:off x="2459935" y="-249859"/>
            <a:ext cx="3538330" cy="6153702"/>
          </a:xfrm>
          <a:prstGeom prst="rect">
            <a:avLst/>
          </a:prstGeom>
          <a:solidFill>
            <a:srgbClr val="2E2E2E"/>
          </a:solidFill>
          <a:ln>
            <a:noFill/>
          </a:ln>
          <a:effectLst>
            <a:outerShdw blurRad="38100" dist="38100" dir="2700000" algn="tl" rotWithShape="0">
              <a:prstClr val="black">
                <a:alpha val="9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dirty="0">
                <a:solidFill>
                  <a:schemeClr val="bg1"/>
                </a:solidFill>
                <a:latin typeface="Helvetica" panose="020B0604020202020204" pitchFamily="34" charset="0"/>
                <a:cs typeface="Helvetica" panose="020B0604020202020204" pitchFamily="34" charset="0"/>
              </a:rPr>
              <a:t>[ introduction ]</a:t>
            </a:r>
          </a:p>
        </p:txBody>
      </p:sp>
      <p:sp>
        <p:nvSpPr>
          <p:cNvPr id="11" name="TextBox 10">
            <a:extLst>
              <a:ext uri="{FF2B5EF4-FFF2-40B4-BE49-F238E27FC236}">
                <a16:creationId xmlns:a16="http://schemas.microsoft.com/office/drawing/2014/main" id="{B65BC3DB-9024-9148-AFB1-8EDBB108E2D2}"/>
              </a:ext>
            </a:extLst>
          </p:cNvPr>
          <p:cNvSpPr txBox="1"/>
          <p:nvPr/>
        </p:nvSpPr>
        <p:spPr>
          <a:xfrm>
            <a:off x="2225849" y="6902023"/>
            <a:ext cx="4006497" cy="388568"/>
          </a:xfrm>
          <a:prstGeom prst="rect">
            <a:avLst/>
          </a:prstGeom>
          <a:noFill/>
          <a:ln w="0">
            <a:noFill/>
          </a:ln>
        </p:spPr>
        <p:txBody>
          <a:bodyPr wrap="square" rtlCol="0">
            <a:spAutoFit/>
          </a:bodyPr>
          <a:lstStyle/>
          <a:p>
            <a:pPr algn="ctr"/>
            <a:r>
              <a:rPr lang="en-US" sz="1925" b="1" dirty="0">
                <a:solidFill>
                  <a:srgbClr val="2E2E2E"/>
                </a:solidFill>
                <a:effectLst>
                  <a:outerShdw blurRad="38100" dist="38100" dir="2700000" algn="tl">
                    <a:srgbClr val="000000">
                      <a:alpha val="43137"/>
                    </a:srgbClr>
                  </a:outerShdw>
                </a:effectLst>
                <a:latin typeface="Helvetica" pitchFamily="2" charset="0"/>
              </a:rPr>
              <a:t>(why)</a:t>
            </a:r>
          </a:p>
        </p:txBody>
      </p:sp>
    </p:spTree>
    <p:extLst>
      <p:ext uri="{BB962C8B-B14F-4D97-AF65-F5344CB8AC3E}">
        <p14:creationId xmlns:p14="http://schemas.microsoft.com/office/powerpoint/2010/main" val="165333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9C51A278-B0EC-F04C-8737-996E489A33C3}"/>
              </a:ext>
            </a:extLst>
          </p:cNvPr>
          <p:cNvCxnSpPr>
            <a:cxnSpLocks/>
          </p:cNvCxnSpPr>
          <p:nvPr/>
        </p:nvCxnSpPr>
        <p:spPr>
          <a:xfrm>
            <a:off x="5203084" y="1387288"/>
            <a:ext cx="0" cy="5683624"/>
          </a:xfrm>
          <a:prstGeom prst="line">
            <a:avLst/>
          </a:prstGeom>
          <a:ln w="85725">
            <a:solidFill>
              <a:srgbClr val="99291E"/>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ED566974-BA65-FB44-A611-75D0CE4EAD8E}"/>
              </a:ext>
            </a:extLst>
          </p:cNvPr>
          <p:cNvSpPr/>
          <p:nvPr/>
        </p:nvSpPr>
        <p:spPr>
          <a:xfrm>
            <a:off x="5519973" y="1387288"/>
            <a:ext cx="2582623" cy="1569148"/>
          </a:xfrm>
          <a:prstGeom prst="rect">
            <a:avLst/>
          </a:prstGeom>
        </p:spPr>
        <p:txBody>
          <a:bodyPr wrap="square" lIns="91440" tIns="45720" rIns="91440" bIns="45720" anchor="t">
            <a:spAutoFit/>
          </a:bodyPr>
          <a:lstStyle/>
          <a:p>
            <a:r>
              <a:rPr lang="en-US" sz="2350" b="1" dirty="0">
                <a:solidFill>
                  <a:srgbClr val="2E2E2E"/>
                </a:solidFill>
                <a:latin typeface="Helvetica"/>
                <a:cs typeface="Helvetica"/>
              </a:rPr>
              <a:t>What is </a:t>
            </a:r>
          </a:p>
          <a:p>
            <a:r>
              <a:rPr lang="en-US" sz="2399" b="1" dirty="0" err="1">
                <a:solidFill>
                  <a:srgbClr val="2E2E2E"/>
                </a:solidFill>
                <a:latin typeface="Helvetica" pitchFamily="2" charset="0"/>
              </a:rPr>
              <a:t>eXplore</a:t>
            </a:r>
            <a:r>
              <a:rPr lang="en-US" sz="2399" b="1" dirty="0">
                <a:solidFill>
                  <a:srgbClr val="2E2E2E"/>
                </a:solidFill>
                <a:latin typeface="Helvetica" pitchFamily="2" charset="0"/>
              </a:rPr>
              <a:t>?</a:t>
            </a:r>
          </a:p>
          <a:p>
            <a:endParaRPr lang="en-US" sz="2399" b="1" dirty="0">
              <a:solidFill>
                <a:srgbClr val="2E2E2E"/>
              </a:solidFill>
              <a:latin typeface="Helvetica" pitchFamily="2" charset="0"/>
            </a:endParaRPr>
          </a:p>
          <a:p>
            <a:endParaRPr lang="en-US" sz="2399" b="1" dirty="0">
              <a:solidFill>
                <a:srgbClr val="2E2E2E"/>
              </a:solidFill>
              <a:latin typeface="Helvetica" pitchFamily="2" charset="0"/>
            </a:endParaRPr>
          </a:p>
        </p:txBody>
      </p:sp>
      <p:sp>
        <p:nvSpPr>
          <p:cNvPr id="6" name="TextBox 5">
            <a:extLst>
              <a:ext uri="{FF2B5EF4-FFF2-40B4-BE49-F238E27FC236}">
                <a16:creationId xmlns:a16="http://schemas.microsoft.com/office/drawing/2014/main" id="{B4AA2767-4B99-EF48-97D1-89E273279004}"/>
              </a:ext>
            </a:extLst>
          </p:cNvPr>
          <p:cNvSpPr txBox="1"/>
          <p:nvPr/>
        </p:nvSpPr>
        <p:spPr>
          <a:xfrm>
            <a:off x="1180605" y="1373583"/>
            <a:ext cx="3574872" cy="5978560"/>
          </a:xfrm>
          <a:prstGeom prst="rect">
            <a:avLst/>
          </a:prstGeom>
          <a:noFill/>
        </p:spPr>
        <p:txBody>
          <a:bodyPr wrap="square" lIns="91440" tIns="45720" rIns="91440" bIns="45720" rtlCol="0" anchor="t">
            <a:spAutoFit/>
          </a:bodyPr>
          <a:lstStyle/>
          <a:p>
            <a:pPr algn="r"/>
            <a:r>
              <a:rPr lang="en-US" b="1" dirty="0" err="1">
                <a:solidFill>
                  <a:srgbClr val="3C3837"/>
                </a:solidFill>
                <a:latin typeface="Helvetica"/>
                <a:cs typeface="Helvetica"/>
              </a:rPr>
              <a:t>eXplore</a:t>
            </a:r>
            <a:r>
              <a:rPr lang="en-US" sz="1350" dirty="0">
                <a:solidFill>
                  <a:srgbClr val="3C3837"/>
                </a:solidFill>
                <a:latin typeface="Helvetica"/>
                <a:cs typeface="Helvetica"/>
              </a:rPr>
              <a:t> is a program that consists of a collection of exploratory activities that are designed to assist the exploring/deciding students in the process of choosing their best fit college major. The objective of the program is to work with the exploring student for no longer than two consecutive semesters before they can make their major decision.</a:t>
            </a:r>
          </a:p>
          <a:p>
            <a:pPr algn="r"/>
            <a:endParaRPr lang="en-US" sz="1350" dirty="0">
              <a:solidFill>
                <a:srgbClr val="3C3837"/>
              </a:solidFill>
              <a:latin typeface="Helvetica"/>
              <a:cs typeface="Helvetica"/>
            </a:endParaRPr>
          </a:p>
          <a:p>
            <a:pPr algn="r"/>
            <a:r>
              <a:rPr lang="en-US" sz="1350" dirty="0">
                <a:solidFill>
                  <a:srgbClr val="3C3837"/>
                </a:solidFill>
                <a:latin typeface="Helvetica"/>
                <a:cs typeface="Helvetica"/>
              </a:rPr>
              <a:t>Many similar programs are based conceptually on providing their students with a series of steps or with a list of resources that can aid them find their way to their future major.</a:t>
            </a:r>
          </a:p>
          <a:p>
            <a:pPr algn="r"/>
            <a:endParaRPr lang="en-US" sz="1350" dirty="0">
              <a:solidFill>
                <a:srgbClr val="3C3837"/>
              </a:solidFill>
              <a:latin typeface="Helvetica"/>
              <a:cs typeface="Helvetica"/>
            </a:endParaRPr>
          </a:p>
          <a:p>
            <a:pPr algn="r"/>
            <a:r>
              <a:rPr lang="en-US" sz="1350" dirty="0">
                <a:solidFill>
                  <a:srgbClr val="3C3837"/>
                </a:solidFill>
                <a:latin typeface="Helvetica"/>
                <a:cs typeface="Helvetica"/>
              </a:rPr>
              <a:t>Our program differs in that it teaches the exploring student how to use their resources analytically, critically and strategically in order to carve their successful path towards graduation in a timely and efficient manner. </a:t>
            </a:r>
          </a:p>
          <a:p>
            <a:pPr algn="r"/>
            <a:endParaRPr lang="en-US" sz="1350" dirty="0">
              <a:solidFill>
                <a:srgbClr val="3C3837"/>
              </a:solidFill>
              <a:latin typeface="Helvetica"/>
              <a:cs typeface="Helvetica"/>
            </a:endParaRPr>
          </a:p>
          <a:p>
            <a:pPr algn="r"/>
            <a:r>
              <a:rPr lang="en-US" sz="1350" dirty="0">
                <a:solidFill>
                  <a:srgbClr val="3C3837"/>
                </a:solidFill>
                <a:latin typeface="Helvetica"/>
                <a:cs typeface="Helvetica"/>
              </a:rPr>
              <a:t>We believe that exploring students come to the university from many different walks of life. They seek higher education for a variety of purposes and intentions. Some are exploring because they are interested in more than one area of study.</a:t>
            </a:r>
            <a:endParaRPr lang="en-US" dirty="0">
              <a:ea typeface="Calibri"/>
              <a:cs typeface="Calibri"/>
            </a:endParaRPr>
          </a:p>
        </p:txBody>
      </p:sp>
    </p:spTree>
    <p:extLst>
      <p:ext uri="{BB962C8B-B14F-4D97-AF65-F5344CB8AC3E}">
        <p14:creationId xmlns:p14="http://schemas.microsoft.com/office/powerpoint/2010/main" val="871428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75F315A-CB6C-6C4F-9A73-4D2194201F7B}"/>
              </a:ext>
            </a:extLst>
          </p:cNvPr>
          <p:cNvSpPr/>
          <p:nvPr/>
        </p:nvSpPr>
        <p:spPr>
          <a:xfrm>
            <a:off x="7707087" y="-127000"/>
            <a:ext cx="840010" cy="860581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54"/>
          </a:p>
        </p:txBody>
      </p:sp>
      <p:cxnSp>
        <p:nvCxnSpPr>
          <p:cNvPr id="6" name="Straight Connector 5">
            <a:extLst>
              <a:ext uri="{FF2B5EF4-FFF2-40B4-BE49-F238E27FC236}">
                <a16:creationId xmlns:a16="http://schemas.microsoft.com/office/drawing/2014/main" id="{02A94E76-ACE8-B04D-8607-0AE7384619BC}"/>
              </a:ext>
            </a:extLst>
          </p:cNvPr>
          <p:cNvCxnSpPr>
            <a:cxnSpLocks/>
          </p:cNvCxnSpPr>
          <p:nvPr/>
        </p:nvCxnSpPr>
        <p:spPr>
          <a:xfrm>
            <a:off x="3209185" y="1387288"/>
            <a:ext cx="0" cy="5683624"/>
          </a:xfrm>
          <a:prstGeom prst="line">
            <a:avLst/>
          </a:prstGeom>
          <a:ln w="85725">
            <a:solidFill>
              <a:srgbClr val="99291E"/>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F4901DC1-AB23-9448-A570-415D2A1B28C5}"/>
              </a:ext>
            </a:extLst>
          </p:cNvPr>
          <p:cNvSpPr/>
          <p:nvPr/>
        </p:nvSpPr>
        <p:spPr>
          <a:xfrm>
            <a:off x="241727" y="1431409"/>
            <a:ext cx="2582623" cy="1569148"/>
          </a:xfrm>
          <a:prstGeom prst="rect">
            <a:avLst/>
          </a:prstGeom>
        </p:spPr>
        <p:txBody>
          <a:bodyPr wrap="square" lIns="91440" tIns="45720" rIns="91440" bIns="45720" anchor="t">
            <a:spAutoFit/>
          </a:bodyPr>
          <a:lstStyle/>
          <a:p>
            <a:pPr algn="r"/>
            <a:r>
              <a:rPr lang="en-US" sz="2350" b="1" dirty="0">
                <a:solidFill>
                  <a:srgbClr val="3C3837"/>
                </a:solidFill>
                <a:latin typeface="Helvetica"/>
                <a:cs typeface="Helvetica"/>
              </a:rPr>
              <a:t>What is </a:t>
            </a:r>
          </a:p>
          <a:p>
            <a:pPr algn="r"/>
            <a:r>
              <a:rPr lang="en-US" sz="2399" b="1" dirty="0" err="1">
                <a:solidFill>
                  <a:srgbClr val="3C3837"/>
                </a:solidFill>
                <a:latin typeface="Helvetica" pitchFamily="2" charset="0"/>
              </a:rPr>
              <a:t>eXplore</a:t>
            </a:r>
            <a:r>
              <a:rPr lang="en-US" sz="2399" b="1" dirty="0">
                <a:solidFill>
                  <a:srgbClr val="3C3837"/>
                </a:solidFill>
                <a:latin typeface="Helvetica" pitchFamily="2" charset="0"/>
              </a:rPr>
              <a:t>?</a:t>
            </a:r>
          </a:p>
          <a:p>
            <a:pPr algn="r"/>
            <a:endParaRPr lang="en-US" sz="2399" b="1" dirty="0">
              <a:solidFill>
                <a:srgbClr val="3C3837"/>
              </a:solidFill>
              <a:latin typeface="Helvetica" pitchFamily="2" charset="0"/>
            </a:endParaRPr>
          </a:p>
          <a:p>
            <a:pPr algn="r"/>
            <a:endParaRPr lang="en-US" sz="2399" b="1" dirty="0">
              <a:solidFill>
                <a:srgbClr val="3C3837"/>
              </a:solidFill>
              <a:latin typeface="Helvetica" pitchFamily="2" charset="0"/>
            </a:endParaRPr>
          </a:p>
        </p:txBody>
      </p:sp>
      <p:sp>
        <p:nvSpPr>
          <p:cNvPr id="9" name="TextBox 8">
            <a:extLst>
              <a:ext uri="{FF2B5EF4-FFF2-40B4-BE49-F238E27FC236}">
                <a16:creationId xmlns:a16="http://schemas.microsoft.com/office/drawing/2014/main" id="{C4F2D9EE-A7AC-A542-818B-DAF40DC4D9A0}"/>
              </a:ext>
            </a:extLst>
          </p:cNvPr>
          <p:cNvSpPr txBox="1"/>
          <p:nvPr/>
        </p:nvSpPr>
        <p:spPr>
          <a:xfrm>
            <a:off x="3594021" y="1454592"/>
            <a:ext cx="3514597" cy="4885696"/>
          </a:xfrm>
          <a:prstGeom prst="rect">
            <a:avLst/>
          </a:prstGeom>
          <a:noFill/>
        </p:spPr>
        <p:txBody>
          <a:bodyPr wrap="square" lIns="91440" tIns="45720" rIns="91440" bIns="45720" rtlCol="0" anchor="t">
            <a:spAutoFit/>
          </a:bodyPr>
          <a:lstStyle/>
          <a:p>
            <a:r>
              <a:rPr lang="en-US" sz="1350" dirty="0">
                <a:solidFill>
                  <a:srgbClr val="3C3837"/>
                </a:solidFill>
                <a:latin typeface="Helvetica"/>
                <a:cs typeface="Helvetica"/>
              </a:rPr>
              <a:t>Others are returning or non-traditional students who are exploring options that would allow them to graduate with a degree that would help them professionally.</a:t>
            </a:r>
          </a:p>
          <a:p>
            <a:endParaRPr lang="en-US" sz="1350" dirty="0">
              <a:solidFill>
                <a:srgbClr val="3C3837"/>
              </a:solidFill>
              <a:latin typeface="Helvetica"/>
              <a:cs typeface="Helvetica"/>
            </a:endParaRPr>
          </a:p>
          <a:p>
            <a:r>
              <a:rPr lang="en-US" sz="1350" dirty="0">
                <a:solidFill>
                  <a:srgbClr val="3C3837"/>
                </a:solidFill>
                <a:latin typeface="Helvetica"/>
                <a:cs typeface="Helvetica"/>
              </a:rPr>
              <a:t>Not to mention that exploration is also common among students who already belong to a major on campus. Decided students might explore because either they are looking for a minor or a second major or because they are not fulfilling the requirements for their current major. They may also be having some doubts about their current major.</a:t>
            </a:r>
            <a:endParaRPr lang="en-US" sz="1350">
              <a:solidFill>
                <a:srgbClr val="000000"/>
              </a:solidFill>
              <a:latin typeface="Helvetica"/>
              <a:cs typeface="Helvetica"/>
            </a:endParaRPr>
          </a:p>
          <a:p>
            <a:endParaRPr lang="en-US" sz="1350" dirty="0">
              <a:solidFill>
                <a:srgbClr val="3C3837"/>
              </a:solidFill>
              <a:latin typeface="Helvetica"/>
              <a:cs typeface="Helvetica"/>
            </a:endParaRPr>
          </a:p>
          <a:p>
            <a:r>
              <a:rPr lang="en-US" sz="1350" dirty="0">
                <a:solidFill>
                  <a:srgbClr val="3C3837"/>
                </a:solidFill>
                <a:latin typeface="Helvetica"/>
                <a:cs typeface="Helvetica"/>
              </a:rPr>
              <a:t>Therefore, a program that is supposed to assist such a diverse population should be more sophisticated than a to-do list that fits all. It should be more engaging than just a list of referrals to websites or offices on campus. Above all, it should be</a:t>
            </a:r>
            <a:endParaRPr lang="en-US" sz="1350" dirty="0">
              <a:solidFill>
                <a:srgbClr val="000000"/>
              </a:solidFill>
              <a:latin typeface="Helvetica"/>
              <a:cs typeface="Helvetica"/>
            </a:endParaRPr>
          </a:p>
          <a:p>
            <a:r>
              <a:rPr lang="en-US" sz="1399" dirty="0">
                <a:solidFill>
                  <a:srgbClr val="3C3837"/>
                </a:solidFill>
                <a:latin typeface="Helvetica" pitchFamily="2" charset="0"/>
              </a:rPr>
              <a:t>educational.</a:t>
            </a:r>
          </a:p>
          <a:p>
            <a:endParaRPr lang="en-US" sz="1399" dirty="0">
              <a:solidFill>
                <a:srgbClr val="3C3837"/>
              </a:solidFill>
              <a:latin typeface="Helvetica" pitchFamily="2" charset="0"/>
            </a:endParaRPr>
          </a:p>
        </p:txBody>
      </p:sp>
    </p:spTree>
    <p:extLst>
      <p:ext uri="{BB962C8B-B14F-4D97-AF65-F5344CB8AC3E}">
        <p14:creationId xmlns:p14="http://schemas.microsoft.com/office/powerpoint/2010/main" val="32711066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9C51A278-B0EC-F04C-8737-996E489A33C3}"/>
              </a:ext>
            </a:extLst>
          </p:cNvPr>
          <p:cNvCxnSpPr>
            <a:cxnSpLocks/>
          </p:cNvCxnSpPr>
          <p:nvPr/>
        </p:nvCxnSpPr>
        <p:spPr>
          <a:xfrm>
            <a:off x="5203084" y="1387288"/>
            <a:ext cx="0" cy="5683624"/>
          </a:xfrm>
          <a:prstGeom prst="line">
            <a:avLst/>
          </a:prstGeom>
          <a:ln w="85725">
            <a:solidFill>
              <a:srgbClr val="99291E"/>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ED566974-BA65-FB44-A611-75D0CE4EAD8E}"/>
              </a:ext>
            </a:extLst>
          </p:cNvPr>
          <p:cNvSpPr/>
          <p:nvPr/>
        </p:nvSpPr>
        <p:spPr>
          <a:xfrm>
            <a:off x="5519973" y="1387288"/>
            <a:ext cx="2582623" cy="1938351"/>
          </a:xfrm>
          <a:prstGeom prst="rect">
            <a:avLst/>
          </a:prstGeom>
        </p:spPr>
        <p:txBody>
          <a:bodyPr wrap="square">
            <a:spAutoFit/>
          </a:bodyPr>
          <a:lstStyle/>
          <a:p>
            <a:r>
              <a:rPr lang="en-US" sz="2399" b="1" dirty="0">
                <a:solidFill>
                  <a:srgbClr val="2E2E2E"/>
                </a:solidFill>
                <a:latin typeface="Helvetica" pitchFamily="2" charset="0"/>
              </a:rPr>
              <a:t>Who is the exploring student?</a:t>
            </a:r>
          </a:p>
          <a:p>
            <a:endParaRPr lang="en-US" sz="2399" b="1" dirty="0">
              <a:solidFill>
                <a:srgbClr val="2E2E2E"/>
              </a:solidFill>
              <a:latin typeface="Helvetica" pitchFamily="2" charset="0"/>
            </a:endParaRPr>
          </a:p>
          <a:p>
            <a:endParaRPr lang="en-US" sz="2399" b="1" dirty="0">
              <a:solidFill>
                <a:srgbClr val="2E2E2E"/>
              </a:solidFill>
              <a:latin typeface="Helvetica" pitchFamily="2" charset="0"/>
            </a:endParaRPr>
          </a:p>
        </p:txBody>
      </p:sp>
      <p:sp>
        <p:nvSpPr>
          <p:cNvPr id="6" name="TextBox 5">
            <a:extLst>
              <a:ext uri="{FF2B5EF4-FFF2-40B4-BE49-F238E27FC236}">
                <a16:creationId xmlns:a16="http://schemas.microsoft.com/office/drawing/2014/main" id="{B4AA2767-4B99-EF48-97D1-89E273279004}"/>
              </a:ext>
            </a:extLst>
          </p:cNvPr>
          <p:cNvSpPr txBox="1"/>
          <p:nvPr/>
        </p:nvSpPr>
        <p:spPr>
          <a:xfrm>
            <a:off x="1180605" y="1373583"/>
            <a:ext cx="3574872" cy="5747599"/>
          </a:xfrm>
          <a:prstGeom prst="rect">
            <a:avLst/>
          </a:prstGeom>
          <a:noFill/>
        </p:spPr>
        <p:txBody>
          <a:bodyPr wrap="square" lIns="91440" tIns="45720" rIns="91440" bIns="45720" rtlCol="0" anchor="t">
            <a:spAutoFit/>
          </a:bodyPr>
          <a:lstStyle/>
          <a:p>
            <a:pPr algn="r" fontAlgn="base"/>
            <a:r>
              <a:rPr lang="en-US" sz="1400" b="1" dirty="0">
                <a:solidFill>
                  <a:srgbClr val="99291E"/>
                </a:solidFill>
                <a:latin typeface="Helvetica"/>
                <a:cs typeface="Helvetica"/>
              </a:rPr>
              <a:t>Temporary designations for students who have not declared a major</a:t>
            </a:r>
          </a:p>
          <a:p>
            <a:pPr algn="r" fontAlgn="base"/>
            <a:endParaRPr lang="en-US" sz="1400" b="1" dirty="0">
              <a:solidFill>
                <a:srgbClr val="2E2E2E"/>
              </a:solidFill>
              <a:latin typeface="Helvetica" pitchFamily="2" charset="0"/>
            </a:endParaRPr>
          </a:p>
          <a:p>
            <a:pPr algn="r" fontAlgn="base"/>
            <a:r>
              <a:rPr lang="en-US" sz="1400" dirty="0">
                <a:solidFill>
                  <a:srgbClr val="2E2E2E"/>
                </a:solidFill>
                <a:latin typeface="Helvetica"/>
                <a:cs typeface="Helvetica"/>
              </a:rPr>
              <a:t>Special temporary designations are intended to provide </a:t>
            </a:r>
            <a:r>
              <a:rPr lang="en-US" sz="1400" b="1" dirty="0">
                <a:solidFill>
                  <a:srgbClr val="2E2E2E"/>
                </a:solidFill>
                <a:latin typeface="Helvetica"/>
                <a:cs typeface="Helvetica"/>
              </a:rPr>
              <a:t>appropriate advisement</a:t>
            </a:r>
            <a:r>
              <a:rPr lang="en-US" sz="1400" dirty="0">
                <a:solidFill>
                  <a:srgbClr val="2E2E2E"/>
                </a:solidFill>
                <a:latin typeface="Helvetica"/>
                <a:cs typeface="Helvetica"/>
              </a:rPr>
              <a:t> to students who have not yet declared a major. Students declaring a temporary designation will take courses to complete core curriculum and GPA requirements in preparation for entering a major. </a:t>
            </a:r>
          </a:p>
          <a:p>
            <a:pPr algn="r" fontAlgn="base"/>
            <a:endParaRPr lang="en-US" sz="1400" dirty="0">
              <a:solidFill>
                <a:srgbClr val="2E2E2E"/>
              </a:solidFill>
              <a:latin typeface="Helvetica" pitchFamily="2" charset="0"/>
            </a:endParaRPr>
          </a:p>
          <a:p>
            <a:pPr algn="r" fontAlgn="base"/>
            <a:r>
              <a:rPr lang="en-US" sz="1400" dirty="0">
                <a:solidFill>
                  <a:srgbClr val="2E2E2E"/>
                </a:solidFill>
                <a:latin typeface="Helvetica"/>
                <a:cs typeface="Helvetica"/>
              </a:rPr>
              <a:t>Academic advisors from the supervising college or department will assist students to choose appropriate courses and a degree program that best fits.</a:t>
            </a:r>
          </a:p>
          <a:p>
            <a:pPr algn="r" fontAlgn="base"/>
            <a:endParaRPr lang="en-US" sz="1400" dirty="0">
              <a:solidFill>
                <a:srgbClr val="2E2E2E"/>
              </a:solidFill>
              <a:latin typeface="Helvetica" pitchFamily="2" charset="0"/>
            </a:endParaRPr>
          </a:p>
          <a:p>
            <a:pPr algn="r" fontAlgn="base"/>
            <a:r>
              <a:rPr lang="en-US" sz="1400" dirty="0">
                <a:solidFill>
                  <a:srgbClr val="2E2E2E"/>
                </a:solidFill>
                <a:latin typeface="Helvetica"/>
                <a:cs typeface="Helvetica"/>
              </a:rPr>
              <a:t>To file a degree plan, students must declare a major. Students normally change from the temporary designation and declare a major by the time they have earned 45 to 60 semester credit hours.</a:t>
            </a:r>
          </a:p>
          <a:p>
            <a:pPr algn="r" fontAlgn="base"/>
            <a:endParaRPr lang="en-US" sz="1400" dirty="0">
              <a:solidFill>
                <a:srgbClr val="2E2E2E"/>
              </a:solidFill>
              <a:latin typeface="Helvetica" pitchFamily="2" charset="0"/>
            </a:endParaRPr>
          </a:p>
          <a:p>
            <a:pPr algn="r" fontAlgn="base"/>
            <a:r>
              <a:rPr lang="en-US" sz="1050" dirty="0">
                <a:solidFill>
                  <a:srgbClr val="2E2E2E"/>
                </a:solidFill>
                <a:latin typeface="Helvetica"/>
                <a:cs typeface="Helvetica"/>
              </a:rPr>
              <a:t>Students who have not decided on a major should consider one of the following alternatives for a temporary designation:</a:t>
            </a:r>
          </a:p>
          <a:p>
            <a:pPr algn="r"/>
            <a:r>
              <a:rPr lang="en-US" sz="1399" dirty="0">
                <a:solidFill>
                  <a:srgbClr val="2E2E2E"/>
                </a:solidFill>
                <a:latin typeface="Helvetica" pitchFamily="2" charset="0"/>
              </a:rPr>
              <a:t> </a:t>
            </a:r>
          </a:p>
        </p:txBody>
      </p:sp>
    </p:spTree>
    <p:extLst>
      <p:ext uri="{BB962C8B-B14F-4D97-AF65-F5344CB8AC3E}">
        <p14:creationId xmlns:p14="http://schemas.microsoft.com/office/powerpoint/2010/main" val="10947825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C438085-7021-9048-B319-20C27A29B5D2}"/>
              </a:ext>
            </a:extLst>
          </p:cNvPr>
          <p:cNvSpPr/>
          <p:nvPr/>
        </p:nvSpPr>
        <p:spPr>
          <a:xfrm>
            <a:off x="7707087" y="-127000"/>
            <a:ext cx="840010" cy="860581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54"/>
          </a:p>
        </p:txBody>
      </p:sp>
      <p:sp>
        <p:nvSpPr>
          <p:cNvPr id="2" name="Rectangle 1">
            <a:extLst>
              <a:ext uri="{FF2B5EF4-FFF2-40B4-BE49-F238E27FC236}">
                <a16:creationId xmlns:a16="http://schemas.microsoft.com/office/drawing/2014/main" id="{DECC9F0B-5672-FF40-BAEE-50B0E008493B}"/>
              </a:ext>
            </a:extLst>
          </p:cNvPr>
          <p:cNvSpPr/>
          <p:nvPr/>
        </p:nvSpPr>
        <p:spPr>
          <a:xfrm>
            <a:off x="3275858" y="1135945"/>
            <a:ext cx="3694227" cy="6394058"/>
          </a:xfrm>
          <a:prstGeom prst="rect">
            <a:avLst/>
          </a:prstGeom>
        </p:spPr>
        <p:txBody>
          <a:bodyPr wrap="square" lIns="91440" tIns="45720" rIns="91440" bIns="45720" anchor="t">
            <a:spAutoFit/>
          </a:bodyPr>
          <a:lstStyle/>
          <a:p>
            <a:pPr marL="228600" indent="-228600" fontAlgn="base">
              <a:buAutoNum type="arabicPeriod"/>
            </a:pPr>
            <a:endParaRPr lang="en-US" sz="1050" dirty="0">
              <a:solidFill>
                <a:srgbClr val="333333"/>
              </a:solidFill>
              <a:latin typeface="Helvetica" pitchFamily="2" charset="0"/>
              <a:cs typeface="Helvetica" pitchFamily="2" charset="0"/>
            </a:endParaRPr>
          </a:p>
          <a:p>
            <a:pPr marL="228600" indent="-228600" fontAlgn="base">
              <a:buAutoNum type="arabicPeriod"/>
            </a:pPr>
            <a:r>
              <a:rPr lang="en-US" sz="1050" b="1" dirty="0">
                <a:solidFill>
                  <a:srgbClr val="333333"/>
                </a:solidFill>
                <a:latin typeface="Helvetica"/>
                <a:cs typeface="Helvetica"/>
              </a:rPr>
              <a:t>An undecided student can be designated initially as </a:t>
            </a:r>
            <a:r>
              <a:rPr lang="en-US" sz="1050" b="1" u="sng" dirty="0">
                <a:solidFill>
                  <a:srgbClr val="333333"/>
                </a:solidFill>
                <a:latin typeface="Helvetica"/>
                <a:cs typeface="Helvetica"/>
              </a:rPr>
              <a:t>university undecided and exploratory</a:t>
            </a:r>
            <a:r>
              <a:rPr lang="en-US" sz="1050" b="1" dirty="0">
                <a:solidFill>
                  <a:srgbClr val="333333"/>
                </a:solidFill>
                <a:latin typeface="Helvetica"/>
                <a:cs typeface="Helvetica"/>
              </a:rPr>
              <a:t>. The exploratory designation is most appropriate for students who are exploring </a:t>
            </a:r>
            <a:r>
              <a:rPr lang="en-US" sz="1050" b="1" u="sng" dirty="0">
                <a:solidFill>
                  <a:srgbClr val="333333"/>
                </a:solidFill>
                <a:latin typeface="Helvetica"/>
                <a:cs typeface="Helvetica"/>
              </a:rPr>
              <a:t>majors in a variety of academic disciplines and colleges</a:t>
            </a:r>
            <a:r>
              <a:rPr lang="en-US" sz="1050" b="1" dirty="0">
                <a:solidFill>
                  <a:srgbClr val="333333"/>
                </a:solidFill>
                <a:latin typeface="Helvetica"/>
                <a:cs typeface="Helvetica"/>
              </a:rPr>
              <a:t>. Through </a:t>
            </a:r>
            <a:r>
              <a:rPr lang="en-US" sz="1200" b="1" u="sng" dirty="0" err="1">
                <a:solidFill>
                  <a:srgbClr val="333333"/>
                </a:solidFill>
                <a:latin typeface="Helvetica"/>
                <a:cs typeface="Helvetica"/>
              </a:rPr>
              <a:t>eXplore</a:t>
            </a:r>
            <a:r>
              <a:rPr lang="en-US" sz="1050" b="1" dirty="0">
                <a:solidFill>
                  <a:srgbClr val="333333"/>
                </a:solidFill>
                <a:latin typeface="Helvetica"/>
                <a:cs typeface="Helvetica"/>
              </a:rPr>
              <a:t>, students can explore majors that best fit their values, interests, skills, and abilities. Exploratory status allows students </a:t>
            </a:r>
            <a:r>
              <a:rPr lang="en-US" sz="1050" b="1" u="sng" dirty="0">
                <a:solidFill>
                  <a:srgbClr val="333333"/>
                </a:solidFill>
                <a:latin typeface="Helvetica"/>
                <a:cs typeface="Helvetica"/>
              </a:rPr>
              <a:t>the freedom to explore academic majors that align best with them while staying on track in progress toward a degree</a:t>
            </a:r>
            <a:r>
              <a:rPr lang="en-US" sz="1050" b="1" dirty="0">
                <a:solidFill>
                  <a:srgbClr val="333333"/>
                </a:solidFill>
                <a:latin typeface="Helvetica"/>
                <a:cs typeface="Helvetica"/>
              </a:rPr>
              <a:t>. For more information on </a:t>
            </a:r>
            <a:r>
              <a:rPr lang="en-US" sz="1050" b="1" u="sng" dirty="0" err="1">
                <a:solidFill>
                  <a:srgbClr val="333333"/>
                </a:solidFill>
                <a:latin typeface="Helvetica"/>
                <a:cs typeface="Helvetica"/>
              </a:rPr>
              <a:t>eXplore</a:t>
            </a:r>
            <a:r>
              <a:rPr lang="en-US" sz="1050" b="1" dirty="0">
                <a:solidFill>
                  <a:srgbClr val="333333"/>
                </a:solidFill>
                <a:latin typeface="Helvetica"/>
                <a:cs typeface="Helvetica"/>
              </a:rPr>
              <a:t> and exploratory designation, contact:</a:t>
            </a:r>
            <a:endParaRPr lang="en-US" dirty="0">
              <a:solidFill>
                <a:srgbClr val="000000"/>
              </a:solidFill>
              <a:latin typeface="Calibri" panose="020F0502020204030204"/>
              <a:ea typeface="Calibri" panose="020F0502020204030204"/>
              <a:cs typeface="Calibri" panose="020F0502020204030204"/>
            </a:endParaRPr>
          </a:p>
          <a:p>
            <a:pPr marL="228600" indent="-228600">
              <a:buAutoNum type="arabicPeriod"/>
            </a:pPr>
            <a:endParaRPr lang="en-US" sz="1050" b="1" dirty="0">
              <a:solidFill>
                <a:srgbClr val="333333"/>
              </a:solidFill>
              <a:latin typeface="Helvetica"/>
              <a:cs typeface="Helvetica"/>
            </a:endParaRPr>
          </a:p>
          <a:p>
            <a:pPr marL="228600" indent="-228600">
              <a:buAutoNum type="arabicPeriod"/>
            </a:pPr>
            <a:endParaRPr lang="en-US" sz="1050" b="1" dirty="0">
              <a:solidFill>
                <a:srgbClr val="333333"/>
              </a:solidFill>
              <a:latin typeface="Helvetica"/>
              <a:cs typeface="Helvetica"/>
            </a:endParaRPr>
          </a:p>
          <a:p>
            <a:pPr marL="228600" indent="-228600">
              <a:buFontTx/>
              <a:buAutoNum type="arabicPeriod"/>
            </a:pPr>
            <a:endParaRPr lang="en-US" sz="1050" b="1" dirty="0">
              <a:solidFill>
                <a:srgbClr val="333333"/>
              </a:solidFill>
              <a:latin typeface="Helvetica"/>
              <a:cs typeface="Helvetica"/>
            </a:endParaRPr>
          </a:p>
          <a:p>
            <a:pPr marL="228600" indent="-228600">
              <a:buAutoNum type="arabicPeriod"/>
            </a:pPr>
            <a:endParaRPr lang="en-US" sz="1050" b="1" dirty="0">
              <a:solidFill>
                <a:srgbClr val="333333"/>
              </a:solidFill>
              <a:latin typeface="Helvetica"/>
              <a:cs typeface="Helvetica"/>
            </a:endParaRPr>
          </a:p>
          <a:p>
            <a:pPr marL="228600" indent="-228600" fontAlgn="base">
              <a:buAutoNum type="arabicPeriod"/>
            </a:pPr>
            <a:r>
              <a:rPr lang="en-US" sz="1050" dirty="0">
                <a:solidFill>
                  <a:schemeClr val="bg2">
                    <a:lumMod val="50000"/>
                  </a:schemeClr>
                </a:solidFill>
                <a:latin typeface="Helvetica"/>
                <a:cs typeface="Helvetica"/>
              </a:rPr>
              <a:t>Students who are only </a:t>
            </a:r>
            <a:r>
              <a:rPr lang="en-US" sz="1050" b="1" dirty="0">
                <a:solidFill>
                  <a:schemeClr val="bg2">
                    <a:lumMod val="50000"/>
                  </a:schemeClr>
                </a:solidFill>
                <a:latin typeface="Helvetica"/>
                <a:cs typeface="Helvetica"/>
              </a:rPr>
              <a:t>exploring majors that fall within one particular academic college</a:t>
            </a:r>
            <a:r>
              <a:rPr lang="en-US" sz="1050" dirty="0">
                <a:solidFill>
                  <a:schemeClr val="bg2">
                    <a:lumMod val="50000"/>
                  </a:schemeClr>
                </a:solidFill>
                <a:latin typeface="Helvetica"/>
                <a:cs typeface="Helvetica"/>
              </a:rPr>
              <a:t> should check with advisors in that specific college.</a:t>
            </a:r>
          </a:p>
          <a:p>
            <a:pPr marL="228600" indent="-228600" fontAlgn="base">
              <a:buAutoNum type="arabicPeriod"/>
            </a:pPr>
            <a:endParaRPr lang="en-US" sz="1050" dirty="0">
              <a:solidFill>
                <a:schemeClr val="bg2">
                  <a:lumMod val="50000"/>
                </a:schemeClr>
              </a:solidFill>
              <a:latin typeface="Helvetica" pitchFamily="2" charset="0"/>
              <a:cs typeface="Helvetica" pitchFamily="2" charset="0"/>
            </a:endParaRPr>
          </a:p>
          <a:p>
            <a:pPr marL="228600" indent="-228600" fontAlgn="base">
              <a:buAutoNum type="arabicPeriod"/>
            </a:pPr>
            <a:r>
              <a:rPr lang="en-US" sz="1050" dirty="0">
                <a:solidFill>
                  <a:schemeClr val="bg2">
                    <a:lumMod val="50000"/>
                  </a:schemeClr>
                </a:solidFill>
                <a:latin typeface="Helvetica"/>
                <a:cs typeface="Helvetica"/>
              </a:rPr>
              <a:t>Students who aspire to apply to a </a:t>
            </a:r>
            <a:r>
              <a:rPr lang="en-US" sz="1050" b="1" dirty="0">
                <a:solidFill>
                  <a:schemeClr val="bg2">
                    <a:lumMod val="50000"/>
                  </a:schemeClr>
                </a:solidFill>
                <a:latin typeface="Helvetica"/>
                <a:cs typeface="Helvetica"/>
              </a:rPr>
              <a:t>law, dental, medical, nursing, optometry, or pharmacy school or to one of a full range of health career professional schools (e.g., physical therapy, physician assistant</a:t>
            </a:r>
            <a:r>
              <a:rPr lang="en-US" sz="1050" dirty="0">
                <a:solidFill>
                  <a:schemeClr val="bg2">
                    <a:lumMod val="50000"/>
                  </a:schemeClr>
                </a:solidFill>
                <a:latin typeface="Helvetica"/>
                <a:cs typeface="Helvetica"/>
              </a:rPr>
              <a:t>) should consult the </a:t>
            </a:r>
            <a:r>
              <a:rPr lang="en-US" sz="1050" b="1" dirty="0">
                <a:solidFill>
                  <a:schemeClr val="bg2">
                    <a:lumMod val="50000"/>
                  </a:schemeClr>
                </a:solidFill>
                <a:latin typeface="Helvetica"/>
                <a:cs typeface="Helvetica"/>
              </a:rPr>
              <a:t>pre-professional programs</a:t>
            </a:r>
            <a:r>
              <a:rPr lang="en-US" sz="1050" dirty="0">
                <a:solidFill>
                  <a:schemeClr val="bg2">
                    <a:lumMod val="50000"/>
                  </a:schemeClr>
                </a:solidFill>
                <a:latin typeface="Helvetica"/>
                <a:cs typeface="Helvetica"/>
              </a:rPr>
              <a:t> in TTU </a:t>
            </a:r>
            <a:r>
              <a:rPr lang="en-US" sz="1050" b="1" dirty="0">
                <a:solidFill>
                  <a:schemeClr val="bg2">
                    <a:lumMod val="50000"/>
                  </a:schemeClr>
                </a:solidFill>
                <a:latin typeface="Helvetica"/>
                <a:cs typeface="Helvetica"/>
              </a:rPr>
              <a:t>catalog</a:t>
            </a:r>
            <a:r>
              <a:rPr lang="en-US" sz="1050" dirty="0">
                <a:solidFill>
                  <a:schemeClr val="bg2">
                    <a:lumMod val="50000"/>
                  </a:schemeClr>
                </a:solidFill>
                <a:latin typeface="Helvetica"/>
                <a:cs typeface="Helvetica"/>
              </a:rPr>
              <a:t> and seek appropriate advisement as recommended.</a:t>
            </a:r>
          </a:p>
          <a:p>
            <a:pPr marL="228600" indent="-228600" fontAlgn="base">
              <a:buAutoNum type="arabicPeriod"/>
            </a:pPr>
            <a:endParaRPr lang="en-US" sz="1050" dirty="0">
              <a:solidFill>
                <a:schemeClr val="bg2">
                  <a:lumMod val="50000"/>
                </a:schemeClr>
              </a:solidFill>
              <a:latin typeface="Helvetica" pitchFamily="2" charset="0"/>
              <a:cs typeface="Helvetica" pitchFamily="2" charset="0"/>
            </a:endParaRPr>
          </a:p>
          <a:p>
            <a:pPr marL="228600" indent="-228600" fontAlgn="base">
              <a:buAutoNum type="arabicPeriod"/>
            </a:pPr>
            <a:r>
              <a:rPr lang="en-US" sz="1050" dirty="0">
                <a:solidFill>
                  <a:schemeClr val="bg2">
                    <a:lumMod val="50000"/>
                  </a:schemeClr>
                </a:solidFill>
                <a:latin typeface="Helvetica"/>
                <a:cs typeface="Helvetica"/>
              </a:rPr>
              <a:t>Students who aspire to pursue </a:t>
            </a:r>
            <a:r>
              <a:rPr lang="en-US" sz="1050" b="1" dirty="0">
                <a:solidFill>
                  <a:schemeClr val="bg2">
                    <a:lumMod val="50000"/>
                  </a:schemeClr>
                </a:solidFill>
                <a:latin typeface="Helvetica"/>
                <a:cs typeface="Helvetica"/>
              </a:rPr>
              <a:t>pre-veterinary medicine</a:t>
            </a:r>
            <a:r>
              <a:rPr lang="en-US" sz="1050" dirty="0">
                <a:solidFill>
                  <a:schemeClr val="bg2">
                    <a:lumMod val="50000"/>
                  </a:schemeClr>
                </a:solidFill>
                <a:latin typeface="Helvetica"/>
                <a:cs typeface="Helvetica"/>
              </a:rPr>
              <a:t> should refer to pre-veterinary medicine in TTU catalog and seek advisement from the college of agricultural sciences &amp; natural resources.</a:t>
            </a:r>
          </a:p>
          <a:p>
            <a:pPr marL="228600" indent="-228600" fontAlgn="base">
              <a:buAutoNum type="arabicPeriod"/>
            </a:pPr>
            <a:endParaRPr lang="en-US" sz="1050" dirty="0">
              <a:solidFill>
                <a:schemeClr val="bg2">
                  <a:lumMod val="50000"/>
                </a:schemeClr>
              </a:solidFill>
              <a:latin typeface="Helvetica" pitchFamily="2" charset="0"/>
              <a:cs typeface="Helvetica" pitchFamily="2" charset="0"/>
            </a:endParaRPr>
          </a:p>
          <a:p>
            <a:pPr marL="228600" indent="-228600" fontAlgn="base">
              <a:buAutoNum type="arabicPeriod"/>
            </a:pPr>
            <a:r>
              <a:rPr lang="en-US" sz="1050" dirty="0">
                <a:solidFill>
                  <a:schemeClr val="bg2">
                    <a:lumMod val="50000"/>
                  </a:schemeClr>
                </a:solidFill>
                <a:latin typeface="Helvetica"/>
                <a:cs typeface="Helvetica"/>
              </a:rPr>
              <a:t>Students who desire to obtain an engineering degree should refer to begin with a </a:t>
            </a:r>
            <a:r>
              <a:rPr lang="en-US" sz="1050" b="1" dirty="0">
                <a:solidFill>
                  <a:schemeClr val="bg2">
                    <a:lumMod val="50000"/>
                  </a:schemeClr>
                </a:solidFill>
                <a:latin typeface="Helvetica"/>
                <a:cs typeface="Helvetica"/>
              </a:rPr>
              <a:t>temporary pre-engineering designation</a:t>
            </a:r>
            <a:r>
              <a:rPr lang="en-US" sz="1050" dirty="0">
                <a:solidFill>
                  <a:schemeClr val="bg2">
                    <a:lumMod val="50000"/>
                  </a:schemeClr>
                </a:solidFill>
                <a:latin typeface="Helvetica"/>
                <a:cs typeface="Helvetica"/>
              </a:rPr>
              <a:t>, and seek advisement through Texas Tech University Advising </a:t>
            </a:r>
            <a:r>
              <a:rPr lang="en-US" sz="900" b="1" dirty="0">
                <a:solidFill>
                  <a:srgbClr val="99291E"/>
                </a:solidFill>
                <a:latin typeface="Helvetica"/>
                <a:cs typeface="Helvetica"/>
              </a:rPr>
              <a:t>(Listed above)</a:t>
            </a:r>
            <a:endParaRPr lang="en-US" sz="900" b="1" i="0" dirty="0">
              <a:solidFill>
                <a:srgbClr val="99291E"/>
              </a:solidFill>
              <a:effectLst/>
              <a:latin typeface="Helvetica"/>
              <a:cs typeface="Helvetica"/>
            </a:endParaRPr>
          </a:p>
        </p:txBody>
      </p:sp>
      <p:sp>
        <p:nvSpPr>
          <p:cNvPr id="7" name="Rectangle 6">
            <a:extLst>
              <a:ext uri="{FF2B5EF4-FFF2-40B4-BE49-F238E27FC236}">
                <a16:creationId xmlns:a16="http://schemas.microsoft.com/office/drawing/2014/main" id="{90CE6264-19D5-9A4A-B0E6-0245DEA03E13}"/>
              </a:ext>
            </a:extLst>
          </p:cNvPr>
          <p:cNvSpPr/>
          <p:nvPr/>
        </p:nvSpPr>
        <p:spPr>
          <a:xfrm>
            <a:off x="196803" y="1387288"/>
            <a:ext cx="2582623" cy="1938351"/>
          </a:xfrm>
          <a:prstGeom prst="rect">
            <a:avLst/>
          </a:prstGeom>
        </p:spPr>
        <p:txBody>
          <a:bodyPr wrap="square">
            <a:spAutoFit/>
          </a:bodyPr>
          <a:lstStyle/>
          <a:p>
            <a:pPr algn="r"/>
            <a:r>
              <a:rPr lang="en-US" sz="2399" b="1" dirty="0">
                <a:solidFill>
                  <a:srgbClr val="2E2E2E"/>
                </a:solidFill>
                <a:latin typeface="Helvetica" pitchFamily="2" charset="0"/>
              </a:rPr>
              <a:t>Who is the exploring student?</a:t>
            </a:r>
          </a:p>
          <a:p>
            <a:pPr algn="r"/>
            <a:endParaRPr lang="en-US" sz="2399" b="1" dirty="0">
              <a:solidFill>
                <a:srgbClr val="2E2E2E"/>
              </a:solidFill>
              <a:latin typeface="Helvetica" pitchFamily="2" charset="0"/>
            </a:endParaRPr>
          </a:p>
          <a:p>
            <a:pPr algn="r"/>
            <a:endParaRPr lang="en-US" sz="2399" b="1" dirty="0">
              <a:solidFill>
                <a:srgbClr val="2E2E2E"/>
              </a:solidFill>
              <a:latin typeface="Helvetica" pitchFamily="2" charset="0"/>
            </a:endParaRPr>
          </a:p>
        </p:txBody>
      </p:sp>
      <p:cxnSp>
        <p:nvCxnSpPr>
          <p:cNvPr id="8" name="Straight Connector 7">
            <a:extLst>
              <a:ext uri="{FF2B5EF4-FFF2-40B4-BE49-F238E27FC236}">
                <a16:creationId xmlns:a16="http://schemas.microsoft.com/office/drawing/2014/main" id="{142B332A-8483-3C41-B3A6-3242D5591CA5}"/>
              </a:ext>
            </a:extLst>
          </p:cNvPr>
          <p:cNvCxnSpPr>
            <a:cxnSpLocks/>
          </p:cNvCxnSpPr>
          <p:nvPr/>
        </p:nvCxnSpPr>
        <p:spPr>
          <a:xfrm>
            <a:off x="3209185" y="1387288"/>
            <a:ext cx="0" cy="5683624"/>
          </a:xfrm>
          <a:prstGeom prst="line">
            <a:avLst/>
          </a:prstGeom>
          <a:ln w="85725">
            <a:solidFill>
              <a:srgbClr val="99291E"/>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E221B4D-FAC0-663D-770C-27D2D339EBC7}"/>
              </a:ext>
            </a:extLst>
          </p:cNvPr>
          <p:cNvSpPr txBox="1"/>
          <p:nvPr/>
        </p:nvSpPr>
        <p:spPr>
          <a:xfrm>
            <a:off x="3687531" y="3346770"/>
            <a:ext cx="3225069" cy="4259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5" name="TextBox 4">
            <a:extLst>
              <a:ext uri="{FF2B5EF4-FFF2-40B4-BE49-F238E27FC236}">
                <a16:creationId xmlns:a16="http://schemas.microsoft.com/office/drawing/2014/main" id="{54EE49E3-759E-65CF-938E-D3408C2AA465}"/>
              </a:ext>
            </a:extLst>
          </p:cNvPr>
          <p:cNvSpPr txBox="1"/>
          <p:nvPr/>
        </p:nvSpPr>
        <p:spPr>
          <a:xfrm>
            <a:off x="3719963" y="3327487"/>
            <a:ext cx="2811286" cy="7848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b="1" dirty="0">
                <a:solidFill>
                  <a:srgbClr val="99291E"/>
                </a:solidFill>
                <a:latin typeface="Helvetica"/>
                <a:cs typeface="Helvetica"/>
              </a:rPr>
              <a:t>Texas Tech University Advising, 347 Drane Hall</a:t>
            </a:r>
            <a:br>
              <a:rPr lang="en-US" sz="900" b="1" dirty="0">
                <a:solidFill>
                  <a:srgbClr val="99291E"/>
                </a:solidFill>
                <a:latin typeface="Helvetica"/>
                <a:cs typeface="Helvetica"/>
              </a:rPr>
            </a:br>
            <a:r>
              <a:rPr lang="en-US" sz="900" b="1" dirty="0">
                <a:solidFill>
                  <a:srgbClr val="99291E"/>
                </a:solidFill>
                <a:latin typeface="Helvetica"/>
                <a:cs typeface="Helvetica"/>
              </a:rPr>
              <a:t>T 806.742.2189, F 806.742.2200</a:t>
            </a:r>
            <a:br>
              <a:rPr lang="en-US" sz="900" b="1" dirty="0">
                <a:solidFill>
                  <a:srgbClr val="99291E"/>
                </a:solidFill>
                <a:latin typeface="Helvetica"/>
                <a:cs typeface="Helvetica"/>
              </a:rPr>
            </a:br>
            <a:r>
              <a:rPr lang="en-US" sz="900" b="1" dirty="0">
                <a:solidFill>
                  <a:srgbClr val="99291E"/>
                </a:solidFill>
                <a:latin typeface="Helvetica"/>
                <a:cs typeface="Helvetica"/>
                <a:hlinkClick r:id="rId3"/>
              </a:rPr>
              <a:t>advising@ttu.edu</a:t>
            </a:r>
            <a:r>
              <a:rPr lang="en-US" sz="900" b="1" dirty="0">
                <a:solidFill>
                  <a:srgbClr val="99291E"/>
                </a:solidFill>
                <a:latin typeface="Helvetica"/>
                <a:cs typeface="Helvetica"/>
              </a:rPr>
              <a:t>, </a:t>
            </a:r>
            <a:r>
              <a:rPr lang="en-US" sz="900" b="1" dirty="0">
                <a:solidFill>
                  <a:srgbClr val="99291E"/>
                </a:solidFill>
                <a:latin typeface="Helvetica"/>
                <a:cs typeface="Helvetica"/>
                <a:hlinkClick r:id="rId4">
                  <a:extLst>
                    <a:ext uri="{A12FA001-AC4F-418D-AE19-62706E023703}">
                      <ahyp:hlinkClr xmlns:ahyp="http://schemas.microsoft.com/office/drawing/2018/hyperlinkcolor" val="tx"/>
                    </a:ext>
                  </a:extLst>
                </a:hlinkClick>
              </a:rPr>
              <a:t>www.advising.ttu.edu</a:t>
            </a:r>
            <a:r>
              <a:rPr lang="en-US" sz="900" b="1" dirty="0">
                <a:solidFill>
                  <a:srgbClr val="99291E"/>
                </a:solidFill>
                <a:latin typeface="Helvetica"/>
                <a:cs typeface="Helvetica"/>
              </a:rPr>
              <a:t>.</a:t>
            </a:r>
            <a:endParaRPr lang="en-US" sz="900" dirty="0">
              <a:latin typeface="Helvetica"/>
              <a:cs typeface="Helvetica"/>
            </a:endParaRPr>
          </a:p>
          <a:p>
            <a:pPr algn="l"/>
            <a:endParaRPr lang="en-US" dirty="0">
              <a:ea typeface="Calibri"/>
              <a:cs typeface="Calibri"/>
            </a:endParaRPr>
          </a:p>
        </p:txBody>
      </p:sp>
    </p:spTree>
    <p:extLst>
      <p:ext uri="{BB962C8B-B14F-4D97-AF65-F5344CB8AC3E}">
        <p14:creationId xmlns:p14="http://schemas.microsoft.com/office/powerpoint/2010/main" val="1666589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9C51A278-B0EC-F04C-8737-996E489A33C3}"/>
              </a:ext>
            </a:extLst>
          </p:cNvPr>
          <p:cNvCxnSpPr>
            <a:cxnSpLocks/>
          </p:cNvCxnSpPr>
          <p:nvPr/>
        </p:nvCxnSpPr>
        <p:spPr>
          <a:xfrm>
            <a:off x="5203084" y="1387288"/>
            <a:ext cx="0" cy="5683624"/>
          </a:xfrm>
          <a:prstGeom prst="line">
            <a:avLst/>
          </a:prstGeom>
          <a:ln w="85725">
            <a:solidFill>
              <a:srgbClr val="99291E"/>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AEA2138C-21E4-2B40-8012-666AF9033EEE}"/>
              </a:ext>
            </a:extLst>
          </p:cNvPr>
          <p:cNvSpPr/>
          <p:nvPr/>
        </p:nvSpPr>
        <p:spPr>
          <a:xfrm>
            <a:off x="5519973" y="1387288"/>
            <a:ext cx="2795347" cy="3415166"/>
          </a:xfrm>
          <a:prstGeom prst="rect">
            <a:avLst/>
          </a:prstGeom>
        </p:spPr>
        <p:txBody>
          <a:bodyPr wrap="square" lIns="91440" tIns="45720" rIns="91440" bIns="45720" anchor="t">
            <a:spAutoFit/>
          </a:bodyPr>
          <a:lstStyle/>
          <a:p>
            <a:r>
              <a:rPr lang="en-US" sz="2350" b="1" dirty="0">
                <a:solidFill>
                  <a:srgbClr val="3C3837"/>
                </a:solidFill>
                <a:latin typeface="Helvetica"/>
                <a:cs typeface="Helvetica"/>
              </a:rPr>
              <a:t>Common misconceptions concerning majors </a:t>
            </a:r>
          </a:p>
          <a:p>
            <a:r>
              <a:rPr lang="en-US" sz="2399" b="1" dirty="0">
                <a:solidFill>
                  <a:srgbClr val="3C3837"/>
                </a:solidFill>
                <a:latin typeface="Helvetica" pitchFamily="2" charset="0"/>
              </a:rPr>
              <a:t>and the </a:t>
            </a:r>
          </a:p>
          <a:p>
            <a:r>
              <a:rPr lang="en-US" sz="2399" b="1" dirty="0">
                <a:solidFill>
                  <a:srgbClr val="3C3837"/>
                </a:solidFill>
                <a:latin typeface="Helvetica" pitchFamily="2" charset="0"/>
              </a:rPr>
              <a:t>exploring </a:t>
            </a:r>
          </a:p>
          <a:p>
            <a:r>
              <a:rPr lang="en-US" sz="2399" b="1" dirty="0">
                <a:solidFill>
                  <a:srgbClr val="3C3837"/>
                </a:solidFill>
                <a:latin typeface="Helvetica" pitchFamily="2" charset="0"/>
              </a:rPr>
              <a:t>student</a:t>
            </a:r>
          </a:p>
          <a:p>
            <a:endParaRPr lang="en-US" sz="2399" b="1" dirty="0">
              <a:solidFill>
                <a:srgbClr val="3C3837"/>
              </a:solidFill>
              <a:latin typeface="Helvetica" pitchFamily="2" charset="0"/>
            </a:endParaRPr>
          </a:p>
          <a:p>
            <a:endParaRPr lang="en-US" sz="2399" b="1" dirty="0">
              <a:solidFill>
                <a:srgbClr val="3C3837"/>
              </a:solidFill>
              <a:latin typeface="Helvetica" pitchFamily="2" charset="0"/>
            </a:endParaRPr>
          </a:p>
        </p:txBody>
      </p:sp>
      <p:sp>
        <p:nvSpPr>
          <p:cNvPr id="18" name="TextBox 17">
            <a:extLst>
              <a:ext uri="{FF2B5EF4-FFF2-40B4-BE49-F238E27FC236}">
                <a16:creationId xmlns:a16="http://schemas.microsoft.com/office/drawing/2014/main" id="{C7A3D770-EA1E-5C4F-AF39-02B3D075993B}"/>
              </a:ext>
            </a:extLst>
          </p:cNvPr>
          <p:cNvSpPr txBox="1"/>
          <p:nvPr/>
        </p:nvSpPr>
        <p:spPr>
          <a:xfrm>
            <a:off x="918742" y="1387288"/>
            <a:ext cx="3967455" cy="6093976"/>
          </a:xfrm>
          <a:prstGeom prst="rect">
            <a:avLst/>
          </a:prstGeom>
          <a:noFill/>
        </p:spPr>
        <p:txBody>
          <a:bodyPr wrap="square" lIns="91440" tIns="45720" rIns="91440" bIns="45720" rtlCol="0" anchor="t">
            <a:spAutoFit/>
          </a:bodyPr>
          <a:lstStyle/>
          <a:p>
            <a:pPr algn="r"/>
            <a:r>
              <a:rPr lang="en-US" sz="1500" b="1" dirty="0" err="1">
                <a:solidFill>
                  <a:srgbClr val="3C3837"/>
                </a:solidFill>
                <a:latin typeface="Helvetica"/>
                <a:cs typeface="Helvetica"/>
              </a:rPr>
              <a:t>eXploring</a:t>
            </a:r>
            <a:r>
              <a:rPr lang="en-US" sz="1500" b="1" dirty="0">
                <a:solidFill>
                  <a:srgbClr val="3C3837"/>
                </a:solidFill>
                <a:latin typeface="Helvetica"/>
                <a:cs typeface="Helvetica"/>
              </a:rPr>
              <a:t> students are less prepared for college, are more prone to be at risk students. They are going to take longer to graduate than their decided peers.</a:t>
            </a:r>
          </a:p>
          <a:p>
            <a:pPr algn="r"/>
            <a:r>
              <a:rPr lang="en-US" sz="1500" b="1" dirty="0">
                <a:solidFill>
                  <a:srgbClr val="3C3837"/>
                </a:solidFill>
                <a:latin typeface="Helvetica" pitchFamily="2" charset="0"/>
              </a:rPr>
              <a:t>  </a:t>
            </a:r>
          </a:p>
          <a:p>
            <a:pPr algn="r"/>
            <a:r>
              <a:rPr lang="en-US" sz="1500" dirty="0">
                <a:solidFill>
                  <a:srgbClr val="3C3837"/>
                </a:solidFill>
                <a:latin typeface="Helvetica"/>
                <a:cs typeface="Helvetica"/>
              </a:rPr>
              <a:t>In fact, there is no research that links exploring students to poor academic performance. However, undecided exploring students are still more prone to withdrawing from a university as their academic life might seem arbitrary. At Texas Tech University, advisors at University Advising (UA) strive to help students build a well-rounded and educational academic plan during their exploratory semesters, which will give them a sense of purpose, achievement and connectedness with the institution. Our advisors will collaborate with exploring students on carving their way towards their best fit degree in an efficient and timely manner. Both research and experience in the academic advising field have shown that students who receive professional support and assistance in selecting a major are just as likely as their peers to graduate in a timely manner.</a:t>
            </a:r>
            <a:endParaRPr lang="en-US"/>
          </a:p>
        </p:txBody>
      </p:sp>
    </p:spTree>
    <p:extLst>
      <p:ext uri="{BB962C8B-B14F-4D97-AF65-F5344CB8AC3E}">
        <p14:creationId xmlns:p14="http://schemas.microsoft.com/office/powerpoint/2010/main" val="40752557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75F315A-CB6C-6C4F-9A73-4D2194201F7B}"/>
              </a:ext>
            </a:extLst>
          </p:cNvPr>
          <p:cNvSpPr/>
          <p:nvPr/>
        </p:nvSpPr>
        <p:spPr>
          <a:xfrm>
            <a:off x="7707087" y="-127000"/>
            <a:ext cx="840010" cy="860581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54"/>
          </a:p>
        </p:txBody>
      </p:sp>
      <p:grpSp>
        <p:nvGrpSpPr>
          <p:cNvPr id="5" name="Group 4">
            <a:extLst>
              <a:ext uri="{FF2B5EF4-FFF2-40B4-BE49-F238E27FC236}">
                <a16:creationId xmlns:a16="http://schemas.microsoft.com/office/drawing/2014/main" id="{669B5B4D-21D8-1740-B78F-597A22678A82}"/>
              </a:ext>
            </a:extLst>
          </p:cNvPr>
          <p:cNvGrpSpPr/>
          <p:nvPr/>
        </p:nvGrpSpPr>
        <p:grpSpPr>
          <a:xfrm>
            <a:off x="3209184" y="1387288"/>
            <a:ext cx="3758543" cy="5747227"/>
            <a:chOff x="2740193" y="1120711"/>
            <a:chExt cx="3758543" cy="5747227"/>
          </a:xfrm>
        </p:grpSpPr>
        <p:cxnSp>
          <p:nvCxnSpPr>
            <p:cNvPr id="6" name="Straight Connector 5">
              <a:extLst>
                <a:ext uri="{FF2B5EF4-FFF2-40B4-BE49-F238E27FC236}">
                  <a16:creationId xmlns:a16="http://schemas.microsoft.com/office/drawing/2014/main" id="{02A94E76-ACE8-B04D-8607-0AE7384619BC}"/>
                </a:ext>
              </a:extLst>
            </p:cNvPr>
            <p:cNvCxnSpPr>
              <a:cxnSpLocks/>
            </p:cNvCxnSpPr>
            <p:nvPr/>
          </p:nvCxnSpPr>
          <p:spPr>
            <a:xfrm>
              <a:off x="2740193" y="1120711"/>
              <a:ext cx="0" cy="5683624"/>
            </a:xfrm>
            <a:prstGeom prst="line">
              <a:avLst/>
            </a:prstGeom>
            <a:ln w="85725">
              <a:solidFill>
                <a:srgbClr val="99291E"/>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C47A8CC-B6A0-4F4C-8D52-E2CBEBB609B0}"/>
                </a:ext>
              </a:extLst>
            </p:cNvPr>
            <p:cNvSpPr txBox="1"/>
            <p:nvPr/>
          </p:nvSpPr>
          <p:spPr>
            <a:xfrm>
              <a:off x="3125029" y="1158811"/>
              <a:ext cx="3373707" cy="5709127"/>
            </a:xfrm>
            <a:prstGeom prst="rect">
              <a:avLst/>
            </a:prstGeom>
            <a:noFill/>
          </p:spPr>
          <p:txBody>
            <a:bodyPr wrap="square" lIns="91440" tIns="45720" rIns="91440" bIns="45720" rtlCol="0" anchor="t">
              <a:spAutoFit/>
            </a:bodyPr>
            <a:lstStyle/>
            <a:p>
              <a:r>
                <a:rPr lang="en-US" sz="1350" b="1" dirty="0">
                  <a:solidFill>
                    <a:srgbClr val="3C3837"/>
                  </a:solidFill>
                  <a:latin typeface="Helvetica"/>
                  <a:cs typeface="Helvetica"/>
                </a:rPr>
                <a:t>Students should get all their core curriculum (general/basic) requirements out of the way first, and then they can decide on a major or a degree.  </a:t>
              </a:r>
            </a:p>
            <a:p>
              <a:endParaRPr lang="en-US" sz="1399" dirty="0">
                <a:solidFill>
                  <a:srgbClr val="3C3837"/>
                </a:solidFill>
                <a:latin typeface="Helvetica" pitchFamily="2" charset="0"/>
              </a:endParaRPr>
            </a:p>
            <a:p>
              <a:r>
                <a:rPr lang="en-US" sz="1350" dirty="0">
                  <a:solidFill>
                    <a:srgbClr val="3C3837"/>
                  </a:solidFill>
                  <a:latin typeface="Helvetica"/>
                  <a:cs typeface="Helvetica"/>
                </a:rPr>
                <a:t>This is simply a bad course of action because some core classes are required for certain majors. for example, a student takes a music class for their core creative arts requirement in their first exploratory semester. Two semesters later, they end up choosing a major that requires an art history course to fulfill that same area. This means that the student now is going to have to add an extra course to their degree plan. This can be avoided with professional and trained advising. At Texas Tech, UA advisors assist students to navigate the core curriculum strategically to make sure, as much as possible, that all the courses selected are either required for a future major, can help the student explore a certain area of study, or can count as an elective course in their future degree plan.</a:t>
              </a:r>
            </a:p>
          </p:txBody>
        </p:sp>
      </p:grpSp>
      <p:sp>
        <p:nvSpPr>
          <p:cNvPr id="9" name="Rectangle 8">
            <a:extLst>
              <a:ext uri="{FF2B5EF4-FFF2-40B4-BE49-F238E27FC236}">
                <a16:creationId xmlns:a16="http://schemas.microsoft.com/office/drawing/2014/main" id="{1F5DA039-5B8D-4785-B9F4-D218C3A1F112}"/>
              </a:ext>
            </a:extLst>
          </p:cNvPr>
          <p:cNvSpPr/>
          <p:nvPr/>
        </p:nvSpPr>
        <p:spPr>
          <a:xfrm>
            <a:off x="24048" y="1387288"/>
            <a:ext cx="2795347" cy="3415166"/>
          </a:xfrm>
          <a:prstGeom prst="rect">
            <a:avLst/>
          </a:prstGeom>
        </p:spPr>
        <p:txBody>
          <a:bodyPr wrap="square" lIns="91440" tIns="45720" rIns="91440" bIns="45720" anchor="t">
            <a:spAutoFit/>
          </a:bodyPr>
          <a:lstStyle/>
          <a:p>
            <a:pPr algn="r"/>
            <a:r>
              <a:rPr lang="en-US" sz="2350" b="1" dirty="0">
                <a:solidFill>
                  <a:srgbClr val="CCCCCC"/>
                </a:solidFill>
                <a:latin typeface="Helvetica"/>
                <a:cs typeface="Helvetica"/>
              </a:rPr>
              <a:t>Common misconceptions concerning majors </a:t>
            </a:r>
          </a:p>
          <a:p>
            <a:pPr algn="r"/>
            <a:r>
              <a:rPr lang="en-US" sz="2399" b="1" dirty="0">
                <a:solidFill>
                  <a:srgbClr val="CCCCCC"/>
                </a:solidFill>
                <a:latin typeface="Helvetica" pitchFamily="2" charset="0"/>
              </a:rPr>
              <a:t>and the </a:t>
            </a:r>
          </a:p>
          <a:p>
            <a:pPr algn="r"/>
            <a:r>
              <a:rPr lang="en-US" sz="2399" b="1" dirty="0">
                <a:solidFill>
                  <a:srgbClr val="CCCCCC"/>
                </a:solidFill>
                <a:latin typeface="Helvetica" pitchFamily="2" charset="0"/>
              </a:rPr>
              <a:t>exploring </a:t>
            </a:r>
          </a:p>
          <a:p>
            <a:pPr algn="r"/>
            <a:r>
              <a:rPr lang="en-US" sz="2399" b="1" dirty="0">
                <a:solidFill>
                  <a:srgbClr val="CCCCCC"/>
                </a:solidFill>
                <a:latin typeface="Helvetica" pitchFamily="2" charset="0"/>
              </a:rPr>
              <a:t>student</a:t>
            </a:r>
          </a:p>
          <a:p>
            <a:pPr algn="r"/>
            <a:endParaRPr lang="en-US" sz="2399" b="1" dirty="0">
              <a:solidFill>
                <a:srgbClr val="CCCCCC"/>
              </a:solidFill>
              <a:latin typeface="Helvetica" pitchFamily="2" charset="0"/>
            </a:endParaRPr>
          </a:p>
          <a:p>
            <a:pPr algn="r"/>
            <a:endParaRPr lang="en-US" sz="2399" b="1" dirty="0">
              <a:solidFill>
                <a:srgbClr val="CCCCCC"/>
              </a:solidFill>
              <a:latin typeface="Helvetica" pitchFamily="2" charset="0"/>
            </a:endParaRPr>
          </a:p>
        </p:txBody>
      </p:sp>
    </p:spTree>
    <p:extLst>
      <p:ext uri="{BB962C8B-B14F-4D97-AF65-F5344CB8AC3E}">
        <p14:creationId xmlns:p14="http://schemas.microsoft.com/office/powerpoint/2010/main" val="12997955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60020A0AEEC7541AE2852C1978C4DC9" ma:contentTypeVersion="18" ma:contentTypeDescription="Create a new document." ma:contentTypeScope="" ma:versionID="d110af569ada67236d56a863a29dbc19">
  <xsd:schema xmlns:xsd="http://www.w3.org/2001/XMLSchema" xmlns:xs="http://www.w3.org/2001/XMLSchema" xmlns:p="http://schemas.microsoft.com/office/2006/metadata/properties" xmlns:ns2="1e0e7efd-601b-40ce-8ea1-a456dc7fc3e5" xmlns:ns3="f52f2092-924c-45f5-ab2f-d680582d127c" targetNamespace="http://schemas.microsoft.com/office/2006/metadata/properties" ma:root="true" ma:fieldsID="4ccd122fb05cbdce94d00701d5106fdf" ns2:_="" ns3:_="">
    <xsd:import namespace="1e0e7efd-601b-40ce-8ea1-a456dc7fc3e5"/>
    <xsd:import namespace="f52f2092-924c-45f5-ab2f-d680582d127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0e7efd-601b-40ce-8ea1-a456dc7fc3e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f7c65ed7-e385-4001-9a0e-7979134055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52f2092-924c-45f5-ab2f-d680582d127c"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82273a14-5a28-47b8-ac75-df884e21a6a0}" ma:internalName="TaxCatchAll" ma:showField="CatchAllData" ma:web="f52f2092-924c-45f5-ab2f-d680582d127c">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e0e7efd-601b-40ce-8ea1-a456dc7fc3e5">
      <Terms xmlns="http://schemas.microsoft.com/office/infopath/2007/PartnerControls"/>
    </lcf76f155ced4ddcb4097134ff3c332f>
    <TaxCatchAll xmlns="f52f2092-924c-45f5-ab2f-d680582d127c" xsi:nil="true"/>
  </documentManagement>
</p:properties>
</file>

<file path=customXml/itemProps1.xml><?xml version="1.0" encoding="utf-8"?>
<ds:datastoreItem xmlns:ds="http://schemas.openxmlformats.org/officeDocument/2006/customXml" ds:itemID="{3D02A2EE-BA13-450A-9EE2-E730587FEF84}">
  <ds:schemaRefs>
    <ds:schemaRef ds:uri="http://schemas.microsoft.com/sharepoint/v3/contenttype/forms"/>
  </ds:schemaRefs>
</ds:datastoreItem>
</file>

<file path=customXml/itemProps2.xml><?xml version="1.0" encoding="utf-8"?>
<ds:datastoreItem xmlns:ds="http://schemas.openxmlformats.org/officeDocument/2006/customXml" ds:itemID="{035F76A2-1E0A-46F1-8CD7-57F1EC7820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e0e7efd-601b-40ce-8ea1-a456dc7fc3e5"/>
    <ds:schemaRef ds:uri="f52f2092-924c-45f5-ab2f-d680582d127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7D0FF7A-A8C3-4C15-B8F6-D45DFA290418}">
  <ds:schemaRefs>
    <ds:schemaRef ds:uri="http://schemas.microsoft.com/office/2006/metadata/properties"/>
    <ds:schemaRef ds:uri="http://schemas.microsoft.com/office/infopath/2007/PartnerControls"/>
    <ds:schemaRef ds:uri="1e0e7efd-601b-40ce-8ea1-a456dc7fc3e5"/>
    <ds:schemaRef ds:uri="f52f2092-924c-45f5-ab2f-d680582d127c"/>
  </ds:schemaRefs>
</ds:datastoreItem>
</file>

<file path=docProps/app.xml><?xml version="1.0" encoding="utf-8"?>
<Properties xmlns="http://schemas.openxmlformats.org/officeDocument/2006/extended-properties" xmlns:vt="http://schemas.openxmlformats.org/officeDocument/2006/docPropsVTypes">
  <TotalTime>406</TotalTime>
  <Words>1953</Words>
  <Application>Microsoft Office PowerPoint</Application>
  <PresentationFormat>Custom</PresentationFormat>
  <Paragraphs>351</Paragraphs>
  <Slides>26</Slides>
  <Notes>23</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Monawar, Abed</dc:creator>
  <cp:lastModifiedBy>Monawar, Abed</cp:lastModifiedBy>
  <cp:revision>564</cp:revision>
  <dcterms:created xsi:type="dcterms:W3CDTF">2019-05-17T14:45:12Z</dcterms:created>
  <dcterms:modified xsi:type="dcterms:W3CDTF">2025-04-22T14:56:42Z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0x010100960020A0AEEC7541AE2852C1978C4DC9</vt:lpwstr>
  </property>
  <property fmtid="{D5CDD505-2E9C-101B-9397-08002B2CF9AE}" pid="3" name="MediaServiceImageTags">
    <vt:lpwstr/>
  </property>
</Properties>
</file>