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84" r:id="rId5"/>
    <p:sldId id="286" r:id="rId6"/>
    <p:sldId id="285" r:id="rId7"/>
    <p:sldId id="291" r:id="rId8"/>
    <p:sldId id="350" r:id="rId9"/>
    <p:sldId id="287" r:id="rId10"/>
    <p:sldId id="288" r:id="rId11"/>
    <p:sldId id="289" r:id="rId12"/>
    <p:sldId id="293" r:id="rId13"/>
    <p:sldId id="345" r:id="rId14"/>
  </p:sldIdLst>
  <p:sldSz cx="8458200" cy="8458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3967"/>
    <a:srgbClr val="333333"/>
    <a:srgbClr val="99291E"/>
    <a:srgbClr val="C6A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A15DB-1862-47DB-47F3-1A7667F2298A}" v="711" dt="2025-04-22T15:56:44.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63"/>
  </p:normalViewPr>
  <p:slideViewPr>
    <p:cSldViewPr snapToGrid="0">
      <p:cViewPr varScale="1">
        <p:scale>
          <a:sx n="96" d="100"/>
          <a:sy n="96" d="100"/>
        </p:scale>
        <p:origin x="230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55881-1FEA-4282-8297-D026F1D80B34}" type="datetimeFigureOut">
              <a:rPr lang="en-US" smtClean="0"/>
              <a:t>4/22/2025</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D0831-1929-4B50-9B89-8A0824AD5E1D}" type="slidenum">
              <a:rPr lang="en-US" smtClean="0"/>
              <a:t>‹#›</a:t>
            </a:fld>
            <a:endParaRPr lang="en-US"/>
          </a:p>
        </p:txBody>
      </p:sp>
    </p:spTree>
    <p:extLst>
      <p:ext uri="{BB962C8B-B14F-4D97-AF65-F5344CB8AC3E}">
        <p14:creationId xmlns:p14="http://schemas.microsoft.com/office/powerpoint/2010/main" val="4008990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1</a:t>
            </a:fld>
            <a:endParaRPr lang="en-US"/>
          </a:p>
        </p:txBody>
      </p:sp>
    </p:spTree>
    <p:extLst>
      <p:ext uri="{BB962C8B-B14F-4D97-AF65-F5344CB8AC3E}">
        <p14:creationId xmlns:p14="http://schemas.microsoft.com/office/powerpoint/2010/main" val="135754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2</a:t>
            </a:fld>
            <a:endParaRPr lang="en-US"/>
          </a:p>
        </p:txBody>
      </p:sp>
    </p:spTree>
    <p:extLst>
      <p:ext uri="{BB962C8B-B14F-4D97-AF65-F5344CB8AC3E}">
        <p14:creationId xmlns:p14="http://schemas.microsoft.com/office/powerpoint/2010/main" val="209433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3</a:t>
            </a:fld>
            <a:endParaRPr lang="en-US"/>
          </a:p>
        </p:txBody>
      </p:sp>
    </p:spTree>
    <p:extLst>
      <p:ext uri="{BB962C8B-B14F-4D97-AF65-F5344CB8AC3E}">
        <p14:creationId xmlns:p14="http://schemas.microsoft.com/office/powerpoint/2010/main" val="293627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4</a:t>
            </a:fld>
            <a:endParaRPr lang="en-US"/>
          </a:p>
        </p:txBody>
      </p:sp>
    </p:spTree>
    <p:extLst>
      <p:ext uri="{BB962C8B-B14F-4D97-AF65-F5344CB8AC3E}">
        <p14:creationId xmlns:p14="http://schemas.microsoft.com/office/powerpoint/2010/main" val="4412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5</a:t>
            </a:fld>
            <a:endParaRPr lang="en-US"/>
          </a:p>
        </p:txBody>
      </p:sp>
    </p:spTree>
    <p:extLst>
      <p:ext uri="{BB962C8B-B14F-4D97-AF65-F5344CB8AC3E}">
        <p14:creationId xmlns:p14="http://schemas.microsoft.com/office/powerpoint/2010/main" val="90563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6</a:t>
            </a:fld>
            <a:endParaRPr lang="en-US"/>
          </a:p>
        </p:txBody>
      </p:sp>
    </p:spTree>
    <p:extLst>
      <p:ext uri="{BB962C8B-B14F-4D97-AF65-F5344CB8AC3E}">
        <p14:creationId xmlns:p14="http://schemas.microsoft.com/office/powerpoint/2010/main" val="141351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53BC4-433D-2045-AC67-1DAB61DA5C37}" type="slidenum">
              <a:rPr lang="en-US" smtClean="0"/>
              <a:t>7</a:t>
            </a:fld>
            <a:endParaRPr lang="en-US"/>
          </a:p>
        </p:txBody>
      </p:sp>
    </p:spTree>
    <p:extLst>
      <p:ext uri="{BB962C8B-B14F-4D97-AF65-F5344CB8AC3E}">
        <p14:creationId xmlns:p14="http://schemas.microsoft.com/office/powerpoint/2010/main" val="29014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8</a:t>
            </a:fld>
            <a:endParaRPr lang="en-US"/>
          </a:p>
        </p:txBody>
      </p:sp>
    </p:spTree>
    <p:extLst>
      <p:ext uri="{BB962C8B-B14F-4D97-AF65-F5344CB8AC3E}">
        <p14:creationId xmlns:p14="http://schemas.microsoft.com/office/powerpoint/2010/main" val="650172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B53BC4-433D-2045-AC67-1DAB61DA5C37}" type="slidenum">
              <a:rPr lang="en-US" smtClean="0"/>
              <a:t>9</a:t>
            </a:fld>
            <a:endParaRPr lang="en-US"/>
          </a:p>
        </p:txBody>
      </p:sp>
    </p:spTree>
    <p:extLst>
      <p:ext uri="{BB962C8B-B14F-4D97-AF65-F5344CB8AC3E}">
        <p14:creationId xmlns:p14="http://schemas.microsoft.com/office/powerpoint/2010/main" val="374257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4ADD-8D72-4DC9-A599-4B28CC893F0A}"/>
              </a:ext>
            </a:extLst>
          </p:cNvPr>
          <p:cNvSpPr>
            <a:spLocks noGrp="1"/>
          </p:cNvSpPr>
          <p:nvPr>
            <p:ph type="ctrTitle"/>
          </p:nvPr>
        </p:nvSpPr>
        <p:spPr>
          <a:xfrm>
            <a:off x="1057275" y="1384248"/>
            <a:ext cx="6343650" cy="2944707"/>
          </a:xfrm>
        </p:spPr>
        <p:txBody>
          <a:bodyPr anchor="b"/>
          <a:lstStyle>
            <a:lvl1pPr algn="ctr">
              <a:defRPr sz="7400"/>
            </a:lvl1pPr>
          </a:lstStyle>
          <a:p>
            <a:r>
              <a:rPr lang="en-US"/>
              <a:t>Click to edit Master title style</a:t>
            </a:r>
          </a:p>
        </p:txBody>
      </p:sp>
      <p:sp>
        <p:nvSpPr>
          <p:cNvPr id="3" name="Subtitle 2">
            <a:extLst>
              <a:ext uri="{FF2B5EF4-FFF2-40B4-BE49-F238E27FC236}">
                <a16:creationId xmlns:a16="http://schemas.microsoft.com/office/drawing/2014/main" id="{377ADE53-90A5-4DFB-83DD-554CAACE7654}"/>
              </a:ext>
            </a:extLst>
          </p:cNvPr>
          <p:cNvSpPr>
            <a:spLocks noGrp="1"/>
          </p:cNvSpPr>
          <p:nvPr>
            <p:ph type="subTitle" idx="1"/>
          </p:nvPr>
        </p:nvSpPr>
        <p:spPr>
          <a:xfrm>
            <a:off x="1057275" y="4442514"/>
            <a:ext cx="6343650" cy="2042106"/>
          </a:xfrm>
        </p:spPr>
        <p:txBody>
          <a:bodyPr/>
          <a:lstStyle>
            <a:lvl1pPr marL="0" indent="0" algn="ctr">
              <a:buNone/>
              <a:defRPr sz="2960"/>
            </a:lvl1pPr>
            <a:lvl2pPr marL="563865" indent="0" algn="ctr">
              <a:buNone/>
              <a:defRPr sz="2467"/>
            </a:lvl2pPr>
            <a:lvl3pPr marL="1127730" indent="0" algn="ctr">
              <a:buNone/>
              <a:defRPr sz="2220"/>
            </a:lvl3pPr>
            <a:lvl4pPr marL="1691594" indent="0" algn="ctr">
              <a:buNone/>
              <a:defRPr sz="1973"/>
            </a:lvl4pPr>
            <a:lvl5pPr marL="2255459" indent="0" algn="ctr">
              <a:buNone/>
              <a:defRPr sz="1973"/>
            </a:lvl5pPr>
            <a:lvl6pPr marL="2819324" indent="0" algn="ctr">
              <a:buNone/>
              <a:defRPr sz="1973"/>
            </a:lvl6pPr>
            <a:lvl7pPr marL="3383189" indent="0" algn="ctr">
              <a:buNone/>
              <a:defRPr sz="1973"/>
            </a:lvl7pPr>
            <a:lvl8pPr marL="3947053" indent="0" algn="ctr">
              <a:buNone/>
              <a:defRPr sz="1973"/>
            </a:lvl8pPr>
            <a:lvl9pPr marL="4510918" indent="0" algn="ctr">
              <a:buNone/>
              <a:defRPr sz="1973"/>
            </a:lvl9pPr>
          </a:lstStyle>
          <a:p>
            <a:r>
              <a:rPr lang="en-US"/>
              <a:t>Click to edit Master subtitle style</a:t>
            </a:r>
          </a:p>
        </p:txBody>
      </p:sp>
      <p:sp>
        <p:nvSpPr>
          <p:cNvPr id="4" name="Date Placeholder 3">
            <a:extLst>
              <a:ext uri="{FF2B5EF4-FFF2-40B4-BE49-F238E27FC236}">
                <a16:creationId xmlns:a16="http://schemas.microsoft.com/office/drawing/2014/main" id="{85209DC5-198A-41A3-94C9-CC4FDB5B71FB}"/>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5" name="Footer Placeholder 4">
            <a:extLst>
              <a:ext uri="{FF2B5EF4-FFF2-40B4-BE49-F238E27FC236}">
                <a16:creationId xmlns:a16="http://schemas.microsoft.com/office/drawing/2014/main" id="{366058A2-ED8C-440A-9BD2-6FF76C5EA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3E249-FB1E-474A-92BB-5CD689BE2ECF}"/>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157925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0F31-C946-4115-944A-82D7E53A53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C03FC9-5826-4D45-93E3-3087EC745F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8F3FC-6425-4248-8326-7587CA35199A}"/>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5" name="Footer Placeholder 4">
            <a:extLst>
              <a:ext uri="{FF2B5EF4-FFF2-40B4-BE49-F238E27FC236}">
                <a16:creationId xmlns:a16="http://schemas.microsoft.com/office/drawing/2014/main" id="{918EE8F7-9B82-4679-B953-738E9FAC1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3895D-4051-47CA-9CCD-C501FE6EFA25}"/>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210017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420736-F1AB-471B-A51B-8C8BA4D6CD38}"/>
              </a:ext>
            </a:extLst>
          </p:cNvPr>
          <p:cNvSpPr>
            <a:spLocks noGrp="1"/>
          </p:cNvSpPr>
          <p:nvPr>
            <p:ph type="title" orient="vert"/>
          </p:nvPr>
        </p:nvSpPr>
        <p:spPr>
          <a:xfrm>
            <a:off x="6052900" y="450321"/>
            <a:ext cx="1823799" cy="716793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5724D6-8D9E-4104-B74E-A0EB3EA1ABBF}"/>
              </a:ext>
            </a:extLst>
          </p:cNvPr>
          <p:cNvSpPr>
            <a:spLocks noGrp="1"/>
          </p:cNvSpPr>
          <p:nvPr>
            <p:ph type="body" orient="vert" idx="1"/>
          </p:nvPr>
        </p:nvSpPr>
        <p:spPr>
          <a:xfrm>
            <a:off x="581501" y="450321"/>
            <a:ext cx="5365671" cy="7167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CC110-D27F-4166-A6D5-605E37F67D38}"/>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5" name="Footer Placeholder 4">
            <a:extLst>
              <a:ext uri="{FF2B5EF4-FFF2-40B4-BE49-F238E27FC236}">
                <a16:creationId xmlns:a16="http://schemas.microsoft.com/office/drawing/2014/main" id="{9A37CA92-E69E-460F-B07A-CD771A42F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8975F-DBFE-42C1-9426-0E8AE46F1383}"/>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1344126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2EF8-4285-433C-8C87-BB259A68F8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94930-CD81-4B6C-B5B9-EEF7D8A444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6C0BE-28C8-4FB2-A3FC-7E4C43434BB0}"/>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5" name="Footer Placeholder 4">
            <a:extLst>
              <a:ext uri="{FF2B5EF4-FFF2-40B4-BE49-F238E27FC236}">
                <a16:creationId xmlns:a16="http://schemas.microsoft.com/office/drawing/2014/main" id="{F63E0A37-C7EC-4689-BDD5-C335A1725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32735-9B24-427E-91C1-04435B731445}"/>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2167529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E867-2058-4A51-847A-E269E689E75F}"/>
              </a:ext>
            </a:extLst>
          </p:cNvPr>
          <p:cNvSpPr>
            <a:spLocks noGrp="1"/>
          </p:cNvSpPr>
          <p:nvPr>
            <p:ph type="title"/>
          </p:nvPr>
        </p:nvSpPr>
        <p:spPr>
          <a:xfrm>
            <a:off x="577096" y="2108677"/>
            <a:ext cx="7295198" cy="3518376"/>
          </a:xfrm>
        </p:spPr>
        <p:txBody>
          <a:bodyPr anchor="b"/>
          <a:lstStyle>
            <a:lvl1pPr>
              <a:defRPr sz="7400"/>
            </a:lvl1pPr>
          </a:lstStyle>
          <a:p>
            <a:r>
              <a:rPr lang="en-US"/>
              <a:t>Click to edit Master title style</a:t>
            </a:r>
          </a:p>
        </p:txBody>
      </p:sp>
      <p:sp>
        <p:nvSpPr>
          <p:cNvPr id="3" name="Text Placeholder 2">
            <a:extLst>
              <a:ext uri="{FF2B5EF4-FFF2-40B4-BE49-F238E27FC236}">
                <a16:creationId xmlns:a16="http://schemas.microsoft.com/office/drawing/2014/main" id="{AC9AF952-3301-479C-BD7B-9EC53AFD4641}"/>
              </a:ext>
            </a:extLst>
          </p:cNvPr>
          <p:cNvSpPr>
            <a:spLocks noGrp="1"/>
          </p:cNvSpPr>
          <p:nvPr>
            <p:ph type="body" idx="1"/>
          </p:nvPr>
        </p:nvSpPr>
        <p:spPr>
          <a:xfrm>
            <a:off x="577096" y="5660338"/>
            <a:ext cx="7295198" cy="1850231"/>
          </a:xfrm>
        </p:spPr>
        <p:txBody>
          <a:bodyPr/>
          <a:lstStyle>
            <a:lvl1pPr marL="0" indent="0">
              <a:buNone/>
              <a:defRPr sz="2960">
                <a:solidFill>
                  <a:schemeClr val="tx1">
                    <a:tint val="75000"/>
                  </a:schemeClr>
                </a:solidFill>
              </a:defRPr>
            </a:lvl1pPr>
            <a:lvl2pPr marL="563865" indent="0">
              <a:buNone/>
              <a:defRPr sz="2467">
                <a:solidFill>
                  <a:schemeClr val="tx1">
                    <a:tint val="75000"/>
                  </a:schemeClr>
                </a:solidFill>
              </a:defRPr>
            </a:lvl2pPr>
            <a:lvl3pPr marL="1127730" indent="0">
              <a:buNone/>
              <a:defRPr sz="2220">
                <a:solidFill>
                  <a:schemeClr val="tx1">
                    <a:tint val="75000"/>
                  </a:schemeClr>
                </a:solidFill>
              </a:defRPr>
            </a:lvl3pPr>
            <a:lvl4pPr marL="1691594" indent="0">
              <a:buNone/>
              <a:defRPr sz="1973">
                <a:solidFill>
                  <a:schemeClr val="tx1">
                    <a:tint val="75000"/>
                  </a:schemeClr>
                </a:solidFill>
              </a:defRPr>
            </a:lvl4pPr>
            <a:lvl5pPr marL="2255459" indent="0">
              <a:buNone/>
              <a:defRPr sz="1973">
                <a:solidFill>
                  <a:schemeClr val="tx1">
                    <a:tint val="75000"/>
                  </a:schemeClr>
                </a:solidFill>
              </a:defRPr>
            </a:lvl5pPr>
            <a:lvl6pPr marL="2819324" indent="0">
              <a:buNone/>
              <a:defRPr sz="1973">
                <a:solidFill>
                  <a:schemeClr val="tx1">
                    <a:tint val="75000"/>
                  </a:schemeClr>
                </a:solidFill>
              </a:defRPr>
            </a:lvl6pPr>
            <a:lvl7pPr marL="3383189" indent="0">
              <a:buNone/>
              <a:defRPr sz="1973">
                <a:solidFill>
                  <a:schemeClr val="tx1">
                    <a:tint val="75000"/>
                  </a:schemeClr>
                </a:solidFill>
              </a:defRPr>
            </a:lvl7pPr>
            <a:lvl8pPr marL="3947053" indent="0">
              <a:buNone/>
              <a:defRPr sz="1973">
                <a:solidFill>
                  <a:schemeClr val="tx1">
                    <a:tint val="75000"/>
                  </a:schemeClr>
                </a:solidFill>
              </a:defRPr>
            </a:lvl8pPr>
            <a:lvl9pPr marL="4510918" indent="0">
              <a:buNone/>
              <a:defRPr sz="197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9A2824-3229-4F0B-B87C-59FD5B9F447D}"/>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5" name="Footer Placeholder 4">
            <a:extLst>
              <a:ext uri="{FF2B5EF4-FFF2-40B4-BE49-F238E27FC236}">
                <a16:creationId xmlns:a16="http://schemas.microsoft.com/office/drawing/2014/main" id="{C3DC0528-008F-401B-9D7B-FFEED0E01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070DB-61F1-4B77-AF1B-D8A4BF851D9F}"/>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29685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A5603-9E84-4DDA-A57D-17233F2898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B88D3-9571-4915-9610-F91318564F8F}"/>
              </a:ext>
            </a:extLst>
          </p:cNvPr>
          <p:cNvSpPr>
            <a:spLocks noGrp="1"/>
          </p:cNvSpPr>
          <p:nvPr>
            <p:ph sz="half" idx="1"/>
          </p:nvPr>
        </p:nvSpPr>
        <p:spPr>
          <a:xfrm>
            <a:off x="581501" y="2251604"/>
            <a:ext cx="3594735" cy="536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8E0DD4-8511-421B-9102-4CF969F905B7}"/>
              </a:ext>
            </a:extLst>
          </p:cNvPr>
          <p:cNvSpPr>
            <a:spLocks noGrp="1"/>
          </p:cNvSpPr>
          <p:nvPr>
            <p:ph sz="half" idx="2"/>
          </p:nvPr>
        </p:nvSpPr>
        <p:spPr>
          <a:xfrm>
            <a:off x="4281964" y="2251604"/>
            <a:ext cx="3594735" cy="5366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FCFF82-1780-46CE-88F5-83CE687F486B}"/>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6" name="Footer Placeholder 5">
            <a:extLst>
              <a:ext uri="{FF2B5EF4-FFF2-40B4-BE49-F238E27FC236}">
                <a16:creationId xmlns:a16="http://schemas.microsoft.com/office/drawing/2014/main" id="{D1630DE2-E2FA-4451-A4A2-6ADA94C3F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96CB9-CE1E-45E5-8FDA-F43BED1BEF2F}"/>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3418890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1A0A-398D-4757-A89B-F426A4025DE2}"/>
              </a:ext>
            </a:extLst>
          </p:cNvPr>
          <p:cNvSpPr>
            <a:spLocks noGrp="1"/>
          </p:cNvSpPr>
          <p:nvPr>
            <p:ph type="title"/>
          </p:nvPr>
        </p:nvSpPr>
        <p:spPr>
          <a:xfrm>
            <a:off x="582603" y="450321"/>
            <a:ext cx="7295198" cy="16348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9B1D4A-133F-4F25-89D6-A31CEC895990}"/>
              </a:ext>
            </a:extLst>
          </p:cNvPr>
          <p:cNvSpPr>
            <a:spLocks noGrp="1"/>
          </p:cNvSpPr>
          <p:nvPr>
            <p:ph type="body" idx="1"/>
          </p:nvPr>
        </p:nvSpPr>
        <p:spPr>
          <a:xfrm>
            <a:off x="582603" y="2073434"/>
            <a:ext cx="3578215" cy="1016158"/>
          </a:xfrm>
        </p:spPr>
        <p:txBody>
          <a:bodyPr anchor="b"/>
          <a:lstStyle>
            <a:lvl1pPr marL="0" indent="0">
              <a:buNone/>
              <a:defRPr sz="2960" b="1"/>
            </a:lvl1pPr>
            <a:lvl2pPr marL="563865" indent="0">
              <a:buNone/>
              <a:defRPr sz="2467" b="1"/>
            </a:lvl2pPr>
            <a:lvl3pPr marL="1127730" indent="0">
              <a:buNone/>
              <a:defRPr sz="2220" b="1"/>
            </a:lvl3pPr>
            <a:lvl4pPr marL="1691594" indent="0">
              <a:buNone/>
              <a:defRPr sz="1973" b="1"/>
            </a:lvl4pPr>
            <a:lvl5pPr marL="2255459" indent="0">
              <a:buNone/>
              <a:defRPr sz="1973" b="1"/>
            </a:lvl5pPr>
            <a:lvl6pPr marL="2819324" indent="0">
              <a:buNone/>
              <a:defRPr sz="1973" b="1"/>
            </a:lvl6pPr>
            <a:lvl7pPr marL="3383189" indent="0">
              <a:buNone/>
              <a:defRPr sz="1973" b="1"/>
            </a:lvl7pPr>
            <a:lvl8pPr marL="3947053" indent="0">
              <a:buNone/>
              <a:defRPr sz="1973" b="1"/>
            </a:lvl8pPr>
            <a:lvl9pPr marL="4510918" indent="0">
              <a:buNone/>
              <a:defRPr sz="1973" b="1"/>
            </a:lvl9pPr>
          </a:lstStyle>
          <a:p>
            <a:pPr lvl="0"/>
            <a:r>
              <a:rPr lang="en-US"/>
              <a:t>Click to edit Master text styles</a:t>
            </a:r>
          </a:p>
        </p:txBody>
      </p:sp>
      <p:sp>
        <p:nvSpPr>
          <p:cNvPr id="4" name="Content Placeholder 3">
            <a:extLst>
              <a:ext uri="{FF2B5EF4-FFF2-40B4-BE49-F238E27FC236}">
                <a16:creationId xmlns:a16="http://schemas.microsoft.com/office/drawing/2014/main" id="{4ACC051A-56B4-4C09-BF9A-9596A0217E8A}"/>
              </a:ext>
            </a:extLst>
          </p:cNvPr>
          <p:cNvSpPr>
            <a:spLocks noGrp="1"/>
          </p:cNvSpPr>
          <p:nvPr>
            <p:ph sz="half" idx="2"/>
          </p:nvPr>
        </p:nvSpPr>
        <p:spPr>
          <a:xfrm>
            <a:off x="582603" y="3089593"/>
            <a:ext cx="3578215" cy="454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F40A3-A837-4E86-AB06-18A9112B7DE6}"/>
              </a:ext>
            </a:extLst>
          </p:cNvPr>
          <p:cNvSpPr>
            <a:spLocks noGrp="1"/>
          </p:cNvSpPr>
          <p:nvPr>
            <p:ph type="body" sz="quarter" idx="3"/>
          </p:nvPr>
        </p:nvSpPr>
        <p:spPr>
          <a:xfrm>
            <a:off x="4281964" y="2073434"/>
            <a:ext cx="3595837" cy="1016158"/>
          </a:xfrm>
        </p:spPr>
        <p:txBody>
          <a:bodyPr anchor="b"/>
          <a:lstStyle>
            <a:lvl1pPr marL="0" indent="0">
              <a:buNone/>
              <a:defRPr sz="2960" b="1"/>
            </a:lvl1pPr>
            <a:lvl2pPr marL="563865" indent="0">
              <a:buNone/>
              <a:defRPr sz="2467" b="1"/>
            </a:lvl2pPr>
            <a:lvl3pPr marL="1127730" indent="0">
              <a:buNone/>
              <a:defRPr sz="2220" b="1"/>
            </a:lvl3pPr>
            <a:lvl4pPr marL="1691594" indent="0">
              <a:buNone/>
              <a:defRPr sz="1973" b="1"/>
            </a:lvl4pPr>
            <a:lvl5pPr marL="2255459" indent="0">
              <a:buNone/>
              <a:defRPr sz="1973" b="1"/>
            </a:lvl5pPr>
            <a:lvl6pPr marL="2819324" indent="0">
              <a:buNone/>
              <a:defRPr sz="1973" b="1"/>
            </a:lvl6pPr>
            <a:lvl7pPr marL="3383189" indent="0">
              <a:buNone/>
              <a:defRPr sz="1973" b="1"/>
            </a:lvl7pPr>
            <a:lvl8pPr marL="3947053" indent="0">
              <a:buNone/>
              <a:defRPr sz="1973" b="1"/>
            </a:lvl8pPr>
            <a:lvl9pPr marL="4510918" indent="0">
              <a:buNone/>
              <a:defRPr sz="1973" b="1"/>
            </a:lvl9pPr>
          </a:lstStyle>
          <a:p>
            <a:pPr lvl="0"/>
            <a:r>
              <a:rPr lang="en-US"/>
              <a:t>Click to edit Master text styles</a:t>
            </a:r>
          </a:p>
        </p:txBody>
      </p:sp>
      <p:sp>
        <p:nvSpPr>
          <p:cNvPr id="6" name="Content Placeholder 5">
            <a:extLst>
              <a:ext uri="{FF2B5EF4-FFF2-40B4-BE49-F238E27FC236}">
                <a16:creationId xmlns:a16="http://schemas.microsoft.com/office/drawing/2014/main" id="{1B8D9B88-40CF-44D3-8E9D-210113AE7CC7}"/>
              </a:ext>
            </a:extLst>
          </p:cNvPr>
          <p:cNvSpPr>
            <a:spLocks noGrp="1"/>
          </p:cNvSpPr>
          <p:nvPr>
            <p:ph sz="quarter" idx="4"/>
          </p:nvPr>
        </p:nvSpPr>
        <p:spPr>
          <a:xfrm>
            <a:off x="4281964" y="3089593"/>
            <a:ext cx="3595837" cy="454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F28D25-5312-4E72-A52B-6B4DB9DD9123}"/>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8" name="Footer Placeholder 7">
            <a:extLst>
              <a:ext uri="{FF2B5EF4-FFF2-40B4-BE49-F238E27FC236}">
                <a16:creationId xmlns:a16="http://schemas.microsoft.com/office/drawing/2014/main" id="{26F17B52-10D0-47A8-BDD9-CD38196376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B16AB-84EC-4E2C-A611-74659A36A92F}"/>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160577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EB7E-98D4-4FB9-B494-CAACF5611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4EDE34-868C-40D3-B578-EC60C2EEE8E9}"/>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4" name="Footer Placeholder 3">
            <a:extLst>
              <a:ext uri="{FF2B5EF4-FFF2-40B4-BE49-F238E27FC236}">
                <a16:creationId xmlns:a16="http://schemas.microsoft.com/office/drawing/2014/main" id="{BF06FF53-A6E0-44E0-8A49-1E3B0EFB9B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0272A5-8F01-44D2-8C5C-31821225A053}"/>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3544436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B4C008-7F93-4C8E-AA4E-C006B6CE0914}"/>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3" name="Footer Placeholder 2">
            <a:extLst>
              <a:ext uri="{FF2B5EF4-FFF2-40B4-BE49-F238E27FC236}">
                <a16:creationId xmlns:a16="http://schemas.microsoft.com/office/drawing/2014/main" id="{C5E11CA1-A2E4-4C6A-9FAA-42CC63575B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0E2CE4-9C5C-4745-B520-E5DB150AFEEA}"/>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341096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4D01-4064-467F-B320-1E035E85BDC4}"/>
              </a:ext>
            </a:extLst>
          </p:cNvPr>
          <p:cNvSpPr>
            <a:spLocks noGrp="1"/>
          </p:cNvSpPr>
          <p:nvPr>
            <p:ph type="title"/>
          </p:nvPr>
        </p:nvSpPr>
        <p:spPr>
          <a:xfrm>
            <a:off x="582603" y="563880"/>
            <a:ext cx="2727989" cy="1973580"/>
          </a:xfrm>
        </p:spPr>
        <p:txBody>
          <a:bodyPr anchor="b"/>
          <a:lstStyle>
            <a:lvl1pPr>
              <a:defRPr sz="3947"/>
            </a:lvl1pPr>
          </a:lstStyle>
          <a:p>
            <a:r>
              <a:rPr lang="en-US"/>
              <a:t>Click to edit Master title style</a:t>
            </a:r>
          </a:p>
        </p:txBody>
      </p:sp>
      <p:sp>
        <p:nvSpPr>
          <p:cNvPr id="3" name="Content Placeholder 2">
            <a:extLst>
              <a:ext uri="{FF2B5EF4-FFF2-40B4-BE49-F238E27FC236}">
                <a16:creationId xmlns:a16="http://schemas.microsoft.com/office/drawing/2014/main" id="{72E7C604-846B-4506-AE9A-F88D7A3EA3C4}"/>
              </a:ext>
            </a:extLst>
          </p:cNvPr>
          <p:cNvSpPr>
            <a:spLocks noGrp="1"/>
          </p:cNvSpPr>
          <p:nvPr>
            <p:ph idx="1"/>
          </p:nvPr>
        </p:nvSpPr>
        <p:spPr>
          <a:xfrm>
            <a:off x="3595837" y="1217825"/>
            <a:ext cx="4281964" cy="6010804"/>
          </a:xfrm>
        </p:spPr>
        <p:txBody>
          <a:bodyPr/>
          <a:lstStyle>
            <a:lvl1pPr>
              <a:defRPr sz="3947"/>
            </a:lvl1pPr>
            <a:lvl2pPr>
              <a:defRPr sz="3453"/>
            </a:lvl2pPr>
            <a:lvl3pPr>
              <a:defRPr sz="2960"/>
            </a:lvl3pPr>
            <a:lvl4pPr>
              <a:defRPr sz="2467"/>
            </a:lvl4pPr>
            <a:lvl5pPr>
              <a:defRPr sz="2467"/>
            </a:lvl5pPr>
            <a:lvl6pPr>
              <a:defRPr sz="2467"/>
            </a:lvl6pPr>
            <a:lvl7pPr>
              <a:defRPr sz="2467"/>
            </a:lvl7pPr>
            <a:lvl8pPr>
              <a:defRPr sz="2467"/>
            </a:lvl8pPr>
            <a:lvl9pPr>
              <a:defRPr sz="24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6F27B7-DC72-4444-8C75-7E06E172E217}"/>
              </a:ext>
            </a:extLst>
          </p:cNvPr>
          <p:cNvSpPr>
            <a:spLocks noGrp="1"/>
          </p:cNvSpPr>
          <p:nvPr>
            <p:ph type="body" sz="half" idx="2"/>
          </p:nvPr>
        </p:nvSpPr>
        <p:spPr>
          <a:xfrm>
            <a:off x="582603" y="2537460"/>
            <a:ext cx="2727989" cy="4700959"/>
          </a:xfrm>
        </p:spPr>
        <p:txBody>
          <a:bodyPr/>
          <a:lstStyle>
            <a:lvl1pPr marL="0" indent="0">
              <a:buNone/>
              <a:defRPr sz="1973"/>
            </a:lvl1pPr>
            <a:lvl2pPr marL="563865" indent="0">
              <a:buNone/>
              <a:defRPr sz="1727"/>
            </a:lvl2pPr>
            <a:lvl3pPr marL="1127730" indent="0">
              <a:buNone/>
              <a:defRPr sz="1480"/>
            </a:lvl3pPr>
            <a:lvl4pPr marL="1691594" indent="0">
              <a:buNone/>
              <a:defRPr sz="1233"/>
            </a:lvl4pPr>
            <a:lvl5pPr marL="2255459" indent="0">
              <a:buNone/>
              <a:defRPr sz="1233"/>
            </a:lvl5pPr>
            <a:lvl6pPr marL="2819324" indent="0">
              <a:buNone/>
              <a:defRPr sz="1233"/>
            </a:lvl6pPr>
            <a:lvl7pPr marL="3383189" indent="0">
              <a:buNone/>
              <a:defRPr sz="1233"/>
            </a:lvl7pPr>
            <a:lvl8pPr marL="3947053" indent="0">
              <a:buNone/>
              <a:defRPr sz="1233"/>
            </a:lvl8pPr>
            <a:lvl9pPr marL="4510918" indent="0">
              <a:buNone/>
              <a:defRPr sz="1233"/>
            </a:lvl9pPr>
          </a:lstStyle>
          <a:p>
            <a:pPr lvl="0"/>
            <a:r>
              <a:rPr lang="en-US"/>
              <a:t>Click to edit Master text styles</a:t>
            </a:r>
          </a:p>
        </p:txBody>
      </p:sp>
      <p:sp>
        <p:nvSpPr>
          <p:cNvPr id="5" name="Date Placeholder 4">
            <a:extLst>
              <a:ext uri="{FF2B5EF4-FFF2-40B4-BE49-F238E27FC236}">
                <a16:creationId xmlns:a16="http://schemas.microsoft.com/office/drawing/2014/main" id="{3F9EAD80-6CC1-401B-A5E9-67F15B974127}"/>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6" name="Footer Placeholder 5">
            <a:extLst>
              <a:ext uri="{FF2B5EF4-FFF2-40B4-BE49-F238E27FC236}">
                <a16:creationId xmlns:a16="http://schemas.microsoft.com/office/drawing/2014/main" id="{B22A98B5-D1DB-4109-AB97-A63E8AF5E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2DC63-D7BC-49FD-8CAB-84505186CDF1}"/>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2967078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51FF-9E3C-4ECF-B4AD-F6CD83CE6ED1}"/>
              </a:ext>
            </a:extLst>
          </p:cNvPr>
          <p:cNvSpPr>
            <a:spLocks noGrp="1"/>
          </p:cNvSpPr>
          <p:nvPr>
            <p:ph type="title"/>
          </p:nvPr>
        </p:nvSpPr>
        <p:spPr>
          <a:xfrm>
            <a:off x="582603" y="563880"/>
            <a:ext cx="2727989" cy="1973580"/>
          </a:xfrm>
        </p:spPr>
        <p:txBody>
          <a:bodyPr anchor="b"/>
          <a:lstStyle>
            <a:lvl1pPr>
              <a:defRPr sz="3947"/>
            </a:lvl1pPr>
          </a:lstStyle>
          <a:p>
            <a:r>
              <a:rPr lang="en-US"/>
              <a:t>Click to edit Master title style</a:t>
            </a:r>
          </a:p>
        </p:txBody>
      </p:sp>
      <p:sp>
        <p:nvSpPr>
          <p:cNvPr id="3" name="Picture Placeholder 2">
            <a:extLst>
              <a:ext uri="{FF2B5EF4-FFF2-40B4-BE49-F238E27FC236}">
                <a16:creationId xmlns:a16="http://schemas.microsoft.com/office/drawing/2014/main" id="{02297138-575C-471C-97B0-BBDB96C276F0}"/>
              </a:ext>
            </a:extLst>
          </p:cNvPr>
          <p:cNvSpPr>
            <a:spLocks noGrp="1"/>
          </p:cNvSpPr>
          <p:nvPr>
            <p:ph type="pic" idx="1"/>
          </p:nvPr>
        </p:nvSpPr>
        <p:spPr>
          <a:xfrm>
            <a:off x="3595837" y="1217825"/>
            <a:ext cx="4281964" cy="6010804"/>
          </a:xfrm>
        </p:spPr>
        <p:txBody>
          <a:bodyPr/>
          <a:lstStyle>
            <a:lvl1pPr marL="0" indent="0">
              <a:buNone/>
              <a:defRPr sz="3947"/>
            </a:lvl1pPr>
            <a:lvl2pPr marL="563865" indent="0">
              <a:buNone/>
              <a:defRPr sz="3453"/>
            </a:lvl2pPr>
            <a:lvl3pPr marL="1127730" indent="0">
              <a:buNone/>
              <a:defRPr sz="2960"/>
            </a:lvl3pPr>
            <a:lvl4pPr marL="1691594" indent="0">
              <a:buNone/>
              <a:defRPr sz="2467"/>
            </a:lvl4pPr>
            <a:lvl5pPr marL="2255459" indent="0">
              <a:buNone/>
              <a:defRPr sz="2467"/>
            </a:lvl5pPr>
            <a:lvl6pPr marL="2819324" indent="0">
              <a:buNone/>
              <a:defRPr sz="2467"/>
            </a:lvl6pPr>
            <a:lvl7pPr marL="3383189" indent="0">
              <a:buNone/>
              <a:defRPr sz="2467"/>
            </a:lvl7pPr>
            <a:lvl8pPr marL="3947053" indent="0">
              <a:buNone/>
              <a:defRPr sz="2467"/>
            </a:lvl8pPr>
            <a:lvl9pPr marL="4510918" indent="0">
              <a:buNone/>
              <a:defRPr sz="2467"/>
            </a:lvl9pPr>
          </a:lstStyle>
          <a:p>
            <a:endParaRPr lang="en-US"/>
          </a:p>
        </p:txBody>
      </p:sp>
      <p:sp>
        <p:nvSpPr>
          <p:cNvPr id="4" name="Text Placeholder 3">
            <a:extLst>
              <a:ext uri="{FF2B5EF4-FFF2-40B4-BE49-F238E27FC236}">
                <a16:creationId xmlns:a16="http://schemas.microsoft.com/office/drawing/2014/main" id="{9DC9CFA2-58A6-4BC8-92F5-50E42FB3A561}"/>
              </a:ext>
            </a:extLst>
          </p:cNvPr>
          <p:cNvSpPr>
            <a:spLocks noGrp="1"/>
          </p:cNvSpPr>
          <p:nvPr>
            <p:ph type="body" sz="half" idx="2"/>
          </p:nvPr>
        </p:nvSpPr>
        <p:spPr>
          <a:xfrm>
            <a:off x="582603" y="2537460"/>
            <a:ext cx="2727989" cy="4700959"/>
          </a:xfrm>
        </p:spPr>
        <p:txBody>
          <a:bodyPr/>
          <a:lstStyle>
            <a:lvl1pPr marL="0" indent="0">
              <a:buNone/>
              <a:defRPr sz="1973"/>
            </a:lvl1pPr>
            <a:lvl2pPr marL="563865" indent="0">
              <a:buNone/>
              <a:defRPr sz="1727"/>
            </a:lvl2pPr>
            <a:lvl3pPr marL="1127730" indent="0">
              <a:buNone/>
              <a:defRPr sz="1480"/>
            </a:lvl3pPr>
            <a:lvl4pPr marL="1691594" indent="0">
              <a:buNone/>
              <a:defRPr sz="1233"/>
            </a:lvl4pPr>
            <a:lvl5pPr marL="2255459" indent="0">
              <a:buNone/>
              <a:defRPr sz="1233"/>
            </a:lvl5pPr>
            <a:lvl6pPr marL="2819324" indent="0">
              <a:buNone/>
              <a:defRPr sz="1233"/>
            </a:lvl6pPr>
            <a:lvl7pPr marL="3383189" indent="0">
              <a:buNone/>
              <a:defRPr sz="1233"/>
            </a:lvl7pPr>
            <a:lvl8pPr marL="3947053" indent="0">
              <a:buNone/>
              <a:defRPr sz="1233"/>
            </a:lvl8pPr>
            <a:lvl9pPr marL="4510918" indent="0">
              <a:buNone/>
              <a:defRPr sz="1233"/>
            </a:lvl9pPr>
          </a:lstStyle>
          <a:p>
            <a:pPr lvl="0"/>
            <a:r>
              <a:rPr lang="en-US"/>
              <a:t>Click to edit Master text styles</a:t>
            </a:r>
          </a:p>
        </p:txBody>
      </p:sp>
      <p:sp>
        <p:nvSpPr>
          <p:cNvPr id="5" name="Date Placeholder 4">
            <a:extLst>
              <a:ext uri="{FF2B5EF4-FFF2-40B4-BE49-F238E27FC236}">
                <a16:creationId xmlns:a16="http://schemas.microsoft.com/office/drawing/2014/main" id="{C6151425-ED9D-4201-9A39-2B3FB1B1E7E1}"/>
              </a:ext>
            </a:extLst>
          </p:cNvPr>
          <p:cNvSpPr>
            <a:spLocks noGrp="1"/>
          </p:cNvSpPr>
          <p:nvPr>
            <p:ph type="dt" sz="half" idx="10"/>
          </p:nvPr>
        </p:nvSpPr>
        <p:spPr/>
        <p:txBody>
          <a:bodyPr/>
          <a:lstStyle/>
          <a:p>
            <a:fld id="{6EFE3ECC-ADBF-423C-93D3-3DC9407CBA31}" type="datetimeFigureOut">
              <a:rPr lang="en-US" smtClean="0"/>
              <a:t>4/22/2025</a:t>
            </a:fld>
            <a:endParaRPr lang="en-US"/>
          </a:p>
        </p:txBody>
      </p:sp>
      <p:sp>
        <p:nvSpPr>
          <p:cNvPr id="6" name="Footer Placeholder 5">
            <a:extLst>
              <a:ext uri="{FF2B5EF4-FFF2-40B4-BE49-F238E27FC236}">
                <a16:creationId xmlns:a16="http://schemas.microsoft.com/office/drawing/2014/main" id="{B5149508-66D9-4CB8-8F40-0FE461DE0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140390-6AE0-4160-A7E1-B462103908E2}"/>
              </a:ext>
            </a:extLst>
          </p:cNvPr>
          <p:cNvSpPr>
            <a:spLocks noGrp="1"/>
          </p:cNvSpPr>
          <p:nvPr>
            <p:ph type="sldNum" sz="quarter" idx="12"/>
          </p:nvPr>
        </p:nvSpPr>
        <p:spPr/>
        <p:txBody>
          <a:bodyPr/>
          <a:lstStyle/>
          <a:p>
            <a:fld id="{29E30CB8-F232-4C49-A1EF-2CD260D0C9C4}" type="slidenum">
              <a:rPr lang="en-US" smtClean="0"/>
              <a:t>‹#›</a:t>
            </a:fld>
            <a:endParaRPr lang="en-US"/>
          </a:p>
        </p:txBody>
      </p:sp>
    </p:spTree>
    <p:extLst>
      <p:ext uri="{BB962C8B-B14F-4D97-AF65-F5344CB8AC3E}">
        <p14:creationId xmlns:p14="http://schemas.microsoft.com/office/powerpoint/2010/main" val="338196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5787ED-84EF-4A56-872F-5210817D70AD}"/>
              </a:ext>
            </a:extLst>
          </p:cNvPr>
          <p:cNvSpPr>
            <a:spLocks noGrp="1"/>
          </p:cNvSpPr>
          <p:nvPr>
            <p:ph type="title"/>
          </p:nvPr>
        </p:nvSpPr>
        <p:spPr>
          <a:xfrm>
            <a:off x="581501" y="450321"/>
            <a:ext cx="7295198" cy="16348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AE3BA-32E4-4178-929A-31998C10767B}"/>
              </a:ext>
            </a:extLst>
          </p:cNvPr>
          <p:cNvSpPr>
            <a:spLocks noGrp="1"/>
          </p:cNvSpPr>
          <p:nvPr>
            <p:ph type="body" idx="1"/>
          </p:nvPr>
        </p:nvSpPr>
        <p:spPr>
          <a:xfrm>
            <a:off x="581501" y="2251604"/>
            <a:ext cx="7295198" cy="5366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C463C-88E5-477B-ABCE-38CB294D9E91}"/>
              </a:ext>
            </a:extLst>
          </p:cNvPr>
          <p:cNvSpPr>
            <a:spLocks noGrp="1"/>
          </p:cNvSpPr>
          <p:nvPr>
            <p:ph type="dt" sz="half" idx="2"/>
          </p:nvPr>
        </p:nvSpPr>
        <p:spPr>
          <a:xfrm>
            <a:off x="581501" y="7839499"/>
            <a:ext cx="1903095" cy="450321"/>
          </a:xfrm>
          <a:prstGeom prst="rect">
            <a:avLst/>
          </a:prstGeom>
        </p:spPr>
        <p:txBody>
          <a:bodyPr vert="horz" lIns="91440" tIns="45720" rIns="91440" bIns="45720" rtlCol="0" anchor="ctr"/>
          <a:lstStyle>
            <a:lvl1pPr algn="l">
              <a:defRPr sz="1480">
                <a:solidFill>
                  <a:schemeClr val="tx1">
                    <a:tint val="75000"/>
                  </a:schemeClr>
                </a:solidFill>
              </a:defRPr>
            </a:lvl1pPr>
          </a:lstStyle>
          <a:p>
            <a:fld id="{6EFE3ECC-ADBF-423C-93D3-3DC9407CBA31}" type="datetimeFigureOut">
              <a:rPr lang="en-US" smtClean="0"/>
              <a:t>4/22/2025</a:t>
            </a:fld>
            <a:endParaRPr lang="en-US"/>
          </a:p>
        </p:txBody>
      </p:sp>
      <p:sp>
        <p:nvSpPr>
          <p:cNvPr id="5" name="Footer Placeholder 4">
            <a:extLst>
              <a:ext uri="{FF2B5EF4-FFF2-40B4-BE49-F238E27FC236}">
                <a16:creationId xmlns:a16="http://schemas.microsoft.com/office/drawing/2014/main" id="{65919018-FD8A-47B0-88AB-89207D940421}"/>
              </a:ext>
            </a:extLst>
          </p:cNvPr>
          <p:cNvSpPr>
            <a:spLocks noGrp="1"/>
          </p:cNvSpPr>
          <p:nvPr>
            <p:ph type="ftr" sz="quarter" idx="3"/>
          </p:nvPr>
        </p:nvSpPr>
        <p:spPr>
          <a:xfrm>
            <a:off x="2801779" y="7839499"/>
            <a:ext cx="2854643" cy="450321"/>
          </a:xfrm>
          <a:prstGeom prst="rect">
            <a:avLst/>
          </a:prstGeom>
        </p:spPr>
        <p:txBody>
          <a:bodyPr vert="horz" lIns="91440" tIns="45720" rIns="91440" bIns="45720" rtlCol="0" anchor="ctr"/>
          <a:lstStyle>
            <a:lvl1pPr algn="ctr">
              <a:defRPr sz="14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20D8ED-C792-4781-B98E-7C85A76F1EBB}"/>
              </a:ext>
            </a:extLst>
          </p:cNvPr>
          <p:cNvSpPr>
            <a:spLocks noGrp="1"/>
          </p:cNvSpPr>
          <p:nvPr>
            <p:ph type="sldNum" sz="quarter" idx="4"/>
          </p:nvPr>
        </p:nvSpPr>
        <p:spPr>
          <a:xfrm>
            <a:off x="5973604" y="7839499"/>
            <a:ext cx="1903095" cy="450321"/>
          </a:xfrm>
          <a:prstGeom prst="rect">
            <a:avLst/>
          </a:prstGeom>
        </p:spPr>
        <p:txBody>
          <a:bodyPr vert="horz" lIns="91440" tIns="45720" rIns="91440" bIns="45720" rtlCol="0" anchor="ctr"/>
          <a:lstStyle>
            <a:lvl1pPr algn="r">
              <a:defRPr sz="1480">
                <a:solidFill>
                  <a:schemeClr val="tx1">
                    <a:tint val="75000"/>
                  </a:schemeClr>
                </a:solidFill>
              </a:defRPr>
            </a:lvl1pPr>
          </a:lstStyle>
          <a:p>
            <a:fld id="{29E30CB8-F232-4C49-A1EF-2CD260D0C9C4}" type="slidenum">
              <a:rPr lang="en-US" smtClean="0"/>
              <a:t>‹#›</a:t>
            </a:fld>
            <a:endParaRPr lang="en-US"/>
          </a:p>
        </p:txBody>
      </p:sp>
    </p:spTree>
    <p:extLst>
      <p:ext uri="{BB962C8B-B14F-4D97-AF65-F5344CB8AC3E}">
        <p14:creationId xmlns:p14="http://schemas.microsoft.com/office/powerpoint/2010/main" val="2830484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127730" rtl="0" eaLnBrk="1" latinLnBrk="0" hangingPunct="1">
        <a:lnSpc>
          <a:spcPct val="90000"/>
        </a:lnSpc>
        <a:spcBef>
          <a:spcPct val="0"/>
        </a:spcBef>
        <a:buNone/>
        <a:defRPr sz="5427" kern="1200">
          <a:solidFill>
            <a:schemeClr val="tx1"/>
          </a:solidFill>
          <a:latin typeface="+mj-lt"/>
          <a:ea typeface="+mj-ea"/>
          <a:cs typeface="+mj-cs"/>
        </a:defRPr>
      </a:lvl1pPr>
    </p:titleStyle>
    <p:bodyStyle>
      <a:lvl1pPr marL="281932" indent="-281932" algn="l" defTabSz="1127730" rtl="0" eaLnBrk="1" latinLnBrk="0" hangingPunct="1">
        <a:lnSpc>
          <a:spcPct val="90000"/>
        </a:lnSpc>
        <a:spcBef>
          <a:spcPts val="1233"/>
        </a:spcBef>
        <a:buFont typeface="Arial" panose="020B0604020202020204" pitchFamily="34" charset="0"/>
        <a:buChar char="•"/>
        <a:defRPr sz="3453" kern="1200">
          <a:solidFill>
            <a:schemeClr val="tx1"/>
          </a:solidFill>
          <a:latin typeface="+mn-lt"/>
          <a:ea typeface="+mn-ea"/>
          <a:cs typeface="+mn-cs"/>
        </a:defRPr>
      </a:lvl1pPr>
      <a:lvl2pPr marL="845797" indent="-281932" algn="l" defTabSz="1127730" rtl="0" eaLnBrk="1" latinLnBrk="0" hangingPunct="1">
        <a:lnSpc>
          <a:spcPct val="90000"/>
        </a:lnSpc>
        <a:spcBef>
          <a:spcPts val="617"/>
        </a:spcBef>
        <a:buFont typeface="Arial" panose="020B0604020202020204" pitchFamily="34" charset="0"/>
        <a:buChar char="•"/>
        <a:defRPr sz="2960" kern="1200">
          <a:solidFill>
            <a:schemeClr val="tx1"/>
          </a:solidFill>
          <a:latin typeface="+mn-lt"/>
          <a:ea typeface="+mn-ea"/>
          <a:cs typeface="+mn-cs"/>
        </a:defRPr>
      </a:lvl2pPr>
      <a:lvl3pPr marL="1409662" indent="-281932" algn="l" defTabSz="1127730" rtl="0" eaLnBrk="1" latinLnBrk="0" hangingPunct="1">
        <a:lnSpc>
          <a:spcPct val="90000"/>
        </a:lnSpc>
        <a:spcBef>
          <a:spcPts val="617"/>
        </a:spcBef>
        <a:buFont typeface="Arial" panose="020B0604020202020204" pitchFamily="34" charset="0"/>
        <a:buChar char="•"/>
        <a:defRPr sz="2467" kern="1200">
          <a:solidFill>
            <a:schemeClr val="tx1"/>
          </a:solidFill>
          <a:latin typeface="+mn-lt"/>
          <a:ea typeface="+mn-ea"/>
          <a:cs typeface="+mn-cs"/>
        </a:defRPr>
      </a:lvl3pPr>
      <a:lvl4pPr marL="1973527"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4pPr>
      <a:lvl5pPr marL="2537391"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5pPr>
      <a:lvl6pPr marL="3101256"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6pPr>
      <a:lvl7pPr marL="3665121"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7pPr>
      <a:lvl8pPr marL="4228986"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8pPr>
      <a:lvl9pPr marL="4792850" indent="-281932" algn="l" defTabSz="1127730" rtl="0" eaLnBrk="1" latinLnBrk="0" hangingPunct="1">
        <a:lnSpc>
          <a:spcPct val="90000"/>
        </a:lnSpc>
        <a:spcBef>
          <a:spcPts val="617"/>
        </a:spcBef>
        <a:buFont typeface="Arial" panose="020B0604020202020204" pitchFamily="34" charset="0"/>
        <a:buChar char="•"/>
        <a:defRPr sz="2220" kern="1200">
          <a:solidFill>
            <a:schemeClr val="tx1"/>
          </a:solidFill>
          <a:latin typeface="+mn-lt"/>
          <a:ea typeface="+mn-ea"/>
          <a:cs typeface="+mn-cs"/>
        </a:defRPr>
      </a:lvl9pPr>
    </p:bodyStyle>
    <p:otherStyle>
      <a:defPPr>
        <a:defRPr lang="en-US"/>
      </a:defPPr>
      <a:lvl1pPr marL="0" algn="l" defTabSz="1127730" rtl="0" eaLnBrk="1" latinLnBrk="0" hangingPunct="1">
        <a:defRPr sz="2220" kern="1200">
          <a:solidFill>
            <a:schemeClr val="tx1"/>
          </a:solidFill>
          <a:latin typeface="+mn-lt"/>
          <a:ea typeface="+mn-ea"/>
          <a:cs typeface="+mn-cs"/>
        </a:defRPr>
      </a:lvl1pPr>
      <a:lvl2pPr marL="563865" algn="l" defTabSz="1127730" rtl="0" eaLnBrk="1" latinLnBrk="0" hangingPunct="1">
        <a:defRPr sz="2220" kern="1200">
          <a:solidFill>
            <a:schemeClr val="tx1"/>
          </a:solidFill>
          <a:latin typeface="+mn-lt"/>
          <a:ea typeface="+mn-ea"/>
          <a:cs typeface="+mn-cs"/>
        </a:defRPr>
      </a:lvl2pPr>
      <a:lvl3pPr marL="1127730" algn="l" defTabSz="1127730" rtl="0" eaLnBrk="1" latinLnBrk="0" hangingPunct="1">
        <a:defRPr sz="2220" kern="1200">
          <a:solidFill>
            <a:schemeClr val="tx1"/>
          </a:solidFill>
          <a:latin typeface="+mn-lt"/>
          <a:ea typeface="+mn-ea"/>
          <a:cs typeface="+mn-cs"/>
        </a:defRPr>
      </a:lvl3pPr>
      <a:lvl4pPr marL="1691594" algn="l" defTabSz="1127730" rtl="0" eaLnBrk="1" latinLnBrk="0" hangingPunct="1">
        <a:defRPr sz="2220" kern="1200">
          <a:solidFill>
            <a:schemeClr val="tx1"/>
          </a:solidFill>
          <a:latin typeface="+mn-lt"/>
          <a:ea typeface="+mn-ea"/>
          <a:cs typeface="+mn-cs"/>
        </a:defRPr>
      </a:lvl4pPr>
      <a:lvl5pPr marL="2255459" algn="l" defTabSz="1127730" rtl="0" eaLnBrk="1" latinLnBrk="0" hangingPunct="1">
        <a:defRPr sz="2220" kern="1200">
          <a:solidFill>
            <a:schemeClr val="tx1"/>
          </a:solidFill>
          <a:latin typeface="+mn-lt"/>
          <a:ea typeface="+mn-ea"/>
          <a:cs typeface="+mn-cs"/>
        </a:defRPr>
      </a:lvl5pPr>
      <a:lvl6pPr marL="2819324" algn="l" defTabSz="1127730" rtl="0" eaLnBrk="1" latinLnBrk="0" hangingPunct="1">
        <a:defRPr sz="2220" kern="1200">
          <a:solidFill>
            <a:schemeClr val="tx1"/>
          </a:solidFill>
          <a:latin typeface="+mn-lt"/>
          <a:ea typeface="+mn-ea"/>
          <a:cs typeface="+mn-cs"/>
        </a:defRPr>
      </a:lvl6pPr>
      <a:lvl7pPr marL="3383189" algn="l" defTabSz="1127730" rtl="0" eaLnBrk="1" latinLnBrk="0" hangingPunct="1">
        <a:defRPr sz="2220" kern="1200">
          <a:solidFill>
            <a:schemeClr val="tx1"/>
          </a:solidFill>
          <a:latin typeface="+mn-lt"/>
          <a:ea typeface="+mn-ea"/>
          <a:cs typeface="+mn-cs"/>
        </a:defRPr>
      </a:lvl7pPr>
      <a:lvl8pPr marL="3947053" algn="l" defTabSz="1127730" rtl="0" eaLnBrk="1" latinLnBrk="0" hangingPunct="1">
        <a:defRPr sz="2220" kern="1200">
          <a:solidFill>
            <a:schemeClr val="tx1"/>
          </a:solidFill>
          <a:latin typeface="+mn-lt"/>
          <a:ea typeface="+mn-ea"/>
          <a:cs typeface="+mn-cs"/>
        </a:defRPr>
      </a:lvl8pPr>
      <a:lvl9pPr marL="4510918" algn="l" defTabSz="1127730" rtl="0" eaLnBrk="1" latinLnBrk="0" hangingPunct="1">
        <a:defRPr sz="22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0F38D1-57CC-1542-AAB7-3A9BA0BCD4F9}"/>
              </a:ext>
            </a:extLst>
          </p:cNvPr>
          <p:cNvSpPr/>
          <p:nvPr/>
        </p:nvSpPr>
        <p:spPr>
          <a:xfrm>
            <a:off x="2459935" y="-249859"/>
            <a:ext cx="3538330" cy="6153702"/>
          </a:xfrm>
          <a:prstGeom prst="rect">
            <a:avLst/>
          </a:prstGeom>
          <a:solidFill>
            <a:srgbClr val="0C396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latin typeface="Helvetica" panose="020B0604020202020204" pitchFamily="34" charset="0"/>
                <a:cs typeface="Helvetica" panose="020B0604020202020204" pitchFamily="34" charset="0"/>
              </a:rPr>
              <a:t>[ self ]</a:t>
            </a:r>
          </a:p>
        </p:txBody>
      </p:sp>
      <p:sp>
        <p:nvSpPr>
          <p:cNvPr id="13" name="TextBox 12">
            <a:extLst>
              <a:ext uri="{FF2B5EF4-FFF2-40B4-BE49-F238E27FC236}">
                <a16:creationId xmlns:a16="http://schemas.microsoft.com/office/drawing/2014/main" id="{4114CDBF-BEB8-034E-9B39-5C6E2E4A64A6}"/>
              </a:ext>
            </a:extLst>
          </p:cNvPr>
          <p:cNvSpPr txBox="1"/>
          <p:nvPr/>
        </p:nvSpPr>
        <p:spPr>
          <a:xfrm>
            <a:off x="2225849" y="6902023"/>
            <a:ext cx="4006497" cy="388568"/>
          </a:xfrm>
          <a:prstGeom prst="rect">
            <a:avLst/>
          </a:prstGeom>
          <a:noFill/>
          <a:ln w="0">
            <a:noFill/>
          </a:ln>
        </p:spPr>
        <p:txBody>
          <a:bodyPr wrap="square" lIns="91440" tIns="45720" rIns="91440" bIns="45720" rtlCol="0" anchor="t">
            <a:spAutoFit/>
          </a:bodyPr>
          <a:lstStyle/>
          <a:p>
            <a:pPr algn="ctr"/>
            <a:r>
              <a:rPr lang="en-US" sz="1900" b="1" dirty="0">
                <a:solidFill>
                  <a:srgbClr val="0C3967"/>
                </a:solidFill>
                <a:effectLst>
                  <a:outerShdw blurRad="38100" dist="38100" dir="2700000" algn="tl">
                    <a:srgbClr val="000000">
                      <a:alpha val="43137"/>
                    </a:srgbClr>
                  </a:outerShdw>
                </a:effectLst>
                <a:latin typeface="Helvetica"/>
                <a:cs typeface="Helvetica"/>
              </a:rPr>
              <a:t>Solve for (X) in terms of (why)!</a:t>
            </a:r>
          </a:p>
        </p:txBody>
      </p:sp>
      <p:grpSp>
        <p:nvGrpSpPr>
          <p:cNvPr id="14" name="Group 13">
            <a:extLst>
              <a:ext uri="{FF2B5EF4-FFF2-40B4-BE49-F238E27FC236}">
                <a16:creationId xmlns:a16="http://schemas.microsoft.com/office/drawing/2014/main" id="{3AC011EE-6A26-A347-9889-EEBC2B60103A}"/>
              </a:ext>
            </a:extLst>
          </p:cNvPr>
          <p:cNvGrpSpPr/>
          <p:nvPr/>
        </p:nvGrpSpPr>
        <p:grpSpPr>
          <a:xfrm>
            <a:off x="2925415" y="4848589"/>
            <a:ext cx="2607366" cy="802967"/>
            <a:chOff x="2839642" y="3446605"/>
            <a:chExt cx="2607366" cy="802967"/>
          </a:xfrm>
        </p:grpSpPr>
        <p:cxnSp>
          <p:nvCxnSpPr>
            <p:cNvPr id="15" name="Straight Connector 14">
              <a:extLst>
                <a:ext uri="{FF2B5EF4-FFF2-40B4-BE49-F238E27FC236}">
                  <a16:creationId xmlns:a16="http://schemas.microsoft.com/office/drawing/2014/main" id="{7C503CD5-C7B9-4A4B-BAD8-73F41F19704B}"/>
                </a:ext>
              </a:extLst>
            </p:cNvPr>
            <p:cNvCxnSpPr>
              <a:cxnSpLocks/>
            </p:cNvCxnSpPr>
            <p:nvPr/>
          </p:nvCxnSpPr>
          <p:spPr>
            <a:xfrm>
              <a:off x="2997150" y="3995656"/>
              <a:ext cx="22796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Diamond 15">
              <a:extLst>
                <a:ext uri="{FF2B5EF4-FFF2-40B4-BE49-F238E27FC236}">
                  <a16:creationId xmlns:a16="http://schemas.microsoft.com/office/drawing/2014/main" id="{8D7733D7-847C-414F-8558-A824767A00E4}"/>
                </a:ext>
              </a:extLst>
            </p:cNvPr>
            <p:cNvSpPr/>
            <p:nvPr/>
          </p:nvSpPr>
          <p:spPr>
            <a:xfrm>
              <a:off x="3263900" y="3536609"/>
              <a:ext cx="498476" cy="471747"/>
            </a:xfrm>
            <a:prstGeom prst="diamond">
              <a:avLst/>
            </a:prstGeom>
            <a:solidFill>
              <a:srgbClr val="9929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329831CE-4BAA-B040-B9A5-177BEFCC891C}"/>
                </a:ext>
              </a:extLst>
            </p:cNvPr>
            <p:cNvSpPr txBox="1"/>
            <p:nvPr/>
          </p:nvSpPr>
          <p:spPr>
            <a:xfrm>
              <a:off x="2919196" y="3446605"/>
              <a:ext cx="2464136" cy="661720"/>
            </a:xfrm>
            <a:prstGeom prst="rect">
              <a:avLst/>
            </a:prstGeom>
            <a:noFill/>
          </p:spPr>
          <p:txBody>
            <a:bodyPr wrap="none" rtlCol="0">
              <a:spAutoFit/>
            </a:bodyPr>
            <a:lstStyle/>
            <a:p>
              <a:r>
                <a:rPr lang="en-US" sz="3700" dirty="0">
                  <a:solidFill>
                    <a:schemeClr val="bg1"/>
                  </a:solidFill>
                  <a:latin typeface="Garamond" panose="02020404030301010803" pitchFamily="18" charset="0"/>
                </a:rPr>
                <a:t>E </a:t>
              </a:r>
              <a:r>
                <a:rPr lang="en-US" sz="3700" dirty="0">
                  <a:solidFill>
                    <a:srgbClr val="0C3967"/>
                  </a:solidFill>
                  <a:latin typeface="Garamond" panose="02020404030301010803" pitchFamily="18" charset="0"/>
                </a:rPr>
                <a:t>X</a:t>
              </a:r>
              <a:r>
                <a:rPr lang="en-US" sz="3700" dirty="0">
                  <a:solidFill>
                    <a:schemeClr val="bg1"/>
                  </a:solidFill>
                  <a:latin typeface="Garamond" panose="02020404030301010803" pitchFamily="18" charset="0"/>
                </a:rPr>
                <a:t>PLORE</a:t>
              </a:r>
            </a:p>
          </p:txBody>
        </p:sp>
        <p:sp>
          <p:nvSpPr>
            <p:cNvPr id="18" name="TextBox 17">
              <a:extLst>
                <a:ext uri="{FF2B5EF4-FFF2-40B4-BE49-F238E27FC236}">
                  <a16:creationId xmlns:a16="http://schemas.microsoft.com/office/drawing/2014/main" id="{D2418A92-888D-3447-804C-BFEE8A8CD4BD}"/>
                </a:ext>
              </a:extLst>
            </p:cNvPr>
            <p:cNvSpPr txBox="1"/>
            <p:nvPr/>
          </p:nvSpPr>
          <p:spPr>
            <a:xfrm>
              <a:off x="2839642" y="3995656"/>
              <a:ext cx="2607366" cy="253916"/>
            </a:xfrm>
            <a:prstGeom prst="rect">
              <a:avLst/>
            </a:prstGeom>
            <a:noFill/>
          </p:spPr>
          <p:txBody>
            <a:bodyPr wrap="square" rtlCol="0">
              <a:spAutoFit/>
            </a:bodyPr>
            <a:lstStyle/>
            <a:p>
              <a:pPr algn="ctr"/>
              <a:r>
                <a:rPr lang="en-US" sz="1025" b="1" dirty="0">
                  <a:solidFill>
                    <a:schemeClr val="bg1"/>
                  </a:solidFill>
                  <a:latin typeface="Garamond" panose="02020404030301010803" pitchFamily="18" charset="0"/>
                </a:rPr>
                <a:t>TEXAS TECH UNIVERSITY ADVISING  </a:t>
              </a:r>
            </a:p>
          </p:txBody>
        </p:sp>
      </p:grpSp>
    </p:spTree>
    <p:extLst>
      <p:ext uri="{BB962C8B-B14F-4D97-AF65-F5344CB8AC3E}">
        <p14:creationId xmlns:p14="http://schemas.microsoft.com/office/powerpoint/2010/main" val="3110832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A2698B-4DCA-4E6A-B3A3-3A5813649915}"/>
              </a:ext>
            </a:extLst>
          </p:cNvPr>
          <p:cNvSpPr/>
          <p:nvPr/>
        </p:nvSpPr>
        <p:spPr>
          <a:xfrm>
            <a:off x="2459935" y="-249859"/>
            <a:ext cx="3538330" cy="7452517"/>
          </a:xfrm>
          <a:prstGeom prst="rect">
            <a:avLst/>
          </a:prstGeom>
          <a:solidFill>
            <a:srgbClr val="0C396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dirty="0"/>
          </a:p>
        </p:txBody>
      </p:sp>
      <p:sp>
        <p:nvSpPr>
          <p:cNvPr id="9" name="Rectangle 8">
            <a:extLst>
              <a:ext uri="{FF2B5EF4-FFF2-40B4-BE49-F238E27FC236}">
                <a16:creationId xmlns:a16="http://schemas.microsoft.com/office/drawing/2014/main" id="{116859E8-146E-4ACB-B985-965A0B0F0839}"/>
              </a:ext>
            </a:extLst>
          </p:cNvPr>
          <p:cNvSpPr/>
          <p:nvPr/>
        </p:nvSpPr>
        <p:spPr>
          <a:xfrm>
            <a:off x="1279525" y="7689758"/>
            <a:ext cx="5899150" cy="184666"/>
          </a:xfrm>
          <a:prstGeom prst="rect">
            <a:avLst/>
          </a:prstGeom>
        </p:spPr>
        <p:txBody>
          <a:bodyPr wrap="square">
            <a:spAutoFit/>
          </a:bodyPr>
          <a:lstStyle/>
          <a:p>
            <a:pPr algn="ctr"/>
            <a:r>
              <a:rPr lang="en-US" sz="600" i="1" dirty="0">
                <a:solidFill>
                  <a:srgbClr val="0C3967"/>
                </a:solidFill>
                <a:latin typeface="Helvetica" panose="020B0604020202020204" pitchFamily="34" charset="0"/>
                <a:ea typeface="Calibri" panose="020F0502020204030204" pitchFamily="34" charset="0"/>
                <a:cs typeface="Helvetica" panose="020B0604020202020204" pitchFamily="34" charset="0"/>
              </a:rPr>
              <a:t>©Texas Tech University Advising, Texas Tech University.  For permission to use in part or in whole, please contact </a:t>
            </a:r>
            <a:r>
              <a:rPr lang="en-US" sz="600" i="1" u="sng" dirty="0">
                <a:solidFill>
                  <a:srgbClr val="0C3967"/>
                </a:solidFill>
                <a:latin typeface="Helvetica" panose="020B0604020202020204" pitchFamily="34" charset="0"/>
                <a:ea typeface="Calibri" panose="020F0502020204030204" pitchFamily="34" charset="0"/>
                <a:cs typeface="Helvetica" panose="020B0604020202020204" pitchFamily="34" charset="0"/>
              </a:rPr>
              <a:t>advising@ttu.edu</a:t>
            </a:r>
            <a:endParaRPr lang="en-US" sz="600" i="1" dirty="0">
              <a:solidFill>
                <a:srgbClr val="0C3967"/>
              </a:solidFill>
              <a:latin typeface="Helvetica" panose="020B0604020202020204" pitchFamily="34" charset="0"/>
              <a:cs typeface="Helvetica" panose="020B0604020202020204" pitchFamily="34" charset="0"/>
            </a:endParaRPr>
          </a:p>
        </p:txBody>
      </p:sp>
      <p:sp>
        <p:nvSpPr>
          <p:cNvPr id="6" name="Rectangle 5">
            <a:extLst>
              <a:ext uri="{FF2B5EF4-FFF2-40B4-BE49-F238E27FC236}">
                <a16:creationId xmlns:a16="http://schemas.microsoft.com/office/drawing/2014/main" id="{4A86514C-CB9F-D447-835D-AEF23F41A5E1}"/>
              </a:ext>
            </a:extLst>
          </p:cNvPr>
          <p:cNvSpPr/>
          <p:nvPr/>
        </p:nvSpPr>
        <p:spPr>
          <a:xfrm>
            <a:off x="2114550" y="5688971"/>
            <a:ext cx="4229100" cy="877163"/>
          </a:xfrm>
          <a:prstGeom prst="rect">
            <a:avLst/>
          </a:prstGeom>
        </p:spPr>
        <p:txBody>
          <a:bodyPr>
            <a:spAutoFit/>
          </a:bodyPr>
          <a:lstStyle/>
          <a:p>
            <a:pPr algn="ctr"/>
            <a:r>
              <a:rPr lang="en-US" sz="900" dirty="0" err="1">
                <a:solidFill>
                  <a:schemeClr val="bg1"/>
                </a:solidFill>
                <a:latin typeface="Helvetica" pitchFamily="2" charset="0"/>
              </a:rPr>
              <a:t>Drane</a:t>
            </a:r>
            <a:r>
              <a:rPr lang="en-US" sz="900" dirty="0">
                <a:solidFill>
                  <a:schemeClr val="bg1"/>
                </a:solidFill>
                <a:latin typeface="Helvetica" pitchFamily="2" charset="0"/>
              </a:rPr>
              <a:t> Hall Room 347 </a:t>
            </a:r>
          </a:p>
          <a:p>
            <a:pPr algn="ctr"/>
            <a:r>
              <a:rPr lang="en-US" sz="600" dirty="0">
                <a:solidFill>
                  <a:schemeClr val="bg1"/>
                </a:solidFill>
                <a:latin typeface="Helvetica" pitchFamily="2" charset="0"/>
              </a:rPr>
              <a:t>Mail Stop 1038, PO Box 41038</a:t>
            </a:r>
          </a:p>
          <a:p>
            <a:pPr algn="ctr"/>
            <a:endParaRPr lang="en-US" sz="600" b="1" cap="all" dirty="0">
              <a:solidFill>
                <a:schemeClr val="bg1"/>
              </a:solidFill>
              <a:latin typeface="Helvetica" pitchFamily="2" charset="0"/>
              <a:cs typeface="Helvetica" panose="020B0604020202020204" pitchFamily="34" charset="0"/>
            </a:endParaRPr>
          </a:p>
          <a:p>
            <a:pPr algn="ctr"/>
            <a:r>
              <a:rPr lang="en-US" sz="600" b="1" cap="all" dirty="0">
                <a:solidFill>
                  <a:schemeClr val="bg1"/>
                </a:solidFill>
                <a:latin typeface="Helvetica" panose="020B0604020202020204" pitchFamily="34" charset="0"/>
                <a:cs typeface="Helvetica" panose="020B0604020202020204" pitchFamily="34" charset="0"/>
              </a:rPr>
              <a:t>PHONE</a:t>
            </a:r>
          </a:p>
          <a:p>
            <a:pPr algn="ctr"/>
            <a:r>
              <a:rPr lang="en-US" sz="600" dirty="0">
                <a:solidFill>
                  <a:schemeClr val="bg1"/>
                </a:solidFill>
                <a:latin typeface="Helvetica" panose="020B0604020202020204" pitchFamily="34" charset="0"/>
                <a:cs typeface="Helvetica" panose="020B0604020202020204" pitchFamily="34" charset="0"/>
              </a:rPr>
              <a:t>806.742.2189</a:t>
            </a:r>
          </a:p>
          <a:p>
            <a:pPr algn="ctr"/>
            <a:endParaRPr lang="en-US" sz="600" dirty="0">
              <a:solidFill>
                <a:schemeClr val="bg1"/>
              </a:solidFill>
              <a:latin typeface="Helvetica" panose="020B0604020202020204" pitchFamily="34" charset="0"/>
              <a:cs typeface="Helvetica" panose="020B0604020202020204" pitchFamily="34" charset="0"/>
            </a:endParaRPr>
          </a:p>
          <a:p>
            <a:pPr algn="ctr"/>
            <a:r>
              <a:rPr lang="en-US" sz="600" b="1" cap="all" dirty="0">
                <a:solidFill>
                  <a:schemeClr val="bg1"/>
                </a:solidFill>
                <a:latin typeface="Helvetica" panose="020B0604020202020204" pitchFamily="34" charset="0"/>
                <a:cs typeface="Helvetica" panose="020B0604020202020204" pitchFamily="34" charset="0"/>
              </a:rPr>
              <a:t>EMAIL</a:t>
            </a:r>
          </a:p>
          <a:p>
            <a:pPr algn="ctr"/>
            <a:r>
              <a:rPr lang="en-US" sz="600" dirty="0">
                <a:solidFill>
                  <a:schemeClr val="bg1"/>
                </a:solidFill>
                <a:latin typeface="Helvetica" panose="020B0604020202020204" pitchFamily="34" charset="0"/>
                <a:cs typeface="Helvetica" panose="020B0604020202020204" pitchFamily="34" charset="0"/>
              </a:rPr>
              <a:t>advising@ttu.edu</a:t>
            </a:r>
            <a:endParaRPr lang="en-US" sz="600" b="0" i="0" dirty="0">
              <a:solidFill>
                <a:schemeClr val="bg1"/>
              </a:solidFill>
              <a:effectLst/>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DDF2BBEE-F8D1-9C4E-A64F-A34C68079012}"/>
              </a:ext>
            </a:extLst>
          </p:cNvPr>
          <p:cNvPicPr>
            <a:picLocks noChangeAspect="1"/>
          </p:cNvPicPr>
          <p:nvPr/>
        </p:nvPicPr>
        <p:blipFill>
          <a:blip r:embed="rId2"/>
          <a:stretch>
            <a:fillRect/>
          </a:stretch>
        </p:blipFill>
        <p:spPr>
          <a:xfrm>
            <a:off x="2787650" y="3728917"/>
            <a:ext cx="2882900" cy="1000366"/>
          </a:xfrm>
          <a:prstGeom prst="rect">
            <a:avLst/>
          </a:prstGeom>
        </p:spPr>
      </p:pic>
    </p:spTree>
    <p:extLst>
      <p:ext uri="{BB962C8B-B14F-4D97-AF65-F5344CB8AC3E}">
        <p14:creationId xmlns:p14="http://schemas.microsoft.com/office/powerpoint/2010/main" val="23532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48F0C-BE4B-1B4C-86A5-4AF1357A67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9000"/>
                    </a14:imgEffect>
                    <a14:imgEffect>
                      <a14:saturation sat="0"/>
                    </a14:imgEffect>
                  </a14:imgLayer>
                </a14:imgProps>
              </a:ext>
            </a:extLst>
          </a:blip>
          <a:stretch>
            <a:fillRect/>
          </a:stretch>
        </p:blipFill>
        <p:spPr>
          <a:xfrm>
            <a:off x="-121024" y="0"/>
            <a:ext cx="12868836" cy="8579224"/>
          </a:xfrm>
          <a:prstGeom prst="rect">
            <a:avLst/>
          </a:prstGeom>
        </p:spPr>
      </p:pic>
      <p:sp>
        <p:nvSpPr>
          <p:cNvPr id="6" name="Rectangle 5">
            <a:extLst>
              <a:ext uri="{FF2B5EF4-FFF2-40B4-BE49-F238E27FC236}">
                <a16:creationId xmlns:a16="http://schemas.microsoft.com/office/drawing/2014/main" id="{58D1166C-19F2-E044-B603-1F193C5A2792}"/>
              </a:ext>
            </a:extLst>
          </p:cNvPr>
          <p:cNvSpPr/>
          <p:nvPr/>
        </p:nvSpPr>
        <p:spPr>
          <a:xfrm>
            <a:off x="-121023" y="-101601"/>
            <a:ext cx="8731624" cy="8876323"/>
          </a:xfrm>
          <a:prstGeom prst="rect">
            <a:avLst/>
          </a:prstGeom>
          <a:solidFill>
            <a:srgbClr val="0C396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5203084" y="1387288"/>
            <a:ext cx="0" cy="5683624"/>
          </a:xfrm>
          <a:prstGeom prst="line">
            <a:avLst/>
          </a:prstGeom>
          <a:ln w="85725">
            <a:solidFill>
              <a:srgbClr val="99291E"/>
            </a:solidFill>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A3D770-EA1E-5C4F-AF39-02B3D075993B}"/>
              </a:ext>
            </a:extLst>
          </p:cNvPr>
          <p:cNvSpPr txBox="1"/>
          <p:nvPr/>
        </p:nvSpPr>
        <p:spPr>
          <a:xfrm>
            <a:off x="1255569" y="1389133"/>
            <a:ext cx="3434767" cy="5355312"/>
          </a:xfrm>
          <a:prstGeom prst="rect">
            <a:avLst/>
          </a:prstGeom>
          <a:noFill/>
          <a:effectLst>
            <a:outerShdw blurRad="50800" dist="38100" dir="2700000" algn="tl" rotWithShape="0">
              <a:prstClr val="black"/>
            </a:outerShdw>
          </a:effectLst>
        </p:spPr>
        <p:txBody>
          <a:bodyPr wrap="square" lIns="91440" tIns="45720" rIns="91440" bIns="45720" rtlCol="0" anchor="t">
            <a:spAutoFit/>
          </a:bodyPr>
          <a:lstStyle/>
          <a:p>
            <a:pPr algn="r"/>
            <a:r>
              <a:rPr lang="en-US" dirty="0">
                <a:solidFill>
                  <a:schemeClr val="bg1"/>
                </a:solidFill>
                <a:latin typeface="Helvetica"/>
                <a:cs typeface="Helvetica"/>
              </a:rPr>
              <a:t>Finding out your personal connection to your future major requires that you start with exploring yourself. Such an activity can be useful to the process of deciding on a major. </a:t>
            </a:r>
            <a:r>
              <a:rPr lang="en-US">
                <a:solidFill>
                  <a:schemeClr val="bg1"/>
                </a:solidFill>
                <a:latin typeface="Helvetica"/>
                <a:cs typeface="Helvetica"/>
              </a:rPr>
              <a:t>This can be done </a:t>
            </a:r>
            <a:r>
              <a:rPr lang="en-US" dirty="0">
                <a:solidFill>
                  <a:schemeClr val="bg1"/>
                </a:solidFill>
                <a:latin typeface="Helvetica"/>
                <a:cs typeface="Helvetica"/>
              </a:rPr>
              <a:t>in two possible ways:</a:t>
            </a:r>
            <a:endParaRPr lang="en-US" dirty="0">
              <a:solidFill>
                <a:schemeClr val="bg1"/>
              </a:solidFill>
            </a:endParaRPr>
          </a:p>
          <a:p>
            <a:pPr algn="r"/>
            <a:r>
              <a:rPr lang="en-US" dirty="0">
                <a:solidFill>
                  <a:schemeClr val="bg1"/>
                </a:solidFill>
                <a:latin typeface="Helvetica" pitchFamily="2" charset="0"/>
              </a:rPr>
              <a:t> </a:t>
            </a:r>
          </a:p>
          <a:p>
            <a:pPr marL="342900" indent="-342900">
              <a:buAutoNum type="arabicPeriod"/>
            </a:pPr>
            <a:r>
              <a:rPr lang="en-US" dirty="0">
                <a:solidFill>
                  <a:schemeClr val="bg1"/>
                </a:solidFill>
                <a:latin typeface="Helvetica"/>
                <a:cs typeface="Helvetica"/>
              </a:rPr>
              <a:t>It can direct you to a certain major or a specific area of study.</a:t>
            </a:r>
            <a:br>
              <a:rPr lang="en-US" dirty="0">
                <a:solidFill>
                  <a:schemeClr val="bg1"/>
                </a:solidFill>
                <a:latin typeface="Helvetica"/>
                <a:cs typeface="Helvetica"/>
              </a:rPr>
            </a:br>
            <a:endParaRPr lang="en-US" dirty="0">
              <a:solidFill>
                <a:schemeClr val="bg1"/>
              </a:solidFill>
              <a:latin typeface="Helvetica"/>
              <a:cs typeface="Helvetica"/>
            </a:endParaRPr>
          </a:p>
          <a:p>
            <a:pPr marL="342900" indent="-342900">
              <a:buAutoNum type="arabicPeriod"/>
            </a:pPr>
            <a:r>
              <a:rPr lang="en-US" dirty="0">
                <a:solidFill>
                  <a:schemeClr val="bg1"/>
                </a:solidFill>
                <a:latin typeface="Helvetica"/>
                <a:cs typeface="Helvetica"/>
              </a:rPr>
              <a:t>It can confirm that a certain major fits your personal values, strengths and/or aspirations.</a:t>
            </a:r>
          </a:p>
          <a:p>
            <a:pPr lvl="0" algn="r"/>
            <a:r>
              <a:rPr lang="en-US" dirty="0">
                <a:solidFill>
                  <a:schemeClr val="bg1"/>
                </a:solidFill>
                <a:latin typeface="Helvetica" pitchFamily="2" charset="0"/>
              </a:rPr>
              <a:t> </a:t>
            </a:r>
          </a:p>
          <a:p>
            <a:pPr algn="r"/>
            <a:endParaRPr lang="en-US" dirty="0">
              <a:solidFill>
                <a:schemeClr val="bg1"/>
              </a:solidFill>
              <a:latin typeface="Helvetica" pitchFamily="2" charset="0"/>
            </a:endParaRPr>
          </a:p>
        </p:txBody>
      </p:sp>
      <p:grpSp>
        <p:nvGrpSpPr>
          <p:cNvPr id="7" name="Group 6">
            <a:extLst>
              <a:ext uri="{FF2B5EF4-FFF2-40B4-BE49-F238E27FC236}">
                <a16:creationId xmlns:a16="http://schemas.microsoft.com/office/drawing/2014/main" id="{38CBD770-BAFF-BC4F-8382-D38990C6AF8B}"/>
              </a:ext>
            </a:extLst>
          </p:cNvPr>
          <p:cNvGrpSpPr/>
          <p:nvPr/>
        </p:nvGrpSpPr>
        <p:grpSpPr>
          <a:xfrm>
            <a:off x="1432767" y="6524142"/>
            <a:ext cx="3067873" cy="435515"/>
            <a:chOff x="2436641" y="6681146"/>
            <a:chExt cx="3067873" cy="435515"/>
          </a:xfrm>
        </p:grpSpPr>
        <p:sp>
          <p:nvSpPr>
            <p:cNvPr id="8" name="Rounded Rectangle 7">
              <a:extLst>
                <a:ext uri="{FF2B5EF4-FFF2-40B4-BE49-F238E27FC236}">
                  <a16:creationId xmlns:a16="http://schemas.microsoft.com/office/drawing/2014/main" id="{A9297560-E3E0-274C-82F9-2B1E5B579F82}"/>
                </a:ext>
              </a:extLst>
            </p:cNvPr>
            <p:cNvSpPr/>
            <p:nvPr/>
          </p:nvSpPr>
          <p:spPr>
            <a:xfrm>
              <a:off x="2436641" y="6681146"/>
              <a:ext cx="3067873" cy="357771"/>
            </a:xfrm>
            <a:prstGeom prst="roundRect">
              <a:avLst>
                <a:gd name="adj" fmla="val 26837"/>
              </a:avLst>
            </a:prstGeom>
            <a:solidFill>
              <a:srgbClr val="0C3967"/>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Helvetica" pitchFamily="2" charset="0"/>
                </a:rPr>
                <a:t>https://</a:t>
              </a:r>
              <a:r>
                <a:rPr lang="en-US" sz="1200" dirty="0" err="1">
                  <a:solidFill>
                    <a:schemeClr val="bg1"/>
                  </a:solidFill>
                  <a:latin typeface="Helvetica" pitchFamily="2" charset="0"/>
                </a:rPr>
                <a:t>www.depts.ttu.edu</a:t>
              </a:r>
              <a:r>
                <a:rPr lang="en-US" sz="1200" dirty="0">
                  <a:solidFill>
                    <a:schemeClr val="bg1"/>
                  </a:solidFill>
                  <a:latin typeface="Helvetica" pitchFamily="2" charset="0"/>
                </a:rPr>
                <a:t>/</a:t>
              </a:r>
              <a:r>
                <a:rPr lang="en-US" sz="1200" dirty="0" err="1">
                  <a:solidFill>
                    <a:schemeClr val="bg1"/>
                  </a:solidFill>
                  <a:latin typeface="Helvetica" pitchFamily="2" charset="0"/>
                </a:rPr>
                <a:t>careercenter</a:t>
              </a:r>
              <a:r>
                <a:rPr lang="en-US" sz="1200" dirty="0">
                  <a:solidFill>
                    <a:schemeClr val="bg1"/>
                  </a:solidFill>
                  <a:latin typeface="Helvetica" pitchFamily="2" charset="0"/>
                </a:rPr>
                <a:t>/</a:t>
              </a:r>
            </a:p>
          </p:txBody>
        </p:sp>
        <p:sp>
          <p:nvSpPr>
            <p:cNvPr id="9" name="Left Arrow 8">
              <a:extLst>
                <a:ext uri="{FF2B5EF4-FFF2-40B4-BE49-F238E27FC236}">
                  <a16:creationId xmlns:a16="http://schemas.microsoft.com/office/drawing/2014/main" id="{A5EEE5DF-84A8-F440-A786-BB35FCB42DF4}"/>
                </a:ext>
              </a:extLst>
            </p:cNvPr>
            <p:cNvSpPr/>
            <p:nvPr/>
          </p:nvSpPr>
          <p:spPr>
            <a:xfrm rot="4285508">
              <a:off x="5125531" y="6930269"/>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5178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B8E7DA-CE00-9C45-821F-0EFA9B288D8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79000"/>
                    </a14:imgEffect>
                    <a14:imgEffect>
                      <a14:saturation sat="0"/>
                    </a14:imgEffect>
                  </a14:imgLayer>
                </a14:imgProps>
              </a:ext>
            </a:extLst>
          </a:blip>
          <a:srcRect l="59988" r="11128"/>
          <a:stretch/>
        </p:blipFill>
        <p:spPr>
          <a:xfrm>
            <a:off x="-507815" y="0"/>
            <a:ext cx="3716992" cy="8579224"/>
          </a:xfrm>
          <a:prstGeom prst="rect">
            <a:avLst/>
          </a:prstGeom>
        </p:spPr>
      </p:pic>
      <p:sp>
        <p:nvSpPr>
          <p:cNvPr id="12" name="Rectangle 11">
            <a:extLst>
              <a:ext uri="{FF2B5EF4-FFF2-40B4-BE49-F238E27FC236}">
                <a16:creationId xmlns:a16="http://schemas.microsoft.com/office/drawing/2014/main" id="{71ECE4E2-E3A0-EF43-BAB5-B568A7B781FD}"/>
              </a:ext>
            </a:extLst>
          </p:cNvPr>
          <p:cNvSpPr/>
          <p:nvPr/>
        </p:nvSpPr>
        <p:spPr>
          <a:xfrm>
            <a:off x="7707087" y="-101600"/>
            <a:ext cx="903513" cy="8580410"/>
          </a:xfrm>
          <a:prstGeom prst="rect">
            <a:avLst/>
          </a:prstGeom>
          <a:solidFill>
            <a:srgbClr val="0C39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16" name="TextBox 15">
            <a:extLst>
              <a:ext uri="{FF2B5EF4-FFF2-40B4-BE49-F238E27FC236}">
                <a16:creationId xmlns:a16="http://schemas.microsoft.com/office/drawing/2014/main" id="{C9CCD61C-B978-864D-A668-4A5E43A5EA9D}"/>
              </a:ext>
            </a:extLst>
          </p:cNvPr>
          <p:cNvSpPr txBox="1"/>
          <p:nvPr/>
        </p:nvSpPr>
        <p:spPr>
          <a:xfrm>
            <a:off x="3780129" y="2203446"/>
            <a:ext cx="2354878" cy="3970318"/>
          </a:xfrm>
          <a:prstGeom prst="rect">
            <a:avLst/>
          </a:prstGeom>
          <a:noFill/>
        </p:spPr>
        <p:txBody>
          <a:bodyPr wrap="square" lIns="91440" tIns="45720" rIns="91440" bIns="45720" rtlCol="0" anchor="t">
            <a:spAutoFit/>
          </a:bodyPr>
          <a:lstStyle/>
          <a:p>
            <a:r>
              <a:rPr lang="en-US" sz="3600" b="1" dirty="0">
                <a:solidFill>
                  <a:srgbClr val="0C3967"/>
                </a:solidFill>
                <a:latin typeface="Helvetica"/>
                <a:cs typeface="Helvetica"/>
              </a:rPr>
              <a:t>The student’s personal interest in the explored majors.</a:t>
            </a:r>
            <a:r>
              <a:rPr lang="en-US" sz="3600" dirty="0">
                <a:solidFill>
                  <a:srgbClr val="0C3967"/>
                </a:solidFill>
                <a:latin typeface="Helvetica"/>
                <a:cs typeface="Helvetica"/>
              </a:rPr>
              <a:t> </a:t>
            </a:r>
          </a:p>
        </p:txBody>
      </p:sp>
      <p:sp>
        <p:nvSpPr>
          <p:cNvPr id="11" name="Rectangle 10">
            <a:extLst>
              <a:ext uri="{FF2B5EF4-FFF2-40B4-BE49-F238E27FC236}">
                <a16:creationId xmlns:a16="http://schemas.microsoft.com/office/drawing/2014/main" id="{9DADCCD8-3FDC-2645-8C7A-55719D5A2BFA}"/>
              </a:ext>
            </a:extLst>
          </p:cNvPr>
          <p:cNvSpPr/>
          <p:nvPr/>
        </p:nvSpPr>
        <p:spPr>
          <a:xfrm>
            <a:off x="-121023" y="-101601"/>
            <a:ext cx="3330201" cy="8876323"/>
          </a:xfrm>
          <a:prstGeom prst="rect">
            <a:avLst/>
          </a:prstGeom>
          <a:solidFill>
            <a:srgbClr val="0C396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cxnSp>
        <p:nvCxnSpPr>
          <p:cNvPr id="14" name="Straight Connector 13">
            <a:extLst>
              <a:ext uri="{FF2B5EF4-FFF2-40B4-BE49-F238E27FC236}">
                <a16:creationId xmlns:a16="http://schemas.microsoft.com/office/drawing/2014/main" id="{68797F33-1428-C144-8B4E-9EA5B70F8A4E}"/>
              </a:ext>
            </a:extLst>
          </p:cNvPr>
          <p:cNvCxnSpPr>
            <a:cxnSpLocks/>
          </p:cNvCxnSpPr>
          <p:nvPr/>
        </p:nvCxnSpPr>
        <p:spPr>
          <a:xfrm>
            <a:off x="3209184" y="1387288"/>
            <a:ext cx="0" cy="5683624"/>
          </a:xfrm>
          <a:prstGeom prst="line">
            <a:avLst/>
          </a:prstGeom>
          <a:ln w="85725">
            <a:solidFill>
              <a:srgbClr val="99291E"/>
            </a:solidFill>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799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380ED9-E07B-42F8-9FE5-BC6182B064B6}"/>
              </a:ext>
            </a:extLst>
          </p:cNvPr>
          <p:cNvGrpSpPr/>
          <p:nvPr/>
        </p:nvGrpSpPr>
        <p:grpSpPr>
          <a:xfrm>
            <a:off x="335834" y="475471"/>
            <a:ext cx="7786532" cy="6013011"/>
            <a:chOff x="-14133" y="883227"/>
            <a:chExt cx="7786533" cy="6013010"/>
          </a:xfrm>
        </p:grpSpPr>
        <p:sp>
          <p:nvSpPr>
            <p:cNvPr id="9" name="Freeform: Shape 26">
              <a:extLst>
                <a:ext uri="{FF2B5EF4-FFF2-40B4-BE49-F238E27FC236}">
                  <a16:creationId xmlns:a16="http://schemas.microsoft.com/office/drawing/2014/main" id="{0C5225A1-2443-4777-AC2D-8F45ECAE1993}"/>
                </a:ext>
              </a:extLst>
            </p:cNvPr>
            <p:cNvSpPr/>
            <p:nvPr/>
          </p:nvSpPr>
          <p:spPr>
            <a:xfrm flipH="1" flipV="1">
              <a:off x="-14133" y="3893265"/>
              <a:ext cx="3080696" cy="3002972"/>
            </a:xfrm>
            <a:custGeom>
              <a:avLst/>
              <a:gdLst>
                <a:gd name="connsiteX0" fmla="*/ 0 w 3840480"/>
                <a:gd name="connsiteY0" fmla="*/ 1865376 h 3886200"/>
                <a:gd name="connsiteX1" fmla="*/ 1069848 w 3840480"/>
                <a:gd name="connsiteY1" fmla="*/ 9144 h 3886200"/>
                <a:gd name="connsiteX2" fmla="*/ 3840480 w 3840480"/>
                <a:gd name="connsiteY2" fmla="*/ 0 h 3886200"/>
                <a:gd name="connsiteX3" fmla="*/ 3840480 w 3840480"/>
                <a:gd name="connsiteY3" fmla="*/ 3886200 h 3886200"/>
                <a:gd name="connsiteX4" fmla="*/ 1179576 w 3840480"/>
                <a:gd name="connsiteY4" fmla="*/ 3886200 h 3886200"/>
                <a:gd name="connsiteX5" fmla="*/ 0 w 3840480"/>
                <a:gd name="connsiteY5" fmla="*/ 1865376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480" h="3886200">
                  <a:moveTo>
                    <a:pt x="0" y="1865376"/>
                  </a:moveTo>
                  <a:lnTo>
                    <a:pt x="1069848" y="9144"/>
                  </a:lnTo>
                  <a:lnTo>
                    <a:pt x="3840480" y="0"/>
                  </a:lnTo>
                  <a:lnTo>
                    <a:pt x="3840480" y="3886200"/>
                  </a:lnTo>
                  <a:lnTo>
                    <a:pt x="1179576" y="3886200"/>
                  </a:lnTo>
                  <a:lnTo>
                    <a:pt x="0" y="1865376"/>
                  </a:lnTo>
                  <a:close/>
                </a:path>
              </a:pathLst>
            </a:cu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10" name="Freeform: Shape 25">
              <a:extLst>
                <a:ext uri="{FF2B5EF4-FFF2-40B4-BE49-F238E27FC236}">
                  <a16:creationId xmlns:a16="http://schemas.microsoft.com/office/drawing/2014/main" id="{C7FF9C3F-EF38-4394-B133-235FD227B9DA}"/>
                </a:ext>
              </a:extLst>
            </p:cNvPr>
            <p:cNvSpPr/>
            <p:nvPr/>
          </p:nvSpPr>
          <p:spPr>
            <a:xfrm flipH="1">
              <a:off x="-7066" y="883227"/>
              <a:ext cx="2981776" cy="3010039"/>
            </a:xfrm>
            <a:custGeom>
              <a:avLst/>
              <a:gdLst>
                <a:gd name="connsiteX0" fmla="*/ 0 w 3840480"/>
                <a:gd name="connsiteY0" fmla="*/ 1865376 h 3886200"/>
                <a:gd name="connsiteX1" fmla="*/ 1069848 w 3840480"/>
                <a:gd name="connsiteY1" fmla="*/ 9144 h 3886200"/>
                <a:gd name="connsiteX2" fmla="*/ 3840480 w 3840480"/>
                <a:gd name="connsiteY2" fmla="*/ 0 h 3886200"/>
                <a:gd name="connsiteX3" fmla="*/ 3840480 w 3840480"/>
                <a:gd name="connsiteY3" fmla="*/ 3886200 h 3886200"/>
                <a:gd name="connsiteX4" fmla="*/ 1179576 w 3840480"/>
                <a:gd name="connsiteY4" fmla="*/ 3886200 h 3886200"/>
                <a:gd name="connsiteX5" fmla="*/ 0 w 3840480"/>
                <a:gd name="connsiteY5" fmla="*/ 1865376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480" h="3886200">
                  <a:moveTo>
                    <a:pt x="0" y="1865376"/>
                  </a:moveTo>
                  <a:lnTo>
                    <a:pt x="1069848" y="9144"/>
                  </a:lnTo>
                  <a:lnTo>
                    <a:pt x="3840480" y="0"/>
                  </a:lnTo>
                  <a:lnTo>
                    <a:pt x="3840480" y="3886200"/>
                  </a:lnTo>
                  <a:lnTo>
                    <a:pt x="1179576" y="3886200"/>
                  </a:lnTo>
                  <a:lnTo>
                    <a:pt x="0" y="1865376"/>
                  </a:lnTo>
                  <a:close/>
                </a:path>
              </a:pathLst>
            </a:cu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5" dirty="0"/>
            </a:p>
          </p:txBody>
        </p:sp>
        <p:sp>
          <p:nvSpPr>
            <p:cNvPr id="11" name="Freeform: Shape 24">
              <a:extLst>
                <a:ext uri="{FF2B5EF4-FFF2-40B4-BE49-F238E27FC236}">
                  <a16:creationId xmlns:a16="http://schemas.microsoft.com/office/drawing/2014/main" id="{40994127-C5DE-495B-B4CB-07E439A60694}"/>
                </a:ext>
              </a:extLst>
            </p:cNvPr>
            <p:cNvSpPr/>
            <p:nvPr/>
          </p:nvSpPr>
          <p:spPr>
            <a:xfrm rot="10800000">
              <a:off x="2169206" y="5454812"/>
              <a:ext cx="3455185" cy="1427295"/>
            </a:xfrm>
            <a:custGeom>
              <a:avLst/>
              <a:gdLst>
                <a:gd name="connsiteX0" fmla="*/ 1069848 w 4471416"/>
                <a:gd name="connsiteY0" fmla="*/ 1837944 h 1847088"/>
                <a:gd name="connsiteX1" fmla="*/ 3419856 w 4471416"/>
                <a:gd name="connsiteY1" fmla="*/ 1847088 h 1847088"/>
                <a:gd name="connsiteX2" fmla="*/ 4471416 w 4471416"/>
                <a:gd name="connsiteY2" fmla="*/ 0 h 1847088"/>
                <a:gd name="connsiteX3" fmla="*/ 0 w 4471416"/>
                <a:gd name="connsiteY3" fmla="*/ 0 h 1847088"/>
                <a:gd name="connsiteX4" fmla="*/ 1069848 w 4471416"/>
                <a:gd name="connsiteY4" fmla="*/ 1837944 h 184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416" h="1847088">
                  <a:moveTo>
                    <a:pt x="1069848" y="1837944"/>
                  </a:moveTo>
                  <a:lnTo>
                    <a:pt x="3419856" y="1847088"/>
                  </a:lnTo>
                  <a:lnTo>
                    <a:pt x="4471416" y="0"/>
                  </a:lnTo>
                  <a:lnTo>
                    <a:pt x="0" y="0"/>
                  </a:lnTo>
                  <a:lnTo>
                    <a:pt x="1069848" y="1837944"/>
                  </a:lnTo>
                  <a:close/>
                </a:path>
              </a:pathLst>
            </a:custGeom>
            <a:solidFill>
              <a:srgbClr val="AF81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13" name="Freeform: Shape 22">
              <a:extLst>
                <a:ext uri="{FF2B5EF4-FFF2-40B4-BE49-F238E27FC236}">
                  <a16:creationId xmlns:a16="http://schemas.microsoft.com/office/drawing/2014/main" id="{339EDA62-3F72-4A26-AFD8-96BDCFEB697D}"/>
                </a:ext>
              </a:extLst>
            </p:cNvPr>
            <p:cNvSpPr/>
            <p:nvPr/>
          </p:nvSpPr>
          <p:spPr>
            <a:xfrm>
              <a:off x="4691703" y="883227"/>
              <a:ext cx="3080697" cy="3002973"/>
            </a:xfrm>
            <a:custGeom>
              <a:avLst/>
              <a:gdLst>
                <a:gd name="connsiteX0" fmla="*/ 0 w 3840480"/>
                <a:gd name="connsiteY0" fmla="*/ 1865376 h 3886200"/>
                <a:gd name="connsiteX1" fmla="*/ 1069848 w 3840480"/>
                <a:gd name="connsiteY1" fmla="*/ 9144 h 3886200"/>
                <a:gd name="connsiteX2" fmla="*/ 3840480 w 3840480"/>
                <a:gd name="connsiteY2" fmla="*/ 0 h 3886200"/>
                <a:gd name="connsiteX3" fmla="*/ 3840480 w 3840480"/>
                <a:gd name="connsiteY3" fmla="*/ 3886200 h 3886200"/>
                <a:gd name="connsiteX4" fmla="*/ 1179576 w 3840480"/>
                <a:gd name="connsiteY4" fmla="*/ 3886200 h 3886200"/>
                <a:gd name="connsiteX5" fmla="*/ 0 w 3840480"/>
                <a:gd name="connsiteY5" fmla="*/ 1865376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480" h="3886200">
                  <a:moveTo>
                    <a:pt x="0" y="1865376"/>
                  </a:moveTo>
                  <a:lnTo>
                    <a:pt x="1069848" y="9144"/>
                  </a:lnTo>
                  <a:lnTo>
                    <a:pt x="3840480" y="0"/>
                  </a:lnTo>
                  <a:lnTo>
                    <a:pt x="3840480" y="3886200"/>
                  </a:lnTo>
                  <a:lnTo>
                    <a:pt x="1179576" y="3886200"/>
                  </a:lnTo>
                  <a:lnTo>
                    <a:pt x="0" y="1865376"/>
                  </a:ln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5" dirty="0"/>
            </a:p>
          </p:txBody>
        </p:sp>
        <p:sp>
          <p:nvSpPr>
            <p:cNvPr id="14" name="Freeform: Shape 23">
              <a:extLst>
                <a:ext uri="{FF2B5EF4-FFF2-40B4-BE49-F238E27FC236}">
                  <a16:creationId xmlns:a16="http://schemas.microsoft.com/office/drawing/2014/main" id="{0BAABE65-B664-4054-BE5C-857BC343A3DE}"/>
                </a:ext>
              </a:extLst>
            </p:cNvPr>
            <p:cNvSpPr/>
            <p:nvPr/>
          </p:nvSpPr>
          <p:spPr>
            <a:xfrm>
              <a:off x="4691703" y="3879134"/>
              <a:ext cx="3080697" cy="3002973"/>
            </a:xfrm>
            <a:custGeom>
              <a:avLst/>
              <a:gdLst>
                <a:gd name="connsiteX0" fmla="*/ 0 w 3840480"/>
                <a:gd name="connsiteY0" fmla="*/ 1865376 h 3886200"/>
                <a:gd name="connsiteX1" fmla="*/ 1069848 w 3840480"/>
                <a:gd name="connsiteY1" fmla="*/ 9144 h 3886200"/>
                <a:gd name="connsiteX2" fmla="*/ 3840480 w 3840480"/>
                <a:gd name="connsiteY2" fmla="*/ 0 h 3886200"/>
                <a:gd name="connsiteX3" fmla="*/ 3840480 w 3840480"/>
                <a:gd name="connsiteY3" fmla="*/ 3886200 h 3886200"/>
                <a:gd name="connsiteX4" fmla="*/ 1179576 w 3840480"/>
                <a:gd name="connsiteY4" fmla="*/ 3886200 h 3886200"/>
                <a:gd name="connsiteX5" fmla="*/ 0 w 3840480"/>
                <a:gd name="connsiteY5" fmla="*/ 1865376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0480" h="3886200">
                  <a:moveTo>
                    <a:pt x="0" y="1865376"/>
                  </a:moveTo>
                  <a:lnTo>
                    <a:pt x="1069848" y="9144"/>
                  </a:lnTo>
                  <a:lnTo>
                    <a:pt x="3840480" y="0"/>
                  </a:lnTo>
                  <a:lnTo>
                    <a:pt x="3840480" y="3886200"/>
                  </a:lnTo>
                  <a:lnTo>
                    <a:pt x="1179576" y="3886200"/>
                  </a:lnTo>
                  <a:lnTo>
                    <a:pt x="0" y="1865376"/>
                  </a:lnTo>
                  <a:close/>
                </a:path>
              </a:pathLst>
            </a:custGeom>
            <a:solidFill>
              <a:srgbClr val="DBC1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15" name="Freeform: Shape 20">
              <a:extLst>
                <a:ext uri="{FF2B5EF4-FFF2-40B4-BE49-F238E27FC236}">
                  <a16:creationId xmlns:a16="http://schemas.microsoft.com/office/drawing/2014/main" id="{52D43BA9-628B-4D68-A646-13B7A4A4BE52}"/>
                </a:ext>
              </a:extLst>
            </p:cNvPr>
            <p:cNvSpPr/>
            <p:nvPr/>
          </p:nvSpPr>
          <p:spPr>
            <a:xfrm>
              <a:off x="2162140" y="883227"/>
              <a:ext cx="3455185" cy="1427295"/>
            </a:xfrm>
            <a:custGeom>
              <a:avLst/>
              <a:gdLst>
                <a:gd name="connsiteX0" fmla="*/ 1069848 w 4471416"/>
                <a:gd name="connsiteY0" fmla="*/ 1837944 h 1847088"/>
                <a:gd name="connsiteX1" fmla="*/ 3419856 w 4471416"/>
                <a:gd name="connsiteY1" fmla="*/ 1847088 h 1847088"/>
                <a:gd name="connsiteX2" fmla="*/ 4471416 w 4471416"/>
                <a:gd name="connsiteY2" fmla="*/ 0 h 1847088"/>
                <a:gd name="connsiteX3" fmla="*/ 0 w 4471416"/>
                <a:gd name="connsiteY3" fmla="*/ 0 h 1847088"/>
                <a:gd name="connsiteX4" fmla="*/ 1069848 w 4471416"/>
                <a:gd name="connsiteY4" fmla="*/ 1837944 h 184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416" h="1847088">
                  <a:moveTo>
                    <a:pt x="1069848" y="1837944"/>
                  </a:moveTo>
                  <a:lnTo>
                    <a:pt x="3419856" y="1847088"/>
                  </a:lnTo>
                  <a:lnTo>
                    <a:pt x="4471416" y="0"/>
                  </a:lnTo>
                  <a:lnTo>
                    <a:pt x="0" y="0"/>
                  </a:lnTo>
                  <a:lnTo>
                    <a:pt x="1069848" y="1837944"/>
                  </a:lnTo>
                  <a:close/>
                </a:path>
              </a:pathLst>
            </a:custGeom>
            <a:solidFill>
              <a:srgbClr val="97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pic>
          <p:nvPicPr>
            <p:cNvPr id="16" name="Picture 15" descr="Image result for holland code assessment">
              <a:extLst>
                <a:ext uri="{FF2B5EF4-FFF2-40B4-BE49-F238E27FC236}">
                  <a16:creationId xmlns:a16="http://schemas.microsoft.com/office/drawing/2014/main" id="{295A781B-7120-4396-8333-41B3E75366AD}"/>
                </a:ext>
              </a:extLst>
            </p:cNvPr>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852986" y="2162147"/>
              <a:ext cx="4066428" cy="3441044"/>
            </a:xfrm>
            <a:prstGeom prst="rect">
              <a:avLst/>
            </a:prstGeom>
            <a:noFill/>
            <a:ln>
              <a:noFill/>
            </a:ln>
          </p:spPr>
        </p:pic>
        <p:sp>
          <p:nvSpPr>
            <p:cNvPr id="17" name="TextBox 16">
              <a:extLst>
                <a:ext uri="{FF2B5EF4-FFF2-40B4-BE49-F238E27FC236}">
                  <a16:creationId xmlns:a16="http://schemas.microsoft.com/office/drawing/2014/main" id="{AD11DEDF-F663-49AC-99BE-CB7B362D40E8}"/>
                </a:ext>
              </a:extLst>
            </p:cNvPr>
            <p:cNvSpPr txBox="1"/>
            <p:nvPr/>
          </p:nvSpPr>
          <p:spPr>
            <a:xfrm>
              <a:off x="135993" y="1141291"/>
              <a:ext cx="2545820" cy="2697085"/>
            </a:xfrm>
            <a:prstGeom prst="rect">
              <a:avLst/>
            </a:prstGeom>
            <a:noFill/>
          </p:spPr>
          <p:txBody>
            <a:bodyPr wrap="square" rtlCol="0">
              <a:spAutoFit/>
            </a:bodyPr>
            <a:lstStyle/>
            <a:p>
              <a:r>
                <a:rPr lang="en-US" sz="773" dirty="0">
                  <a:solidFill>
                    <a:schemeClr val="bg1"/>
                  </a:solidFill>
                </a:rPr>
                <a:t>Air Traffic Controller</a:t>
              </a:r>
            </a:p>
            <a:p>
              <a:r>
                <a:rPr lang="en-US" sz="773" dirty="0">
                  <a:solidFill>
                    <a:schemeClr val="bg1"/>
                  </a:solidFill>
                </a:rPr>
                <a:t>Archaeologist </a:t>
              </a:r>
            </a:p>
            <a:p>
              <a:r>
                <a:rPr lang="en-US" sz="773" dirty="0">
                  <a:solidFill>
                    <a:schemeClr val="bg1"/>
                  </a:solidFill>
                </a:rPr>
                <a:t>Athletic Trainer </a:t>
              </a:r>
            </a:p>
            <a:p>
              <a:r>
                <a:rPr lang="en-US" sz="773" dirty="0">
                  <a:solidFill>
                    <a:schemeClr val="bg1"/>
                  </a:solidFill>
                </a:rPr>
                <a:t>Cartographer </a:t>
              </a:r>
            </a:p>
            <a:p>
              <a:r>
                <a:rPr lang="en-US" sz="773" dirty="0">
                  <a:solidFill>
                    <a:schemeClr val="bg1"/>
                  </a:solidFill>
                </a:rPr>
                <a:t>Commercial Airline Pilot </a:t>
              </a:r>
            </a:p>
            <a:p>
              <a:r>
                <a:rPr lang="en-US" sz="773" dirty="0">
                  <a:solidFill>
                    <a:schemeClr val="bg1"/>
                  </a:solidFill>
                </a:rPr>
                <a:t>Commercial Drafter </a:t>
              </a:r>
            </a:p>
            <a:p>
              <a:r>
                <a:rPr lang="en-US" sz="773" dirty="0">
                  <a:solidFill>
                    <a:schemeClr val="bg1"/>
                  </a:solidFill>
                </a:rPr>
                <a:t>Corrections Officer </a:t>
              </a:r>
            </a:p>
            <a:p>
              <a:r>
                <a:rPr lang="en-US" sz="773" dirty="0">
                  <a:solidFill>
                    <a:schemeClr val="bg1"/>
                  </a:solidFill>
                </a:rPr>
                <a:t>Dental Technician</a:t>
              </a:r>
            </a:p>
            <a:p>
              <a:r>
                <a:rPr lang="en-US" sz="773" dirty="0">
                  <a:solidFill>
                    <a:schemeClr val="bg1"/>
                  </a:solidFill>
                </a:rPr>
                <a:t>Farm Manager </a:t>
              </a:r>
            </a:p>
            <a:p>
              <a:r>
                <a:rPr lang="en-US" sz="773" dirty="0">
                  <a:solidFill>
                    <a:schemeClr val="bg1"/>
                  </a:solidFill>
                </a:rPr>
                <a:t>Fish and Game Warden       Floral Designer  </a:t>
              </a:r>
            </a:p>
            <a:p>
              <a:r>
                <a:rPr lang="en-US" sz="773" dirty="0">
                  <a:solidFill>
                    <a:schemeClr val="bg1"/>
                  </a:solidFill>
                </a:rPr>
                <a:t>Forester        Geodetic Surveyor       Industrial Arts Teacher          Laboratory Technician    Landscape Architect      Mechanical Engineer       Optician          Petroleum Geologist  </a:t>
              </a:r>
            </a:p>
            <a:p>
              <a:r>
                <a:rPr lang="en-US" sz="773" dirty="0">
                  <a:solidFill>
                    <a:schemeClr val="bg1"/>
                  </a:solidFill>
                </a:rPr>
                <a:t>Police Officer </a:t>
              </a:r>
            </a:p>
            <a:p>
              <a:r>
                <a:rPr lang="en-US" sz="773" dirty="0">
                  <a:solidFill>
                    <a:schemeClr val="bg1"/>
                  </a:solidFill>
                </a:rPr>
                <a:t>Practical Nurse </a:t>
              </a:r>
            </a:p>
            <a:p>
              <a:r>
                <a:rPr lang="en-US" sz="773" dirty="0">
                  <a:solidFill>
                    <a:schemeClr val="bg1"/>
                  </a:solidFill>
                </a:rPr>
                <a:t>Property Manager  </a:t>
              </a:r>
            </a:p>
            <a:p>
              <a:r>
                <a:rPr lang="en-US" sz="773" dirty="0">
                  <a:solidFill>
                    <a:schemeClr val="bg1"/>
                  </a:solidFill>
                </a:rPr>
                <a:t>Recreation Manager  </a:t>
              </a:r>
            </a:p>
            <a:p>
              <a:r>
                <a:rPr lang="en-US" sz="773" dirty="0">
                  <a:solidFill>
                    <a:schemeClr val="bg1"/>
                  </a:solidFill>
                </a:rPr>
                <a:t>Service Manager  </a:t>
              </a:r>
            </a:p>
            <a:p>
              <a:r>
                <a:rPr lang="en-US" sz="773" dirty="0">
                  <a:solidFill>
                    <a:schemeClr val="bg1"/>
                  </a:solidFill>
                </a:rPr>
                <a:t>Software Technician  </a:t>
              </a:r>
            </a:p>
            <a:p>
              <a:r>
                <a:rPr lang="en-US" sz="773" dirty="0">
                  <a:solidFill>
                    <a:schemeClr val="bg1"/>
                  </a:solidFill>
                </a:rPr>
                <a:t>Ultrasound Technologist </a:t>
              </a:r>
            </a:p>
            <a:p>
              <a:r>
                <a:rPr lang="en-US" sz="773" dirty="0">
                  <a:solidFill>
                    <a:schemeClr val="bg1"/>
                  </a:solidFill>
                </a:rPr>
                <a:t>Vocational Rehabilitation Consultant  </a:t>
              </a:r>
            </a:p>
            <a:p>
              <a:endParaRPr lang="en-US" sz="695" dirty="0">
                <a:solidFill>
                  <a:schemeClr val="bg1"/>
                </a:solidFill>
              </a:endParaRPr>
            </a:p>
          </p:txBody>
        </p:sp>
        <p:sp>
          <p:nvSpPr>
            <p:cNvPr id="18" name="TextBox 17">
              <a:extLst>
                <a:ext uri="{FF2B5EF4-FFF2-40B4-BE49-F238E27FC236}">
                  <a16:creationId xmlns:a16="http://schemas.microsoft.com/office/drawing/2014/main" id="{030FF6B8-55EA-4998-BAC0-F8E3D31FFCCD}"/>
                </a:ext>
              </a:extLst>
            </p:cNvPr>
            <p:cNvSpPr txBox="1"/>
            <p:nvPr/>
          </p:nvSpPr>
          <p:spPr>
            <a:xfrm>
              <a:off x="2168093" y="1093851"/>
              <a:ext cx="3462251" cy="1043876"/>
            </a:xfrm>
            <a:prstGeom prst="rect">
              <a:avLst/>
            </a:prstGeom>
            <a:noFill/>
          </p:spPr>
          <p:txBody>
            <a:bodyPr wrap="square" rtlCol="0">
              <a:spAutoFit/>
            </a:bodyPr>
            <a:lstStyle/>
            <a:p>
              <a:pPr algn="ctr"/>
              <a:r>
                <a:rPr lang="en-US" sz="773" dirty="0">
                  <a:solidFill>
                    <a:schemeClr val="bg1"/>
                  </a:solidFill>
                </a:rPr>
                <a:t>Actuary      Anesthesiologist      Anthropologist     Archaeologist    </a:t>
              </a:r>
            </a:p>
            <a:p>
              <a:pPr algn="ctr"/>
              <a:r>
                <a:rPr lang="en-US" sz="773" dirty="0">
                  <a:solidFill>
                    <a:schemeClr val="bg1"/>
                  </a:solidFill>
                </a:rPr>
                <a:t>Biochemist      Biologist Chemical Engineer       Chemist      </a:t>
              </a:r>
            </a:p>
            <a:p>
              <a:pPr algn="ctr"/>
              <a:r>
                <a:rPr lang="en-US" sz="773" dirty="0">
                  <a:solidFill>
                    <a:schemeClr val="bg1"/>
                  </a:solidFill>
                </a:rPr>
                <a:t>Computer Systems Analyst    Dentist        Ecologist    Economist      </a:t>
              </a:r>
            </a:p>
            <a:p>
              <a:pPr algn="ctr"/>
              <a:r>
                <a:rPr lang="en-US" sz="773" dirty="0">
                  <a:solidFill>
                    <a:schemeClr val="bg1"/>
                  </a:solidFill>
                </a:rPr>
                <a:t>Electrical Engineer        Geologist       Horticulturist     </a:t>
              </a:r>
            </a:p>
            <a:p>
              <a:pPr algn="ctr"/>
              <a:r>
                <a:rPr lang="en-US" sz="773" dirty="0">
                  <a:solidFill>
                    <a:schemeClr val="bg1"/>
                  </a:solidFill>
                </a:rPr>
                <a:t>Mathematician Medical Technologist       Meteorologist     </a:t>
              </a:r>
            </a:p>
            <a:p>
              <a:pPr algn="ctr"/>
              <a:r>
                <a:rPr lang="en-US" sz="773" dirty="0">
                  <a:solidFill>
                    <a:schemeClr val="bg1"/>
                  </a:solidFill>
                </a:rPr>
                <a:t>Nurse Practitioner      Pharmacist     Physician</a:t>
              </a:r>
            </a:p>
            <a:p>
              <a:pPr algn="ctr"/>
              <a:r>
                <a:rPr lang="en-US" sz="773" dirty="0">
                  <a:solidFill>
                    <a:schemeClr val="bg1"/>
                  </a:solidFill>
                </a:rPr>
                <a:t>Psychologist        Research Analyst   Statistician     </a:t>
              </a:r>
            </a:p>
            <a:p>
              <a:pPr algn="ctr"/>
              <a:r>
                <a:rPr lang="en-US" sz="773" dirty="0">
                  <a:solidFill>
                    <a:schemeClr val="bg1"/>
                  </a:solidFill>
                </a:rPr>
                <a:t>Surgeon      Technical Writer    Veterinarian </a:t>
              </a:r>
            </a:p>
          </p:txBody>
        </p:sp>
        <p:sp>
          <p:nvSpPr>
            <p:cNvPr id="19" name="TextBox 18">
              <a:extLst>
                <a:ext uri="{FF2B5EF4-FFF2-40B4-BE49-F238E27FC236}">
                  <a16:creationId xmlns:a16="http://schemas.microsoft.com/office/drawing/2014/main" id="{F3BE02A4-1143-436D-9C60-BF4D0450B238}"/>
                </a:ext>
              </a:extLst>
            </p:cNvPr>
            <p:cNvSpPr txBox="1"/>
            <p:nvPr/>
          </p:nvSpPr>
          <p:spPr>
            <a:xfrm>
              <a:off x="5742769" y="1129399"/>
              <a:ext cx="1893639" cy="2590133"/>
            </a:xfrm>
            <a:prstGeom prst="rect">
              <a:avLst/>
            </a:prstGeom>
            <a:noFill/>
          </p:spPr>
          <p:txBody>
            <a:bodyPr wrap="square" rtlCol="0">
              <a:spAutoFit/>
            </a:bodyPr>
            <a:lstStyle/>
            <a:p>
              <a:pPr algn="r"/>
              <a:r>
                <a:rPr lang="en-US" sz="773" dirty="0"/>
                <a:t>Actor (AES) Advertising Art Director </a:t>
              </a:r>
            </a:p>
            <a:p>
              <a:pPr algn="r"/>
              <a:r>
                <a:rPr lang="en-US" sz="773" dirty="0"/>
                <a:t>Advertising Manager </a:t>
              </a:r>
            </a:p>
            <a:p>
              <a:pPr algn="r"/>
              <a:r>
                <a:rPr lang="en-US" sz="773" dirty="0"/>
                <a:t>Architect </a:t>
              </a:r>
            </a:p>
            <a:p>
              <a:pPr algn="r"/>
              <a:r>
                <a:rPr lang="en-US" sz="773" dirty="0"/>
                <a:t>Art Teacher </a:t>
              </a:r>
            </a:p>
            <a:p>
              <a:pPr algn="r"/>
              <a:r>
                <a:rPr lang="en-US" sz="773" dirty="0"/>
                <a:t>Artist </a:t>
              </a:r>
            </a:p>
            <a:p>
              <a:pPr algn="r"/>
              <a:r>
                <a:rPr lang="en-US" sz="773" dirty="0"/>
                <a:t>Copy Writer </a:t>
              </a:r>
            </a:p>
            <a:p>
              <a:pPr algn="r"/>
              <a:r>
                <a:rPr lang="en-US" sz="773" dirty="0"/>
                <a:t>Dance Instructor </a:t>
              </a:r>
            </a:p>
            <a:p>
              <a:pPr algn="r"/>
              <a:r>
                <a:rPr lang="en-US" sz="773" dirty="0"/>
                <a:t>Drama Coach </a:t>
              </a:r>
            </a:p>
            <a:p>
              <a:pPr algn="r"/>
              <a:r>
                <a:rPr lang="en-US" sz="773" dirty="0"/>
                <a:t>English Teacher </a:t>
              </a:r>
            </a:p>
            <a:p>
              <a:pPr algn="r"/>
              <a:r>
                <a:rPr lang="en-US" sz="773" dirty="0"/>
                <a:t>Entertainer/Performer </a:t>
              </a:r>
            </a:p>
            <a:p>
              <a:pPr algn="r"/>
              <a:r>
                <a:rPr lang="en-US" sz="773" dirty="0"/>
                <a:t>Fashion Illustrator       Interior Designer </a:t>
              </a:r>
            </a:p>
            <a:p>
              <a:pPr algn="r"/>
              <a:r>
                <a:rPr lang="en-US" sz="773" dirty="0"/>
                <a:t>Intelligence Research Specialist </a:t>
              </a:r>
            </a:p>
            <a:p>
              <a:pPr algn="r"/>
              <a:r>
                <a:rPr lang="en-US" sz="773" dirty="0"/>
                <a:t>Journalist/Reporter </a:t>
              </a:r>
            </a:p>
            <a:p>
              <a:pPr algn="r"/>
              <a:r>
                <a:rPr lang="en-US" sz="773" dirty="0"/>
                <a:t>Landscape Architect </a:t>
              </a:r>
            </a:p>
            <a:p>
              <a:pPr algn="r"/>
              <a:r>
                <a:rPr lang="en-US" sz="773" dirty="0"/>
                <a:t>Librarian </a:t>
              </a:r>
            </a:p>
            <a:p>
              <a:pPr algn="r"/>
              <a:r>
                <a:rPr lang="en-US" sz="773" dirty="0"/>
                <a:t>Medical Illustrator </a:t>
              </a:r>
            </a:p>
            <a:p>
              <a:pPr algn="r"/>
              <a:r>
                <a:rPr lang="en-US" sz="773" dirty="0"/>
                <a:t>Museum Curator </a:t>
              </a:r>
            </a:p>
            <a:p>
              <a:pPr algn="r"/>
              <a:r>
                <a:rPr lang="en-US" sz="773" dirty="0"/>
                <a:t>Music Teacher </a:t>
              </a:r>
            </a:p>
            <a:p>
              <a:pPr algn="r"/>
              <a:r>
                <a:rPr lang="en-US" sz="773" dirty="0"/>
                <a:t>Photographer </a:t>
              </a:r>
            </a:p>
            <a:p>
              <a:pPr algn="r"/>
              <a:r>
                <a:rPr lang="en-US" sz="773" dirty="0"/>
                <a:t>Writer </a:t>
              </a:r>
            </a:p>
            <a:p>
              <a:pPr algn="r"/>
              <a:r>
                <a:rPr lang="en-US" sz="773" dirty="0"/>
                <a:t>Graphic Designer </a:t>
              </a:r>
            </a:p>
          </p:txBody>
        </p:sp>
        <p:sp>
          <p:nvSpPr>
            <p:cNvPr id="20" name="TextBox 19">
              <a:extLst>
                <a:ext uri="{FF2B5EF4-FFF2-40B4-BE49-F238E27FC236}">
                  <a16:creationId xmlns:a16="http://schemas.microsoft.com/office/drawing/2014/main" id="{DEBAF3B3-A85D-4856-9DB8-E2831CA1BA0B}"/>
                </a:ext>
              </a:extLst>
            </p:cNvPr>
            <p:cNvSpPr txBox="1"/>
            <p:nvPr/>
          </p:nvSpPr>
          <p:spPr>
            <a:xfrm>
              <a:off x="5742768" y="3987957"/>
              <a:ext cx="1893639" cy="2828018"/>
            </a:xfrm>
            <a:prstGeom prst="rect">
              <a:avLst/>
            </a:prstGeom>
            <a:noFill/>
          </p:spPr>
          <p:txBody>
            <a:bodyPr wrap="square" rtlCol="0">
              <a:spAutoFit/>
            </a:bodyPr>
            <a:lstStyle/>
            <a:p>
              <a:pPr algn="r"/>
              <a:r>
                <a:rPr lang="en-US" sz="773" dirty="0"/>
                <a:t>City Manager</a:t>
              </a:r>
            </a:p>
            <a:p>
              <a:pPr algn="r"/>
              <a:r>
                <a:rPr lang="en-US" sz="773" dirty="0"/>
                <a:t>Clinical Dietitian</a:t>
              </a:r>
            </a:p>
            <a:p>
              <a:pPr algn="r"/>
              <a:r>
                <a:rPr lang="en-US" sz="773" dirty="0"/>
                <a:t>College/University Faculty</a:t>
              </a:r>
            </a:p>
            <a:p>
              <a:pPr algn="r"/>
              <a:r>
                <a:rPr lang="en-US" sz="773" dirty="0"/>
                <a:t>Community Org. Director</a:t>
              </a:r>
            </a:p>
            <a:p>
              <a:pPr algn="r"/>
              <a:r>
                <a:rPr lang="en-US" sz="773" dirty="0"/>
                <a:t>Consumer Affairs Director</a:t>
              </a:r>
            </a:p>
            <a:p>
              <a:pPr algn="r"/>
              <a:r>
                <a:rPr lang="en-US" sz="773" dirty="0"/>
                <a:t>Counselor/Therapist</a:t>
              </a:r>
            </a:p>
            <a:p>
              <a:pPr algn="r"/>
              <a:r>
                <a:rPr lang="en-US" sz="773" dirty="0"/>
                <a:t>Historian</a:t>
              </a:r>
            </a:p>
            <a:p>
              <a:pPr algn="r"/>
              <a:r>
                <a:rPr lang="en-US" sz="773" dirty="0"/>
                <a:t>Hospital Administrator</a:t>
              </a:r>
            </a:p>
            <a:p>
              <a:pPr algn="r"/>
              <a:r>
                <a:rPr lang="en-US" sz="773" dirty="0"/>
                <a:t>Psychologist </a:t>
              </a:r>
            </a:p>
            <a:p>
              <a:pPr algn="r"/>
              <a:r>
                <a:rPr lang="en-US" sz="773" dirty="0"/>
                <a:t>Insurance Claims Examiner        Librarian</a:t>
              </a:r>
            </a:p>
            <a:p>
              <a:pPr algn="r"/>
              <a:r>
                <a:rPr lang="en-US" sz="773" dirty="0"/>
                <a:t>Medical Assistant       Minister/Priest/Rabbi</a:t>
              </a:r>
            </a:p>
            <a:p>
              <a:pPr algn="r"/>
              <a:r>
                <a:rPr lang="en-US" sz="773" dirty="0"/>
                <a:t>Paralegal         Park Naturalist</a:t>
              </a:r>
            </a:p>
            <a:p>
              <a:pPr algn="r"/>
              <a:r>
                <a:rPr lang="en-US" sz="773" dirty="0"/>
                <a:t>Physical Therapist</a:t>
              </a:r>
            </a:p>
            <a:p>
              <a:pPr algn="r"/>
              <a:r>
                <a:rPr lang="en-US" sz="773" dirty="0"/>
                <a:t>Police Officer </a:t>
              </a:r>
            </a:p>
            <a:p>
              <a:pPr algn="r"/>
              <a:r>
                <a:rPr lang="en-US" sz="773" dirty="0"/>
                <a:t>Probation and Parole Officer</a:t>
              </a:r>
            </a:p>
            <a:p>
              <a:pPr algn="r"/>
              <a:r>
                <a:rPr lang="en-US" sz="773" dirty="0"/>
                <a:t>Real Estate Appraiser</a:t>
              </a:r>
            </a:p>
            <a:p>
              <a:pPr algn="r"/>
              <a:r>
                <a:rPr lang="en-US" sz="773" dirty="0"/>
                <a:t>Recreation Director</a:t>
              </a:r>
            </a:p>
            <a:p>
              <a:pPr algn="r"/>
              <a:r>
                <a:rPr lang="en-US" sz="773" dirty="0"/>
                <a:t>Registered Nurse</a:t>
              </a:r>
            </a:p>
            <a:p>
              <a:pPr algn="r"/>
              <a:r>
                <a:rPr lang="en-US" sz="773" dirty="0"/>
                <a:t>Teacher         Social Worker</a:t>
              </a:r>
            </a:p>
            <a:p>
              <a:pPr algn="r"/>
              <a:r>
                <a:rPr lang="en-US" sz="773" dirty="0"/>
                <a:t>Speech Pathologist</a:t>
              </a:r>
            </a:p>
            <a:p>
              <a:pPr algn="r"/>
              <a:r>
                <a:rPr lang="en-US" sz="773" dirty="0"/>
                <a:t>Vocational-Rehab. Counselor </a:t>
              </a:r>
            </a:p>
            <a:p>
              <a:pPr algn="r"/>
              <a:r>
                <a:rPr lang="en-US" sz="773" dirty="0"/>
                <a:t>Volunteer Services Director </a:t>
              </a:r>
            </a:p>
          </p:txBody>
        </p:sp>
        <p:sp>
          <p:nvSpPr>
            <p:cNvPr id="21" name="Isosceles Triangle 38">
              <a:extLst>
                <a:ext uri="{FF2B5EF4-FFF2-40B4-BE49-F238E27FC236}">
                  <a16:creationId xmlns:a16="http://schemas.microsoft.com/office/drawing/2014/main" id="{0A46CBD4-6F06-4681-AC1A-925D9D5EA4BA}"/>
                </a:ext>
              </a:extLst>
            </p:cNvPr>
            <p:cNvSpPr/>
            <p:nvPr/>
          </p:nvSpPr>
          <p:spPr>
            <a:xfrm>
              <a:off x="2143807" y="2344415"/>
              <a:ext cx="1731125" cy="1523381"/>
            </a:xfrm>
            <a:prstGeom prst="triangle">
              <a:avLst/>
            </a:prstGeom>
            <a:solidFill>
              <a:srgbClr val="33333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22" name="TextBox 21">
              <a:extLst>
                <a:ext uri="{FF2B5EF4-FFF2-40B4-BE49-F238E27FC236}">
                  <a16:creationId xmlns:a16="http://schemas.microsoft.com/office/drawing/2014/main" id="{A6D335A4-AED8-485A-9ABF-68945391A041}"/>
                </a:ext>
              </a:extLst>
            </p:cNvPr>
            <p:cNvSpPr txBox="1"/>
            <p:nvPr/>
          </p:nvSpPr>
          <p:spPr>
            <a:xfrm>
              <a:off x="2075442" y="2743396"/>
              <a:ext cx="1677062" cy="1268809"/>
            </a:xfrm>
            <a:prstGeom prst="rect">
              <a:avLst/>
            </a:prstGeom>
            <a:noFill/>
            <a:ln>
              <a:noFill/>
            </a:ln>
          </p:spPr>
          <p:txBody>
            <a:bodyPr wrap="none" rtlCol="0">
              <a:spAutoFit/>
            </a:bodyPr>
            <a:lstStyle/>
            <a:p>
              <a:pPr algn="ctr"/>
              <a:r>
                <a:rPr lang="en-US" sz="695" b="1" dirty="0">
                  <a:solidFill>
                    <a:schemeClr val="bg1"/>
                  </a:solidFill>
                </a:rPr>
                <a:t>“The </a:t>
              </a:r>
            </a:p>
            <a:p>
              <a:pPr algn="ctr"/>
              <a:r>
                <a:rPr lang="en-US" sz="695" b="1" dirty="0">
                  <a:solidFill>
                    <a:schemeClr val="bg1"/>
                  </a:solidFill>
                </a:rPr>
                <a:t>Doers</a:t>
              </a:r>
              <a:r>
                <a:rPr lang="en-US" sz="695" dirty="0">
                  <a:solidFill>
                    <a:schemeClr val="bg1"/>
                  </a:solidFill>
                </a:rPr>
                <a:t>”</a:t>
              </a:r>
            </a:p>
            <a:p>
              <a:pPr algn="ctr"/>
              <a:r>
                <a:rPr lang="en-US" sz="695" dirty="0">
                  <a:solidFill>
                    <a:schemeClr val="bg1"/>
                  </a:solidFill>
                </a:rPr>
                <a:t>Prefer to work </a:t>
              </a:r>
            </a:p>
            <a:p>
              <a:pPr algn="ctr"/>
              <a:r>
                <a:rPr lang="en-US" sz="695" dirty="0">
                  <a:solidFill>
                    <a:schemeClr val="bg1"/>
                  </a:solidFill>
                </a:rPr>
                <a:t>with objects and </a:t>
              </a:r>
            </a:p>
            <a:p>
              <a:pPr algn="ctr"/>
              <a:r>
                <a:rPr lang="en-US" sz="695" dirty="0">
                  <a:solidFill>
                    <a:schemeClr val="bg1"/>
                  </a:solidFill>
                </a:rPr>
                <a:t>things, enjoy creating </a:t>
              </a:r>
            </a:p>
            <a:p>
              <a:pPr algn="ctr"/>
              <a:r>
                <a:rPr lang="en-US" sz="695" dirty="0">
                  <a:solidFill>
                    <a:schemeClr val="bg1"/>
                  </a:solidFill>
                </a:rPr>
                <a:t>things with their hands </a:t>
              </a:r>
            </a:p>
            <a:p>
              <a:pPr algn="ctr"/>
              <a:r>
                <a:rPr lang="en-US" sz="695" dirty="0">
                  <a:solidFill>
                    <a:schemeClr val="bg1"/>
                  </a:solidFill>
                </a:rPr>
                <a:t>and using tools and </a:t>
              </a:r>
            </a:p>
            <a:p>
              <a:pPr algn="ctr"/>
              <a:r>
                <a:rPr lang="en-US" sz="695" dirty="0">
                  <a:solidFill>
                    <a:schemeClr val="bg1"/>
                  </a:solidFill>
                </a:rPr>
                <a:t>machines. Enjoy being physically </a:t>
              </a:r>
            </a:p>
            <a:p>
              <a:pPr algn="ctr"/>
              <a:r>
                <a:rPr lang="en-US" sz="695" dirty="0">
                  <a:solidFill>
                    <a:schemeClr val="bg1"/>
                  </a:solidFill>
                </a:rPr>
                <a:t>active, solving mechanical problems, </a:t>
              </a:r>
            </a:p>
            <a:p>
              <a:pPr algn="ctr"/>
              <a:r>
                <a:rPr lang="en-US" sz="695" dirty="0">
                  <a:solidFill>
                    <a:schemeClr val="bg1"/>
                  </a:solidFill>
                </a:rPr>
                <a:t>playing sports and working outdoors.</a:t>
              </a:r>
            </a:p>
            <a:p>
              <a:r>
                <a:rPr lang="en-US" sz="695" dirty="0"/>
                <a:t> </a:t>
              </a:r>
            </a:p>
          </p:txBody>
        </p:sp>
        <p:sp>
          <p:nvSpPr>
            <p:cNvPr id="23" name="Isosceles Triangle 42">
              <a:extLst>
                <a:ext uri="{FF2B5EF4-FFF2-40B4-BE49-F238E27FC236}">
                  <a16:creationId xmlns:a16="http://schemas.microsoft.com/office/drawing/2014/main" id="{2BEED021-D78D-42A6-AF8E-2E9E9B998B3B}"/>
                </a:ext>
              </a:extLst>
            </p:cNvPr>
            <p:cNvSpPr/>
            <p:nvPr/>
          </p:nvSpPr>
          <p:spPr>
            <a:xfrm>
              <a:off x="3024170" y="3893997"/>
              <a:ext cx="1731125" cy="1523381"/>
            </a:xfrm>
            <a:prstGeom prst="triangle">
              <a:avLst/>
            </a:prstGeom>
            <a:solidFill>
              <a:srgbClr val="CB9F5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24" name="TextBox 23">
              <a:extLst>
                <a:ext uri="{FF2B5EF4-FFF2-40B4-BE49-F238E27FC236}">
                  <a16:creationId xmlns:a16="http://schemas.microsoft.com/office/drawing/2014/main" id="{3D13CF6B-EC02-46FE-9C65-C995C88181EC}"/>
                </a:ext>
              </a:extLst>
            </p:cNvPr>
            <p:cNvSpPr txBox="1"/>
            <p:nvPr/>
          </p:nvSpPr>
          <p:spPr>
            <a:xfrm>
              <a:off x="3087844" y="4267714"/>
              <a:ext cx="1435008" cy="1268809"/>
            </a:xfrm>
            <a:prstGeom prst="rect">
              <a:avLst/>
            </a:prstGeom>
            <a:noFill/>
          </p:spPr>
          <p:txBody>
            <a:bodyPr wrap="none" rtlCol="0">
              <a:spAutoFit/>
            </a:bodyPr>
            <a:lstStyle/>
            <a:p>
              <a:pPr algn="ctr"/>
              <a:r>
                <a:rPr lang="en-US" sz="695" b="1" dirty="0"/>
                <a:t>“The </a:t>
              </a:r>
            </a:p>
            <a:p>
              <a:pPr algn="ctr"/>
              <a:r>
                <a:rPr lang="en-US" sz="695" b="1" dirty="0"/>
                <a:t>Persuaders”</a:t>
              </a:r>
            </a:p>
            <a:p>
              <a:pPr algn="ctr"/>
              <a:r>
                <a:rPr lang="en-US" sz="695" dirty="0"/>
                <a:t>Prefer selling and </a:t>
              </a:r>
            </a:p>
            <a:p>
              <a:pPr algn="ctr"/>
              <a:r>
                <a:rPr lang="en-US" sz="695" dirty="0"/>
                <a:t>performing, enjoy </a:t>
              </a:r>
            </a:p>
            <a:p>
              <a:pPr algn="ctr"/>
              <a:r>
                <a:rPr lang="en-US" sz="695" dirty="0"/>
                <a:t>influencing others and </a:t>
              </a:r>
            </a:p>
            <a:p>
              <a:pPr algn="ctr"/>
              <a:r>
                <a:rPr lang="en-US" sz="695" dirty="0"/>
                <a:t>being leaders, and like </a:t>
              </a:r>
            </a:p>
            <a:p>
              <a:pPr algn="ctr"/>
              <a:r>
                <a:rPr lang="en-US" sz="695" dirty="0"/>
                <a:t>competitive activities. Enjoy </a:t>
              </a:r>
            </a:p>
            <a:p>
              <a:pPr algn="ctr"/>
              <a:r>
                <a:rPr lang="en-US" sz="695" dirty="0"/>
                <a:t>discussing politics, selling and </a:t>
              </a:r>
            </a:p>
            <a:p>
              <a:pPr algn="ctr"/>
              <a:r>
                <a:rPr lang="en-US" sz="695" dirty="0"/>
                <a:t>promoting, and having power and </a:t>
              </a:r>
            </a:p>
            <a:p>
              <a:pPr algn="ctr"/>
              <a:r>
                <a:rPr lang="en-US" sz="695" dirty="0"/>
                <a:t>Status. </a:t>
              </a:r>
            </a:p>
            <a:p>
              <a:pPr algn="ctr"/>
              <a:r>
                <a:rPr lang="en-US" sz="695" dirty="0"/>
                <a:t> </a:t>
              </a:r>
            </a:p>
          </p:txBody>
        </p:sp>
        <p:sp>
          <p:nvSpPr>
            <p:cNvPr id="25" name="Isosceles Triangle 44">
              <a:extLst>
                <a:ext uri="{FF2B5EF4-FFF2-40B4-BE49-F238E27FC236}">
                  <a16:creationId xmlns:a16="http://schemas.microsoft.com/office/drawing/2014/main" id="{447B2D00-DAF7-4EE0-84B9-DE292E16F101}"/>
                </a:ext>
              </a:extLst>
            </p:cNvPr>
            <p:cNvSpPr/>
            <p:nvPr/>
          </p:nvSpPr>
          <p:spPr>
            <a:xfrm>
              <a:off x="3922495" y="2350303"/>
              <a:ext cx="1731125" cy="1523381"/>
            </a:xfrm>
            <a:prstGeom prst="triangl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26" name="TextBox 25">
              <a:extLst>
                <a:ext uri="{FF2B5EF4-FFF2-40B4-BE49-F238E27FC236}">
                  <a16:creationId xmlns:a16="http://schemas.microsoft.com/office/drawing/2014/main" id="{3467E82A-4A35-4D19-9ABB-20D1A019288B}"/>
                </a:ext>
              </a:extLst>
            </p:cNvPr>
            <p:cNvSpPr txBox="1"/>
            <p:nvPr/>
          </p:nvSpPr>
          <p:spPr>
            <a:xfrm>
              <a:off x="3920582" y="2799636"/>
              <a:ext cx="1566454" cy="1054904"/>
            </a:xfrm>
            <a:prstGeom prst="rect">
              <a:avLst/>
            </a:prstGeom>
            <a:noFill/>
          </p:spPr>
          <p:txBody>
            <a:bodyPr wrap="none" rtlCol="0">
              <a:spAutoFit/>
            </a:bodyPr>
            <a:lstStyle/>
            <a:p>
              <a:pPr algn="ctr"/>
              <a:r>
                <a:rPr lang="en-US" sz="695" b="1" dirty="0"/>
                <a:t>“The </a:t>
              </a:r>
            </a:p>
            <a:p>
              <a:pPr algn="ctr"/>
              <a:r>
                <a:rPr lang="en-US" sz="695" b="1" dirty="0"/>
                <a:t>Creators”</a:t>
              </a:r>
            </a:p>
            <a:p>
              <a:pPr algn="ctr"/>
              <a:r>
                <a:rPr lang="en-US" sz="695" dirty="0"/>
                <a:t>Prefer to be </a:t>
              </a:r>
            </a:p>
            <a:p>
              <a:pPr algn="ctr"/>
              <a:r>
                <a:rPr lang="en-US" sz="695" dirty="0"/>
                <a:t>expressive, innovative, </a:t>
              </a:r>
            </a:p>
            <a:p>
              <a:pPr algn="ctr"/>
              <a:r>
                <a:rPr lang="en-US" sz="695" dirty="0"/>
                <a:t>and don’t like structure </a:t>
              </a:r>
            </a:p>
            <a:p>
              <a:pPr algn="ctr"/>
              <a:r>
                <a:rPr lang="en-US" sz="695" dirty="0"/>
                <a:t>or conformity. Enjoy: poetry, </a:t>
              </a:r>
            </a:p>
            <a:p>
              <a:pPr algn="ctr"/>
              <a:r>
                <a:rPr lang="en-US" sz="695" dirty="0"/>
                <a:t>writing, photography, designing, </a:t>
              </a:r>
            </a:p>
            <a:p>
              <a:pPr algn="ctr"/>
              <a:r>
                <a:rPr lang="en-US" sz="695" dirty="0"/>
                <a:t>singing, acting, dancing, painting, </a:t>
              </a:r>
            </a:p>
            <a:p>
              <a:pPr algn="ctr"/>
              <a:r>
                <a:rPr lang="en-US" sz="695" dirty="0"/>
                <a:t>and attending exhibits and theaters.   </a:t>
              </a:r>
            </a:p>
          </p:txBody>
        </p:sp>
        <p:sp>
          <p:nvSpPr>
            <p:cNvPr id="27" name="Isosceles Triangle 48">
              <a:extLst>
                <a:ext uri="{FF2B5EF4-FFF2-40B4-BE49-F238E27FC236}">
                  <a16:creationId xmlns:a16="http://schemas.microsoft.com/office/drawing/2014/main" id="{A1C21E8A-BDEA-423B-95BE-92FCB2061505}"/>
                </a:ext>
              </a:extLst>
            </p:cNvPr>
            <p:cNvSpPr/>
            <p:nvPr/>
          </p:nvSpPr>
          <p:spPr>
            <a:xfrm rot="10800000">
              <a:off x="2148008" y="3884585"/>
              <a:ext cx="1731125" cy="1523381"/>
            </a:xfrm>
            <a:prstGeom prst="triangle">
              <a:avLst/>
            </a:prstGeom>
            <a:solidFill>
              <a:srgbClr val="99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28" name="TextBox 27">
              <a:extLst>
                <a:ext uri="{FF2B5EF4-FFF2-40B4-BE49-F238E27FC236}">
                  <a16:creationId xmlns:a16="http://schemas.microsoft.com/office/drawing/2014/main" id="{FAC134EC-D536-4762-A581-E03D3CA559AA}"/>
                </a:ext>
              </a:extLst>
            </p:cNvPr>
            <p:cNvSpPr txBox="1"/>
            <p:nvPr/>
          </p:nvSpPr>
          <p:spPr>
            <a:xfrm>
              <a:off x="2188813" y="3948059"/>
              <a:ext cx="1459054" cy="1054904"/>
            </a:xfrm>
            <a:prstGeom prst="rect">
              <a:avLst/>
            </a:prstGeom>
            <a:noFill/>
          </p:spPr>
          <p:txBody>
            <a:bodyPr wrap="none" rtlCol="0">
              <a:spAutoFit/>
            </a:bodyPr>
            <a:lstStyle/>
            <a:p>
              <a:pPr algn="ctr"/>
              <a:r>
                <a:rPr lang="en-US" sz="695" b="1" dirty="0">
                  <a:solidFill>
                    <a:schemeClr val="bg1"/>
                  </a:solidFill>
                </a:rPr>
                <a:t>“The Organizers” </a:t>
              </a:r>
              <a:r>
                <a:rPr lang="en-US" sz="695" dirty="0">
                  <a:solidFill>
                    <a:schemeClr val="bg1"/>
                  </a:solidFill>
                </a:rPr>
                <a:t>prefer order and </a:t>
              </a:r>
            </a:p>
            <a:p>
              <a:pPr algn="ctr"/>
              <a:r>
                <a:rPr lang="en-US" sz="695" dirty="0">
                  <a:solidFill>
                    <a:schemeClr val="bg1"/>
                  </a:solidFill>
                </a:rPr>
                <a:t>systems. They like to see things </a:t>
              </a:r>
            </a:p>
            <a:p>
              <a:pPr algn="ctr"/>
              <a:r>
                <a:rPr lang="en-US" sz="695" dirty="0">
                  <a:solidFill>
                    <a:schemeClr val="bg1"/>
                  </a:solidFill>
                </a:rPr>
                <a:t>run efficiently and smoothly.</a:t>
              </a:r>
            </a:p>
            <a:p>
              <a:pPr algn="ctr"/>
              <a:r>
                <a:rPr lang="en-US" sz="695" dirty="0">
                  <a:solidFill>
                    <a:schemeClr val="bg1"/>
                  </a:solidFill>
                </a:rPr>
                <a:t>Enjoy keeping </a:t>
              </a:r>
            </a:p>
            <a:p>
              <a:pPr algn="ctr"/>
              <a:r>
                <a:rPr lang="en-US" sz="695" dirty="0">
                  <a:solidFill>
                    <a:schemeClr val="bg1"/>
                  </a:solidFill>
                </a:rPr>
                <a:t>records, organizing, </a:t>
              </a:r>
            </a:p>
            <a:p>
              <a:pPr algn="ctr"/>
              <a:r>
                <a:rPr lang="en-US" sz="695" dirty="0">
                  <a:solidFill>
                    <a:schemeClr val="bg1"/>
                  </a:solidFill>
                </a:rPr>
                <a:t>working with </a:t>
              </a:r>
            </a:p>
            <a:p>
              <a:pPr algn="ctr"/>
              <a:r>
                <a:rPr lang="en-US" sz="695" dirty="0">
                  <a:solidFill>
                    <a:schemeClr val="bg1"/>
                  </a:solidFill>
                </a:rPr>
                <a:t>numbers </a:t>
              </a:r>
            </a:p>
            <a:p>
              <a:pPr algn="ctr"/>
              <a:r>
                <a:rPr lang="en-US" sz="695" dirty="0">
                  <a:solidFill>
                    <a:schemeClr val="bg1"/>
                  </a:solidFill>
                </a:rPr>
                <a:t>and using </a:t>
              </a:r>
            </a:p>
            <a:p>
              <a:pPr algn="ctr"/>
              <a:r>
                <a:rPr lang="en-US" sz="695" dirty="0">
                  <a:solidFill>
                    <a:schemeClr val="bg1"/>
                  </a:solidFill>
                </a:rPr>
                <a:t>computers.</a:t>
              </a:r>
            </a:p>
          </p:txBody>
        </p:sp>
        <p:sp>
          <p:nvSpPr>
            <p:cNvPr id="29" name="Isosceles Triangle 51">
              <a:extLst>
                <a:ext uri="{FF2B5EF4-FFF2-40B4-BE49-F238E27FC236}">
                  <a16:creationId xmlns:a16="http://schemas.microsoft.com/office/drawing/2014/main" id="{83292713-08A9-4A9F-9A08-F0B08F4B0FCF}"/>
                </a:ext>
              </a:extLst>
            </p:cNvPr>
            <p:cNvSpPr/>
            <p:nvPr/>
          </p:nvSpPr>
          <p:spPr>
            <a:xfrm rot="10800000">
              <a:off x="3035640" y="2350239"/>
              <a:ext cx="1731125" cy="1523381"/>
            </a:xfrm>
            <a:prstGeom prst="triangle">
              <a:avLst/>
            </a:prstGeom>
            <a:solidFill>
              <a:srgbClr val="CCCC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30" name="TextBox 29">
              <a:extLst>
                <a:ext uri="{FF2B5EF4-FFF2-40B4-BE49-F238E27FC236}">
                  <a16:creationId xmlns:a16="http://schemas.microsoft.com/office/drawing/2014/main" id="{B5F386EC-94A2-45BE-9484-4DA539D349A3}"/>
                </a:ext>
              </a:extLst>
            </p:cNvPr>
            <p:cNvSpPr txBox="1"/>
            <p:nvPr/>
          </p:nvSpPr>
          <p:spPr>
            <a:xfrm>
              <a:off x="3089960" y="2393687"/>
              <a:ext cx="1476686" cy="1054904"/>
            </a:xfrm>
            <a:prstGeom prst="rect">
              <a:avLst/>
            </a:prstGeom>
            <a:noFill/>
          </p:spPr>
          <p:txBody>
            <a:bodyPr wrap="none" rtlCol="0">
              <a:spAutoFit/>
            </a:bodyPr>
            <a:lstStyle/>
            <a:p>
              <a:pPr algn="ctr"/>
              <a:r>
                <a:rPr lang="en-US" sz="695" b="1" dirty="0"/>
                <a:t>“The Thinkers” </a:t>
              </a:r>
              <a:r>
                <a:rPr lang="en-US" sz="695" dirty="0"/>
                <a:t>a strong desire to </a:t>
              </a:r>
            </a:p>
            <a:p>
              <a:pPr algn="ctr"/>
              <a:r>
                <a:rPr lang="en-US" sz="695" dirty="0"/>
                <a:t>understand cause and effect, and </a:t>
              </a:r>
            </a:p>
            <a:p>
              <a:pPr algn="ctr"/>
              <a:r>
                <a:rPr lang="en-US" sz="695" dirty="0"/>
                <a:t>solve problems. Enjoy jobs that are </a:t>
              </a:r>
            </a:p>
            <a:p>
              <a:pPr algn="ctr"/>
              <a:r>
                <a:rPr lang="en-US" sz="695" dirty="0"/>
                <a:t>scientific in nature and jobs </a:t>
              </a:r>
            </a:p>
            <a:p>
              <a:pPr algn="ctr"/>
              <a:r>
                <a:rPr lang="en-US" sz="695" dirty="0"/>
                <a:t>that involve data analysis.</a:t>
              </a:r>
            </a:p>
            <a:p>
              <a:pPr algn="ctr"/>
              <a:r>
                <a:rPr lang="en-US" sz="695" dirty="0"/>
                <a:t>Enjoy computers, </a:t>
              </a:r>
            </a:p>
            <a:p>
              <a:pPr algn="ctr"/>
              <a:r>
                <a:rPr lang="en-US" sz="695" dirty="0"/>
                <a:t>Math, formulas </a:t>
              </a:r>
            </a:p>
            <a:p>
              <a:pPr algn="ctr"/>
              <a:r>
                <a:rPr lang="en-US" sz="695" dirty="0"/>
                <a:t>and thinking </a:t>
              </a:r>
            </a:p>
            <a:p>
              <a:pPr algn="ctr"/>
              <a:r>
                <a:rPr lang="en-US" sz="695" dirty="0"/>
                <a:t>abstractly.</a:t>
              </a:r>
            </a:p>
          </p:txBody>
        </p:sp>
        <p:sp>
          <p:nvSpPr>
            <p:cNvPr id="31" name="Isosceles Triangle 54">
              <a:extLst>
                <a:ext uri="{FF2B5EF4-FFF2-40B4-BE49-F238E27FC236}">
                  <a16:creationId xmlns:a16="http://schemas.microsoft.com/office/drawing/2014/main" id="{CA41849C-9D0E-4576-BE33-13CFE0E46C6F}"/>
                </a:ext>
              </a:extLst>
            </p:cNvPr>
            <p:cNvSpPr/>
            <p:nvPr/>
          </p:nvSpPr>
          <p:spPr>
            <a:xfrm rot="10800000">
              <a:off x="3912107" y="3884585"/>
              <a:ext cx="1731125" cy="1523381"/>
            </a:xfrm>
            <a:prstGeom prst="triangle">
              <a:avLst/>
            </a:prstGeom>
            <a:solidFill>
              <a:srgbClr val="EFE3B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5" dirty="0"/>
            </a:p>
          </p:txBody>
        </p:sp>
        <p:sp>
          <p:nvSpPr>
            <p:cNvPr id="32" name="TextBox 31">
              <a:extLst>
                <a:ext uri="{FF2B5EF4-FFF2-40B4-BE49-F238E27FC236}">
                  <a16:creationId xmlns:a16="http://schemas.microsoft.com/office/drawing/2014/main" id="{B539482E-1D44-4DFB-8804-4B2ACCFDFBA8}"/>
                </a:ext>
              </a:extLst>
            </p:cNvPr>
            <p:cNvSpPr txBox="1"/>
            <p:nvPr/>
          </p:nvSpPr>
          <p:spPr>
            <a:xfrm>
              <a:off x="3847927" y="3922238"/>
              <a:ext cx="1729961" cy="1161857"/>
            </a:xfrm>
            <a:prstGeom prst="rect">
              <a:avLst/>
            </a:prstGeom>
            <a:noFill/>
          </p:spPr>
          <p:txBody>
            <a:bodyPr wrap="none" rtlCol="0">
              <a:spAutoFit/>
            </a:bodyPr>
            <a:lstStyle/>
            <a:p>
              <a:pPr algn="ctr"/>
              <a:r>
                <a:rPr lang="en-US" sz="695" b="1" dirty="0"/>
                <a:t>“The Helpers” </a:t>
              </a:r>
              <a:r>
                <a:rPr lang="en-US" sz="695" dirty="0"/>
                <a:t>prefer to work with others, </a:t>
              </a:r>
            </a:p>
            <a:p>
              <a:pPr algn="ctr"/>
              <a:r>
                <a:rPr lang="en-US" sz="695" dirty="0"/>
                <a:t>and tend to be highly verbal. </a:t>
              </a:r>
            </a:p>
            <a:p>
              <a:pPr algn="ctr"/>
              <a:r>
                <a:rPr lang="en-US" sz="695" dirty="0"/>
                <a:t>Cooperative, friendly, and </a:t>
              </a:r>
            </a:p>
            <a:p>
              <a:pPr algn="ctr"/>
              <a:r>
                <a:rPr lang="en-US" sz="695" dirty="0"/>
                <a:t>understanding.  Enjoy teaching,</a:t>
              </a:r>
            </a:p>
            <a:p>
              <a:pPr algn="ctr"/>
              <a:r>
                <a:rPr lang="en-US" sz="695" dirty="0"/>
                <a:t>caring for others, </a:t>
              </a:r>
            </a:p>
            <a:p>
              <a:pPr algn="ctr"/>
              <a:r>
                <a:rPr lang="en-US" sz="695" dirty="0"/>
                <a:t>volunteering, </a:t>
              </a:r>
            </a:p>
            <a:p>
              <a:pPr algn="ctr"/>
              <a:r>
                <a:rPr lang="en-US" sz="695" dirty="0"/>
                <a:t>mediating,</a:t>
              </a:r>
            </a:p>
            <a:p>
              <a:pPr algn="ctr"/>
              <a:r>
                <a:rPr lang="en-US" sz="695" dirty="0"/>
                <a:t>meeting people,</a:t>
              </a:r>
            </a:p>
            <a:p>
              <a:pPr algn="ctr"/>
              <a:r>
                <a:rPr lang="en-US" sz="695" dirty="0"/>
                <a:t>and working</a:t>
              </a:r>
            </a:p>
            <a:p>
              <a:pPr algn="ctr"/>
              <a:r>
                <a:rPr lang="en-US" sz="695" dirty="0"/>
                <a:t>in teams. </a:t>
              </a:r>
            </a:p>
          </p:txBody>
        </p:sp>
        <p:sp>
          <p:nvSpPr>
            <p:cNvPr id="33" name="Freeform: Shape 6">
              <a:extLst>
                <a:ext uri="{FF2B5EF4-FFF2-40B4-BE49-F238E27FC236}">
                  <a16:creationId xmlns:a16="http://schemas.microsoft.com/office/drawing/2014/main" id="{82F5ABDE-A5DD-47D3-B802-9E1BB1F99D8A}"/>
                </a:ext>
              </a:extLst>
            </p:cNvPr>
            <p:cNvSpPr/>
            <p:nvPr/>
          </p:nvSpPr>
          <p:spPr>
            <a:xfrm>
              <a:off x="2908369" y="5417059"/>
              <a:ext cx="1962727" cy="159472"/>
            </a:xfrm>
            <a:custGeom>
              <a:avLst/>
              <a:gdLst>
                <a:gd name="connsiteX0" fmla="*/ 133350 w 2540000"/>
                <a:gd name="connsiteY0" fmla="*/ 0 h 206375"/>
                <a:gd name="connsiteX1" fmla="*/ 2413000 w 2540000"/>
                <a:gd name="connsiteY1" fmla="*/ 3175 h 206375"/>
                <a:gd name="connsiteX2" fmla="*/ 2540000 w 2540000"/>
                <a:gd name="connsiteY2" fmla="*/ 203200 h 206375"/>
                <a:gd name="connsiteX3" fmla="*/ 0 w 2540000"/>
                <a:gd name="connsiteY3" fmla="*/ 206375 h 206375"/>
                <a:gd name="connsiteX4" fmla="*/ 133350 w 2540000"/>
                <a:gd name="connsiteY4" fmla="*/ 0 h 20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206375">
                  <a:moveTo>
                    <a:pt x="133350" y="0"/>
                  </a:moveTo>
                  <a:lnTo>
                    <a:pt x="2413000" y="3175"/>
                  </a:lnTo>
                  <a:lnTo>
                    <a:pt x="2540000" y="203200"/>
                  </a:lnTo>
                  <a:lnTo>
                    <a:pt x="0" y="206375"/>
                  </a:lnTo>
                  <a:lnTo>
                    <a:pt x="133350" y="0"/>
                  </a:ln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4" b="1" dirty="0">
                  <a:solidFill>
                    <a:schemeClr val="tx1"/>
                  </a:solidFill>
                  <a:effectLst>
                    <a:outerShdw blurRad="38100" dist="38100" dir="2700000" algn="tl">
                      <a:srgbClr val="000000">
                        <a:alpha val="43137"/>
                      </a:srgbClr>
                    </a:outerShdw>
                  </a:effectLst>
                </a:rPr>
                <a:t>ENTERPRISING</a:t>
              </a:r>
            </a:p>
          </p:txBody>
        </p:sp>
        <p:sp>
          <p:nvSpPr>
            <p:cNvPr id="34" name="Freeform: Shape 35">
              <a:extLst>
                <a:ext uri="{FF2B5EF4-FFF2-40B4-BE49-F238E27FC236}">
                  <a16:creationId xmlns:a16="http://schemas.microsoft.com/office/drawing/2014/main" id="{53275C16-5DEB-4810-BAE2-D37762E41B0B}"/>
                </a:ext>
              </a:extLst>
            </p:cNvPr>
            <p:cNvSpPr/>
            <p:nvPr/>
          </p:nvSpPr>
          <p:spPr>
            <a:xfrm rot="18002363">
              <a:off x="4293179" y="4607331"/>
              <a:ext cx="1962727" cy="159472"/>
            </a:xfrm>
            <a:custGeom>
              <a:avLst/>
              <a:gdLst>
                <a:gd name="connsiteX0" fmla="*/ 133350 w 2540000"/>
                <a:gd name="connsiteY0" fmla="*/ 0 h 206375"/>
                <a:gd name="connsiteX1" fmla="*/ 2413000 w 2540000"/>
                <a:gd name="connsiteY1" fmla="*/ 3175 h 206375"/>
                <a:gd name="connsiteX2" fmla="*/ 2540000 w 2540000"/>
                <a:gd name="connsiteY2" fmla="*/ 203200 h 206375"/>
                <a:gd name="connsiteX3" fmla="*/ 0 w 2540000"/>
                <a:gd name="connsiteY3" fmla="*/ 206375 h 206375"/>
                <a:gd name="connsiteX4" fmla="*/ 133350 w 2540000"/>
                <a:gd name="connsiteY4" fmla="*/ 0 h 20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206375">
                  <a:moveTo>
                    <a:pt x="133350" y="0"/>
                  </a:moveTo>
                  <a:lnTo>
                    <a:pt x="2413000" y="3175"/>
                  </a:lnTo>
                  <a:lnTo>
                    <a:pt x="2540000" y="203200"/>
                  </a:lnTo>
                  <a:lnTo>
                    <a:pt x="0" y="206375"/>
                  </a:lnTo>
                  <a:lnTo>
                    <a:pt x="133350" y="0"/>
                  </a:ln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4" b="1" dirty="0">
                  <a:solidFill>
                    <a:schemeClr val="tx1"/>
                  </a:solidFill>
                  <a:effectLst>
                    <a:outerShdw blurRad="38100" dist="38100" dir="2700000" algn="tl">
                      <a:srgbClr val="000000">
                        <a:alpha val="43137"/>
                      </a:srgbClr>
                    </a:outerShdw>
                  </a:effectLst>
                </a:rPr>
                <a:t>SOCIAL</a:t>
              </a:r>
            </a:p>
          </p:txBody>
        </p:sp>
        <p:sp>
          <p:nvSpPr>
            <p:cNvPr id="35" name="Freeform: Shape 40">
              <a:extLst>
                <a:ext uri="{FF2B5EF4-FFF2-40B4-BE49-F238E27FC236}">
                  <a16:creationId xmlns:a16="http://schemas.microsoft.com/office/drawing/2014/main" id="{E8AE1870-9722-4C97-AD99-56B5344BEDB6}"/>
                </a:ext>
              </a:extLst>
            </p:cNvPr>
            <p:cNvSpPr/>
            <p:nvPr/>
          </p:nvSpPr>
          <p:spPr>
            <a:xfrm rot="3603697">
              <a:off x="1527839" y="4600595"/>
              <a:ext cx="1947455" cy="177604"/>
            </a:xfrm>
            <a:custGeom>
              <a:avLst/>
              <a:gdLst>
                <a:gd name="connsiteX0" fmla="*/ 133350 w 2540000"/>
                <a:gd name="connsiteY0" fmla="*/ 0 h 206375"/>
                <a:gd name="connsiteX1" fmla="*/ 2413000 w 2540000"/>
                <a:gd name="connsiteY1" fmla="*/ 3175 h 206375"/>
                <a:gd name="connsiteX2" fmla="*/ 2540000 w 2540000"/>
                <a:gd name="connsiteY2" fmla="*/ 203200 h 206375"/>
                <a:gd name="connsiteX3" fmla="*/ 0 w 2540000"/>
                <a:gd name="connsiteY3" fmla="*/ 206375 h 206375"/>
                <a:gd name="connsiteX4" fmla="*/ 133350 w 2540000"/>
                <a:gd name="connsiteY4" fmla="*/ 0 h 20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206375">
                  <a:moveTo>
                    <a:pt x="133350" y="0"/>
                  </a:moveTo>
                  <a:lnTo>
                    <a:pt x="2413000" y="3175"/>
                  </a:lnTo>
                  <a:lnTo>
                    <a:pt x="2540000" y="203200"/>
                  </a:lnTo>
                  <a:lnTo>
                    <a:pt x="0" y="206375"/>
                  </a:lnTo>
                  <a:lnTo>
                    <a:pt x="133350" y="0"/>
                  </a:ln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4" b="1" dirty="0">
                  <a:solidFill>
                    <a:schemeClr val="tx1"/>
                  </a:solidFill>
                  <a:effectLst>
                    <a:outerShdw blurRad="38100" dist="38100" dir="2700000" algn="tl">
                      <a:srgbClr val="000000">
                        <a:alpha val="43137"/>
                      </a:srgbClr>
                    </a:outerShdw>
                  </a:effectLst>
                </a:rPr>
                <a:t>CONVENTIONAL</a:t>
              </a:r>
            </a:p>
          </p:txBody>
        </p:sp>
        <p:sp>
          <p:nvSpPr>
            <p:cNvPr id="36" name="Freeform: Shape 8">
              <a:extLst>
                <a:ext uri="{FF2B5EF4-FFF2-40B4-BE49-F238E27FC236}">
                  <a16:creationId xmlns:a16="http://schemas.microsoft.com/office/drawing/2014/main" id="{F0F231D1-9997-488A-842A-7894718A098A}"/>
                </a:ext>
              </a:extLst>
            </p:cNvPr>
            <p:cNvSpPr/>
            <p:nvPr/>
          </p:nvSpPr>
          <p:spPr>
            <a:xfrm>
              <a:off x="2905296" y="2177323"/>
              <a:ext cx="1974535" cy="177699"/>
            </a:xfrm>
            <a:custGeom>
              <a:avLst/>
              <a:gdLst>
                <a:gd name="connsiteX0" fmla="*/ 0 w 2546350"/>
                <a:gd name="connsiteY0" fmla="*/ 0 h 238125"/>
                <a:gd name="connsiteX1" fmla="*/ 0 w 2546350"/>
                <a:gd name="connsiteY1" fmla="*/ 0 h 238125"/>
                <a:gd name="connsiteX2" fmla="*/ 53975 w 2546350"/>
                <a:gd name="connsiteY2" fmla="*/ 0 h 238125"/>
                <a:gd name="connsiteX3" fmla="*/ 2546350 w 2546350"/>
                <a:gd name="connsiteY3" fmla="*/ 9525 h 238125"/>
                <a:gd name="connsiteX4" fmla="*/ 2409825 w 2546350"/>
                <a:gd name="connsiteY4" fmla="*/ 234950 h 238125"/>
                <a:gd name="connsiteX5" fmla="*/ 120650 w 2546350"/>
                <a:gd name="connsiteY5" fmla="*/ 238125 h 238125"/>
                <a:gd name="connsiteX6" fmla="*/ 0 w 2546350"/>
                <a:gd name="connsiteY6"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6350" h="238125">
                  <a:moveTo>
                    <a:pt x="0" y="0"/>
                  </a:moveTo>
                  <a:lnTo>
                    <a:pt x="0" y="0"/>
                  </a:lnTo>
                  <a:lnTo>
                    <a:pt x="53975" y="0"/>
                  </a:lnTo>
                  <a:lnTo>
                    <a:pt x="2546350" y="9525"/>
                  </a:lnTo>
                  <a:lnTo>
                    <a:pt x="2409825" y="234950"/>
                  </a:lnTo>
                  <a:lnTo>
                    <a:pt x="120650" y="238125"/>
                  </a:lnTo>
                  <a:lnTo>
                    <a:pt x="0" y="0"/>
                  </a:ln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32" b="1" dirty="0">
                  <a:solidFill>
                    <a:schemeClr val="tx1"/>
                  </a:solidFill>
                  <a:effectLst>
                    <a:outerShdw blurRad="38100" dist="38100" dir="2700000" algn="tl">
                      <a:srgbClr val="000000">
                        <a:alpha val="43137"/>
                      </a:srgbClr>
                    </a:outerShdw>
                  </a:effectLst>
                </a:rPr>
                <a:t>INVESTIGATIVE</a:t>
              </a:r>
            </a:p>
          </p:txBody>
        </p:sp>
        <p:sp>
          <p:nvSpPr>
            <p:cNvPr id="37" name="Freeform: Shape 45">
              <a:extLst>
                <a:ext uri="{FF2B5EF4-FFF2-40B4-BE49-F238E27FC236}">
                  <a16:creationId xmlns:a16="http://schemas.microsoft.com/office/drawing/2014/main" id="{ABD36105-7A8B-4421-A42A-947FF0E1472A}"/>
                </a:ext>
              </a:extLst>
            </p:cNvPr>
            <p:cNvSpPr/>
            <p:nvPr/>
          </p:nvSpPr>
          <p:spPr>
            <a:xfrm rot="3621395">
              <a:off x="4312547" y="2983593"/>
              <a:ext cx="1954261" cy="177699"/>
            </a:xfrm>
            <a:custGeom>
              <a:avLst/>
              <a:gdLst>
                <a:gd name="connsiteX0" fmla="*/ 0 w 2546350"/>
                <a:gd name="connsiteY0" fmla="*/ 0 h 238125"/>
                <a:gd name="connsiteX1" fmla="*/ 0 w 2546350"/>
                <a:gd name="connsiteY1" fmla="*/ 0 h 238125"/>
                <a:gd name="connsiteX2" fmla="*/ 53975 w 2546350"/>
                <a:gd name="connsiteY2" fmla="*/ 0 h 238125"/>
                <a:gd name="connsiteX3" fmla="*/ 2546350 w 2546350"/>
                <a:gd name="connsiteY3" fmla="*/ 9525 h 238125"/>
                <a:gd name="connsiteX4" fmla="*/ 2409825 w 2546350"/>
                <a:gd name="connsiteY4" fmla="*/ 234950 h 238125"/>
                <a:gd name="connsiteX5" fmla="*/ 120650 w 2546350"/>
                <a:gd name="connsiteY5" fmla="*/ 238125 h 238125"/>
                <a:gd name="connsiteX6" fmla="*/ 0 w 2546350"/>
                <a:gd name="connsiteY6"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6350" h="238125">
                  <a:moveTo>
                    <a:pt x="0" y="0"/>
                  </a:moveTo>
                  <a:lnTo>
                    <a:pt x="0" y="0"/>
                  </a:lnTo>
                  <a:lnTo>
                    <a:pt x="53975" y="0"/>
                  </a:lnTo>
                  <a:lnTo>
                    <a:pt x="2546350" y="9525"/>
                  </a:lnTo>
                  <a:lnTo>
                    <a:pt x="2409825" y="234950"/>
                  </a:lnTo>
                  <a:lnTo>
                    <a:pt x="120650" y="238125"/>
                  </a:lnTo>
                  <a:lnTo>
                    <a:pt x="0" y="0"/>
                  </a:ln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32" b="1" dirty="0">
                  <a:solidFill>
                    <a:schemeClr val="tx1"/>
                  </a:solidFill>
                  <a:effectLst>
                    <a:outerShdw blurRad="38100" dist="38100" dir="2700000" algn="tl">
                      <a:srgbClr val="000000">
                        <a:alpha val="43137"/>
                      </a:srgbClr>
                    </a:outerShdw>
                  </a:effectLst>
                </a:rPr>
                <a:t>ARTISTIC</a:t>
              </a:r>
            </a:p>
          </p:txBody>
        </p:sp>
        <p:sp>
          <p:nvSpPr>
            <p:cNvPr id="38" name="Freeform: Shape 47">
              <a:extLst>
                <a:ext uri="{FF2B5EF4-FFF2-40B4-BE49-F238E27FC236}">
                  <a16:creationId xmlns:a16="http://schemas.microsoft.com/office/drawing/2014/main" id="{A0199B53-A946-45BF-9F1F-4BD21A942C40}"/>
                </a:ext>
              </a:extLst>
            </p:cNvPr>
            <p:cNvSpPr/>
            <p:nvPr/>
          </p:nvSpPr>
          <p:spPr>
            <a:xfrm rot="17980057">
              <a:off x="1510560" y="2972926"/>
              <a:ext cx="1974535" cy="177699"/>
            </a:xfrm>
            <a:custGeom>
              <a:avLst/>
              <a:gdLst>
                <a:gd name="connsiteX0" fmla="*/ 0 w 2546350"/>
                <a:gd name="connsiteY0" fmla="*/ 0 h 238125"/>
                <a:gd name="connsiteX1" fmla="*/ 0 w 2546350"/>
                <a:gd name="connsiteY1" fmla="*/ 0 h 238125"/>
                <a:gd name="connsiteX2" fmla="*/ 53975 w 2546350"/>
                <a:gd name="connsiteY2" fmla="*/ 0 h 238125"/>
                <a:gd name="connsiteX3" fmla="*/ 2546350 w 2546350"/>
                <a:gd name="connsiteY3" fmla="*/ 9525 h 238125"/>
                <a:gd name="connsiteX4" fmla="*/ 2409825 w 2546350"/>
                <a:gd name="connsiteY4" fmla="*/ 234950 h 238125"/>
                <a:gd name="connsiteX5" fmla="*/ 120650 w 2546350"/>
                <a:gd name="connsiteY5" fmla="*/ 238125 h 238125"/>
                <a:gd name="connsiteX6" fmla="*/ 0 w 2546350"/>
                <a:gd name="connsiteY6"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6350" h="238125">
                  <a:moveTo>
                    <a:pt x="0" y="0"/>
                  </a:moveTo>
                  <a:lnTo>
                    <a:pt x="0" y="0"/>
                  </a:lnTo>
                  <a:lnTo>
                    <a:pt x="53975" y="0"/>
                  </a:lnTo>
                  <a:lnTo>
                    <a:pt x="2546350" y="9525"/>
                  </a:lnTo>
                  <a:lnTo>
                    <a:pt x="2409825" y="234950"/>
                  </a:lnTo>
                  <a:lnTo>
                    <a:pt x="120650" y="238125"/>
                  </a:lnTo>
                  <a:lnTo>
                    <a:pt x="0" y="0"/>
                  </a:ln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32" b="1" dirty="0">
                  <a:solidFill>
                    <a:schemeClr val="tx1"/>
                  </a:solidFill>
                  <a:effectLst>
                    <a:outerShdw blurRad="38100" dist="38100" dir="2700000" algn="tl">
                      <a:srgbClr val="000000">
                        <a:alpha val="43137"/>
                      </a:srgbClr>
                    </a:outerShdw>
                  </a:effectLst>
                </a:rPr>
                <a:t>REALISTIC</a:t>
              </a:r>
            </a:p>
          </p:txBody>
        </p:sp>
        <p:grpSp>
          <p:nvGrpSpPr>
            <p:cNvPr id="39" name="Group 38">
              <a:extLst>
                <a:ext uri="{FF2B5EF4-FFF2-40B4-BE49-F238E27FC236}">
                  <a16:creationId xmlns:a16="http://schemas.microsoft.com/office/drawing/2014/main" id="{D610EE5D-3D9A-4291-9DF1-0EE53DB5A319}"/>
                </a:ext>
              </a:extLst>
            </p:cNvPr>
            <p:cNvGrpSpPr/>
            <p:nvPr/>
          </p:nvGrpSpPr>
          <p:grpSpPr>
            <a:xfrm>
              <a:off x="-7066" y="883228"/>
              <a:ext cx="7779466" cy="6005945"/>
              <a:chOff x="-9144" y="0"/>
              <a:chExt cx="10067544" cy="7772400"/>
            </a:xfrm>
            <a:effectLst>
              <a:outerShdw blurRad="50800" dist="38100" dir="8100000" algn="tr" rotWithShape="0">
                <a:prstClr val="black">
                  <a:alpha val="40000"/>
                </a:prstClr>
              </a:outerShdw>
            </a:effectLst>
          </p:grpSpPr>
          <p:grpSp>
            <p:nvGrpSpPr>
              <p:cNvPr id="42" name="Group 41">
                <a:extLst>
                  <a:ext uri="{FF2B5EF4-FFF2-40B4-BE49-F238E27FC236}">
                    <a16:creationId xmlns:a16="http://schemas.microsoft.com/office/drawing/2014/main" id="{391AA36A-3C67-4F56-B417-9180AF692AB9}"/>
                  </a:ext>
                </a:extLst>
              </p:cNvPr>
              <p:cNvGrpSpPr/>
              <p:nvPr/>
            </p:nvGrpSpPr>
            <p:grpSpPr>
              <a:xfrm>
                <a:off x="-9144" y="0"/>
                <a:ext cx="10067544" cy="7772400"/>
                <a:chOff x="-9144" y="0"/>
                <a:chExt cx="10067544" cy="7772400"/>
              </a:xfrm>
              <a:effectLst>
                <a:outerShdw blurRad="50800" dist="38100" dir="8100000" algn="tr" rotWithShape="0">
                  <a:prstClr val="black">
                    <a:alpha val="40000"/>
                  </a:prstClr>
                </a:outerShdw>
              </a:effectLst>
            </p:grpSpPr>
            <p:cxnSp>
              <p:nvCxnSpPr>
                <p:cNvPr id="44" name="Straight Connector 43">
                  <a:extLst>
                    <a:ext uri="{FF2B5EF4-FFF2-40B4-BE49-F238E27FC236}">
                      <a16:creationId xmlns:a16="http://schemas.microsoft.com/office/drawing/2014/main" id="{817483EA-1114-4B70-8E4A-E2F5A9D2152E}"/>
                    </a:ext>
                  </a:extLst>
                </p:cNvPr>
                <p:cNvCxnSpPr>
                  <a:cxnSpLocks/>
                </p:cNvCxnSpPr>
                <p:nvPr/>
              </p:nvCxnSpPr>
              <p:spPr>
                <a:xfrm flipH="1">
                  <a:off x="2798064" y="0"/>
                  <a:ext cx="4480560" cy="7772400"/>
                </a:xfrm>
                <a:prstGeom prst="line">
                  <a:avLst/>
                </a:prstGeom>
                <a:ln w="76200">
                  <a:solidFill>
                    <a:srgbClr val="0C396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B5D5B81-43FD-4DE3-8378-A6B123B5A50D}"/>
                    </a:ext>
                  </a:extLst>
                </p:cNvPr>
                <p:cNvCxnSpPr>
                  <a:cxnSpLocks/>
                </p:cNvCxnSpPr>
                <p:nvPr/>
              </p:nvCxnSpPr>
              <p:spPr>
                <a:xfrm>
                  <a:off x="2798064" y="0"/>
                  <a:ext cx="4480560" cy="7772400"/>
                </a:xfrm>
                <a:prstGeom prst="line">
                  <a:avLst/>
                </a:prstGeom>
                <a:ln w="76200">
                  <a:solidFill>
                    <a:srgbClr val="0C3967"/>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494B8571-AB51-4CB1-839C-AA0EA58EC589}"/>
                    </a:ext>
                  </a:extLst>
                </p:cNvPr>
                <p:cNvSpPr/>
                <p:nvPr/>
              </p:nvSpPr>
              <p:spPr>
                <a:xfrm>
                  <a:off x="-9144" y="9142"/>
                  <a:ext cx="10067544" cy="7754113"/>
                </a:xfrm>
                <a:prstGeom prst="rect">
                  <a:avLst/>
                </a:prstGeom>
                <a:noFill/>
                <a:ln w="76200">
                  <a:solidFill>
                    <a:srgbClr val="0C39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grpSp>
          <p:cxnSp>
            <p:nvCxnSpPr>
              <p:cNvPr id="43" name="Straight Connector 42">
                <a:extLst>
                  <a:ext uri="{FF2B5EF4-FFF2-40B4-BE49-F238E27FC236}">
                    <a16:creationId xmlns:a16="http://schemas.microsoft.com/office/drawing/2014/main" id="{244C7421-F27F-4282-98E0-6ABDC756B659}"/>
                  </a:ext>
                </a:extLst>
              </p:cNvPr>
              <p:cNvCxnSpPr>
                <a:cxnSpLocks/>
              </p:cNvCxnSpPr>
              <p:nvPr/>
            </p:nvCxnSpPr>
            <p:spPr>
              <a:xfrm flipH="1">
                <a:off x="0" y="3877056"/>
                <a:ext cx="10058400" cy="0"/>
              </a:xfrm>
              <a:prstGeom prst="line">
                <a:avLst/>
              </a:prstGeom>
              <a:ln w="76200">
                <a:solidFill>
                  <a:srgbClr val="0C3967"/>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39C21472-8446-4417-BC1B-7BDF44D7EA14}"/>
                </a:ext>
              </a:extLst>
            </p:cNvPr>
            <p:cNvSpPr txBox="1"/>
            <p:nvPr/>
          </p:nvSpPr>
          <p:spPr>
            <a:xfrm>
              <a:off x="142717" y="4027089"/>
              <a:ext cx="2462167" cy="2709075"/>
            </a:xfrm>
            <a:prstGeom prst="rect">
              <a:avLst/>
            </a:prstGeom>
            <a:noFill/>
          </p:spPr>
          <p:txBody>
            <a:bodyPr wrap="square" rtlCol="0">
              <a:spAutoFit/>
            </a:bodyPr>
            <a:lstStyle/>
            <a:p>
              <a:r>
                <a:rPr lang="en-US" sz="773" dirty="0">
                  <a:solidFill>
                    <a:schemeClr val="bg1"/>
                  </a:solidFill>
                </a:rPr>
                <a:t>Accountant</a:t>
              </a:r>
            </a:p>
            <a:p>
              <a:r>
                <a:rPr lang="en-US" sz="773" dirty="0">
                  <a:solidFill>
                    <a:schemeClr val="bg1"/>
                  </a:solidFill>
                </a:rPr>
                <a:t>Administrative Assistant </a:t>
              </a:r>
            </a:p>
            <a:p>
              <a:r>
                <a:rPr lang="en-US" sz="773" dirty="0">
                  <a:solidFill>
                    <a:schemeClr val="bg1"/>
                  </a:solidFill>
                </a:rPr>
                <a:t>Budget Analyst </a:t>
              </a:r>
            </a:p>
            <a:p>
              <a:r>
                <a:rPr lang="en-US" sz="773" dirty="0">
                  <a:solidFill>
                    <a:schemeClr val="bg1"/>
                  </a:solidFill>
                </a:rPr>
                <a:t>Business Manager </a:t>
              </a:r>
            </a:p>
            <a:p>
              <a:r>
                <a:rPr lang="en-US" sz="773" dirty="0">
                  <a:solidFill>
                    <a:schemeClr val="bg1"/>
                  </a:solidFill>
                </a:rPr>
                <a:t>Business Programmer </a:t>
              </a:r>
            </a:p>
            <a:p>
              <a:r>
                <a:rPr lang="en-US" sz="773" dirty="0">
                  <a:solidFill>
                    <a:schemeClr val="bg1"/>
                  </a:solidFill>
                </a:rPr>
                <a:t>Business Teacher </a:t>
              </a:r>
            </a:p>
            <a:p>
              <a:r>
                <a:rPr lang="en-US" sz="773" dirty="0">
                  <a:solidFill>
                    <a:schemeClr val="bg1"/>
                  </a:solidFill>
                </a:rPr>
                <a:t>Catalog Librarian </a:t>
              </a:r>
            </a:p>
            <a:p>
              <a:r>
                <a:rPr lang="en-US" sz="773" dirty="0">
                  <a:solidFill>
                    <a:schemeClr val="bg1"/>
                  </a:solidFill>
                </a:rPr>
                <a:t>Claims Adjuster </a:t>
              </a:r>
            </a:p>
            <a:p>
              <a:r>
                <a:rPr lang="en-US" sz="773" dirty="0">
                  <a:solidFill>
                    <a:schemeClr val="bg1"/>
                  </a:solidFill>
                </a:rPr>
                <a:t>Computer Operator </a:t>
              </a:r>
            </a:p>
            <a:p>
              <a:r>
                <a:rPr lang="en-US" sz="773" dirty="0">
                  <a:solidFill>
                    <a:schemeClr val="bg1"/>
                  </a:solidFill>
                </a:rPr>
                <a:t>Congressional-District Aide       Cost Accountant </a:t>
              </a:r>
            </a:p>
            <a:p>
              <a:r>
                <a:rPr lang="en-US" sz="773" dirty="0">
                  <a:solidFill>
                    <a:schemeClr val="bg1"/>
                  </a:solidFill>
                </a:rPr>
                <a:t>Court Reporter      Credit Manager     Customs Inspector</a:t>
              </a:r>
            </a:p>
            <a:p>
              <a:r>
                <a:rPr lang="en-US" sz="773" dirty="0">
                  <a:solidFill>
                    <a:schemeClr val="bg1"/>
                  </a:solidFill>
                </a:rPr>
                <a:t>Editorial Assistant      Elementary School Teacher </a:t>
              </a:r>
            </a:p>
            <a:p>
              <a:r>
                <a:rPr lang="en-US" sz="773" dirty="0">
                  <a:solidFill>
                    <a:schemeClr val="bg1"/>
                  </a:solidFill>
                </a:rPr>
                <a:t>Financial Analyst        Insurance Manager </a:t>
              </a:r>
            </a:p>
            <a:p>
              <a:r>
                <a:rPr lang="en-US" sz="773" dirty="0">
                  <a:solidFill>
                    <a:schemeClr val="bg1"/>
                  </a:solidFill>
                </a:rPr>
                <a:t>Insurance Underwriter   Internal Auditor </a:t>
              </a:r>
            </a:p>
            <a:p>
              <a:r>
                <a:rPr lang="en-US" sz="773" dirty="0">
                  <a:solidFill>
                    <a:schemeClr val="bg1"/>
                  </a:solidFill>
                </a:rPr>
                <a:t>Kindergarten Teacher </a:t>
              </a:r>
            </a:p>
            <a:p>
              <a:r>
                <a:rPr lang="en-US" sz="773" dirty="0">
                  <a:solidFill>
                    <a:schemeClr val="bg1"/>
                  </a:solidFill>
                </a:rPr>
                <a:t>Medical Records Technician </a:t>
              </a:r>
            </a:p>
            <a:p>
              <a:r>
                <a:rPr lang="en-US" sz="773" dirty="0">
                  <a:solidFill>
                    <a:schemeClr val="bg1"/>
                  </a:solidFill>
                </a:rPr>
                <a:t>Museum Registrar </a:t>
              </a:r>
            </a:p>
            <a:p>
              <a:r>
                <a:rPr lang="en-US" sz="773" dirty="0">
                  <a:solidFill>
                    <a:schemeClr val="bg1"/>
                  </a:solidFill>
                </a:rPr>
                <a:t>Paralegal </a:t>
              </a:r>
            </a:p>
            <a:p>
              <a:r>
                <a:rPr lang="en-US" sz="773" dirty="0">
                  <a:solidFill>
                    <a:schemeClr val="bg1"/>
                  </a:solidFill>
                </a:rPr>
                <a:t>Safety Inspector </a:t>
              </a:r>
            </a:p>
            <a:p>
              <a:r>
                <a:rPr lang="en-US" sz="773" dirty="0">
                  <a:solidFill>
                    <a:schemeClr val="bg1"/>
                  </a:solidFill>
                </a:rPr>
                <a:t>Tax Accountant </a:t>
              </a:r>
            </a:p>
            <a:p>
              <a:r>
                <a:rPr lang="en-US" sz="773" dirty="0">
                  <a:solidFill>
                    <a:schemeClr val="bg1"/>
                  </a:solidFill>
                </a:rPr>
                <a:t>Tax Consultant </a:t>
              </a:r>
            </a:p>
            <a:p>
              <a:r>
                <a:rPr lang="en-US" sz="773" dirty="0">
                  <a:solidFill>
                    <a:schemeClr val="bg1"/>
                  </a:solidFill>
                </a:rPr>
                <a:t>Travel Agent </a:t>
              </a:r>
            </a:p>
          </p:txBody>
        </p:sp>
        <p:sp>
          <p:nvSpPr>
            <p:cNvPr id="41" name="TextBox 40">
              <a:extLst>
                <a:ext uri="{FF2B5EF4-FFF2-40B4-BE49-F238E27FC236}">
                  <a16:creationId xmlns:a16="http://schemas.microsoft.com/office/drawing/2014/main" id="{03BE2C96-7329-4F2E-8C03-C62A2E6152A7}"/>
                </a:ext>
              </a:extLst>
            </p:cNvPr>
            <p:cNvSpPr txBox="1"/>
            <p:nvPr/>
          </p:nvSpPr>
          <p:spPr>
            <a:xfrm>
              <a:off x="2168886" y="5677831"/>
              <a:ext cx="3451699" cy="1162819"/>
            </a:xfrm>
            <a:prstGeom prst="rect">
              <a:avLst/>
            </a:prstGeom>
            <a:noFill/>
          </p:spPr>
          <p:txBody>
            <a:bodyPr wrap="square" rtlCol="0">
              <a:spAutoFit/>
            </a:bodyPr>
            <a:lstStyle/>
            <a:p>
              <a:pPr algn="ctr"/>
              <a:r>
                <a:rPr lang="en-US" sz="773" dirty="0"/>
                <a:t>Advertising     Banker/Financial Planner </a:t>
              </a:r>
            </a:p>
            <a:p>
              <a:pPr algn="ctr"/>
              <a:r>
                <a:rPr lang="en-US" sz="773" dirty="0"/>
                <a:t>Branch Manager    Business Manager </a:t>
              </a:r>
            </a:p>
            <a:p>
              <a:pPr algn="ctr"/>
              <a:r>
                <a:rPr lang="en-US" sz="773" dirty="0"/>
                <a:t>Chamber of Commerce Exec  Lobbyist   Credit Analyst</a:t>
              </a:r>
            </a:p>
            <a:p>
              <a:pPr algn="ctr"/>
              <a:r>
                <a:rPr lang="en-US" sz="773" dirty="0"/>
                <a:t>Customer Service Manager   Education &amp; Training Manager </a:t>
              </a:r>
            </a:p>
            <a:p>
              <a:pPr algn="ctr"/>
              <a:r>
                <a:rPr lang="en-US" sz="773" dirty="0"/>
                <a:t>Emergency Medical Technician         Entrepreneur </a:t>
              </a:r>
            </a:p>
            <a:p>
              <a:pPr algn="ctr"/>
              <a:r>
                <a:rPr lang="en-US" sz="773" dirty="0"/>
                <a:t>Foreign Service Officer      Funeral Director      Insurance Manager</a:t>
              </a:r>
            </a:p>
            <a:p>
              <a:pPr algn="ctr"/>
              <a:r>
                <a:rPr lang="en-US" sz="773" dirty="0"/>
                <a:t>Interpreter      Lawyer/Attorney Office Manager      Politician</a:t>
              </a:r>
            </a:p>
            <a:p>
              <a:pPr algn="ctr"/>
              <a:r>
                <a:rPr lang="en-US" sz="773" dirty="0"/>
                <a:t>Personnel Recruiter Public Relations Rep     Sales Representative </a:t>
              </a:r>
            </a:p>
            <a:p>
              <a:pPr algn="ctr"/>
              <a:r>
                <a:rPr lang="en-US" sz="773" dirty="0"/>
                <a:t>Retail Store Manager Sales Manager   Social Service Director     Stockbroker   </a:t>
              </a:r>
            </a:p>
          </p:txBody>
        </p:sp>
      </p:grpSp>
      <p:grpSp>
        <p:nvGrpSpPr>
          <p:cNvPr id="47" name="Group 46">
            <a:extLst>
              <a:ext uri="{FF2B5EF4-FFF2-40B4-BE49-F238E27FC236}">
                <a16:creationId xmlns:a16="http://schemas.microsoft.com/office/drawing/2014/main" id="{D42895F9-235F-4477-AB9F-ABE431B4303C}"/>
              </a:ext>
            </a:extLst>
          </p:cNvPr>
          <p:cNvGrpSpPr/>
          <p:nvPr/>
        </p:nvGrpSpPr>
        <p:grpSpPr>
          <a:xfrm>
            <a:off x="3204943" y="6734208"/>
            <a:ext cx="2135036" cy="369332"/>
            <a:chOff x="623943" y="6726345"/>
            <a:chExt cx="2135036" cy="369332"/>
          </a:xfrm>
        </p:grpSpPr>
        <p:sp>
          <p:nvSpPr>
            <p:cNvPr id="48" name="Rectangle 47">
              <a:extLst>
                <a:ext uri="{FF2B5EF4-FFF2-40B4-BE49-F238E27FC236}">
                  <a16:creationId xmlns:a16="http://schemas.microsoft.com/office/drawing/2014/main" id="{31192850-D55C-4800-9647-0F314B09EE1A}"/>
                </a:ext>
              </a:extLst>
            </p:cNvPr>
            <p:cNvSpPr/>
            <p:nvPr/>
          </p:nvSpPr>
          <p:spPr>
            <a:xfrm>
              <a:off x="623943" y="6726345"/>
              <a:ext cx="356461" cy="369332"/>
            </a:xfrm>
            <a:prstGeom prst="rect">
              <a:avLst/>
            </a:prstGeom>
            <a:solidFill>
              <a:srgbClr val="333333"/>
            </a:solidFill>
            <a:ln w="22225">
              <a:solidFill>
                <a:srgbClr val="0C39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49" name="Rectangle 48">
              <a:extLst>
                <a:ext uri="{FF2B5EF4-FFF2-40B4-BE49-F238E27FC236}">
                  <a16:creationId xmlns:a16="http://schemas.microsoft.com/office/drawing/2014/main" id="{A0497899-D96F-4065-9110-86038FC6C773}"/>
                </a:ext>
              </a:extLst>
            </p:cNvPr>
            <p:cNvSpPr/>
            <p:nvPr/>
          </p:nvSpPr>
          <p:spPr>
            <a:xfrm>
              <a:off x="980402" y="6726345"/>
              <a:ext cx="356461" cy="369332"/>
            </a:xfrm>
            <a:prstGeom prst="rect">
              <a:avLst/>
            </a:prstGeom>
            <a:solidFill>
              <a:srgbClr val="979797"/>
            </a:solidFill>
            <a:ln w="22225">
              <a:solidFill>
                <a:srgbClr val="0C39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50" name="Rectangle 49">
              <a:extLst>
                <a:ext uri="{FF2B5EF4-FFF2-40B4-BE49-F238E27FC236}">
                  <a16:creationId xmlns:a16="http://schemas.microsoft.com/office/drawing/2014/main" id="{22FCAF13-2E10-4E72-B83D-7F635A9C83FC}"/>
                </a:ext>
              </a:extLst>
            </p:cNvPr>
            <p:cNvSpPr/>
            <p:nvPr/>
          </p:nvSpPr>
          <p:spPr>
            <a:xfrm>
              <a:off x="1336863" y="6726345"/>
              <a:ext cx="356461" cy="369332"/>
            </a:xfrm>
            <a:prstGeom prst="rect">
              <a:avLst/>
            </a:prstGeom>
            <a:solidFill>
              <a:schemeClr val="bg1"/>
            </a:solidFill>
            <a:ln w="22225">
              <a:solidFill>
                <a:srgbClr val="0C39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51" name="Rectangle 50">
              <a:extLst>
                <a:ext uri="{FF2B5EF4-FFF2-40B4-BE49-F238E27FC236}">
                  <a16:creationId xmlns:a16="http://schemas.microsoft.com/office/drawing/2014/main" id="{2399021F-3CAB-45D8-82FD-646BD04BC73D}"/>
                </a:ext>
              </a:extLst>
            </p:cNvPr>
            <p:cNvSpPr/>
            <p:nvPr/>
          </p:nvSpPr>
          <p:spPr>
            <a:xfrm>
              <a:off x="1693322" y="6726345"/>
              <a:ext cx="356461" cy="369332"/>
            </a:xfrm>
            <a:prstGeom prst="rect">
              <a:avLst/>
            </a:prstGeom>
            <a:solidFill>
              <a:srgbClr val="EFE3B9"/>
            </a:solidFill>
            <a:ln w="22225">
              <a:solidFill>
                <a:srgbClr val="0C39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52" name="Rectangle 51">
              <a:extLst>
                <a:ext uri="{FF2B5EF4-FFF2-40B4-BE49-F238E27FC236}">
                  <a16:creationId xmlns:a16="http://schemas.microsoft.com/office/drawing/2014/main" id="{B6F4F7CD-0E91-4BB3-A903-7985CE7DFC91}"/>
                </a:ext>
              </a:extLst>
            </p:cNvPr>
            <p:cNvSpPr/>
            <p:nvPr/>
          </p:nvSpPr>
          <p:spPr>
            <a:xfrm>
              <a:off x="2050432" y="6726345"/>
              <a:ext cx="356461" cy="369332"/>
            </a:xfrm>
            <a:prstGeom prst="rect">
              <a:avLst/>
            </a:prstGeom>
            <a:solidFill>
              <a:srgbClr val="C89C5A"/>
            </a:solidFill>
            <a:ln w="22225">
              <a:solidFill>
                <a:srgbClr val="0C39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53" name="Rectangle 52">
              <a:extLst>
                <a:ext uri="{FF2B5EF4-FFF2-40B4-BE49-F238E27FC236}">
                  <a16:creationId xmlns:a16="http://schemas.microsoft.com/office/drawing/2014/main" id="{76D07945-C1F2-471E-BBB6-BD7EDAEF09CA}"/>
                </a:ext>
              </a:extLst>
            </p:cNvPr>
            <p:cNvSpPr/>
            <p:nvPr/>
          </p:nvSpPr>
          <p:spPr>
            <a:xfrm>
              <a:off x="2402518" y="6726345"/>
              <a:ext cx="356461" cy="369332"/>
            </a:xfrm>
            <a:prstGeom prst="rect">
              <a:avLst/>
            </a:prstGeom>
            <a:solidFill>
              <a:srgbClr val="9A201D"/>
            </a:solidFill>
            <a:ln w="22225">
              <a:solidFill>
                <a:srgbClr val="0C39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grpSp>
      <p:grpSp>
        <p:nvGrpSpPr>
          <p:cNvPr id="54" name="Group 53">
            <a:extLst>
              <a:ext uri="{FF2B5EF4-FFF2-40B4-BE49-F238E27FC236}">
                <a16:creationId xmlns:a16="http://schemas.microsoft.com/office/drawing/2014/main" id="{D000D0A5-92FB-4EFE-899C-D8D436B531CE}"/>
              </a:ext>
            </a:extLst>
          </p:cNvPr>
          <p:cNvGrpSpPr/>
          <p:nvPr/>
        </p:nvGrpSpPr>
        <p:grpSpPr>
          <a:xfrm>
            <a:off x="1307286" y="7668762"/>
            <a:ext cx="5829922" cy="424722"/>
            <a:chOff x="-113394" y="6681146"/>
            <a:chExt cx="5829922" cy="424722"/>
          </a:xfrm>
        </p:grpSpPr>
        <p:sp>
          <p:nvSpPr>
            <p:cNvPr id="55" name="Rounded Rectangle 22">
              <a:extLst>
                <a:ext uri="{FF2B5EF4-FFF2-40B4-BE49-F238E27FC236}">
                  <a16:creationId xmlns:a16="http://schemas.microsoft.com/office/drawing/2014/main" id="{F8465F70-FA35-45C5-8242-9643DCC8F085}"/>
                </a:ext>
              </a:extLst>
            </p:cNvPr>
            <p:cNvSpPr/>
            <p:nvPr/>
          </p:nvSpPr>
          <p:spPr>
            <a:xfrm>
              <a:off x="-113394" y="6681146"/>
              <a:ext cx="5829922" cy="424722"/>
            </a:xfrm>
            <a:prstGeom prst="roundRect">
              <a:avLst>
                <a:gd name="adj" fmla="val 26837"/>
              </a:avLst>
            </a:prstGeom>
            <a:solidFill>
              <a:srgbClr val="0C3967"/>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chemeClr val="bg1"/>
                  </a:solidFill>
                  <a:ea typeface="+mn-lt"/>
                  <a:cs typeface="+mn-lt"/>
                </a:rPr>
                <a:t>https://www.depts.ttu.edu/careercenter/careerexploration/majors-interest/index.php</a:t>
              </a:r>
              <a:endParaRPr lang="en-US" dirty="0">
                <a:solidFill>
                  <a:schemeClr val="bg1"/>
                </a:solidFill>
                <a:ea typeface="+mn-lt"/>
                <a:cs typeface="+mn-lt"/>
              </a:endParaRPr>
            </a:p>
          </p:txBody>
        </p:sp>
        <p:sp>
          <p:nvSpPr>
            <p:cNvPr id="56" name="Left Arrow 23">
              <a:extLst>
                <a:ext uri="{FF2B5EF4-FFF2-40B4-BE49-F238E27FC236}">
                  <a16:creationId xmlns:a16="http://schemas.microsoft.com/office/drawing/2014/main" id="{E8C050C5-3AA7-4F68-9EA1-A11CE8121C23}"/>
                </a:ext>
              </a:extLst>
            </p:cNvPr>
            <p:cNvSpPr/>
            <p:nvPr/>
          </p:nvSpPr>
          <p:spPr>
            <a:xfrm rot="4285508">
              <a:off x="5426812" y="6919110"/>
              <a:ext cx="238207" cy="134577"/>
            </a:xfrm>
            <a:prstGeom prst="leftArrow">
              <a:avLst>
                <a:gd name="adj1" fmla="val 24885"/>
                <a:gd name="adj2" fmla="val 122520"/>
              </a:avLst>
            </a:prstGeom>
            <a:solidFill>
              <a:srgbClr val="33333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A81642F-52E8-4848-94B1-56DE4F475741}"/>
              </a:ext>
            </a:extLst>
          </p:cNvPr>
          <p:cNvSpPr txBox="1"/>
          <p:nvPr/>
        </p:nvSpPr>
        <p:spPr>
          <a:xfrm>
            <a:off x="1596104" y="7259469"/>
            <a:ext cx="5265993" cy="276999"/>
          </a:xfrm>
          <a:prstGeom prst="rect">
            <a:avLst/>
          </a:prstGeom>
          <a:noFill/>
        </p:spPr>
        <p:txBody>
          <a:bodyPr wrap="none" lIns="91440" tIns="45720" rIns="91440" bIns="45720" rtlCol="0" anchor="t">
            <a:spAutoFit/>
          </a:bodyPr>
          <a:lstStyle/>
          <a:p>
            <a:pPr algn="ctr"/>
            <a:r>
              <a:rPr lang="en-US" sz="1200" i="1" dirty="0">
                <a:solidFill>
                  <a:srgbClr val="0C3967"/>
                </a:solidFill>
                <a:latin typeface="Helvetica"/>
                <a:cs typeface="Helvetica"/>
              </a:rPr>
              <a:t>For a complete list of TTU majors that match each category, you can go to:</a:t>
            </a:r>
          </a:p>
        </p:txBody>
      </p:sp>
    </p:spTree>
    <p:extLst>
      <p:ext uri="{BB962C8B-B14F-4D97-AF65-F5344CB8AC3E}">
        <p14:creationId xmlns:p14="http://schemas.microsoft.com/office/powerpoint/2010/main" val="2352513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1D270A-31A0-468F-BA52-C96E034011B6}"/>
              </a:ext>
            </a:extLst>
          </p:cNvPr>
          <p:cNvGrpSpPr/>
          <p:nvPr/>
        </p:nvGrpSpPr>
        <p:grpSpPr>
          <a:xfrm>
            <a:off x="1073573" y="1424876"/>
            <a:ext cx="6188309" cy="5684136"/>
            <a:chOff x="542274" y="1386776"/>
            <a:chExt cx="6188309" cy="5684136"/>
          </a:xfrm>
        </p:grpSpPr>
        <p:sp>
          <p:nvSpPr>
            <p:cNvPr id="48" name="TextBox 47">
              <a:extLst>
                <a:ext uri="{FF2B5EF4-FFF2-40B4-BE49-F238E27FC236}">
                  <a16:creationId xmlns:a16="http://schemas.microsoft.com/office/drawing/2014/main" id="{B24C4EED-5B7D-47A3-8BB6-7FD55C5F460D}"/>
                </a:ext>
              </a:extLst>
            </p:cNvPr>
            <p:cNvSpPr txBox="1"/>
            <p:nvPr/>
          </p:nvSpPr>
          <p:spPr>
            <a:xfrm>
              <a:off x="3594022" y="1425388"/>
              <a:ext cx="3136561" cy="4677947"/>
            </a:xfrm>
            <a:prstGeom prst="rect">
              <a:avLst/>
            </a:prstGeom>
            <a:noFill/>
          </p:spPr>
          <p:txBody>
            <a:bodyPr wrap="square" lIns="91440" tIns="45720" rIns="91440" bIns="45720" rtlCol="0" anchor="t">
              <a:spAutoFit/>
            </a:bodyPr>
            <a:lstStyle/>
            <a:p>
              <a:r>
                <a:rPr lang="en-US" sz="1350" b="1" dirty="0">
                  <a:solidFill>
                    <a:srgbClr val="0C3967"/>
                  </a:solidFill>
                  <a:latin typeface="Helvetica"/>
                  <a:cs typeface="Helvetica"/>
                </a:rPr>
                <a:t>Holland Codes:</a:t>
              </a:r>
              <a:r>
                <a:rPr lang="en-US" sz="1350" dirty="0">
                  <a:solidFill>
                    <a:srgbClr val="0C3967"/>
                  </a:solidFill>
                  <a:latin typeface="Helvetica"/>
                  <a:cs typeface="Helvetica"/>
                </a:rPr>
                <a:t> </a:t>
              </a:r>
            </a:p>
            <a:p>
              <a:endParaRPr lang="en-US" sz="1399" dirty="0">
                <a:solidFill>
                  <a:srgbClr val="0C3967"/>
                </a:solidFill>
                <a:latin typeface="Helvetica" pitchFamily="2" charset="0"/>
              </a:endParaRPr>
            </a:p>
            <a:p>
              <a:r>
                <a:rPr lang="en-US" sz="1350" dirty="0">
                  <a:solidFill>
                    <a:srgbClr val="0C3967"/>
                  </a:solidFill>
                  <a:latin typeface="Helvetica"/>
                  <a:cs typeface="Helvetica"/>
                </a:rPr>
                <a:t>These are a set of personality types developed by psychologist John L. Holland in the 1970s. Dr. Holland reasoned that people work best in work environments that match their preferences. People and work environments can be matched for the best fit possible. Most people are some combination of two or three of the Holland interest areas. These two or three areas become your "Holland Code".</a:t>
              </a:r>
            </a:p>
            <a:p>
              <a:endParaRPr lang="en-US" sz="1399" dirty="0">
                <a:solidFill>
                  <a:srgbClr val="0C3967"/>
                </a:solidFill>
                <a:latin typeface="Helvetica" pitchFamily="2" charset="0"/>
              </a:endParaRPr>
            </a:p>
            <a:p>
              <a:r>
                <a:rPr lang="en-US" sz="1350" dirty="0">
                  <a:solidFill>
                    <a:srgbClr val="0C3967"/>
                  </a:solidFill>
                  <a:latin typeface="Helvetica"/>
                  <a:cs typeface="Helvetica"/>
                </a:rPr>
                <a:t>Take a look at the graph on the opposite page and read the description of each personality type and the matching occupations that fit each one of them. Next, try numbering </a:t>
              </a:r>
              <a:r>
                <a:rPr lang="en-US" sz="1350" b="1" dirty="0">
                  <a:solidFill>
                    <a:srgbClr val="0C3967"/>
                  </a:solidFill>
                  <a:latin typeface="Helvetica"/>
                  <a:cs typeface="Helvetica"/>
                </a:rPr>
                <a:t>three</a:t>
              </a:r>
              <a:r>
                <a:rPr lang="en-US" sz="1350" dirty="0">
                  <a:solidFill>
                    <a:srgbClr val="0C3967"/>
                  </a:solidFill>
                  <a:latin typeface="Helvetica"/>
                  <a:cs typeface="Helvetica"/>
                </a:rPr>
                <a:t> squares ranking your personality code, 1 to 3 (1 being the strongest).</a:t>
              </a:r>
            </a:p>
          </p:txBody>
        </p:sp>
        <p:cxnSp>
          <p:nvCxnSpPr>
            <p:cNvPr id="49" name="Straight Connector 48">
              <a:extLst>
                <a:ext uri="{FF2B5EF4-FFF2-40B4-BE49-F238E27FC236}">
                  <a16:creationId xmlns:a16="http://schemas.microsoft.com/office/drawing/2014/main" id="{905D0D47-CA8E-4413-86B7-BB9BB16E0103}"/>
                </a:ext>
              </a:extLst>
            </p:cNvPr>
            <p:cNvCxnSpPr>
              <a:cxnSpLocks/>
            </p:cNvCxnSpPr>
            <p:nvPr/>
          </p:nvCxnSpPr>
          <p:spPr>
            <a:xfrm>
              <a:off x="32091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054660F-315D-4AE1-9A11-81655910525F}"/>
                </a:ext>
              </a:extLst>
            </p:cNvPr>
            <p:cNvSpPr/>
            <p:nvPr/>
          </p:nvSpPr>
          <p:spPr>
            <a:xfrm>
              <a:off x="542274" y="1386776"/>
              <a:ext cx="2282075" cy="4639090"/>
            </a:xfrm>
            <a:prstGeom prst="rect">
              <a:avLst/>
            </a:prstGeom>
          </p:spPr>
          <p:txBody>
            <a:bodyPr wrap="square" lIns="91440" tIns="45720" rIns="91440" bIns="45720" anchor="t">
              <a:spAutoFit/>
            </a:bodyPr>
            <a:lstStyle/>
            <a:p>
              <a:pPr algn="r"/>
              <a:r>
                <a:rPr lang="en-US" sz="2350" b="1" dirty="0">
                  <a:solidFill>
                    <a:srgbClr val="0C3967"/>
                  </a:solidFill>
                  <a:latin typeface="Helvetica"/>
                  <a:cs typeface="Helvetica"/>
                </a:rPr>
                <a:t>Activity 1.1:</a:t>
              </a:r>
            </a:p>
            <a:p>
              <a:pPr algn="r"/>
              <a:endParaRPr lang="en-US" sz="2399" dirty="0">
                <a:solidFill>
                  <a:srgbClr val="0C3967"/>
                </a:solidFill>
                <a:latin typeface="Helvetica" pitchFamily="2" charset="0"/>
              </a:endParaRPr>
            </a:p>
            <a:p>
              <a:pPr algn="r"/>
              <a:endParaRPr lang="en-US" sz="2399" dirty="0">
                <a:solidFill>
                  <a:srgbClr val="0C3967"/>
                </a:solidFill>
                <a:latin typeface="Helvetica" pitchFamily="2" charset="0"/>
              </a:endParaRPr>
            </a:p>
            <a:p>
              <a:pPr algn="r"/>
              <a:endParaRPr lang="en-US" sz="2399" dirty="0">
                <a:solidFill>
                  <a:srgbClr val="0C3967"/>
                </a:solidFill>
                <a:latin typeface="Helvetica" pitchFamily="2" charset="0"/>
              </a:endParaRPr>
            </a:p>
            <a:p>
              <a:pPr algn="r"/>
              <a:endParaRPr lang="en-US" sz="2399" dirty="0">
                <a:solidFill>
                  <a:srgbClr val="0C3967"/>
                </a:solidFill>
                <a:latin typeface="Helvetica" pitchFamily="2" charset="0"/>
              </a:endParaRPr>
            </a:p>
            <a:p>
              <a:pPr algn="ctr"/>
              <a:r>
                <a:rPr lang="en-US" sz="3600" b="1" dirty="0">
                  <a:solidFill>
                    <a:srgbClr val="0C3967"/>
                  </a:solidFill>
                  <a:latin typeface="Helvetica"/>
                  <a:cs typeface="Helvetica"/>
                </a:rPr>
                <a:t>Holland Codes</a:t>
              </a:r>
            </a:p>
            <a:p>
              <a:pPr algn="ctr"/>
              <a:r>
                <a:rPr lang="en-US" sz="3600" b="1" dirty="0">
                  <a:solidFill>
                    <a:srgbClr val="0C3967"/>
                  </a:solidFill>
                  <a:latin typeface="Helvetica"/>
                  <a:cs typeface="Helvetica"/>
                </a:rPr>
                <a:t>(RIASEC)</a:t>
              </a:r>
            </a:p>
            <a:p>
              <a:pPr algn="r"/>
              <a:endParaRPr lang="en-US" sz="4400" b="1" dirty="0">
                <a:solidFill>
                  <a:srgbClr val="0C3967"/>
                </a:solidFill>
                <a:latin typeface="Helvetica" pitchFamily="2" charset="0"/>
              </a:endParaRPr>
            </a:p>
            <a:p>
              <a:pPr algn="r"/>
              <a:endParaRPr lang="en-US" sz="2399" b="1" dirty="0">
                <a:solidFill>
                  <a:srgbClr val="0C3967"/>
                </a:solidFill>
                <a:latin typeface="Helvetica" pitchFamily="2" charset="0"/>
              </a:endParaRPr>
            </a:p>
          </p:txBody>
        </p:sp>
      </p:grpSp>
      <p:sp>
        <p:nvSpPr>
          <p:cNvPr id="7" name="Rectangle 6">
            <a:extLst>
              <a:ext uri="{FF2B5EF4-FFF2-40B4-BE49-F238E27FC236}">
                <a16:creationId xmlns:a16="http://schemas.microsoft.com/office/drawing/2014/main" id="{4BE25F7D-7EE7-478E-A1EE-082C7FDE4B1B}"/>
              </a:ext>
            </a:extLst>
          </p:cNvPr>
          <p:cNvSpPr/>
          <p:nvPr/>
        </p:nvSpPr>
        <p:spPr>
          <a:xfrm>
            <a:off x="7707087" y="-101600"/>
            <a:ext cx="903513" cy="8580410"/>
          </a:xfrm>
          <a:prstGeom prst="rect">
            <a:avLst/>
          </a:prstGeom>
          <a:solidFill>
            <a:srgbClr val="0C39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Tree>
    <p:extLst>
      <p:ext uri="{BB962C8B-B14F-4D97-AF65-F5344CB8AC3E}">
        <p14:creationId xmlns:p14="http://schemas.microsoft.com/office/powerpoint/2010/main" val="969187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68797F33-1428-C144-8B4E-9EA5B70F8A4E}"/>
              </a:ext>
            </a:extLst>
          </p:cNvPr>
          <p:cNvCxnSpPr>
            <a:cxnSpLocks/>
          </p:cNvCxnSpPr>
          <p:nvPr/>
        </p:nvCxnSpPr>
        <p:spPr>
          <a:xfrm>
            <a:off x="3209184"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DD7B62-8A0D-504A-9F2F-182A54A279E8}"/>
              </a:ext>
            </a:extLst>
          </p:cNvPr>
          <p:cNvSpPr/>
          <p:nvPr/>
        </p:nvSpPr>
        <p:spPr>
          <a:xfrm>
            <a:off x="665018" y="1431409"/>
            <a:ext cx="2159331" cy="5624232"/>
          </a:xfrm>
          <a:prstGeom prst="rect">
            <a:avLst/>
          </a:prstGeom>
        </p:spPr>
        <p:txBody>
          <a:bodyPr wrap="square" lIns="91440" tIns="45720" rIns="91440" bIns="45720" anchor="t">
            <a:spAutoFit/>
          </a:bodyPr>
          <a:lstStyle/>
          <a:p>
            <a:pPr algn="r"/>
            <a:r>
              <a:rPr lang="en-US" sz="2350" b="1" dirty="0">
                <a:solidFill>
                  <a:srgbClr val="0C3967"/>
                </a:solidFill>
                <a:latin typeface="Helvetica"/>
                <a:cs typeface="Helvetica"/>
              </a:rPr>
              <a:t>Activity 1.1:</a:t>
            </a:r>
          </a:p>
          <a:p>
            <a:pPr algn="r"/>
            <a:endParaRPr lang="en-US" sz="2399" dirty="0">
              <a:solidFill>
                <a:srgbClr val="0C3967"/>
              </a:solidFill>
              <a:latin typeface="Helvetica" pitchFamily="2" charset="0"/>
            </a:endParaRPr>
          </a:p>
          <a:p>
            <a:r>
              <a:rPr lang="en-US" sz="1650" dirty="0">
                <a:solidFill>
                  <a:srgbClr val="0C3967"/>
                </a:solidFill>
                <a:latin typeface="Helvetica"/>
                <a:cs typeface="Helvetica"/>
              </a:rPr>
              <a:t>The following  questions will provide some useful input for selecting your major.</a:t>
            </a:r>
          </a:p>
          <a:p>
            <a:endParaRPr lang="en-US" sz="1650" dirty="0">
              <a:solidFill>
                <a:srgbClr val="0C3967"/>
              </a:solidFill>
              <a:latin typeface="Helvetica"/>
              <a:cs typeface="Helvetica"/>
            </a:endParaRPr>
          </a:p>
          <a:p>
            <a:r>
              <a:rPr lang="en-US" sz="1650" dirty="0">
                <a:solidFill>
                  <a:srgbClr val="0C3967"/>
                </a:solidFill>
                <a:latin typeface="Helvetica"/>
                <a:cs typeface="Helvetica"/>
              </a:rPr>
              <a:t>They are quite broad in their scope, which might make them difficult to answer.</a:t>
            </a:r>
            <a:endParaRPr lang="en-US">
              <a:ea typeface="Calibri"/>
              <a:cs typeface="Calibri"/>
            </a:endParaRPr>
          </a:p>
          <a:p>
            <a:endParaRPr lang="en-US" sz="1650" dirty="0">
              <a:solidFill>
                <a:srgbClr val="0C3967"/>
              </a:solidFill>
              <a:latin typeface="Helvetica"/>
              <a:cs typeface="Helvetica"/>
            </a:endParaRPr>
          </a:p>
          <a:p>
            <a:r>
              <a:rPr lang="en-US" sz="1650">
                <a:solidFill>
                  <a:srgbClr val="0C3967"/>
                </a:solidFill>
                <a:latin typeface="Helvetica"/>
                <a:cs typeface="Helvetica"/>
              </a:rPr>
              <a:t>Therefore, </a:t>
            </a:r>
            <a:r>
              <a:rPr lang="en-US" sz="1650" dirty="0">
                <a:solidFill>
                  <a:srgbClr val="0C3967"/>
                </a:solidFill>
                <a:latin typeface="Helvetica"/>
                <a:cs typeface="Helvetica"/>
              </a:rPr>
              <a:t>we provided a few prompts to help you jump-start your reflective thinking.</a:t>
            </a:r>
            <a:endParaRPr lang="en-US" dirty="0">
              <a:ea typeface="Calibri"/>
              <a:cs typeface="Calibri"/>
            </a:endParaRPr>
          </a:p>
          <a:p>
            <a:pPr algn="r"/>
            <a:endParaRPr lang="en-US" sz="2399" b="1" dirty="0">
              <a:solidFill>
                <a:srgbClr val="0C3967"/>
              </a:solidFill>
              <a:latin typeface="Helvetica" pitchFamily="2" charset="0"/>
            </a:endParaRPr>
          </a:p>
          <a:p>
            <a:pPr algn="r"/>
            <a:endParaRPr lang="en-US" sz="2399" b="1" dirty="0">
              <a:solidFill>
                <a:srgbClr val="0C3967"/>
              </a:solidFill>
              <a:latin typeface="Helvetica" pitchFamily="2" charset="0"/>
            </a:endParaRPr>
          </a:p>
        </p:txBody>
      </p:sp>
      <p:sp>
        <p:nvSpPr>
          <p:cNvPr id="9" name="TextBox 8">
            <a:extLst>
              <a:ext uri="{FF2B5EF4-FFF2-40B4-BE49-F238E27FC236}">
                <a16:creationId xmlns:a16="http://schemas.microsoft.com/office/drawing/2014/main" id="{C351A953-1FF1-3B44-AE86-54B7BF561BB2}"/>
              </a:ext>
            </a:extLst>
          </p:cNvPr>
          <p:cNvSpPr txBox="1"/>
          <p:nvPr/>
        </p:nvSpPr>
        <p:spPr>
          <a:xfrm>
            <a:off x="3594020" y="1425389"/>
            <a:ext cx="3593159" cy="6001643"/>
          </a:xfrm>
          <a:prstGeom prst="rect">
            <a:avLst/>
          </a:prstGeom>
          <a:noFill/>
        </p:spPr>
        <p:txBody>
          <a:bodyPr wrap="square" lIns="91440" tIns="45720" rIns="91440" bIns="45720" rtlCol="0" anchor="t">
            <a:spAutoFit/>
          </a:bodyPr>
          <a:lstStyle/>
          <a:p>
            <a:pPr lvl="0"/>
            <a:r>
              <a:rPr lang="en-US" sz="1200" b="1" dirty="0">
                <a:solidFill>
                  <a:srgbClr val="0C3967"/>
                </a:solidFill>
                <a:latin typeface="Helvetica"/>
                <a:cs typeface="Helvetica"/>
              </a:rPr>
              <a:t>What are my skills? </a:t>
            </a:r>
          </a:p>
          <a:p>
            <a:pPr lvl="0"/>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In what area do I have expert knowledge?</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What do I enjoy doing outside of academia?</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endParaRPr lang="en-US" sz="1200" b="1" dirty="0">
              <a:solidFill>
                <a:srgbClr val="0C3967"/>
              </a:solidFill>
              <a:latin typeface="Helvetica" pitchFamily="2" charset="0"/>
            </a:endParaRPr>
          </a:p>
          <a:p>
            <a:pPr lvl="0"/>
            <a:r>
              <a:rPr lang="en-US" sz="1200" b="1" dirty="0">
                <a:solidFill>
                  <a:srgbClr val="0C3967"/>
                </a:solidFill>
                <a:latin typeface="Helvetica"/>
                <a:cs typeface="Helvetica"/>
              </a:rPr>
              <a:t>What are my interests and what intrigues me?</a:t>
            </a:r>
          </a:p>
          <a:p>
            <a:pPr lvl="0"/>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What courses did I enjoy most in high school?</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When I dream about the future, what do I think I would enjoy doing or being?</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What kind of activities am I not interested in, and why?</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p:txBody>
      </p:sp>
    </p:spTree>
    <p:extLst>
      <p:ext uri="{BB962C8B-B14F-4D97-AF65-F5344CB8AC3E}">
        <p14:creationId xmlns:p14="http://schemas.microsoft.com/office/powerpoint/2010/main" val="157819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C51A278-B0EC-F04C-8737-996E489A33C3}"/>
              </a:ext>
            </a:extLst>
          </p:cNvPr>
          <p:cNvCxnSpPr>
            <a:cxnSpLocks/>
          </p:cNvCxnSpPr>
          <p:nvPr/>
        </p:nvCxnSpPr>
        <p:spPr>
          <a:xfrm>
            <a:off x="4229100" y="1387288"/>
            <a:ext cx="0" cy="5683624"/>
          </a:xfrm>
          <a:prstGeom prst="line">
            <a:avLst/>
          </a:prstGeom>
          <a:ln w="85725">
            <a:solidFill>
              <a:srgbClr val="99291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C7453A2-42B8-414E-B52C-182DD34894C4}"/>
              </a:ext>
            </a:extLst>
          </p:cNvPr>
          <p:cNvSpPr txBox="1"/>
          <p:nvPr/>
        </p:nvSpPr>
        <p:spPr>
          <a:xfrm>
            <a:off x="568710" y="874793"/>
            <a:ext cx="3403781" cy="6740307"/>
          </a:xfrm>
          <a:prstGeom prst="rect">
            <a:avLst/>
          </a:prstGeom>
          <a:noFill/>
        </p:spPr>
        <p:txBody>
          <a:bodyPr wrap="square" lIns="91440" tIns="45720" rIns="91440" bIns="45720" rtlCol="0" anchor="t">
            <a:spAutoFit/>
          </a:bodyPr>
          <a:lstStyle/>
          <a:p>
            <a:pPr lvl="0" algn="r"/>
            <a:r>
              <a:rPr lang="en-US" sz="1200" b="1" dirty="0">
                <a:solidFill>
                  <a:srgbClr val="0C3967"/>
                </a:solidFill>
                <a:latin typeface="Helvetica"/>
                <a:cs typeface="Helvetica"/>
              </a:rPr>
              <a:t>What are my abilities and capabilities?</a:t>
            </a:r>
          </a:p>
          <a:p>
            <a:pPr lvl="0" algn="r"/>
            <a:endParaRPr lang="en-US" sz="1200" dirty="0">
              <a:solidFill>
                <a:srgbClr val="0C3967"/>
              </a:solidFill>
              <a:latin typeface="Helvetica" pitchFamily="2" charset="0"/>
            </a:endParaRPr>
          </a:p>
          <a:p>
            <a:pPr lvl="0" algn="r"/>
            <a:r>
              <a:rPr lang="en-US" sz="1200" i="1" dirty="0">
                <a:solidFill>
                  <a:srgbClr val="0C3967"/>
                </a:solidFill>
                <a:latin typeface="Helvetica"/>
                <a:cs typeface="Helvetica"/>
              </a:rPr>
              <a:t>Was poor performance in a particular area in the past due to lack of aptitude or lack of effort?</a:t>
            </a:r>
          </a:p>
          <a:p>
            <a:pPr lvl="0" algn="r"/>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lgn="r"/>
            <a:r>
              <a:rPr lang="en-US" sz="1200" i="1" dirty="0">
                <a:solidFill>
                  <a:srgbClr val="0C3967"/>
                </a:solidFill>
                <a:latin typeface="Helvetica"/>
                <a:cs typeface="Helvetica"/>
              </a:rPr>
              <a:t>How have others judge my performance in the past?</a:t>
            </a:r>
          </a:p>
          <a:p>
            <a:pPr lvl="0" algn="r"/>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lgn="r"/>
            <a:r>
              <a:rPr lang="en-US" sz="1200" i="1" dirty="0">
                <a:solidFill>
                  <a:srgbClr val="0C3967"/>
                </a:solidFill>
                <a:latin typeface="Helvetica"/>
                <a:cs typeface="Helvetica"/>
              </a:rPr>
              <a:t>What are my talents: helping others, using my hands, organizing, public speaking?</a:t>
            </a:r>
          </a:p>
          <a:p>
            <a:pPr lvl="0" algn="r"/>
            <a:r>
              <a:rPr lang="en-US" sz="1200" i="1" dirty="0">
                <a:solidFill>
                  <a:srgbClr val="0C3967"/>
                </a:solidFill>
                <a:latin typeface="Helvetica" pitchFamily="2" charset="0"/>
              </a:rPr>
              <a:t>------------------------------------------------------------------------------------------------------------------------------------------------------------------------------------------------------------------------------------------------------------</a:t>
            </a:r>
          </a:p>
          <a:p>
            <a:pPr lvl="0" algn="r"/>
            <a:endParaRPr lang="en-US" sz="1200" dirty="0">
              <a:solidFill>
                <a:srgbClr val="0C3967"/>
              </a:solidFill>
              <a:latin typeface="Helvetica" pitchFamily="2" charset="0"/>
            </a:endParaRPr>
          </a:p>
          <a:p>
            <a:pPr lvl="0" algn="r"/>
            <a:r>
              <a:rPr lang="en-US" sz="1200" b="1" dirty="0">
                <a:solidFill>
                  <a:srgbClr val="0C3967"/>
                </a:solidFill>
                <a:latin typeface="Helvetica"/>
                <a:cs typeface="Helvetica"/>
              </a:rPr>
              <a:t>What are my values?</a:t>
            </a:r>
            <a:endParaRPr lang="en-US" sz="1200" dirty="0">
              <a:solidFill>
                <a:srgbClr val="0C3967"/>
              </a:solidFill>
              <a:latin typeface="Helvetica"/>
              <a:cs typeface="Helvetica"/>
            </a:endParaRPr>
          </a:p>
          <a:p>
            <a:pPr lvl="0" algn="r"/>
            <a:r>
              <a:rPr lang="en-US" sz="1200" i="1" dirty="0">
                <a:solidFill>
                  <a:srgbClr val="0C3967"/>
                </a:solidFill>
                <a:latin typeface="Helvetica" pitchFamily="2" charset="0"/>
              </a:rPr>
              <a:t>Are my decisions and choices influenced by certain religious or philosophical beliefs?</a:t>
            </a:r>
          </a:p>
          <a:p>
            <a:pPr lvl="0" algn="r"/>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lgn="r"/>
            <a:r>
              <a:rPr lang="en-US" sz="1200" i="1" dirty="0">
                <a:solidFill>
                  <a:srgbClr val="0C3967"/>
                </a:solidFill>
                <a:latin typeface="Helvetica"/>
                <a:cs typeface="Helvetica"/>
              </a:rPr>
              <a:t>Do I consider service to others to be an important part of my personal philosophy?</a:t>
            </a:r>
          </a:p>
          <a:p>
            <a:pPr lvl="0" algn="r"/>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algn="r"/>
            <a:r>
              <a:rPr lang="en-US" sz="1200" i="1" dirty="0">
                <a:solidFill>
                  <a:srgbClr val="0C3967"/>
                </a:solidFill>
                <a:latin typeface="Helvetica"/>
                <a:cs typeface="Helvetica"/>
              </a:rPr>
              <a:t>What practices do I consider ethical or unethical?</a:t>
            </a:r>
          </a:p>
          <a:p>
            <a:pPr lvl="0" algn="r"/>
            <a:r>
              <a:rPr lang="en-US" sz="1200" i="1" dirty="0">
                <a:solidFill>
                  <a:srgbClr val="0C3967"/>
                </a:solidFill>
                <a:latin typeface="Helvetica" pitchFamily="2" charset="0"/>
              </a:rPr>
              <a:t>------------------------------------------------------------------------------------------------------------------------------------------------------------------------------------------------------------------------------------------------------------</a:t>
            </a:r>
            <a:endParaRPr lang="en-US" sz="1200" dirty="0">
              <a:solidFill>
                <a:srgbClr val="0C3967"/>
              </a:solidFill>
              <a:latin typeface="Helvetica" pitchFamily="2" charset="0"/>
            </a:endParaRPr>
          </a:p>
        </p:txBody>
      </p:sp>
      <p:sp>
        <p:nvSpPr>
          <p:cNvPr id="7" name="TextBox 6">
            <a:extLst>
              <a:ext uri="{FF2B5EF4-FFF2-40B4-BE49-F238E27FC236}">
                <a16:creationId xmlns:a16="http://schemas.microsoft.com/office/drawing/2014/main" id="{6D732FD9-55C2-2F48-A7A3-FD7A3CE6110F}"/>
              </a:ext>
            </a:extLst>
          </p:cNvPr>
          <p:cNvSpPr txBox="1"/>
          <p:nvPr/>
        </p:nvSpPr>
        <p:spPr>
          <a:xfrm>
            <a:off x="4485710" y="1059460"/>
            <a:ext cx="2727890" cy="6555641"/>
          </a:xfrm>
          <a:prstGeom prst="rect">
            <a:avLst/>
          </a:prstGeom>
          <a:noFill/>
        </p:spPr>
        <p:txBody>
          <a:bodyPr wrap="square" lIns="91440" tIns="45720" rIns="91440" bIns="45720" rtlCol="0" anchor="t">
            <a:spAutoFit/>
          </a:bodyPr>
          <a:lstStyle/>
          <a:p>
            <a:pPr lvl="0"/>
            <a:r>
              <a:rPr lang="en-US" sz="1200" i="1" dirty="0">
                <a:solidFill>
                  <a:srgbClr val="0C3967"/>
                </a:solidFill>
                <a:latin typeface="Helvetica"/>
                <a:cs typeface="Helvetica"/>
              </a:rPr>
              <a:t>What place does a family have in my future?</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Will my values fit with a potential major or career field?</a:t>
            </a:r>
          </a:p>
          <a:p>
            <a:pPr lvl="0"/>
            <a:r>
              <a:rPr lang="en-US" sz="1200" i="1" dirty="0">
                <a:solidFill>
                  <a:srgbClr val="0C3967"/>
                </a:solidFill>
                <a:latin typeface="Helvetica" pitchFamily="2" charset="0"/>
              </a:rPr>
              <a:t>--------------------------------------------------------------------------------------------------------------------------------------------------------------------------------------------------------</a:t>
            </a:r>
          </a:p>
          <a:p>
            <a:pPr lvl="0"/>
            <a:endParaRPr lang="en-US" sz="1200" i="1" dirty="0">
              <a:solidFill>
                <a:srgbClr val="0C3967"/>
              </a:solidFill>
              <a:latin typeface="Helvetica" pitchFamily="2" charset="0"/>
            </a:endParaRPr>
          </a:p>
          <a:p>
            <a:pPr lvl="0"/>
            <a:r>
              <a:rPr lang="en-US" sz="1200" b="1" dirty="0">
                <a:solidFill>
                  <a:srgbClr val="0C3967"/>
                </a:solidFill>
                <a:latin typeface="Helvetica"/>
                <a:cs typeface="Helvetica"/>
              </a:rPr>
              <a:t>What are my motivations?</a:t>
            </a:r>
          </a:p>
          <a:p>
            <a:pPr lvl="0"/>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Do my strongest motivations come from my personal interests, my abilities, my values, or from some other factors?</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Are outside pressures (family, peers, job market …) shaping and influencing my decisions?</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r>
              <a:rPr lang="en-US" sz="1200" i="1" dirty="0">
                <a:solidFill>
                  <a:srgbClr val="0C3967"/>
                </a:solidFill>
                <a:latin typeface="Helvetica"/>
                <a:cs typeface="Helvetica"/>
              </a:rPr>
              <a:t>Is my primary motivation based on the amount of money I think I can earn in a given field rather than interest in the field itself?</a:t>
            </a:r>
          </a:p>
          <a:p>
            <a:pPr lvl="0"/>
            <a:r>
              <a:rPr lang="en-US" sz="1200" i="1" dirty="0">
                <a:solidFill>
                  <a:srgbClr val="0C3967"/>
                </a:solidFill>
                <a:latin typeface="Helvetica" pitchFamily="2" charset="0"/>
              </a:rPr>
              <a:t>----------------------------------------------------------------------------------------------------</a:t>
            </a:r>
            <a:endParaRPr lang="en-US" sz="1200" dirty="0">
              <a:solidFill>
                <a:srgbClr val="0C3967"/>
              </a:solidFill>
              <a:latin typeface="Helvetica" pitchFamily="2" charset="0"/>
            </a:endParaRPr>
          </a:p>
          <a:p>
            <a:pPr lvl="0"/>
            <a:endParaRPr lang="en-US" sz="1200" dirty="0">
              <a:solidFill>
                <a:srgbClr val="0C3967"/>
              </a:solidFill>
              <a:latin typeface="Helvetica" pitchFamily="2" charset="0"/>
            </a:endParaRPr>
          </a:p>
        </p:txBody>
      </p:sp>
      <p:sp>
        <p:nvSpPr>
          <p:cNvPr id="5" name="Rectangle 4">
            <a:extLst>
              <a:ext uri="{FF2B5EF4-FFF2-40B4-BE49-F238E27FC236}">
                <a16:creationId xmlns:a16="http://schemas.microsoft.com/office/drawing/2014/main" id="{06A8A542-F840-7744-A103-3420A05BCB74}"/>
              </a:ext>
            </a:extLst>
          </p:cNvPr>
          <p:cNvSpPr/>
          <p:nvPr/>
        </p:nvSpPr>
        <p:spPr>
          <a:xfrm>
            <a:off x="7707087" y="-101600"/>
            <a:ext cx="903513" cy="8580410"/>
          </a:xfrm>
          <a:prstGeom prst="rect">
            <a:avLst/>
          </a:prstGeom>
          <a:solidFill>
            <a:srgbClr val="0C39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Tree>
    <p:extLst>
      <p:ext uri="{BB962C8B-B14F-4D97-AF65-F5344CB8AC3E}">
        <p14:creationId xmlns:p14="http://schemas.microsoft.com/office/powerpoint/2010/main" val="159795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15A45B-84F2-EA46-BEB7-3110B99E9024}"/>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64000"/>
                    </a14:imgEffect>
                    <a14:imgEffect>
                      <a14:colorTemperature colorTemp="5300"/>
                    </a14:imgEffect>
                    <a14:imgEffect>
                      <a14:saturation sat="0"/>
                    </a14:imgEffect>
                  </a14:imgLayer>
                </a14:imgProps>
              </a:ext>
            </a:extLst>
          </a:blip>
          <a:stretch>
            <a:fillRect/>
          </a:stretch>
        </p:blipFill>
        <p:spPr>
          <a:xfrm>
            <a:off x="-1" y="-1"/>
            <a:ext cx="11682153" cy="8761615"/>
          </a:xfrm>
          <a:prstGeom prst="rect">
            <a:avLst/>
          </a:prstGeom>
        </p:spPr>
      </p:pic>
      <p:sp>
        <p:nvSpPr>
          <p:cNvPr id="8" name="Rectangle 7">
            <a:extLst>
              <a:ext uri="{FF2B5EF4-FFF2-40B4-BE49-F238E27FC236}">
                <a16:creationId xmlns:a16="http://schemas.microsoft.com/office/drawing/2014/main" id="{A66E2EF1-1DCC-E245-AD18-D3A2F3557570}"/>
              </a:ext>
            </a:extLst>
          </p:cNvPr>
          <p:cNvSpPr/>
          <p:nvPr/>
        </p:nvSpPr>
        <p:spPr>
          <a:xfrm>
            <a:off x="-121023" y="-101601"/>
            <a:ext cx="8777343" cy="8876323"/>
          </a:xfrm>
          <a:prstGeom prst="rect">
            <a:avLst/>
          </a:prstGeom>
          <a:solidFill>
            <a:srgbClr val="0C396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cxnSp>
        <p:nvCxnSpPr>
          <p:cNvPr id="14" name="Straight Connector 13">
            <a:extLst>
              <a:ext uri="{FF2B5EF4-FFF2-40B4-BE49-F238E27FC236}">
                <a16:creationId xmlns:a16="http://schemas.microsoft.com/office/drawing/2014/main" id="{68797F33-1428-C144-8B4E-9EA5B70F8A4E}"/>
              </a:ext>
            </a:extLst>
          </p:cNvPr>
          <p:cNvCxnSpPr>
            <a:cxnSpLocks/>
          </p:cNvCxnSpPr>
          <p:nvPr/>
        </p:nvCxnSpPr>
        <p:spPr>
          <a:xfrm>
            <a:off x="3209184" y="1387288"/>
            <a:ext cx="0" cy="5683624"/>
          </a:xfrm>
          <a:prstGeom prst="line">
            <a:avLst/>
          </a:prstGeom>
          <a:ln w="85725">
            <a:solidFill>
              <a:srgbClr val="99291E"/>
            </a:solidFill>
          </a:ln>
          <a:effectLst>
            <a:outerShdw blurRad="50800" dist="38100" dir="2700000" algn="tl" rotWithShape="0">
              <a:prstClr val="black">
                <a:alpha val="99000"/>
              </a:prstClr>
            </a:outerShdw>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DD7B62-8A0D-504A-9F2F-182A54A279E8}"/>
              </a:ext>
            </a:extLst>
          </p:cNvPr>
          <p:cNvSpPr/>
          <p:nvPr/>
        </p:nvSpPr>
        <p:spPr>
          <a:xfrm>
            <a:off x="665018" y="6613009"/>
            <a:ext cx="2159331" cy="461537"/>
          </a:xfrm>
          <a:prstGeom prst="rect">
            <a:avLst/>
          </a:prstGeom>
          <a:effectLst>
            <a:outerShdw blurRad="50800" dist="25400" dir="2700000" algn="tl" rotWithShape="0">
              <a:prstClr val="black">
                <a:alpha val="94000"/>
              </a:prstClr>
            </a:outerShdw>
          </a:effectLst>
        </p:spPr>
        <p:txBody>
          <a:bodyPr wrap="square" lIns="91440" tIns="45720" rIns="91440" bIns="45720" anchor="t">
            <a:spAutoFit/>
          </a:bodyPr>
          <a:lstStyle/>
          <a:p>
            <a:pPr algn="r"/>
            <a:r>
              <a:rPr lang="en-US" sz="2350" b="1" dirty="0">
                <a:solidFill>
                  <a:schemeClr val="bg1"/>
                </a:solidFill>
                <a:latin typeface="Helvetica"/>
                <a:cs typeface="Helvetica"/>
              </a:rPr>
              <a:t>Activity 1.1:</a:t>
            </a:r>
          </a:p>
        </p:txBody>
      </p:sp>
      <p:sp>
        <p:nvSpPr>
          <p:cNvPr id="9" name="TextBox 8">
            <a:extLst>
              <a:ext uri="{FF2B5EF4-FFF2-40B4-BE49-F238E27FC236}">
                <a16:creationId xmlns:a16="http://schemas.microsoft.com/office/drawing/2014/main" id="{C351A953-1FF1-3B44-AE86-54B7BF561BB2}"/>
              </a:ext>
            </a:extLst>
          </p:cNvPr>
          <p:cNvSpPr txBox="1"/>
          <p:nvPr/>
        </p:nvSpPr>
        <p:spPr>
          <a:xfrm>
            <a:off x="4307139" y="1274183"/>
            <a:ext cx="3067872" cy="6678751"/>
          </a:xfrm>
          <a:prstGeom prst="rect">
            <a:avLst/>
          </a:prstGeom>
          <a:noFill/>
          <a:effectLst>
            <a:outerShdw blurRad="50800" dist="38100" dir="2700000" algn="tl" rotWithShape="0">
              <a:prstClr val="black">
                <a:alpha val="98000"/>
              </a:prstClr>
            </a:outerShdw>
          </a:effectLst>
        </p:spPr>
        <p:txBody>
          <a:bodyPr wrap="square" lIns="91440" tIns="45720" rIns="91440" bIns="45720" rtlCol="0" anchor="t">
            <a:spAutoFit/>
          </a:bodyPr>
          <a:lstStyle/>
          <a:p>
            <a:pPr lvl="0"/>
            <a:r>
              <a:rPr lang="en-US" sz="1200" i="1" dirty="0">
                <a:solidFill>
                  <a:schemeClr val="bg1"/>
                </a:solidFill>
                <a:latin typeface="Helvetica"/>
                <a:cs typeface="Helvetica"/>
              </a:rPr>
              <a:t>Who will ultimately have to live with the consequences of this decision, me or other people?</a:t>
            </a:r>
          </a:p>
          <a:p>
            <a:pPr lvl="0"/>
            <a:r>
              <a:rPr lang="en-US" sz="1200" i="1" dirty="0">
                <a:solidFill>
                  <a:schemeClr val="bg1"/>
                </a:solidFill>
                <a:latin typeface="Helvetica"/>
                <a:cs typeface="Helvetica"/>
              </a:rPr>
              <a:t>------------------------------------------------------------------------------------------------------------------------------------------------------------------------------------------------------------------------------------</a:t>
            </a:r>
            <a:endParaRPr lang="en-US" sz="1200" i="1" dirty="0">
              <a:solidFill>
                <a:schemeClr val="bg1"/>
              </a:solidFill>
              <a:latin typeface="Helvetica" pitchFamily="2" charset="0"/>
              <a:cs typeface="Helvetica"/>
            </a:endParaRPr>
          </a:p>
          <a:p>
            <a:pPr lvl="0"/>
            <a:endParaRPr lang="en-US" sz="1200" i="1" dirty="0">
              <a:solidFill>
                <a:schemeClr val="bg1"/>
              </a:solidFill>
              <a:latin typeface="Helvetica" pitchFamily="2" charset="0"/>
            </a:endParaRPr>
          </a:p>
          <a:p>
            <a:pPr lvl="0"/>
            <a:r>
              <a:rPr lang="en-US" sz="1200" b="1" dirty="0">
                <a:solidFill>
                  <a:schemeClr val="bg1"/>
                </a:solidFill>
                <a:latin typeface="Helvetica"/>
                <a:cs typeface="Helvetica"/>
              </a:rPr>
              <a:t>What are the realities?</a:t>
            </a:r>
          </a:p>
          <a:p>
            <a:pPr lvl="0"/>
            <a:endParaRPr lang="en-US" sz="1200" dirty="0">
              <a:solidFill>
                <a:schemeClr val="bg1"/>
              </a:solidFill>
              <a:latin typeface="Helvetica" pitchFamily="2" charset="0"/>
            </a:endParaRPr>
          </a:p>
          <a:p>
            <a:pPr lvl="0"/>
            <a:r>
              <a:rPr lang="en-US" sz="1200" i="1" dirty="0">
                <a:solidFill>
                  <a:schemeClr val="bg1"/>
                </a:solidFill>
                <a:latin typeface="Helvetica"/>
                <a:cs typeface="Helvetica"/>
              </a:rPr>
              <a:t>Will I be able to meet entrance and major requirements on time, particularly in more restrictive departments like business, engineering, architecture, nursing, etc.?</a:t>
            </a:r>
          </a:p>
          <a:p>
            <a:pPr lvl="0"/>
            <a:r>
              <a:rPr lang="en-US" sz="1200" i="1" dirty="0">
                <a:solidFill>
                  <a:schemeClr val="bg1"/>
                </a:solidFill>
                <a:latin typeface="Helvetica"/>
                <a:cs typeface="Helvetica"/>
              </a:rPr>
              <a:t>------------------------------------------------------------------------------------------------------------------------------------------------------------------------------------------------------------------------------------</a:t>
            </a:r>
            <a:endParaRPr lang="en-US" sz="1200" dirty="0">
              <a:solidFill>
                <a:schemeClr val="bg1"/>
              </a:solidFill>
              <a:latin typeface="Helvetica" pitchFamily="2" charset="0"/>
            </a:endParaRPr>
          </a:p>
          <a:p>
            <a:pPr lvl="0"/>
            <a:r>
              <a:rPr lang="en-US" sz="1200" i="1" dirty="0">
                <a:solidFill>
                  <a:schemeClr val="bg1"/>
                </a:solidFill>
                <a:latin typeface="Helvetica"/>
                <a:cs typeface="Helvetica"/>
              </a:rPr>
              <a:t>What majors might fit my career goals?</a:t>
            </a:r>
          </a:p>
          <a:p>
            <a:pPr lvl="0"/>
            <a:r>
              <a:rPr lang="en-US" sz="800" i="1" dirty="0">
                <a:solidFill>
                  <a:schemeClr val="bg1"/>
                </a:solidFill>
                <a:latin typeface="Helvetica" pitchFamily="2" charset="0"/>
              </a:rPr>
              <a:t>(SEE THE FOLLOWING SECTION FOR HELP)</a:t>
            </a:r>
          </a:p>
          <a:p>
            <a:pPr lvl="0"/>
            <a:r>
              <a:rPr lang="en-US" sz="1200" i="1" dirty="0">
                <a:solidFill>
                  <a:schemeClr val="bg1"/>
                </a:solidFill>
                <a:latin typeface="Helvetica"/>
                <a:cs typeface="Helvetica"/>
              </a:rPr>
              <a:t>------------------------------------------------------------------------------------------------------------------------------------------------------------------------------------------------------------------------------------</a:t>
            </a:r>
            <a:endParaRPr lang="en-US" sz="1200" i="1" dirty="0">
              <a:solidFill>
                <a:schemeClr val="bg1"/>
              </a:solidFill>
              <a:latin typeface="Helvetica" pitchFamily="2" charset="0"/>
              <a:cs typeface="Helvetica"/>
            </a:endParaRPr>
          </a:p>
          <a:p>
            <a:pPr lvl="0"/>
            <a:r>
              <a:rPr lang="en-US" sz="1200" i="1" dirty="0">
                <a:solidFill>
                  <a:schemeClr val="bg1"/>
                </a:solidFill>
                <a:latin typeface="Helvetica"/>
                <a:cs typeface="Helvetica"/>
              </a:rPr>
              <a:t>Do my values, interests, abilities, skills, and motivations conflict with each other, or are they in agreement?</a:t>
            </a:r>
          </a:p>
          <a:p>
            <a:pPr lvl="0"/>
            <a:r>
              <a:rPr lang="en-US" sz="1200" i="1" dirty="0">
                <a:solidFill>
                  <a:schemeClr val="bg1"/>
                </a:solidFill>
                <a:latin typeface="Helvetica"/>
                <a:cs typeface="Helvetica"/>
              </a:rPr>
              <a:t>---------------------------------------------------------------------------------------------------------------------------------------------------------------------------------------------------------------------------------------------------------------------------------------------</a:t>
            </a:r>
            <a:endParaRPr lang="en-US" sz="1200" dirty="0">
              <a:solidFill>
                <a:schemeClr val="bg1"/>
              </a:solidFill>
              <a:latin typeface="Helvetica" pitchFamily="2" charset="0"/>
            </a:endParaRPr>
          </a:p>
        </p:txBody>
      </p:sp>
    </p:spTree>
    <p:extLst>
      <p:ext uri="{BB962C8B-B14F-4D97-AF65-F5344CB8AC3E}">
        <p14:creationId xmlns:p14="http://schemas.microsoft.com/office/powerpoint/2010/main" val="2431365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9FE8B5-51EC-3E45-8C4A-D8A4739F2F06}"/>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64000"/>
                    </a14:imgEffect>
                    <a14:imgEffect>
                      <a14:colorTemperature colorTemp="5300"/>
                    </a14:imgEffect>
                    <a14:imgEffect>
                      <a14:saturation sat="0"/>
                    </a14:imgEffect>
                  </a14:imgLayer>
                </a14:imgProps>
              </a:ext>
            </a:extLst>
          </a:blip>
          <a:stretch>
            <a:fillRect/>
          </a:stretch>
        </p:blipFill>
        <p:spPr>
          <a:xfrm>
            <a:off x="-7559041" y="-1"/>
            <a:ext cx="11682153" cy="8761615"/>
          </a:xfrm>
          <a:prstGeom prst="rect">
            <a:avLst/>
          </a:prstGeom>
        </p:spPr>
      </p:pic>
      <p:sp>
        <p:nvSpPr>
          <p:cNvPr id="10" name="Rectangle 9">
            <a:extLst>
              <a:ext uri="{FF2B5EF4-FFF2-40B4-BE49-F238E27FC236}">
                <a16:creationId xmlns:a16="http://schemas.microsoft.com/office/drawing/2014/main" id="{52F415AF-08F2-864D-805C-546D7DC91364}"/>
              </a:ext>
            </a:extLst>
          </p:cNvPr>
          <p:cNvSpPr/>
          <p:nvPr/>
        </p:nvSpPr>
        <p:spPr>
          <a:xfrm>
            <a:off x="-174106" y="-209062"/>
            <a:ext cx="4297218" cy="8876323"/>
          </a:xfrm>
          <a:prstGeom prst="rect">
            <a:avLst/>
          </a:prstGeom>
          <a:solidFill>
            <a:srgbClr val="0C3967">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12" name="Rectangle 11">
            <a:extLst>
              <a:ext uri="{FF2B5EF4-FFF2-40B4-BE49-F238E27FC236}">
                <a16:creationId xmlns:a16="http://schemas.microsoft.com/office/drawing/2014/main" id="{71ECE4E2-E3A0-EF43-BAB5-B568A7B781FD}"/>
              </a:ext>
            </a:extLst>
          </p:cNvPr>
          <p:cNvSpPr/>
          <p:nvPr/>
        </p:nvSpPr>
        <p:spPr>
          <a:xfrm>
            <a:off x="7707087" y="-101600"/>
            <a:ext cx="903513" cy="8580410"/>
          </a:xfrm>
          <a:prstGeom prst="rect">
            <a:avLst/>
          </a:prstGeom>
          <a:solidFill>
            <a:srgbClr val="0C39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54"/>
          </a:p>
        </p:txBody>
      </p:sp>
      <p:sp>
        <p:nvSpPr>
          <p:cNvPr id="9" name="TextBox 8">
            <a:extLst>
              <a:ext uri="{FF2B5EF4-FFF2-40B4-BE49-F238E27FC236}">
                <a16:creationId xmlns:a16="http://schemas.microsoft.com/office/drawing/2014/main" id="{460C779A-6141-554F-8F1F-97E91424D1A9}"/>
              </a:ext>
            </a:extLst>
          </p:cNvPr>
          <p:cNvSpPr txBox="1"/>
          <p:nvPr/>
        </p:nvSpPr>
        <p:spPr>
          <a:xfrm>
            <a:off x="4577696" y="658370"/>
            <a:ext cx="2727890" cy="7694286"/>
          </a:xfrm>
          <a:prstGeom prst="rect">
            <a:avLst/>
          </a:prstGeom>
          <a:noFill/>
        </p:spPr>
        <p:txBody>
          <a:bodyPr wrap="square" rtlCol="0">
            <a:spAutoFit/>
          </a:bodyPr>
          <a:lstStyle/>
          <a:p>
            <a:pPr lvl="0"/>
            <a:r>
              <a:rPr lang="en-US" sz="2000" i="1" dirty="0">
                <a:solidFill>
                  <a:srgbClr val="0C3967"/>
                </a:solidFill>
                <a:latin typeface="Helvetica" pitchFamily="2" charset="0"/>
              </a:rPr>
              <a:t>(x)</a:t>
            </a:r>
            <a:r>
              <a:rPr lang="en-US" sz="1399" i="1" dirty="0">
                <a:solidFill>
                  <a:srgbClr val="0C3967"/>
                </a:solidFill>
                <a:latin typeface="Helvetica" pitchFamily="2" charset="0"/>
              </a:rPr>
              <a:t>1 </a:t>
            </a:r>
            <a:r>
              <a:rPr lang="en-US" sz="2000" i="1" dirty="0">
                <a:solidFill>
                  <a:srgbClr val="0C3967"/>
                </a:solidFill>
                <a:latin typeface="Helvetica" pitchFamily="2" charset="0"/>
              </a:rPr>
              <a:t>=</a:t>
            </a:r>
            <a:endParaRPr lang="en-US" sz="1399" i="1" dirty="0">
              <a:solidFill>
                <a:srgbClr val="0C3967"/>
              </a:solidFill>
              <a:latin typeface="Helvetica" pitchFamily="2" charset="0"/>
            </a:endParaRPr>
          </a:p>
          <a:p>
            <a:pPr lvl="0"/>
            <a:r>
              <a:rPr lang="en-US" sz="1399" i="1" dirty="0">
                <a:solidFill>
                  <a:srgbClr val="0C3967"/>
                </a:solidFill>
                <a:latin typeface="Helvetica" pitchFamily="2" charset="0"/>
              </a:rPr>
              <a:t>-------------------------------------------</a:t>
            </a:r>
          </a:p>
          <a:p>
            <a:r>
              <a:rPr lang="en-US" sz="2000" i="1" dirty="0">
                <a:solidFill>
                  <a:srgbClr val="0C3967"/>
                </a:solidFill>
                <a:latin typeface="Helvetica" pitchFamily="2" charset="0"/>
              </a:rPr>
              <a:t>(why)</a:t>
            </a:r>
            <a:r>
              <a:rPr lang="en-US" sz="1600" i="1" dirty="0">
                <a:solidFill>
                  <a:srgbClr val="0C3967"/>
                </a:solidFill>
                <a:latin typeface="Helvetica" pitchFamily="2" charset="0"/>
              </a:rPr>
              <a:t>1 =</a:t>
            </a:r>
            <a:endParaRPr lang="en-US" sz="1100" i="1" dirty="0">
              <a:solidFill>
                <a:srgbClr val="0C3967"/>
              </a:solidFill>
              <a:latin typeface="Helvetica" pitchFamily="2" charset="0"/>
            </a:endParaRPr>
          </a:p>
          <a:p>
            <a:pPr lvl="0"/>
            <a:r>
              <a:rPr lang="en-US" sz="1600" i="1" dirty="0">
                <a:solidFill>
                  <a:srgbClr val="0C3967"/>
                </a:solidFill>
                <a:latin typeface="Helvetica" pitchFamily="2" charset="0"/>
              </a:rPr>
              <a:t>-----------------------------------------------------------------------------------------------------------------------------------------------------------------------------------------</a:t>
            </a:r>
          </a:p>
          <a:p>
            <a:pPr lvl="0"/>
            <a:endParaRPr lang="en-US" sz="2000" i="1" dirty="0">
              <a:solidFill>
                <a:srgbClr val="0C3967"/>
              </a:solidFill>
              <a:latin typeface="Helvetica" pitchFamily="2" charset="0"/>
            </a:endParaRPr>
          </a:p>
          <a:p>
            <a:r>
              <a:rPr lang="en-US" sz="2000" i="1" dirty="0">
                <a:solidFill>
                  <a:srgbClr val="0C3967"/>
                </a:solidFill>
                <a:latin typeface="Helvetica" pitchFamily="2" charset="0"/>
              </a:rPr>
              <a:t>(x)</a:t>
            </a:r>
            <a:r>
              <a:rPr lang="en-US" sz="1600" i="1" dirty="0">
                <a:solidFill>
                  <a:srgbClr val="0C3967"/>
                </a:solidFill>
                <a:latin typeface="Helvetica" pitchFamily="2" charset="0"/>
              </a:rPr>
              <a:t>2 =</a:t>
            </a:r>
          </a:p>
          <a:p>
            <a:pPr lvl="0"/>
            <a:r>
              <a:rPr lang="en-US" sz="1600" i="1" dirty="0">
                <a:solidFill>
                  <a:srgbClr val="0C3967"/>
                </a:solidFill>
                <a:latin typeface="Helvetica" pitchFamily="2" charset="0"/>
              </a:rPr>
              <a:t>-------------------------------------</a:t>
            </a:r>
          </a:p>
          <a:p>
            <a:r>
              <a:rPr lang="en-US" sz="2000" i="1" dirty="0">
                <a:solidFill>
                  <a:srgbClr val="0C3967"/>
                </a:solidFill>
                <a:latin typeface="Helvetica" pitchFamily="2" charset="0"/>
              </a:rPr>
              <a:t>(why)</a:t>
            </a:r>
            <a:r>
              <a:rPr lang="en-US" sz="1600" i="1" dirty="0">
                <a:solidFill>
                  <a:srgbClr val="0C3967"/>
                </a:solidFill>
                <a:latin typeface="Helvetica" pitchFamily="2" charset="0"/>
              </a:rPr>
              <a:t>2 =</a:t>
            </a:r>
            <a:endParaRPr lang="en-US" sz="1100" i="1" dirty="0">
              <a:solidFill>
                <a:srgbClr val="0C3967"/>
              </a:solidFill>
              <a:latin typeface="Helvetica" pitchFamily="2" charset="0"/>
            </a:endParaRPr>
          </a:p>
          <a:p>
            <a:pPr lvl="0"/>
            <a:r>
              <a:rPr lang="en-US" sz="1600" i="1" dirty="0">
                <a:solidFill>
                  <a:srgbClr val="0C3967"/>
                </a:solidFill>
                <a:latin typeface="Helvetica" pitchFamily="2" charset="0"/>
              </a:rPr>
              <a:t>--------------------------------------------------------------------------</a:t>
            </a:r>
          </a:p>
          <a:p>
            <a:pPr lvl="0"/>
            <a:r>
              <a:rPr lang="en-US" sz="1600" i="1" dirty="0">
                <a:solidFill>
                  <a:srgbClr val="0C3967"/>
                </a:solidFill>
                <a:latin typeface="Helvetica" pitchFamily="2" charset="0"/>
              </a:rPr>
              <a:t>---------------------------------------------------------------------------------------------------------------</a:t>
            </a:r>
          </a:p>
          <a:p>
            <a:pPr lvl="0"/>
            <a:endParaRPr lang="en-US" sz="2800" i="1" dirty="0">
              <a:solidFill>
                <a:srgbClr val="0C3967"/>
              </a:solidFill>
              <a:latin typeface="Helvetica" pitchFamily="2" charset="0"/>
            </a:endParaRPr>
          </a:p>
          <a:p>
            <a:r>
              <a:rPr lang="en-US" sz="2000" i="1" dirty="0">
                <a:solidFill>
                  <a:srgbClr val="0C3967"/>
                </a:solidFill>
                <a:latin typeface="Helvetica" pitchFamily="2" charset="0"/>
              </a:rPr>
              <a:t>(x)</a:t>
            </a:r>
            <a:r>
              <a:rPr lang="en-US" sz="1600" i="1" dirty="0">
                <a:solidFill>
                  <a:srgbClr val="0C3967"/>
                </a:solidFill>
                <a:latin typeface="Helvetica" pitchFamily="2" charset="0"/>
              </a:rPr>
              <a:t>3 =</a:t>
            </a:r>
          </a:p>
          <a:p>
            <a:pPr lvl="0"/>
            <a:r>
              <a:rPr lang="en-US" sz="1600" i="1" dirty="0">
                <a:solidFill>
                  <a:srgbClr val="0C3967"/>
                </a:solidFill>
                <a:latin typeface="Helvetica" pitchFamily="2" charset="0"/>
              </a:rPr>
              <a:t>-------------------------------------</a:t>
            </a:r>
          </a:p>
          <a:p>
            <a:r>
              <a:rPr lang="en-US" sz="2000" i="1" dirty="0">
                <a:solidFill>
                  <a:srgbClr val="0C3967"/>
                </a:solidFill>
                <a:latin typeface="Helvetica" pitchFamily="2" charset="0"/>
              </a:rPr>
              <a:t>(why)</a:t>
            </a:r>
            <a:r>
              <a:rPr lang="en-US" sz="1600" i="1" dirty="0">
                <a:solidFill>
                  <a:srgbClr val="0C3967"/>
                </a:solidFill>
                <a:latin typeface="Helvetica" pitchFamily="2" charset="0"/>
              </a:rPr>
              <a:t>3 =</a:t>
            </a:r>
            <a:endParaRPr lang="en-US" sz="1100" i="1" dirty="0">
              <a:solidFill>
                <a:srgbClr val="0C3967"/>
              </a:solidFill>
              <a:latin typeface="Helvetica" pitchFamily="2" charset="0"/>
            </a:endParaRPr>
          </a:p>
          <a:p>
            <a:pPr lvl="0"/>
            <a:r>
              <a:rPr lang="en-US" sz="1600" i="1" dirty="0">
                <a:solidFill>
                  <a:srgbClr val="0C3967"/>
                </a:solidFill>
                <a:latin typeface="Helvetica" pitchFamily="2" charset="0"/>
              </a:rPr>
              <a:t>-----------------------------------------------------------------------------------------------------------------------------------------------------------------------------------------</a:t>
            </a:r>
          </a:p>
          <a:p>
            <a:pPr lvl="0"/>
            <a:endParaRPr lang="en-US" sz="4000" dirty="0">
              <a:solidFill>
                <a:srgbClr val="0C3967"/>
              </a:solidFill>
              <a:latin typeface="Helvetica" pitchFamily="2" charset="0"/>
            </a:endParaRPr>
          </a:p>
        </p:txBody>
      </p:sp>
      <p:sp>
        <p:nvSpPr>
          <p:cNvPr id="2" name="TextBox 1">
            <a:extLst>
              <a:ext uri="{FF2B5EF4-FFF2-40B4-BE49-F238E27FC236}">
                <a16:creationId xmlns:a16="http://schemas.microsoft.com/office/drawing/2014/main" id="{1AD31BE3-2FCC-D941-95E9-AE6F6C15CF74}"/>
              </a:ext>
            </a:extLst>
          </p:cNvPr>
          <p:cNvSpPr txBox="1"/>
          <p:nvPr/>
        </p:nvSpPr>
        <p:spPr>
          <a:xfrm>
            <a:off x="0" y="1249339"/>
            <a:ext cx="3592433" cy="5570756"/>
          </a:xfrm>
          <a:prstGeom prst="rect">
            <a:avLst/>
          </a:prstGeom>
          <a:noFill/>
        </p:spPr>
        <p:txBody>
          <a:bodyPr wrap="square" lIns="91440" tIns="45720" rIns="91440" bIns="45720" rtlCol="0" anchor="t">
            <a:spAutoFit/>
          </a:bodyPr>
          <a:lstStyle/>
          <a:p>
            <a:pPr algn="r"/>
            <a:r>
              <a:rPr lang="en-US" sz="2000" dirty="0">
                <a:solidFill>
                  <a:srgbClr val="FFFFFF"/>
                </a:solidFill>
                <a:latin typeface="Helvetica"/>
                <a:cs typeface="Helvetica"/>
              </a:rPr>
              <a:t>Provide values for</a:t>
            </a:r>
            <a:endParaRPr lang="en-US" dirty="0"/>
          </a:p>
          <a:p>
            <a:pPr algn="r"/>
            <a:r>
              <a:rPr lang="en-US" sz="2000" i="1" dirty="0">
                <a:solidFill>
                  <a:srgbClr val="FFFFFF"/>
                </a:solidFill>
                <a:latin typeface="Helvetica"/>
                <a:cs typeface="Helvetica"/>
              </a:rPr>
              <a:t>(x)</a:t>
            </a:r>
            <a:r>
              <a:rPr lang="en-US" sz="2000" dirty="0">
                <a:solidFill>
                  <a:srgbClr val="FFFFFF"/>
                </a:solidFill>
                <a:latin typeface="Helvetica"/>
                <a:cs typeface="Helvetica"/>
              </a:rPr>
              <a:t> and </a:t>
            </a:r>
            <a:r>
              <a:rPr lang="en-US" sz="2000" i="1" dirty="0">
                <a:solidFill>
                  <a:srgbClr val="FFFFFF"/>
                </a:solidFill>
                <a:latin typeface="Helvetica"/>
                <a:cs typeface="Helvetica"/>
              </a:rPr>
              <a:t>(why) </a:t>
            </a:r>
            <a:r>
              <a:rPr lang="en-US" sz="2000" dirty="0">
                <a:solidFill>
                  <a:srgbClr val="FFFFFF"/>
                </a:solidFill>
                <a:latin typeface="Helvetica"/>
                <a:cs typeface="Helvetica"/>
              </a:rPr>
              <a:t>where:</a:t>
            </a:r>
          </a:p>
          <a:p>
            <a:pPr algn="r"/>
            <a:endParaRPr lang="en-US" sz="2000" dirty="0">
              <a:solidFill>
                <a:srgbClr val="FFFFFF"/>
              </a:solidFill>
              <a:latin typeface="Helvetica" pitchFamily="2" charset="0"/>
            </a:endParaRPr>
          </a:p>
          <a:p>
            <a:pPr algn="r"/>
            <a:endParaRPr lang="en-US" sz="2000" dirty="0">
              <a:solidFill>
                <a:srgbClr val="FFFFFF"/>
              </a:solidFill>
              <a:latin typeface="Helvetica"/>
              <a:cs typeface="Helvetica"/>
            </a:endParaRPr>
          </a:p>
          <a:p>
            <a:pPr algn="r"/>
            <a:r>
              <a:rPr lang="en-US" sz="1600" i="1" dirty="0">
                <a:solidFill>
                  <a:srgbClr val="FFFFFF"/>
                </a:solidFill>
                <a:latin typeface="Helvetica"/>
                <a:cs typeface="Helvetica"/>
              </a:rPr>
              <a:t>(x) = The explored major.</a:t>
            </a:r>
            <a:endParaRPr lang="en-US" sz="1600" i="1">
              <a:solidFill>
                <a:srgbClr val="FFFFFF"/>
              </a:solidFill>
              <a:latin typeface="Helvetica" pitchFamily="2" charset="0"/>
              <a:cs typeface="Helvetica"/>
            </a:endParaRPr>
          </a:p>
          <a:p>
            <a:pPr algn="r"/>
            <a:r>
              <a:rPr lang="en-US" sz="1600" i="1" dirty="0">
                <a:solidFill>
                  <a:srgbClr val="FFFFFF"/>
                </a:solidFill>
                <a:latin typeface="Helvetica" pitchFamily="2" charset="0"/>
              </a:rPr>
              <a:t> </a:t>
            </a:r>
          </a:p>
          <a:p>
            <a:pPr algn="r"/>
            <a:r>
              <a:rPr lang="en-US" sz="1600" i="1" dirty="0">
                <a:solidFill>
                  <a:srgbClr val="FFFFFF"/>
                </a:solidFill>
                <a:latin typeface="Helvetica"/>
                <a:cs typeface="Helvetica"/>
              </a:rPr>
              <a:t>(why) = How this major suits your personality, your skills,</a:t>
            </a:r>
          </a:p>
          <a:p>
            <a:pPr algn="r"/>
            <a:r>
              <a:rPr lang="en-US" sz="1600" i="1" dirty="0">
                <a:solidFill>
                  <a:srgbClr val="FFFFFF"/>
                </a:solidFill>
                <a:latin typeface="Helvetica"/>
                <a:cs typeface="Helvetica"/>
              </a:rPr>
              <a:t>your values, your dreams</a:t>
            </a:r>
          </a:p>
          <a:p>
            <a:pPr algn="r"/>
            <a:r>
              <a:rPr lang="en-US" sz="1600" i="1" dirty="0">
                <a:solidFill>
                  <a:srgbClr val="FFFFFF"/>
                </a:solidFill>
                <a:latin typeface="Helvetica" pitchFamily="2" charset="0"/>
              </a:rPr>
              <a:t>and aspirations in life.</a:t>
            </a:r>
          </a:p>
          <a:p>
            <a:pPr algn="r"/>
            <a:endParaRPr lang="en-US" sz="2000" i="1" dirty="0">
              <a:solidFill>
                <a:srgbClr val="FFFFFF"/>
              </a:solidFill>
              <a:latin typeface="Helvetica" pitchFamily="2" charset="0"/>
            </a:endParaRPr>
          </a:p>
          <a:p>
            <a:pPr algn="r"/>
            <a:endParaRPr lang="en-US" sz="2000" i="1" dirty="0">
              <a:solidFill>
                <a:srgbClr val="FFFFFF"/>
              </a:solidFill>
              <a:latin typeface="Helvetica" pitchFamily="2" charset="0"/>
            </a:endParaRPr>
          </a:p>
          <a:p>
            <a:pPr algn="r"/>
            <a:r>
              <a:rPr lang="en-US" sz="2000" dirty="0">
                <a:solidFill>
                  <a:srgbClr val="FFFFFF"/>
                </a:solidFill>
                <a:latin typeface="Helvetica"/>
                <a:cs typeface="Helvetica"/>
              </a:rPr>
              <a:t>Keep in mind that it is recommended to come</a:t>
            </a:r>
          </a:p>
          <a:p>
            <a:pPr algn="r"/>
            <a:r>
              <a:rPr lang="en-US" sz="2000" dirty="0">
                <a:solidFill>
                  <a:srgbClr val="FFFFFF"/>
                </a:solidFill>
                <a:latin typeface="Helvetica"/>
                <a:cs typeface="Helvetica"/>
              </a:rPr>
              <a:t>up with </a:t>
            </a:r>
            <a:r>
              <a:rPr lang="en-US" sz="2000" b="1" u="sng" dirty="0">
                <a:solidFill>
                  <a:srgbClr val="FFFFFF"/>
                </a:solidFill>
                <a:latin typeface="Helvetica"/>
                <a:cs typeface="Helvetica"/>
              </a:rPr>
              <a:t>at least two</a:t>
            </a:r>
          </a:p>
          <a:p>
            <a:pPr algn="r"/>
            <a:r>
              <a:rPr lang="en-US" sz="2000" dirty="0">
                <a:solidFill>
                  <a:srgbClr val="FFFFFF"/>
                </a:solidFill>
                <a:latin typeface="Helvetica"/>
                <a:cs typeface="Helvetica"/>
              </a:rPr>
              <a:t>sets of values for two</a:t>
            </a:r>
          </a:p>
          <a:p>
            <a:pPr algn="r"/>
            <a:r>
              <a:rPr lang="en-US" sz="2000" dirty="0">
                <a:solidFill>
                  <a:srgbClr val="FFFFFF"/>
                </a:solidFill>
                <a:latin typeface="Helvetica"/>
                <a:cs typeface="Helvetica"/>
              </a:rPr>
              <a:t>possible majors that</a:t>
            </a:r>
          </a:p>
          <a:p>
            <a:pPr algn="r"/>
            <a:r>
              <a:rPr lang="en-US" sz="2000" dirty="0">
                <a:solidFill>
                  <a:srgbClr val="FFFFFF"/>
                </a:solidFill>
                <a:latin typeface="Helvetica"/>
                <a:cs typeface="Helvetica"/>
              </a:rPr>
              <a:t>you see fit.</a:t>
            </a:r>
            <a:endParaRPr lang="en-US" sz="2000" i="1">
              <a:solidFill>
                <a:srgbClr val="FFFFFF"/>
              </a:solidFill>
              <a:latin typeface="Helvetica"/>
              <a:cs typeface="Helvetica"/>
            </a:endParaRPr>
          </a:p>
          <a:p>
            <a:pPr algn="r"/>
            <a:endParaRPr lang="en-US" sz="2000" dirty="0"/>
          </a:p>
        </p:txBody>
      </p:sp>
    </p:spTree>
    <p:extLst>
      <p:ext uri="{BB962C8B-B14F-4D97-AF65-F5344CB8AC3E}">
        <p14:creationId xmlns:p14="http://schemas.microsoft.com/office/powerpoint/2010/main" val="2108799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020A0AEEC7541AE2852C1978C4DC9" ma:contentTypeVersion="18" ma:contentTypeDescription="Create a new document." ma:contentTypeScope="" ma:versionID="d110af569ada67236d56a863a29dbc19">
  <xsd:schema xmlns:xsd="http://www.w3.org/2001/XMLSchema" xmlns:xs="http://www.w3.org/2001/XMLSchema" xmlns:p="http://schemas.microsoft.com/office/2006/metadata/properties" xmlns:ns2="1e0e7efd-601b-40ce-8ea1-a456dc7fc3e5" xmlns:ns3="f52f2092-924c-45f5-ab2f-d680582d127c" targetNamespace="http://schemas.microsoft.com/office/2006/metadata/properties" ma:root="true" ma:fieldsID="4ccd122fb05cbdce94d00701d5106fdf" ns2:_="" ns3:_="">
    <xsd:import namespace="1e0e7efd-601b-40ce-8ea1-a456dc7fc3e5"/>
    <xsd:import namespace="f52f2092-924c-45f5-ab2f-d680582d12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e7efd-601b-40ce-8ea1-a456dc7fc3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7c65ed7-e385-4001-9a0e-7979134055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2f2092-924c-45f5-ab2f-d680582d127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2273a14-5a28-47b8-ac75-df884e21a6a0}" ma:internalName="TaxCatchAll" ma:showField="CatchAllData" ma:web="f52f2092-924c-45f5-ab2f-d680582d127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e0e7efd-601b-40ce-8ea1-a456dc7fc3e5">
      <Terms xmlns="http://schemas.microsoft.com/office/infopath/2007/PartnerControls"/>
    </lcf76f155ced4ddcb4097134ff3c332f>
    <TaxCatchAll xmlns="f52f2092-924c-45f5-ab2f-d680582d127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817DFD-107E-4E66-A804-2B9E3DA09C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e7efd-601b-40ce-8ea1-a456dc7fc3e5"/>
    <ds:schemaRef ds:uri="f52f2092-924c-45f5-ab2f-d680582d12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5482B2-6C0C-492A-9C8B-3D0C2C8AEA06}">
  <ds:schemaRefs>
    <ds:schemaRef ds:uri="http://schemas.microsoft.com/office/2006/metadata/properties"/>
    <ds:schemaRef ds:uri="http://schemas.microsoft.com/office/infopath/2007/PartnerControls"/>
    <ds:schemaRef ds:uri="1e0e7efd-601b-40ce-8ea1-a456dc7fc3e5"/>
    <ds:schemaRef ds:uri="f52f2092-924c-45f5-ab2f-d680582d127c"/>
  </ds:schemaRefs>
</ds:datastoreItem>
</file>

<file path=customXml/itemProps3.xml><?xml version="1.0" encoding="utf-8"?>
<ds:datastoreItem xmlns:ds="http://schemas.openxmlformats.org/officeDocument/2006/customXml" ds:itemID="{EFD0F2F9-7BF6-4FE0-A71E-B9016E8DC4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268</TotalTime>
  <Words>1288</Words>
  <Application>Microsoft Office PowerPoint</Application>
  <PresentationFormat>Custom</PresentationFormat>
  <Paragraphs>307</Paragraphs>
  <Slides>10</Slides>
  <Notes>9</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Monawar, Abed</dc:creator>
  <cp:lastModifiedBy>Monawar, Abed</cp:lastModifiedBy>
  <cp:revision>172</cp:revision>
  <dcterms:created xsi:type="dcterms:W3CDTF">2019-05-17T16:33:52Z</dcterms:created>
  <dcterms:modified xsi:type="dcterms:W3CDTF">2025-04-22T15:57:42Z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0x010100960020A0AEEC7541AE2852C1978C4DC9</vt:lpwstr>
  </property>
  <property fmtid="{D5CDD505-2E9C-101B-9397-08002B2CF9AE}" pid="3" name="MediaServiceImageTags">
    <vt:lpwstr/>
  </property>
</Properties>
</file>