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294" r:id="rId5"/>
    <p:sldId id="306" r:id="rId6"/>
    <p:sldId id="295" r:id="rId7"/>
    <p:sldId id="296" r:id="rId8"/>
    <p:sldId id="297" r:id="rId9"/>
    <p:sldId id="298" r:id="rId10"/>
    <p:sldId id="307" r:id="rId11"/>
    <p:sldId id="308" r:id="rId12"/>
    <p:sldId id="299" r:id="rId13"/>
    <p:sldId id="303" r:id="rId14"/>
    <p:sldId id="302" r:id="rId15"/>
    <p:sldId id="300" r:id="rId16"/>
    <p:sldId id="304" r:id="rId17"/>
    <p:sldId id="301" r:id="rId18"/>
    <p:sldId id="345" r:id="rId19"/>
    <p:sldId id="305" r:id="rId20"/>
  </p:sldIdLst>
  <p:sldSz cx="8458200" cy="84582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4571"/>
    <a:srgbClr val="99291E"/>
    <a:srgbClr val="4D5B2A"/>
    <a:srgbClr val="2E2E2E"/>
    <a:srgbClr val="EAE0C5"/>
    <a:srgbClr val="333333"/>
    <a:srgbClr val="898478"/>
    <a:srgbClr val="B0A9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BD3AD8-3FE2-7D29-C164-B9AC86D5C7B1}" v="1934" dt="2025-04-22T18:49:59.1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1350"/>
    <p:restoredTop sz="94663"/>
  </p:normalViewPr>
  <p:slideViewPr>
    <p:cSldViewPr snapToGrid="0">
      <p:cViewPr>
        <p:scale>
          <a:sx n="82" d="100"/>
          <a:sy n="82" d="100"/>
        </p:scale>
        <p:origin x="1392" y="512"/>
      </p:cViewPr>
      <p:guideLst/>
    </p:cSldViewPr>
  </p:slideViewPr>
  <p:notesTextViewPr>
    <p:cViewPr>
      <p:scale>
        <a:sx n="1" d="1"/>
        <a:sy n="1" d="1"/>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130C1A-17CA-4FB5-A8C7-83A920FA128A}" type="datetimeFigureOut">
              <a:rPr lang="en-US" smtClean="0"/>
              <a:t>4/22/2025</a:t>
            </a:fld>
            <a:endParaRPr lang="en-US"/>
          </a:p>
        </p:txBody>
      </p:sp>
      <p:sp>
        <p:nvSpPr>
          <p:cNvPr id="4" name="Slide Image Placeholder 3"/>
          <p:cNvSpPr>
            <a:spLocks noGrp="1" noRot="1" noChangeAspect="1"/>
          </p:cNvSpPr>
          <p:nvPr>
            <p:ph type="sldImg" idx="2"/>
          </p:nvPr>
        </p:nvSpPr>
        <p:spPr>
          <a:xfrm>
            <a:off x="1885950" y="1143000"/>
            <a:ext cx="30861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BB7156-B37F-4F8C-A5F4-37FC7055D7F7}" type="slidenum">
              <a:rPr lang="en-US" smtClean="0"/>
              <a:t>‹#›</a:t>
            </a:fld>
            <a:endParaRPr lang="en-US"/>
          </a:p>
        </p:txBody>
      </p:sp>
    </p:spTree>
    <p:extLst>
      <p:ext uri="{BB962C8B-B14F-4D97-AF65-F5344CB8AC3E}">
        <p14:creationId xmlns:p14="http://schemas.microsoft.com/office/powerpoint/2010/main" val="91635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B53BC4-433D-2045-AC67-1DAB61DA5C37}" type="slidenum">
              <a:rPr lang="en-US" smtClean="0"/>
              <a:t>1</a:t>
            </a:fld>
            <a:endParaRPr lang="en-US"/>
          </a:p>
        </p:txBody>
      </p:sp>
    </p:spTree>
    <p:extLst>
      <p:ext uri="{BB962C8B-B14F-4D97-AF65-F5344CB8AC3E}">
        <p14:creationId xmlns:p14="http://schemas.microsoft.com/office/powerpoint/2010/main" val="42724445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B53BC4-433D-2045-AC67-1DAB61DA5C37}" type="slidenum">
              <a:rPr lang="en-US" smtClean="0"/>
              <a:t>12</a:t>
            </a:fld>
            <a:endParaRPr lang="en-US"/>
          </a:p>
        </p:txBody>
      </p:sp>
    </p:spTree>
    <p:extLst>
      <p:ext uri="{BB962C8B-B14F-4D97-AF65-F5344CB8AC3E}">
        <p14:creationId xmlns:p14="http://schemas.microsoft.com/office/powerpoint/2010/main" val="26139735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B53BC4-433D-2045-AC67-1DAB61DA5C37}" type="slidenum">
              <a:rPr lang="en-US" smtClean="0"/>
              <a:t>13</a:t>
            </a:fld>
            <a:endParaRPr lang="en-US"/>
          </a:p>
        </p:txBody>
      </p:sp>
    </p:spTree>
    <p:extLst>
      <p:ext uri="{BB962C8B-B14F-4D97-AF65-F5344CB8AC3E}">
        <p14:creationId xmlns:p14="http://schemas.microsoft.com/office/powerpoint/2010/main" val="118444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B53BC4-433D-2045-AC67-1DAB61DA5C37}" type="slidenum">
              <a:rPr lang="en-US" smtClean="0"/>
              <a:t>14</a:t>
            </a:fld>
            <a:endParaRPr lang="en-US"/>
          </a:p>
        </p:txBody>
      </p:sp>
    </p:spTree>
    <p:extLst>
      <p:ext uri="{BB962C8B-B14F-4D97-AF65-F5344CB8AC3E}">
        <p14:creationId xmlns:p14="http://schemas.microsoft.com/office/powerpoint/2010/main" val="4311548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B53BC4-433D-2045-AC67-1DAB61DA5C37}" type="slidenum">
              <a:rPr lang="en-US" smtClean="0"/>
              <a:t>16</a:t>
            </a:fld>
            <a:endParaRPr lang="en-US"/>
          </a:p>
        </p:txBody>
      </p:sp>
    </p:spTree>
    <p:extLst>
      <p:ext uri="{BB962C8B-B14F-4D97-AF65-F5344CB8AC3E}">
        <p14:creationId xmlns:p14="http://schemas.microsoft.com/office/powerpoint/2010/main" val="2048981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B53BC4-433D-2045-AC67-1DAB61DA5C37}" type="slidenum">
              <a:rPr lang="en-US" smtClean="0"/>
              <a:t>3</a:t>
            </a:fld>
            <a:endParaRPr lang="en-US"/>
          </a:p>
        </p:txBody>
      </p:sp>
    </p:spTree>
    <p:extLst>
      <p:ext uri="{BB962C8B-B14F-4D97-AF65-F5344CB8AC3E}">
        <p14:creationId xmlns:p14="http://schemas.microsoft.com/office/powerpoint/2010/main" val="574831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B53BC4-433D-2045-AC67-1DAB61DA5C37}" type="slidenum">
              <a:rPr lang="en-US" smtClean="0"/>
              <a:t>4</a:t>
            </a:fld>
            <a:endParaRPr lang="en-US"/>
          </a:p>
        </p:txBody>
      </p:sp>
    </p:spTree>
    <p:extLst>
      <p:ext uri="{BB962C8B-B14F-4D97-AF65-F5344CB8AC3E}">
        <p14:creationId xmlns:p14="http://schemas.microsoft.com/office/powerpoint/2010/main" val="3152018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B53BC4-433D-2045-AC67-1DAB61DA5C37}" type="slidenum">
              <a:rPr lang="en-US" smtClean="0"/>
              <a:t>5</a:t>
            </a:fld>
            <a:endParaRPr lang="en-US"/>
          </a:p>
        </p:txBody>
      </p:sp>
    </p:spTree>
    <p:extLst>
      <p:ext uri="{BB962C8B-B14F-4D97-AF65-F5344CB8AC3E}">
        <p14:creationId xmlns:p14="http://schemas.microsoft.com/office/powerpoint/2010/main" val="396685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B53BC4-433D-2045-AC67-1DAB61DA5C37}" type="slidenum">
              <a:rPr lang="en-US" smtClean="0"/>
              <a:t>6</a:t>
            </a:fld>
            <a:endParaRPr lang="en-US"/>
          </a:p>
        </p:txBody>
      </p:sp>
    </p:spTree>
    <p:extLst>
      <p:ext uri="{BB962C8B-B14F-4D97-AF65-F5344CB8AC3E}">
        <p14:creationId xmlns:p14="http://schemas.microsoft.com/office/powerpoint/2010/main" val="3439636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B53BC4-433D-2045-AC67-1DAB61DA5C37}" type="slidenum">
              <a:rPr lang="en-US" smtClean="0"/>
              <a:t>7</a:t>
            </a:fld>
            <a:endParaRPr lang="en-US"/>
          </a:p>
        </p:txBody>
      </p:sp>
    </p:spTree>
    <p:extLst>
      <p:ext uri="{BB962C8B-B14F-4D97-AF65-F5344CB8AC3E}">
        <p14:creationId xmlns:p14="http://schemas.microsoft.com/office/powerpoint/2010/main" val="380781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B53BC4-433D-2045-AC67-1DAB61DA5C37}" type="slidenum">
              <a:rPr lang="en-US" smtClean="0"/>
              <a:t>8</a:t>
            </a:fld>
            <a:endParaRPr lang="en-US"/>
          </a:p>
        </p:txBody>
      </p:sp>
    </p:spTree>
    <p:extLst>
      <p:ext uri="{BB962C8B-B14F-4D97-AF65-F5344CB8AC3E}">
        <p14:creationId xmlns:p14="http://schemas.microsoft.com/office/powerpoint/2010/main" val="2659514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B53BC4-433D-2045-AC67-1DAB61DA5C37}" type="slidenum">
              <a:rPr lang="en-US" smtClean="0"/>
              <a:t>9</a:t>
            </a:fld>
            <a:endParaRPr lang="en-US"/>
          </a:p>
        </p:txBody>
      </p:sp>
    </p:spTree>
    <p:extLst>
      <p:ext uri="{BB962C8B-B14F-4D97-AF65-F5344CB8AC3E}">
        <p14:creationId xmlns:p14="http://schemas.microsoft.com/office/powerpoint/2010/main" val="1330231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B53BC4-433D-2045-AC67-1DAB61DA5C37}" type="slidenum">
              <a:rPr lang="en-US" smtClean="0"/>
              <a:t>11</a:t>
            </a:fld>
            <a:endParaRPr lang="en-US"/>
          </a:p>
        </p:txBody>
      </p:sp>
    </p:spTree>
    <p:extLst>
      <p:ext uri="{BB962C8B-B14F-4D97-AF65-F5344CB8AC3E}">
        <p14:creationId xmlns:p14="http://schemas.microsoft.com/office/powerpoint/2010/main" val="3096553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E5715-A708-4B76-B4B2-983ACE7E592A}"/>
              </a:ext>
            </a:extLst>
          </p:cNvPr>
          <p:cNvSpPr>
            <a:spLocks noGrp="1"/>
          </p:cNvSpPr>
          <p:nvPr>
            <p:ph type="ctrTitle"/>
          </p:nvPr>
        </p:nvSpPr>
        <p:spPr>
          <a:xfrm>
            <a:off x="1057275" y="1384248"/>
            <a:ext cx="6343650" cy="2944707"/>
          </a:xfrm>
        </p:spPr>
        <p:txBody>
          <a:bodyPr anchor="b"/>
          <a:lstStyle>
            <a:lvl1pPr algn="ctr">
              <a:defRPr sz="7400"/>
            </a:lvl1pPr>
          </a:lstStyle>
          <a:p>
            <a:r>
              <a:rPr lang="en-US"/>
              <a:t>Click to edit Master title style</a:t>
            </a:r>
          </a:p>
        </p:txBody>
      </p:sp>
      <p:sp>
        <p:nvSpPr>
          <p:cNvPr id="3" name="Subtitle 2">
            <a:extLst>
              <a:ext uri="{FF2B5EF4-FFF2-40B4-BE49-F238E27FC236}">
                <a16:creationId xmlns:a16="http://schemas.microsoft.com/office/drawing/2014/main" id="{C5C05C17-225C-4EF4-8C6E-BAADBC47D79A}"/>
              </a:ext>
            </a:extLst>
          </p:cNvPr>
          <p:cNvSpPr>
            <a:spLocks noGrp="1"/>
          </p:cNvSpPr>
          <p:nvPr>
            <p:ph type="subTitle" idx="1"/>
          </p:nvPr>
        </p:nvSpPr>
        <p:spPr>
          <a:xfrm>
            <a:off x="1057275" y="4442514"/>
            <a:ext cx="6343650" cy="2042106"/>
          </a:xfrm>
        </p:spPr>
        <p:txBody>
          <a:bodyPr/>
          <a:lstStyle>
            <a:lvl1pPr marL="0" indent="0" algn="ctr">
              <a:buNone/>
              <a:defRPr sz="2960"/>
            </a:lvl1pPr>
            <a:lvl2pPr marL="563865" indent="0" algn="ctr">
              <a:buNone/>
              <a:defRPr sz="2467"/>
            </a:lvl2pPr>
            <a:lvl3pPr marL="1127730" indent="0" algn="ctr">
              <a:buNone/>
              <a:defRPr sz="2220"/>
            </a:lvl3pPr>
            <a:lvl4pPr marL="1691594" indent="0" algn="ctr">
              <a:buNone/>
              <a:defRPr sz="1973"/>
            </a:lvl4pPr>
            <a:lvl5pPr marL="2255459" indent="0" algn="ctr">
              <a:buNone/>
              <a:defRPr sz="1973"/>
            </a:lvl5pPr>
            <a:lvl6pPr marL="2819324" indent="0" algn="ctr">
              <a:buNone/>
              <a:defRPr sz="1973"/>
            </a:lvl6pPr>
            <a:lvl7pPr marL="3383189" indent="0" algn="ctr">
              <a:buNone/>
              <a:defRPr sz="1973"/>
            </a:lvl7pPr>
            <a:lvl8pPr marL="3947053" indent="0" algn="ctr">
              <a:buNone/>
              <a:defRPr sz="1973"/>
            </a:lvl8pPr>
            <a:lvl9pPr marL="4510918" indent="0" algn="ctr">
              <a:buNone/>
              <a:defRPr sz="1973"/>
            </a:lvl9pPr>
          </a:lstStyle>
          <a:p>
            <a:r>
              <a:rPr lang="en-US"/>
              <a:t>Click to edit Master subtitle style</a:t>
            </a:r>
          </a:p>
        </p:txBody>
      </p:sp>
      <p:sp>
        <p:nvSpPr>
          <p:cNvPr id="4" name="Date Placeholder 3">
            <a:extLst>
              <a:ext uri="{FF2B5EF4-FFF2-40B4-BE49-F238E27FC236}">
                <a16:creationId xmlns:a16="http://schemas.microsoft.com/office/drawing/2014/main" id="{77C4C18C-5B1D-44CD-9523-E18D49B4E141}"/>
              </a:ext>
            </a:extLst>
          </p:cNvPr>
          <p:cNvSpPr>
            <a:spLocks noGrp="1"/>
          </p:cNvSpPr>
          <p:nvPr>
            <p:ph type="dt" sz="half" idx="10"/>
          </p:nvPr>
        </p:nvSpPr>
        <p:spPr/>
        <p:txBody>
          <a:bodyPr/>
          <a:lstStyle/>
          <a:p>
            <a:fld id="{15CD3047-0EC0-42A6-8149-6364F88C9A3D}" type="datetimeFigureOut">
              <a:rPr lang="en-US" smtClean="0"/>
              <a:t>4/22/2025</a:t>
            </a:fld>
            <a:endParaRPr lang="en-US"/>
          </a:p>
        </p:txBody>
      </p:sp>
      <p:sp>
        <p:nvSpPr>
          <p:cNvPr id="5" name="Footer Placeholder 4">
            <a:extLst>
              <a:ext uri="{FF2B5EF4-FFF2-40B4-BE49-F238E27FC236}">
                <a16:creationId xmlns:a16="http://schemas.microsoft.com/office/drawing/2014/main" id="{62051A0F-70B0-4D05-B6BB-DF4C90F5B8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1C1196-AD14-48C7-A671-DF591951A659}"/>
              </a:ext>
            </a:extLst>
          </p:cNvPr>
          <p:cNvSpPr>
            <a:spLocks noGrp="1"/>
          </p:cNvSpPr>
          <p:nvPr>
            <p:ph type="sldNum" sz="quarter" idx="12"/>
          </p:nvPr>
        </p:nvSpPr>
        <p:spPr/>
        <p:txBody>
          <a:bodyPr/>
          <a:lstStyle/>
          <a:p>
            <a:fld id="{F4ACF86B-4405-44C8-8D96-E710A82722E0}" type="slidenum">
              <a:rPr lang="en-US" smtClean="0"/>
              <a:t>‹#›</a:t>
            </a:fld>
            <a:endParaRPr lang="en-US"/>
          </a:p>
        </p:txBody>
      </p:sp>
    </p:spTree>
    <p:extLst>
      <p:ext uri="{BB962C8B-B14F-4D97-AF65-F5344CB8AC3E}">
        <p14:creationId xmlns:p14="http://schemas.microsoft.com/office/powerpoint/2010/main" val="3237887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C8606-4616-439F-9A5B-5D2C677175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8E1460-C715-4C47-8B73-5212B5AB34E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8EF470-4851-4D21-B1DC-47E8FE350C36}"/>
              </a:ext>
            </a:extLst>
          </p:cNvPr>
          <p:cNvSpPr>
            <a:spLocks noGrp="1"/>
          </p:cNvSpPr>
          <p:nvPr>
            <p:ph type="dt" sz="half" idx="10"/>
          </p:nvPr>
        </p:nvSpPr>
        <p:spPr/>
        <p:txBody>
          <a:bodyPr/>
          <a:lstStyle/>
          <a:p>
            <a:fld id="{15CD3047-0EC0-42A6-8149-6364F88C9A3D}" type="datetimeFigureOut">
              <a:rPr lang="en-US" smtClean="0"/>
              <a:t>4/22/2025</a:t>
            </a:fld>
            <a:endParaRPr lang="en-US"/>
          </a:p>
        </p:txBody>
      </p:sp>
      <p:sp>
        <p:nvSpPr>
          <p:cNvPr id="5" name="Footer Placeholder 4">
            <a:extLst>
              <a:ext uri="{FF2B5EF4-FFF2-40B4-BE49-F238E27FC236}">
                <a16:creationId xmlns:a16="http://schemas.microsoft.com/office/drawing/2014/main" id="{6ED6FD01-96DB-48A1-9EE1-392E426AFC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EB9CB4-D8C0-4FC6-BB72-35179EF4C4B9}"/>
              </a:ext>
            </a:extLst>
          </p:cNvPr>
          <p:cNvSpPr>
            <a:spLocks noGrp="1"/>
          </p:cNvSpPr>
          <p:nvPr>
            <p:ph type="sldNum" sz="quarter" idx="12"/>
          </p:nvPr>
        </p:nvSpPr>
        <p:spPr/>
        <p:txBody>
          <a:bodyPr/>
          <a:lstStyle/>
          <a:p>
            <a:fld id="{F4ACF86B-4405-44C8-8D96-E710A82722E0}" type="slidenum">
              <a:rPr lang="en-US" smtClean="0"/>
              <a:t>‹#›</a:t>
            </a:fld>
            <a:endParaRPr lang="en-US"/>
          </a:p>
        </p:txBody>
      </p:sp>
    </p:spTree>
    <p:extLst>
      <p:ext uri="{BB962C8B-B14F-4D97-AF65-F5344CB8AC3E}">
        <p14:creationId xmlns:p14="http://schemas.microsoft.com/office/powerpoint/2010/main" val="127457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A398CC-533C-4031-A792-FB0EAD49B3DF}"/>
              </a:ext>
            </a:extLst>
          </p:cNvPr>
          <p:cNvSpPr>
            <a:spLocks noGrp="1"/>
          </p:cNvSpPr>
          <p:nvPr>
            <p:ph type="title" orient="vert"/>
          </p:nvPr>
        </p:nvSpPr>
        <p:spPr>
          <a:xfrm>
            <a:off x="6052900" y="450321"/>
            <a:ext cx="1823799" cy="716793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E2554E-4BC0-4252-A5B1-89FF5C51F487}"/>
              </a:ext>
            </a:extLst>
          </p:cNvPr>
          <p:cNvSpPr>
            <a:spLocks noGrp="1"/>
          </p:cNvSpPr>
          <p:nvPr>
            <p:ph type="body" orient="vert" idx="1"/>
          </p:nvPr>
        </p:nvSpPr>
        <p:spPr>
          <a:xfrm>
            <a:off x="581501" y="450321"/>
            <a:ext cx="5365671" cy="71679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DA55A0-6AE2-4F6B-8C0D-409AFF6329E3}"/>
              </a:ext>
            </a:extLst>
          </p:cNvPr>
          <p:cNvSpPr>
            <a:spLocks noGrp="1"/>
          </p:cNvSpPr>
          <p:nvPr>
            <p:ph type="dt" sz="half" idx="10"/>
          </p:nvPr>
        </p:nvSpPr>
        <p:spPr/>
        <p:txBody>
          <a:bodyPr/>
          <a:lstStyle/>
          <a:p>
            <a:fld id="{15CD3047-0EC0-42A6-8149-6364F88C9A3D}" type="datetimeFigureOut">
              <a:rPr lang="en-US" smtClean="0"/>
              <a:t>4/22/2025</a:t>
            </a:fld>
            <a:endParaRPr lang="en-US"/>
          </a:p>
        </p:txBody>
      </p:sp>
      <p:sp>
        <p:nvSpPr>
          <p:cNvPr id="5" name="Footer Placeholder 4">
            <a:extLst>
              <a:ext uri="{FF2B5EF4-FFF2-40B4-BE49-F238E27FC236}">
                <a16:creationId xmlns:a16="http://schemas.microsoft.com/office/drawing/2014/main" id="{BD7D6FDA-E30B-49E4-82A3-58589F7950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B27767-3B9F-4DEF-BE2B-2C5276CFE221}"/>
              </a:ext>
            </a:extLst>
          </p:cNvPr>
          <p:cNvSpPr>
            <a:spLocks noGrp="1"/>
          </p:cNvSpPr>
          <p:nvPr>
            <p:ph type="sldNum" sz="quarter" idx="12"/>
          </p:nvPr>
        </p:nvSpPr>
        <p:spPr/>
        <p:txBody>
          <a:bodyPr/>
          <a:lstStyle/>
          <a:p>
            <a:fld id="{F4ACF86B-4405-44C8-8D96-E710A82722E0}" type="slidenum">
              <a:rPr lang="en-US" smtClean="0"/>
              <a:t>‹#›</a:t>
            </a:fld>
            <a:endParaRPr lang="en-US"/>
          </a:p>
        </p:txBody>
      </p:sp>
    </p:spTree>
    <p:extLst>
      <p:ext uri="{BB962C8B-B14F-4D97-AF65-F5344CB8AC3E}">
        <p14:creationId xmlns:p14="http://schemas.microsoft.com/office/powerpoint/2010/main" val="1391636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2D409-3B20-4D90-A598-6A80A2882C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56C776-D1CC-4C9F-9C0B-D91D5C638D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DD4F5-D266-49BC-B6E6-C6FC6093336B}"/>
              </a:ext>
            </a:extLst>
          </p:cNvPr>
          <p:cNvSpPr>
            <a:spLocks noGrp="1"/>
          </p:cNvSpPr>
          <p:nvPr>
            <p:ph type="dt" sz="half" idx="10"/>
          </p:nvPr>
        </p:nvSpPr>
        <p:spPr/>
        <p:txBody>
          <a:bodyPr/>
          <a:lstStyle/>
          <a:p>
            <a:fld id="{15CD3047-0EC0-42A6-8149-6364F88C9A3D}" type="datetimeFigureOut">
              <a:rPr lang="en-US" smtClean="0"/>
              <a:t>4/22/2025</a:t>
            </a:fld>
            <a:endParaRPr lang="en-US"/>
          </a:p>
        </p:txBody>
      </p:sp>
      <p:sp>
        <p:nvSpPr>
          <p:cNvPr id="5" name="Footer Placeholder 4">
            <a:extLst>
              <a:ext uri="{FF2B5EF4-FFF2-40B4-BE49-F238E27FC236}">
                <a16:creationId xmlns:a16="http://schemas.microsoft.com/office/drawing/2014/main" id="{13F6F9ED-959A-48E2-A781-A6DBDB9890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478B8A-C514-4A0F-9DCB-909A7BC4B784}"/>
              </a:ext>
            </a:extLst>
          </p:cNvPr>
          <p:cNvSpPr>
            <a:spLocks noGrp="1"/>
          </p:cNvSpPr>
          <p:nvPr>
            <p:ph type="sldNum" sz="quarter" idx="12"/>
          </p:nvPr>
        </p:nvSpPr>
        <p:spPr/>
        <p:txBody>
          <a:bodyPr/>
          <a:lstStyle/>
          <a:p>
            <a:fld id="{F4ACF86B-4405-44C8-8D96-E710A82722E0}" type="slidenum">
              <a:rPr lang="en-US" smtClean="0"/>
              <a:t>‹#›</a:t>
            </a:fld>
            <a:endParaRPr lang="en-US"/>
          </a:p>
        </p:txBody>
      </p:sp>
    </p:spTree>
    <p:extLst>
      <p:ext uri="{BB962C8B-B14F-4D97-AF65-F5344CB8AC3E}">
        <p14:creationId xmlns:p14="http://schemas.microsoft.com/office/powerpoint/2010/main" val="1981855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34A3B-848E-4AE1-9695-6AA27E8DCF9E}"/>
              </a:ext>
            </a:extLst>
          </p:cNvPr>
          <p:cNvSpPr>
            <a:spLocks noGrp="1"/>
          </p:cNvSpPr>
          <p:nvPr>
            <p:ph type="title"/>
          </p:nvPr>
        </p:nvSpPr>
        <p:spPr>
          <a:xfrm>
            <a:off x="577096" y="2108677"/>
            <a:ext cx="7295198" cy="3518376"/>
          </a:xfrm>
        </p:spPr>
        <p:txBody>
          <a:bodyPr anchor="b"/>
          <a:lstStyle>
            <a:lvl1pPr>
              <a:defRPr sz="7400"/>
            </a:lvl1pPr>
          </a:lstStyle>
          <a:p>
            <a:r>
              <a:rPr lang="en-US"/>
              <a:t>Click to edit Master title style</a:t>
            </a:r>
          </a:p>
        </p:txBody>
      </p:sp>
      <p:sp>
        <p:nvSpPr>
          <p:cNvPr id="3" name="Text Placeholder 2">
            <a:extLst>
              <a:ext uri="{FF2B5EF4-FFF2-40B4-BE49-F238E27FC236}">
                <a16:creationId xmlns:a16="http://schemas.microsoft.com/office/drawing/2014/main" id="{AAF90E06-E465-47E4-9AD7-B2A0F85F51FC}"/>
              </a:ext>
            </a:extLst>
          </p:cNvPr>
          <p:cNvSpPr>
            <a:spLocks noGrp="1"/>
          </p:cNvSpPr>
          <p:nvPr>
            <p:ph type="body" idx="1"/>
          </p:nvPr>
        </p:nvSpPr>
        <p:spPr>
          <a:xfrm>
            <a:off x="577096" y="5660338"/>
            <a:ext cx="7295198" cy="1850231"/>
          </a:xfrm>
        </p:spPr>
        <p:txBody>
          <a:bodyPr/>
          <a:lstStyle>
            <a:lvl1pPr marL="0" indent="0">
              <a:buNone/>
              <a:defRPr sz="2960">
                <a:solidFill>
                  <a:schemeClr val="tx1">
                    <a:tint val="75000"/>
                  </a:schemeClr>
                </a:solidFill>
              </a:defRPr>
            </a:lvl1pPr>
            <a:lvl2pPr marL="563865" indent="0">
              <a:buNone/>
              <a:defRPr sz="2467">
                <a:solidFill>
                  <a:schemeClr val="tx1">
                    <a:tint val="75000"/>
                  </a:schemeClr>
                </a:solidFill>
              </a:defRPr>
            </a:lvl2pPr>
            <a:lvl3pPr marL="1127730" indent="0">
              <a:buNone/>
              <a:defRPr sz="2220">
                <a:solidFill>
                  <a:schemeClr val="tx1">
                    <a:tint val="75000"/>
                  </a:schemeClr>
                </a:solidFill>
              </a:defRPr>
            </a:lvl3pPr>
            <a:lvl4pPr marL="1691594" indent="0">
              <a:buNone/>
              <a:defRPr sz="1973">
                <a:solidFill>
                  <a:schemeClr val="tx1">
                    <a:tint val="75000"/>
                  </a:schemeClr>
                </a:solidFill>
              </a:defRPr>
            </a:lvl4pPr>
            <a:lvl5pPr marL="2255459" indent="0">
              <a:buNone/>
              <a:defRPr sz="1973">
                <a:solidFill>
                  <a:schemeClr val="tx1">
                    <a:tint val="75000"/>
                  </a:schemeClr>
                </a:solidFill>
              </a:defRPr>
            </a:lvl5pPr>
            <a:lvl6pPr marL="2819324" indent="0">
              <a:buNone/>
              <a:defRPr sz="1973">
                <a:solidFill>
                  <a:schemeClr val="tx1">
                    <a:tint val="75000"/>
                  </a:schemeClr>
                </a:solidFill>
              </a:defRPr>
            </a:lvl6pPr>
            <a:lvl7pPr marL="3383189" indent="0">
              <a:buNone/>
              <a:defRPr sz="1973">
                <a:solidFill>
                  <a:schemeClr val="tx1">
                    <a:tint val="75000"/>
                  </a:schemeClr>
                </a:solidFill>
              </a:defRPr>
            </a:lvl7pPr>
            <a:lvl8pPr marL="3947053" indent="0">
              <a:buNone/>
              <a:defRPr sz="1973">
                <a:solidFill>
                  <a:schemeClr val="tx1">
                    <a:tint val="75000"/>
                  </a:schemeClr>
                </a:solidFill>
              </a:defRPr>
            </a:lvl8pPr>
            <a:lvl9pPr marL="4510918" indent="0">
              <a:buNone/>
              <a:defRPr sz="197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2E1CA7-B23F-498C-9639-15D674B36BD1}"/>
              </a:ext>
            </a:extLst>
          </p:cNvPr>
          <p:cNvSpPr>
            <a:spLocks noGrp="1"/>
          </p:cNvSpPr>
          <p:nvPr>
            <p:ph type="dt" sz="half" idx="10"/>
          </p:nvPr>
        </p:nvSpPr>
        <p:spPr/>
        <p:txBody>
          <a:bodyPr/>
          <a:lstStyle/>
          <a:p>
            <a:fld id="{15CD3047-0EC0-42A6-8149-6364F88C9A3D}" type="datetimeFigureOut">
              <a:rPr lang="en-US" smtClean="0"/>
              <a:t>4/22/2025</a:t>
            </a:fld>
            <a:endParaRPr lang="en-US"/>
          </a:p>
        </p:txBody>
      </p:sp>
      <p:sp>
        <p:nvSpPr>
          <p:cNvPr id="5" name="Footer Placeholder 4">
            <a:extLst>
              <a:ext uri="{FF2B5EF4-FFF2-40B4-BE49-F238E27FC236}">
                <a16:creationId xmlns:a16="http://schemas.microsoft.com/office/drawing/2014/main" id="{F1F2FE3A-9624-483D-96D8-B60652EBC9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B91808-A44E-4227-9035-49BDE2832EFD}"/>
              </a:ext>
            </a:extLst>
          </p:cNvPr>
          <p:cNvSpPr>
            <a:spLocks noGrp="1"/>
          </p:cNvSpPr>
          <p:nvPr>
            <p:ph type="sldNum" sz="quarter" idx="12"/>
          </p:nvPr>
        </p:nvSpPr>
        <p:spPr/>
        <p:txBody>
          <a:bodyPr/>
          <a:lstStyle/>
          <a:p>
            <a:fld id="{F4ACF86B-4405-44C8-8D96-E710A82722E0}" type="slidenum">
              <a:rPr lang="en-US" smtClean="0"/>
              <a:t>‹#›</a:t>
            </a:fld>
            <a:endParaRPr lang="en-US"/>
          </a:p>
        </p:txBody>
      </p:sp>
    </p:spTree>
    <p:extLst>
      <p:ext uri="{BB962C8B-B14F-4D97-AF65-F5344CB8AC3E}">
        <p14:creationId xmlns:p14="http://schemas.microsoft.com/office/powerpoint/2010/main" val="4262660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09048-10EC-49EC-938F-188428D969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50177A-E3B8-41E8-B020-FC83A6CC322B}"/>
              </a:ext>
            </a:extLst>
          </p:cNvPr>
          <p:cNvSpPr>
            <a:spLocks noGrp="1"/>
          </p:cNvSpPr>
          <p:nvPr>
            <p:ph sz="half" idx="1"/>
          </p:nvPr>
        </p:nvSpPr>
        <p:spPr>
          <a:xfrm>
            <a:off x="581501" y="2251604"/>
            <a:ext cx="3594735" cy="5366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264999-EC9E-4287-970E-60A4E59C10A5}"/>
              </a:ext>
            </a:extLst>
          </p:cNvPr>
          <p:cNvSpPr>
            <a:spLocks noGrp="1"/>
          </p:cNvSpPr>
          <p:nvPr>
            <p:ph sz="half" idx="2"/>
          </p:nvPr>
        </p:nvSpPr>
        <p:spPr>
          <a:xfrm>
            <a:off x="4281964" y="2251604"/>
            <a:ext cx="3594735" cy="5366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80411F-C2DC-4C64-91FD-F2777E1DC452}"/>
              </a:ext>
            </a:extLst>
          </p:cNvPr>
          <p:cNvSpPr>
            <a:spLocks noGrp="1"/>
          </p:cNvSpPr>
          <p:nvPr>
            <p:ph type="dt" sz="half" idx="10"/>
          </p:nvPr>
        </p:nvSpPr>
        <p:spPr/>
        <p:txBody>
          <a:bodyPr/>
          <a:lstStyle/>
          <a:p>
            <a:fld id="{15CD3047-0EC0-42A6-8149-6364F88C9A3D}" type="datetimeFigureOut">
              <a:rPr lang="en-US" smtClean="0"/>
              <a:t>4/22/2025</a:t>
            </a:fld>
            <a:endParaRPr lang="en-US"/>
          </a:p>
        </p:txBody>
      </p:sp>
      <p:sp>
        <p:nvSpPr>
          <p:cNvPr id="6" name="Footer Placeholder 5">
            <a:extLst>
              <a:ext uri="{FF2B5EF4-FFF2-40B4-BE49-F238E27FC236}">
                <a16:creationId xmlns:a16="http://schemas.microsoft.com/office/drawing/2014/main" id="{DC75BC5E-7DB6-467E-B0A8-9782E6FF1C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F17EE3-C82C-46DD-9DCB-5ACA2F3E4371}"/>
              </a:ext>
            </a:extLst>
          </p:cNvPr>
          <p:cNvSpPr>
            <a:spLocks noGrp="1"/>
          </p:cNvSpPr>
          <p:nvPr>
            <p:ph type="sldNum" sz="quarter" idx="12"/>
          </p:nvPr>
        </p:nvSpPr>
        <p:spPr/>
        <p:txBody>
          <a:bodyPr/>
          <a:lstStyle/>
          <a:p>
            <a:fld id="{F4ACF86B-4405-44C8-8D96-E710A82722E0}" type="slidenum">
              <a:rPr lang="en-US" smtClean="0"/>
              <a:t>‹#›</a:t>
            </a:fld>
            <a:endParaRPr lang="en-US"/>
          </a:p>
        </p:txBody>
      </p:sp>
    </p:spTree>
    <p:extLst>
      <p:ext uri="{BB962C8B-B14F-4D97-AF65-F5344CB8AC3E}">
        <p14:creationId xmlns:p14="http://schemas.microsoft.com/office/powerpoint/2010/main" val="2520997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D19B0-5300-48B5-B0F0-6B7AE82FD088}"/>
              </a:ext>
            </a:extLst>
          </p:cNvPr>
          <p:cNvSpPr>
            <a:spLocks noGrp="1"/>
          </p:cNvSpPr>
          <p:nvPr>
            <p:ph type="title"/>
          </p:nvPr>
        </p:nvSpPr>
        <p:spPr>
          <a:xfrm>
            <a:off x="582603" y="450321"/>
            <a:ext cx="7295198" cy="1634861"/>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014842-6013-4E29-9065-577C1522D642}"/>
              </a:ext>
            </a:extLst>
          </p:cNvPr>
          <p:cNvSpPr>
            <a:spLocks noGrp="1"/>
          </p:cNvSpPr>
          <p:nvPr>
            <p:ph type="body" idx="1"/>
          </p:nvPr>
        </p:nvSpPr>
        <p:spPr>
          <a:xfrm>
            <a:off x="582603" y="2073434"/>
            <a:ext cx="3578215" cy="1016158"/>
          </a:xfrm>
        </p:spPr>
        <p:txBody>
          <a:bodyPr anchor="b"/>
          <a:lstStyle>
            <a:lvl1pPr marL="0" indent="0">
              <a:buNone/>
              <a:defRPr sz="2960" b="1"/>
            </a:lvl1pPr>
            <a:lvl2pPr marL="563865" indent="0">
              <a:buNone/>
              <a:defRPr sz="2467" b="1"/>
            </a:lvl2pPr>
            <a:lvl3pPr marL="1127730" indent="0">
              <a:buNone/>
              <a:defRPr sz="2220" b="1"/>
            </a:lvl3pPr>
            <a:lvl4pPr marL="1691594" indent="0">
              <a:buNone/>
              <a:defRPr sz="1973" b="1"/>
            </a:lvl4pPr>
            <a:lvl5pPr marL="2255459" indent="0">
              <a:buNone/>
              <a:defRPr sz="1973" b="1"/>
            </a:lvl5pPr>
            <a:lvl6pPr marL="2819324" indent="0">
              <a:buNone/>
              <a:defRPr sz="1973" b="1"/>
            </a:lvl6pPr>
            <a:lvl7pPr marL="3383189" indent="0">
              <a:buNone/>
              <a:defRPr sz="1973" b="1"/>
            </a:lvl7pPr>
            <a:lvl8pPr marL="3947053" indent="0">
              <a:buNone/>
              <a:defRPr sz="1973" b="1"/>
            </a:lvl8pPr>
            <a:lvl9pPr marL="4510918" indent="0">
              <a:buNone/>
              <a:defRPr sz="1973" b="1"/>
            </a:lvl9pPr>
          </a:lstStyle>
          <a:p>
            <a:pPr lvl="0"/>
            <a:r>
              <a:rPr lang="en-US"/>
              <a:t>Click to edit Master text styles</a:t>
            </a:r>
          </a:p>
        </p:txBody>
      </p:sp>
      <p:sp>
        <p:nvSpPr>
          <p:cNvPr id="4" name="Content Placeholder 3">
            <a:extLst>
              <a:ext uri="{FF2B5EF4-FFF2-40B4-BE49-F238E27FC236}">
                <a16:creationId xmlns:a16="http://schemas.microsoft.com/office/drawing/2014/main" id="{4B64A7EB-F749-408A-A5BE-D8D1C6169608}"/>
              </a:ext>
            </a:extLst>
          </p:cNvPr>
          <p:cNvSpPr>
            <a:spLocks noGrp="1"/>
          </p:cNvSpPr>
          <p:nvPr>
            <p:ph sz="half" idx="2"/>
          </p:nvPr>
        </p:nvSpPr>
        <p:spPr>
          <a:xfrm>
            <a:off x="582603" y="3089593"/>
            <a:ext cx="3578215" cy="4544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DA89EF-E697-47E6-B6E2-04EA1DA854DD}"/>
              </a:ext>
            </a:extLst>
          </p:cNvPr>
          <p:cNvSpPr>
            <a:spLocks noGrp="1"/>
          </p:cNvSpPr>
          <p:nvPr>
            <p:ph type="body" sz="quarter" idx="3"/>
          </p:nvPr>
        </p:nvSpPr>
        <p:spPr>
          <a:xfrm>
            <a:off x="4281964" y="2073434"/>
            <a:ext cx="3595837" cy="1016158"/>
          </a:xfrm>
        </p:spPr>
        <p:txBody>
          <a:bodyPr anchor="b"/>
          <a:lstStyle>
            <a:lvl1pPr marL="0" indent="0">
              <a:buNone/>
              <a:defRPr sz="2960" b="1"/>
            </a:lvl1pPr>
            <a:lvl2pPr marL="563865" indent="0">
              <a:buNone/>
              <a:defRPr sz="2467" b="1"/>
            </a:lvl2pPr>
            <a:lvl3pPr marL="1127730" indent="0">
              <a:buNone/>
              <a:defRPr sz="2220" b="1"/>
            </a:lvl3pPr>
            <a:lvl4pPr marL="1691594" indent="0">
              <a:buNone/>
              <a:defRPr sz="1973" b="1"/>
            </a:lvl4pPr>
            <a:lvl5pPr marL="2255459" indent="0">
              <a:buNone/>
              <a:defRPr sz="1973" b="1"/>
            </a:lvl5pPr>
            <a:lvl6pPr marL="2819324" indent="0">
              <a:buNone/>
              <a:defRPr sz="1973" b="1"/>
            </a:lvl6pPr>
            <a:lvl7pPr marL="3383189" indent="0">
              <a:buNone/>
              <a:defRPr sz="1973" b="1"/>
            </a:lvl7pPr>
            <a:lvl8pPr marL="3947053" indent="0">
              <a:buNone/>
              <a:defRPr sz="1973" b="1"/>
            </a:lvl8pPr>
            <a:lvl9pPr marL="4510918" indent="0">
              <a:buNone/>
              <a:defRPr sz="1973" b="1"/>
            </a:lvl9pPr>
          </a:lstStyle>
          <a:p>
            <a:pPr lvl="0"/>
            <a:r>
              <a:rPr lang="en-US"/>
              <a:t>Click to edit Master text styles</a:t>
            </a:r>
          </a:p>
        </p:txBody>
      </p:sp>
      <p:sp>
        <p:nvSpPr>
          <p:cNvPr id="6" name="Content Placeholder 5">
            <a:extLst>
              <a:ext uri="{FF2B5EF4-FFF2-40B4-BE49-F238E27FC236}">
                <a16:creationId xmlns:a16="http://schemas.microsoft.com/office/drawing/2014/main" id="{88C2A514-047D-436E-9532-7A9BFF3A3316}"/>
              </a:ext>
            </a:extLst>
          </p:cNvPr>
          <p:cNvSpPr>
            <a:spLocks noGrp="1"/>
          </p:cNvSpPr>
          <p:nvPr>
            <p:ph sz="quarter" idx="4"/>
          </p:nvPr>
        </p:nvSpPr>
        <p:spPr>
          <a:xfrm>
            <a:off x="4281964" y="3089593"/>
            <a:ext cx="3595837" cy="4544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CE1DDD-32C5-4F11-8E50-23B8DD6183EF}"/>
              </a:ext>
            </a:extLst>
          </p:cNvPr>
          <p:cNvSpPr>
            <a:spLocks noGrp="1"/>
          </p:cNvSpPr>
          <p:nvPr>
            <p:ph type="dt" sz="half" idx="10"/>
          </p:nvPr>
        </p:nvSpPr>
        <p:spPr/>
        <p:txBody>
          <a:bodyPr/>
          <a:lstStyle/>
          <a:p>
            <a:fld id="{15CD3047-0EC0-42A6-8149-6364F88C9A3D}" type="datetimeFigureOut">
              <a:rPr lang="en-US" smtClean="0"/>
              <a:t>4/22/2025</a:t>
            </a:fld>
            <a:endParaRPr lang="en-US"/>
          </a:p>
        </p:txBody>
      </p:sp>
      <p:sp>
        <p:nvSpPr>
          <p:cNvPr id="8" name="Footer Placeholder 7">
            <a:extLst>
              <a:ext uri="{FF2B5EF4-FFF2-40B4-BE49-F238E27FC236}">
                <a16:creationId xmlns:a16="http://schemas.microsoft.com/office/drawing/2014/main" id="{9D380FC4-D5D1-4AF4-9E89-B10035540DE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8E75A60-7FFB-4834-8AE9-A1D784AFC98B}"/>
              </a:ext>
            </a:extLst>
          </p:cNvPr>
          <p:cNvSpPr>
            <a:spLocks noGrp="1"/>
          </p:cNvSpPr>
          <p:nvPr>
            <p:ph type="sldNum" sz="quarter" idx="12"/>
          </p:nvPr>
        </p:nvSpPr>
        <p:spPr/>
        <p:txBody>
          <a:bodyPr/>
          <a:lstStyle/>
          <a:p>
            <a:fld id="{F4ACF86B-4405-44C8-8D96-E710A82722E0}" type="slidenum">
              <a:rPr lang="en-US" smtClean="0"/>
              <a:t>‹#›</a:t>
            </a:fld>
            <a:endParaRPr lang="en-US"/>
          </a:p>
        </p:txBody>
      </p:sp>
    </p:spTree>
    <p:extLst>
      <p:ext uri="{BB962C8B-B14F-4D97-AF65-F5344CB8AC3E}">
        <p14:creationId xmlns:p14="http://schemas.microsoft.com/office/powerpoint/2010/main" val="1793075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55E6D-5773-40AC-8FA4-CD1826D1B9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DD1B41-EAD0-44A9-946C-EA75B3CEB13C}"/>
              </a:ext>
            </a:extLst>
          </p:cNvPr>
          <p:cNvSpPr>
            <a:spLocks noGrp="1"/>
          </p:cNvSpPr>
          <p:nvPr>
            <p:ph type="dt" sz="half" idx="10"/>
          </p:nvPr>
        </p:nvSpPr>
        <p:spPr/>
        <p:txBody>
          <a:bodyPr/>
          <a:lstStyle/>
          <a:p>
            <a:fld id="{15CD3047-0EC0-42A6-8149-6364F88C9A3D}" type="datetimeFigureOut">
              <a:rPr lang="en-US" smtClean="0"/>
              <a:t>4/22/2025</a:t>
            </a:fld>
            <a:endParaRPr lang="en-US"/>
          </a:p>
        </p:txBody>
      </p:sp>
      <p:sp>
        <p:nvSpPr>
          <p:cNvPr id="4" name="Footer Placeholder 3">
            <a:extLst>
              <a:ext uri="{FF2B5EF4-FFF2-40B4-BE49-F238E27FC236}">
                <a16:creationId xmlns:a16="http://schemas.microsoft.com/office/drawing/2014/main" id="{B6BA3AFA-9DA7-4188-9AAA-AC4DFD6ADC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2A612B-EA1C-4E47-BED0-13ED0E5080D9}"/>
              </a:ext>
            </a:extLst>
          </p:cNvPr>
          <p:cNvSpPr>
            <a:spLocks noGrp="1"/>
          </p:cNvSpPr>
          <p:nvPr>
            <p:ph type="sldNum" sz="quarter" idx="12"/>
          </p:nvPr>
        </p:nvSpPr>
        <p:spPr/>
        <p:txBody>
          <a:bodyPr/>
          <a:lstStyle/>
          <a:p>
            <a:fld id="{F4ACF86B-4405-44C8-8D96-E710A82722E0}" type="slidenum">
              <a:rPr lang="en-US" smtClean="0"/>
              <a:t>‹#›</a:t>
            </a:fld>
            <a:endParaRPr lang="en-US"/>
          </a:p>
        </p:txBody>
      </p:sp>
    </p:spTree>
    <p:extLst>
      <p:ext uri="{BB962C8B-B14F-4D97-AF65-F5344CB8AC3E}">
        <p14:creationId xmlns:p14="http://schemas.microsoft.com/office/powerpoint/2010/main" val="2346013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C08702-BC4F-4793-9D3B-557C090FC8C0}"/>
              </a:ext>
            </a:extLst>
          </p:cNvPr>
          <p:cNvSpPr>
            <a:spLocks noGrp="1"/>
          </p:cNvSpPr>
          <p:nvPr>
            <p:ph type="dt" sz="half" idx="10"/>
          </p:nvPr>
        </p:nvSpPr>
        <p:spPr/>
        <p:txBody>
          <a:bodyPr/>
          <a:lstStyle/>
          <a:p>
            <a:fld id="{15CD3047-0EC0-42A6-8149-6364F88C9A3D}" type="datetimeFigureOut">
              <a:rPr lang="en-US" smtClean="0"/>
              <a:t>4/22/2025</a:t>
            </a:fld>
            <a:endParaRPr lang="en-US"/>
          </a:p>
        </p:txBody>
      </p:sp>
      <p:sp>
        <p:nvSpPr>
          <p:cNvPr id="3" name="Footer Placeholder 2">
            <a:extLst>
              <a:ext uri="{FF2B5EF4-FFF2-40B4-BE49-F238E27FC236}">
                <a16:creationId xmlns:a16="http://schemas.microsoft.com/office/drawing/2014/main" id="{EE64FD1D-EA8A-47AF-A3B6-A34AC535A0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922F37E-38E4-4196-ACBF-59FEFD3BE2E1}"/>
              </a:ext>
            </a:extLst>
          </p:cNvPr>
          <p:cNvSpPr>
            <a:spLocks noGrp="1"/>
          </p:cNvSpPr>
          <p:nvPr>
            <p:ph type="sldNum" sz="quarter" idx="12"/>
          </p:nvPr>
        </p:nvSpPr>
        <p:spPr/>
        <p:txBody>
          <a:bodyPr/>
          <a:lstStyle/>
          <a:p>
            <a:fld id="{F4ACF86B-4405-44C8-8D96-E710A82722E0}" type="slidenum">
              <a:rPr lang="en-US" smtClean="0"/>
              <a:t>‹#›</a:t>
            </a:fld>
            <a:endParaRPr lang="en-US"/>
          </a:p>
        </p:txBody>
      </p:sp>
    </p:spTree>
    <p:extLst>
      <p:ext uri="{BB962C8B-B14F-4D97-AF65-F5344CB8AC3E}">
        <p14:creationId xmlns:p14="http://schemas.microsoft.com/office/powerpoint/2010/main" val="820157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5DF8C-5265-4C42-9F19-9C58FD2AD01C}"/>
              </a:ext>
            </a:extLst>
          </p:cNvPr>
          <p:cNvSpPr>
            <a:spLocks noGrp="1"/>
          </p:cNvSpPr>
          <p:nvPr>
            <p:ph type="title"/>
          </p:nvPr>
        </p:nvSpPr>
        <p:spPr>
          <a:xfrm>
            <a:off x="582603" y="563880"/>
            <a:ext cx="2727989" cy="1973580"/>
          </a:xfrm>
        </p:spPr>
        <p:txBody>
          <a:bodyPr anchor="b"/>
          <a:lstStyle>
            <a:lvl1pPr>
              <a:defRPr sz="3947"/>
            </a:lvl1pPr>
          </a:lstStyle>
          <a:p>
            <a:r>
              <a:rPr lang="en-US"/>
              <a:t>Click to edit Master title style</a:t>
            </a:r>
          </a:p>
        </p:txBody>
      </p:sp>
      <p:sp>
        <p:nvSpPr>
          <p:cNvPr id="3" name="Content Placeholder 2">
            <a:extLst>
              <a:ext uri="{FF2B5EF4-FFF2-40B4-BE49-F238E27FC236}">
                <a16:creationId xmlns:a16="http://schemas.microsoft.com/office/drawing/2014/main" id="{8BC793BB-2158-433A-8D43-274918D6CA54}"/>
              </a:ext>
            </a:extLst>
          </p:cNvPr>
          <p:cNvSpPr>
            <a:spLocks noGrp="1"/>
          </p:cNvSpPr>
          <p:nvPr>
            <p:ph idx="1"/>
          </p:nvPr>
        </p:nvSpPr>
        <p:spPr>
          <a:xfrm>
            <a:off x="3595837" y="1217825"/>
            <a:ext cx="4281964" cy="6010804"/>
          </a:xfrm>
        </p:spPr>
        <p:txBody>
          <a:bodyPr/>
          <a:lstStyle>
            <a:lvl1pPr>
              <a:defRPr sz="3947"/>
            </a:lvl1pPr>
            <a:lvl2pPr>
              <a:defRPr sz="3453"/>
            </a:lvl2pPr>
            <a:lvl3pPr>
              <a:defRPr sz="2960"/>
            </a:lvl3pPr>
            <a:lvl4pPr>
              <a:defRPr sz="2467"/>
            </a:lvl4pPr>
            <a:lvl5pPr>
              <a:defRPr sz="2467"/>
            </a:lvl5pPr>
            <a:lvl6pPr>
              <a:defRPr sz="2467"/>
            </a:lvl6pPr>
            <a:lvl7pPr>
              <a:defRPr sz="2467"/>
            </a:lvl7pPr>
            <a:lvl8pPr>
              <a:defRPr sz="2467"/>
            </a:lvl8pPr>
            <a:lvl9pPr>
              <a:defRPr sz="24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859892-654E-4694-9F29-08EB90AA5D91}"/>
              </a:ext>
            </a:extLst>
          </p:cNvPr>
          <p:cNvSpPr>
            <a:spLocks noGrp="1"/>
          </p:cNvSpPr>
          <p:nvPr>
            <p:ph type="body" sz="half" idx="2"/>
          </p:nvPr>
        </p:nvSpPr>
        <p:spPr>
          <a:xfrm>
            <a:off x="582603" y="2537460"/>
            <a:ext cx="2727989" cy="4700959"/>
          </a:xfrm>
        </p:spPr>
        <p:txBody>
          <a:bodyPr/>
          <a:lstStyle>
            <a:lvl1pPr marL="0" indent="0">
              <a:buNone/>
              <a:defRPr sz="1973"/>
            </a:lvl1pPr>
            <a:lvl2pPr marL="563865" indent="0">
              <a:buNone/>
              <a:defRPr sz="1727"/>
            </a:lvl2pPr>
            <a:lvl3pPr marL="1127730" indent="0">
              <a:buNone/>
              <a:defRPr sz="1480"/>
            </a:lvl3pPr>
            <a:lvl4pPr marL="1691594" indent="0">
              <a:buNone/>
              <a:defRPr sz="1233"/>
            </a:lvl4pPr>
            <a:lvl5pPr marL="2255459" indent="0">
              <a:buNone/>
              <a:defRPr sz="1233"/>
            </a:lvl5pPr>
            <a:lvl6pPr marL="2819324" indent="0">
              <a:buNone/>
              <a:defRPr sz="1233"/>
            </a:lvl6pPr>
            <a:lvl7pPr marL="3383189" indent="0">
              <a:buNone/>
              <a:defRPr sz="1233"/>
            </a:lvl7pPr>
            <a:lvl8pPr marL="3947053" indent="0">
              <a:buNone/>
              <a:defRPr sz="1233"/>
            </a:lvl8pPr>
            <a:lvl9pPr marL="4510918" indent="0">
              <a:buNone/>
              <a:defRPr sz="1233"/>
            </a:lvl9pPr>
          </a:lstStyle>
          <a:p>
            <a:pPr lvl="0"/>
            <a:r>
              <a:rPr lang="en-US"/>
              <a:t>Click to edit Master text styles</a:t>
            </a:r>
          </a:p>
        </p:txBody>
      </p:sp>
      <p:sp>
        <p:nvSpPr>
          <p:cNvPr id="5" name="Date Placeholder 4">
            <a:extLst>
              <a:ext uri="{FF2B5EF4-FFF2-40B4-BE49-F238E27FC236}">
                <a16:creationId xmlns:a16="http://schemas.microsoft.com/office/drawing/2014/main" id="{4E7FB684-8D65-4E45-9B74-BEDBA325CA63}"/>
              </a:ext>
            </a:extLst>
          </p:cNvPr>
          <p:cNvSpPr>
            <a:spLocks noGrp="1"/>
          </p:cNvSpPr>
          <p:nvPr>
            <p:ph type="dt" sz="half" idx="10"/>
          </p:nvPr>
        </p:nvSpPr>
        <p:spPr/>
        <p:txBody>
          <a:bodyPr/>
          <a:lstStyle/>
          <a:p>
            <a:fld id="{15CD3047-0EC0-42A6-8149-6364F88C9A3D}" type="datetimeFigureOut">
              <a:rPr lang="en-US" smtClean="0"/>
              <a:t>4/22/2025</a:t>
            </a:fld>
            <a:endParaRPr lang="en-US"/>
          </a:p>
        </p:txBody>
      </p:sp>
      <p:sp>
        <p:nvSpPr>
          <p:cNvPr id="6" name="Footer Placeholder 5">
            <a:extLst>
              <a:ext uri="{FF2B5EF4-FFF2-40B4-BE49-F238E27FC236}">
                <a16:creationId xmlns:a16="http://schemas.microsoft.com/office/drawing/2014/main" id="{F4D55D52-29FF-4290-9F15-843A4C89FD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A87F91-69A1-4AE1-AC0E-EA9BDDB10C31}"/>
              </a:ext>
            </a:extLst>
          </p:cNvPr>
          <p:cNvSpPr>
            <a:spLocks noGrp="1"/>
          </p:cNvSpPr>
          <p:nvPr>
            <p:ph type="sldNum" sz="quarter" idx="12"/>
          </p:nvPr>
        </p:nvSpPr>
        <p:spPr/>
        <p:txBody>
          <a:bodyPr/>
          <a:lstStyle/>
          <a:p>
            <a:fld id="{F4ACF86B-4405-44C8-8D96-E710A82722E0}" type="slidenum">
              <a:rPr lang="en-US" smtClean="0"/>
              <a:t>‹#›</a:t>
            </a:fld>
            <a:endParaRPr lang="en-US"/>
          </a:p>
        </p:txBody>
      </p:sp>
    </p:spTree>
    <p:extLst>
      <p:ext uri="{BB962C8B-B14F-4D97-AF65-F5344CB8AC3E}">
        <p14:creationId xmlns:p14="http://schemas.microsoft.com/office/powerpoint/2010/main" val="1207549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07155-B75D-4CC5-8787-D18C11170F84}"/>
              </a:ext>
            </a:extLst>
          </p:cNvPr>
          <p:cNvSpPr>
            <a:spLocks noGrp="1"/>
          </p:cNvSpPr>
          <p:nvPr>
            <p:ph type="title"/>
          </p:nvPr>
        </p:nvSpPr>
        <p:spPr>
          <a:xfrm>
            <a:off x="582603" y="563880"/>
            <a:ext cx="2727989" cy="1973580"/>
          </a:xfrm>
        </p:spPr>
        <p:txBody>
          <a:bodyPr anchor="b"/>
          <a:lstStyle>
            <a:lvl1pPr>
              <a:defRPr sz="3947"/>
            </a:lvl1pPr>
          </a:lstStyle>
          <a:p>
            <a:r>
              <a:rPr lang="en-US"/>
              <a:t>Click to edit Master title style</a:t>
            </a:r>
          </a:p>
        </p:txBody>
      </p:sp>
      <p:sp>
        <p:nvSpPr>
          <p:cNvPr id="3" name="Picture Placeholder 2">
            <a:extLst>
              <a:ext uri="{FF2B5EF4-FFF2-40B4-BE49-F238E27FC236}">
                <a16:creationId xmlns:a16="http://schemas.microsoft.com/office/drawing/2014/main" id="{48ABB6E3-B0D2-4C21-9EFC-439732E25322}"/>
              </a:ext>
            </a:extLst>
          </p:cNvPr>
          <p:cNvSpPr>
            <a:spLocks noGrp="1"/>
          </p:cNvSpPr>
          <p:nvPr>
            <p:ph type="pic" idx="1"/>
          </p:nvPr>
        </p:nvSpPr>
        <p:spPr>
          <a:xfrm>
            <a:off x="3595837" y="1217825"/>
            <a:ext cx="4281964" cy="6010804"/>
          </a:xfrm>
        </p:spPr>
        <p:txBody>
          <a:bodyPr/>
          <a:lstStyle>
            <a:lvl1pPr marL="0" indent="0">
              <a:buNone/>
              <a:defRPr sz="3947"/>
            </a:lvl1pPr>
            <a:lvl2pPr marL="563865" indent="0">
              <a:buNone/>
              <a:defRPr sz="3453"/>
            </a:lvl2pPr>
            <a:lvl3pPr marL="1127730" indent="0">
              <a:buNone/>
              <a:defRPr sz="2960"/>
            </a:lvl3pPr>
            <a:lvl4pPr marL="1691594" indent="0">
              <a:buNone/>
              <a:defRPr sz="2467"/>
            </a:lvl4pPr>
            <a:lvl5pPr marL="2255459" indent="0">
              <a:buNone/>
              <a:defRPr sz="2467"/>
            </a:lvl5pPr>
            <a:lvl6pPr marL="2819324" indent="0">
              <a:buNone/>
              <a:defRPr sz="2467"/>
            </a:lvl6pPr>
            <a:lvl7pPr marL="3383189" indent="0">
              <a:buNone/>
              <a:defRPr sz="2467"/>
            </a:lvl7pPr>
            <a:lvl8pPr marL="3947053" indent="0">
              <a:buNone/>
              <a:defRPr sz="2467"/>
            </a:lvl8pPr>
            <a:lvl9pPr marL="4510918" indent="0">
              <a:buNone/>
              <a:defRPr sz="2467"/>
            </a:lvl9pPr>
          </a:lstStyle>
          <a:p>
            <a:endParaRPr lang="en-US"/>
          </a:p>
        </p:txBody>
      </p:sp>
      <p:sp>
        <p:nvSpPr>
          <p:cNvPr id="4" name="Text Placeholder 3">
            <a:extLst>
              <a:ext uri="{FF2B5EF4-FFF2-40B4-BE49-F238E27FC236}">
                <a16:creationId xmlns:a16="http://schemas.microsoft.com/office/drawing/2014/main" id="{E45F79D5-39A9-4211-A0AA-574F38945C2F}"/>
              </a:ext>
            </a:extLst>
          </p:cNvPr>
          <p:cNvSpPr>
            <a:spLocks noGrp="1"/>
          </p:cNvSpPr>
          <p:nvPr>
            <p:ph type="body" sz="half" idx="2"/>
          </p:nvPr>
        </p:nvSpPr>
        <p:spPr>
          <a:xfrm>
            <a:off x="582603" y="2537460"/>
            <a:ext cx="2727989" cy="4700959"/>
          </a:xfrm>
        </p:spPr>
        <p:txBody>
          <a:bodyPr/>
          <a:lstStyle>
            <a:lvl1pPr marL="0" indent="0">
              <a:buNone/>
              <a:defRPr sz="1973"/>
            </a:lvl1pPr>
            <a:lvl2pPr marL="563865" indent="0">
              <a:buNone/>
              <a:defRPr sz="1727"/>
            </a:lvl2pPr>
            <a:lvl3pPr marL="1127730" indent="0">
              <a:buNone/>
              <a:defRPr sz="1480"/>
            </a:lvl3pPr>
            <a:lvl4pPr marL="1691594" indent="0">
              <a:buNone/>
              <a:defRPr sz="1233"/>
            </a:lvl4pPr>
            <a:lvl5pPr marL="2255459" indent="0">
              <a:buNone/>
              <a:defRPr sz="1233"/>
            </a:lvl5pPr>
            <a:lvl6pPr marL="2819324" indent="0">
              <a:buNone/>
              <a:defRPr sz="1233"/>
            </a:lvl6pPr>
            <a:lvl7pPr marL="3383189" indent="0">
              <a:buNone/>
              <a:defRPr sz="1233"/>
            </a:lvl7pPr>
            <a:lvl8pPr marL="3947053" indent="0">
              <a:buNone/>
              <a:defRPr sz="1233"/>
            </a:lvl8pPr>
            <a:lvl9pPr marL="4510918" indent="0">
              <a:buNone/>
              <a:defRPr sz="1233"/>
            </a:lvl9pPr>
          </a:lstStyle>
          <a:p>
            <a:pPr lvl="0"/>
            <a:r>
              <a:rPr lang="en-US"/>
              <a:t>Click to edit Master text styles</a:t>
            </a:r>
          </a:p>
        </p:txBody>
      </p:sp>
      <p:sp>
        <p:nvSpPr>
          <p:cNvPr id="5" name="Date Placeholder 4">
            <a:extLst>
              <a:ext uri="{FF2B5EF4-FFF2-40B4-BE49-F238E27FC236}">
                <a16:creationId xmlns:a16="http://schemas.microsoft.com/office/drawing/2014/main" id="{4D198BE9-D05F-4297-A924-CAEF2BB83FD0}"/>
              </a:ext>
            </a:extLst>
          </p:cNvPr>
          <p:cNvSpPr>
            <a:spLocks noGrp="1"/>
          </p:cNvSpPr>
          <p:nvPr>
            <p:ph type="dt" sz="half" idx="10"/>
          </p:nvPr>
        </p:nvSpPr>
        <p:spPr/>
        <p:txBody>
          <a:bodyPr/>
          <a:lstStyle/>
          <a:p>
            <a:fld id="{15CD3047-0EC0-42A6-8149-6364F88C9A3D}" type="datetimeFigureOut">
              <a:rPr lang="en-US" smtClean="0"/>
              <a:t>4/22/2025</a:t>
            </a:fld>
            <a:endParaRPr lang="en-US"/>
          </a:p>
        </p:txBody>
      </p:sp>
      <p:sp>
        <p:nvSpPr>
          <p:cNvPr id="6" name="Footer Placeholder 5">
            <a:extLst>
              <a:ext uri="{FF2B5EF4-FFF2-40B4-BE49-F238E27FC236}">
                <a16:creationId xmlns:a16="http://schemas.microsoft.com/office/drawing/2014/main" id="{962C1675-1058-49C7-B1EB-A6BA42A554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31D39F-8805-457E-AC57-8AF2361236C7}"/>
              </a:ext>
            </a:extLst>
          </p:cNvPr>
          <p:cNvSpPr>
            <a:spLocks noGrp="1"/>
          </p:cNvSpPr>
          <p:nvPr>
            <p:ph type="sldNum" sz="quarter" idx="12"/>
          </p:nvPr>
        </p:nvSpPr>
        <p:spPr/>
        <p:txBody>
          <a:bodyPr/>
          <a:lstStyle/>
          <a:p>
            <a:fld id="{F4ACF86B-4405-44C8-8D96-E710A82722E0}" type="slidenum">
              <a:rPr lang="en-US" smtClean="0"/>
              <a:t>‹#›</a:t>
            </a:fld>
            <a:endParaRPr lang="en-US"/>
          </a:p>
        </p:txBody>
      </p:sp>
    </p:spTree>
    <p:extLst>
      <p:ext uri="{BB962C8B-B14F-4D97-AF65-F5344CB8AC3E}">
        <p14:creationId xmlns:p14="http://schemas.microsoft.com/office/powerpoint/2010/main" val="4235218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A03F30-E4F4-4CCE-ADA3-EDCCBFAFD201}"/>
              </a:ext>
            </a:extLst>
          </p:cNvPr>
          <p:cNvSpPr>
            <a:spLocks noGrp="1"/>
          </p:cNvSpPr>
          <p:nvPr>
            <p:ph type="title"/>
          </p:nvPr>
        </p:nvSpPr>
        <p:spPr>
          <a:xfrm>
            <a:off x="581501" y="450321"/>
            <a:ext cx="7295198" cy="163486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F8F08E-811D-4124-93B8-C4BF5978FEA9}"/>
              </a:ext>
            </a:extLst>
          </p:cNvPr>
          <p:cNvSpPr>
            <a:spLocks noGrp="1"/>
          </p:cNvSpPr>
          <p:nvPr>
            <p:ph type="body" idx="1"/>
          </p:nvPr>
        </p:nvSpPr>
        <p:spPr>
          <a:xfrm>
            <a:off x="581501" y="2251604"/>
            <a:ext cx="7295198" cy="53666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5B1565-F630-4F28-AE37-A727753B19D4}"/>
              </a:ext>
            </a:extLst>
          </p:cNvPr>
          <p:cNvSpPr>
            <a:spLocks noGrp="1"/>
          </p:cNvSpPr>
          <p:nvPr>
            <p:ph type="dt" sz="half" idx="2"/>
          </p:nvPr>
        </p:nvSpPr>
        <p:spPr>
          <a:xfrm>
            <a:off x="581501" y="7839499"/>
            <a:ext cx="1903095" cy="450321"/>
          </a:xfrm>
          <a:prstGeom prst="rect">
            <a:avLst/>
          </a:prstGeom>
        </p:spPr>
        <p:txBody>
          <a:bodyPr vert="horz" lIns="91440" tIns="45720" rIns="91440" bIns="45720" rtlCol="0" anchor="ctr"/>
          <a:lstStyle>
            <a:lvl1pPr algn="l">
              <a:defRPr sz="1480">
                <a:solidFill>
                  <a:schemeClr val="tx1">
                    <a:tint val="75000"/>
                  </a:schemeClr>
                </a:solidFill>
              </a:defRPr>
            </a:lvl1pPr>
          </a:lstStyle>
          <a:p>
            <a:fld id="{15CD3047-0EC0-42A6-8149-6364F88C9A3D}" type="datetimeFigureOut">
              <a:rPr lang="en-US" smtClean="0"/>
              <a:t>4/22/2025</a:t>
            </a:fld>
            <a:endParaRPr lang="en-US"/>
          </a:p>
        </p:txBody>
      </p:sp>
      <p:sp>
        <p:nvSpPr>
          <p:cNvPr id="5" name="Footer Placeholder 4">
            <a:extLst>
              <a:ext uri="{FF2B5EF4-FFF2-40B4-BE49-F238E27FC236}">
                <a16:creationId xmlns:a16="http://schemas.microsoft.com/office/drawing/2014/main" id="{695A1163-F382-4A07-8C31-8B67195A02A1}"/>
              </a:ext>
            </a:extLst>
          </p:cNvPr>
          <p:cNvSpPr>
            <a:spLocks noGrp="1"/>
          </p:cNvSpPr>
          <p:nvPr>
            <p:ph type="ftr" sz="quarter" idx="3"/>
          </p:nvPr>
        </p:nvSpPr>
        <p:spPr>
          <a:xfrm>
            <a:off x="2801779" y="7839499"/>
            <a:ext cx="2854643" cy="450321"/>
          </a:xfrm>
          <a:prstGeom prst="rect">
            <a:avLst/>
          </a:prstGeom>
        </p:spPr>
        <p:txBody>
          <a:bodyPr vert="horz" lIns="91440" tIns="45720" rIns="91440" bIns="45720" rtlCol="0" anchor="ctr"/>
          <a:lstStyle>
            <a:lvl1pPr algn="ctr">
              <a:defRPr sz="14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E3458A-5A89-4DD7-8BA3-CBA5D4EFC256}"/>
              </a:ext>
            </a:extLst>
          </p:cNvPr>
          <p:cNvSpPr>
            <a:spLocks noGrp="1"/>
          </p:cNvSpPr>
          <p:nvPr>
            <p:ph type="sldNum" sz="quarter" idx="4"/>
          </p:nvPr>
        </p:nvSpPr>
        <p:spPr>
          <a:xfrm>
            <a:off x="5973604" y="7839499"/>
            <a:ext cx="1903095" cy="450321"/>
          </a:xfrm>
          <a:prstGeom prst="rect">
            <a:avLst/>
          </a:prstGeom>
        </p:spPr>
        <p:txBody>
          <a:bodyPr vert="horz" lIns="91440" tIns="45720" rIns="91440" bIns="45720" rtlCol="0" anchor="ctr"/>
          <a:lstStyle>
            <a:lvl1pPr algn="r">
              <a:defRPr sz="1480">
                <a:solidFill>
                  <a:schemeClr val="tx1">
                    <a:tint val="75000"/>
                  </a:schemeClr>
                </a:solidFill>
              </a:defRPr>
            </a:lvl1pPr>
          </a:lstStyle>
          <a:p>
            <a:fld id="{F4ACF86B-4405-44C8-8D96-E710A82722E0}" type="slidenum">
              <a:rPr lang="en-US" smtClean="0"/>
              <a:t>‹#›</a:t>
            </a:fld>
            <a:endParaRPr lang="en-US"/>
          </a:p>
        </p:txBody>
      </p:sp>
    </p:spTree>
    <p:extLst>
      <p:ext uri="{BB962C8B-B14F-4D97-AF65-F5344CB8AC3E}">
        <p14:creationId xmlns:p14="http://schemas.microsoft.com/office/powerpoint/2010/main" val="2260507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1127730" rtl="0" eaLnBrk="1" latinLnBrk="0" hangingPunct="1">
        <a:lnSpc>
          <a:spcPct val="90000"/>
        </a:lnSpc>
        <a:spcBef>
          <a:spcPct val="0"/>
        </a:spcBef>
        <a:buNone/>
        <a:defRPr sz="5427" kern="1200">
          <a:solidFill>
            <a:schemeClr val="tx1"/>
          </a:solidFill>
          <a:latin typeface="+mj-lt"/>
          <a:ea typeface="+mj-ea"/>
          <a:cs typeface="+mj-cs"/>
        </a:defRPr>
      </a:lvl1pPr>
    </p:titleStyle>
    <p:bodyStyle>
      <a:lvl1pPr marL="281932" indent="-281932" algn="l" defTabSz="1127730" rtl="0" eaLnBrk="1" latinLnBrk="0" hangingPunct="1">
        <a:lnSpc>
          <a:spcPct val="90000"/>
        </a:lnSpc>
        <a:spcBef>
          <a:spcPts val="1233"/>
        </a:spcBef>
        <a:buFont typeface="Arial" panose="020B0604020202020204" pitchFamily="34" charset="0"/>
        <a:buChar char="•"/>
        <a:defRPr sz="3453" kern="1200">
          <a:solidFill>
            <a:schemeClr val="tx1"/>
          </a:solidFill>
          <a:latin typeface="+mn-lt"/>
          <a:ea typeface="+mn-ea"/>
          <a:cs typeface="+mn-cs"/>
        </a:defRPr>
      </a:lvl1pPr>
      <a:lvl2pPr marL="845797" indent="-281932" algn="l" defTabSz="1127730" rtl="0" eaLnBrk="1" latinLnBrk="0" hangingPunct="1">
        <a:lnSpc>
          <a:spcPct val="90000"/>
        </a:lnSpc>
        <a:spcBef>
          <a:spcPts val="617"/>
        </a:spcBef>
        <a:buFont typeface="Arial" panose="020B0604020202020204" pitchFamily="34" charset="0"/>
        <a:buChar char="•"/>
        <a:defRPr sz="2960" kern="1200">
          <a:solidFill>
            <a:schemeClr val="tx1"/>
          </a:solidFill>
          <a:latin typeface="+mn-lt"/>
          <a:ea typeface="+mn-ea"/>
          <a:cs typeface="+mn-cs"/>
        </a:defRPr>
      </a:lvl2pPr>
      <a:lvl3pPr marL="1409662" indent="-281932" algn="l" defTabSz="1127730" rtl="0" eaLnBrk="1" latinLnBrk="0" hangingPunct="1">
        <a:lnSpc>
          <a:spcPct val="90000"/>
        </a:lnSpc>
        <a:spcBef>
          <a:spcPts val="617"/>
        </a:spcBef>
        <a:buFont typeface="Arial" panose="020B0604020202020204" pitchFamily="34" charset="0"/>
        <a:buChar char="•"/>
        <a:defRPr sz="2467" kern="1200">
          <a:solidFill>
            <a:schemeClr val="tx1"/>
          </a:solidFill>
          <a:latin typeface="+mn-lt"/>
          <a:ea typeface="+mn-ea"/>
          <a:cs typeface="+mn-cs"/>
        </a:defRPr>
      </a:lvl3pPr>
      <a:lvl4pPr marL="1973527" indent="-281932" algn="l" defTabSz="1127730" rtl="0" eaLnBrk="1" latinLnBrk="0" hangingPunct="1">
        <a:lnSpc>
          <a:spcPct val="90000"/>
        </a:lnSpc>
        <a:spcBef>
          <a:spcPts val="617"/>
        </a:spcBef>
        <a:buFont typeface="Arial" panose="020B0604020202020204" pitchFamily="34" charset="0"/>
        <a:buChar char="•"/>
        <a:defRPr sz="2220" kern="1200">
          <a:solidFill>
            <a:schemeClr val="tx1"/>
          </a:solidFill>
          <a:latin typeface="+mn-lt"/>
          <a:ea typeface="+mn-ea"/>
          <a:cs typeface="+mn-cs"/>
        </a:defRPr>
      </a:lvl4pPr>
      <a:lvl5pPr marL="2537391" indent="-281932" algn="l" defTabSz="1127730" rtl="0" eaLnBrk="1" latinLnBrk="0" hangingPunct="1">
        <a:lnSpc>
          <a:spcPct val="90000"/>
        </a:lnSpc>
        <a:spcBef>
          <a:spcPts val="617"/>
        </a:spcBef>
        <a:buFont typeface="Arial" panose="020B0604020202020204" pitchFamily="34" charset="0"/>
        <a:buChar char="•"/>
        <a:defRPr sz="2220" kern="1200">
          <a:solidFill>
            <a:schemeClr val="tx1"/>
          </a:solidFill>
          <a:latin typeface="+mn-lt"/>
          <a:ea typeface="+mn-ea"/>
          <a:cs typeface="+mn-cs"/>
        </a:defRPr>
      </a:lvl5pPr>
      <a:lvl6pPr marL="3101256" indent="-281932" algn="l" defTabSz="1127730" rtl="0" eaLnBrk="1" latinLnBrk="0" hangingPunct="1">
        <a:lnSpc>
          <a:spcPct val="90000"/>
        </a:lnSpc>
        <a:spcBef>
          <a:spcPts val="617"/>
        </a:spcBef>
        <a:buFont typeface="Arial" panose="020B0604020202020204" pitchFamily="34" charset="0"/>
        <a:buChar char="•"/>
        <a:defRPr sz="2220" kern="1200">
          <a:solidFill>
            <a:schemeClr val="tx1"/>
          </a:solidFill>
          <a:latin typeface="+mn-lt"/>
          <a:ea typeface="+mn-ea"/>
          <a:cs typeface="+mn-cs"/>
        </a:defRPr>
      </a:lvl6pPr>
      <a:lvl7pPr marL="3665121" indent="-281932" algn="l" defTabSz="1127730" rtl="0" eaLnBrk="1" latinLnBrk="0" hangingPunct="1">
        <a:lnSpc>
          <a:spcPct val="90000"/>
        </a:lnSpc>
        <a:spcBef>
          <a:spcPts val="617"/>
        </a:spcBef>
        <a:buFont typeface="Arial" panose="020B0604020202020204" pitchFamily="34" charset="0"/>
        <a:buChar char="•"/>
        <a:defRPr sz="2220" kern="1200">
          <a:solidFill>
            <a:schemeClr val="tx1"/>
          </a:solidFill>
          <a:latin typeface="+mn-lt"/>
          <a:ea typeface="+mn-ea"/>
          <a:cs typeface="+mn-cs"/>
        </a:defRPr>
      </a:lvl7pPr>
      <a:lvl8pPr marL="4228986" indent="-281932" algn="l" defTabSz="1127730" rtl="0" eaLnBrk="1" latinLnBrk="0" hangingPunct="1">
        <a:lnSpc>
          <a:spcPct val="90000"/>
        </a:lnSpc>
        <a:spcBef>
          <a:spcPts val="617"/>
        </a:spcBef>
        <a:buFont typeface="Arial" panose="020B0604020202020204" pitchFamily="34" charset="0"/>
        <a:buChar char="•"/>
        <a:defRPr sz="2220" kern="1200">
          <a:solidFill>
            <a:schemeClr val="tx1"/>
          </a:solidFill>
          <a:latin typeface="+mn-lt"/>
          <a:ea typeface="+mn-ea"/>
          <a:cs typeface="+mn-cs"/>
        </a:defRPr>
      </a:lvl8pPr>
      <a:lvl9pPr marL="4792850" indent="-281932" algn="l" defTabSz="1127730" rtl="0" eaLnBrk="1" latinLnBrk="0" hangingPunct="1">
        <a:lnSpc>
          <a:spcPct val="90000"/>
        </a:lnSpc>
        <a:spcBef>
          <a:spcPts val="617"/>
        </a:spcBef>
        <a:buFont typeface="Arial" panose="020B0604020202020204" pitchFamily="34" charset="0"/>
        <a:buChar char="•"/>
        <a:defRPr sz="2220" kern="1200">
          <a:solidFill>
            <a:schemeClr val="tx1"/>
          </a:solidFill>
          <a:latin typeface="+mn-lt"/>
          <a:ea typeface="+mn-ea"/>
          <a:cs typeface="+mn-cs"/>
        </a:defRPr>
      </a:lvl9pPr>
    </p:bodyStyle>
    <p:otherStyle>
      <a:defPPr>
        <a:defRPr lang="en-US"/>
      </a:defPPr>
      <a:lvl1pPr marL="0" algn="l" defTabSz="1127730" rtl="0" eaLnBrk="1" latinLnBrk="0" hangingPunct="1">
        <a:defRPr sz="2220" kern="1200">
          <a:solidFill>
            <a:schemeClr val="tx1"/>
          </a:solidFill>
          <a:latin typeface="+mn-lt"/>
          <a:ea typeface="+mn-ea"/>
          <a:cs typeface="+mn-cs"/>
        </a:defRPr>
      </a:lvl1pPr>
      <a:lvl2pPr marL="563865" algn="l" defTabSz="1127730" rtl="0" eaLnBrk="1" latinLnBrk="0" hangingPunct="1">
        <a:defRPr sz="2220" kern="1200">
          <a:solidFill>
            <a:schemeClr val="tx1"/>
          </a:solidFill>
          <a:latin typeface="+mn-lt"/>
          <a:ea typeface="+mn-ea"/>
          <a:cs typeface="+mn-cs"/>
        </a:defRPr>
      </a:lvl2pPr>
      <a:lvl3pPr marL="1127730" algn="l" defTabSz="1127730" rtl="0" eaLnBrk="1" latinLnBrk="0" hangingPunct="1">
        <a:defRPr sz="2220" kern="1200">
          <a:solidFill>
            <a:schemeClr val="tx1"/>
          </a:solidFill>
          <a:latin typeface="+mn-lt"/>
          <a:ea typeface="+mn-ea"/>
          <a:cs typeface="+mn-cs"/>
        </a:defRPr>
      </a:lvl3pPr>
      <a:lvl4pPr marL="1691594" algn="l" defTabSz="1127730" rtl="0" eaLnBrk="1" latinLnBrk="0" hangingPunct="1">
        <a:defRPr sz="2220" kern="1200">
          <a:solidFill>
            <a:schemeClr val="tx1"/>
          </a:solidFill>
          <a:latin typeface="+mn-lt"/>
          <a:ea typeface="+mn-ea"/>
          <a:cs typeface="+mn-cs"/>
        </a:defRPr>
      </a:lvl4pPr>
      <a:lvl5pPr marL="2255459" algn="l" defTabSz="1127730" rtl="0" eaLnBrk="1" latinLnBrk="0" hangingPunct="1">
        <a:defRPr sz="2220" kern="1200">
          <a:solidFill>
            <a:schemeClr val="tx1"/>
          </a:solidFill>
          <a:latin typeface="+mn-lt"/>
          <a:ea typeface="+mn-ea"/>
          <a:cs typeface="+mn-cs"/>
        </a:defRPr>
      </a:lvl5pPr>
      <a:lvl6pPr marL="2819324" algn="l" defTabSz="1127730" rtl="0" eaLnBrk="1" latinLnBrk="0" hangingPunct="1">
        <a:defRPr sz="2220" kern="1200">
          <a:solidFill>
            <a:schemeClr val="tx1"/>
          </a:solidFill>
          <a:latin typeface="+mn-lt"/>
          <a:ea typeface="+mn-ea"/>
          <a:cs typeface="+mn-cs"/>
        </a:defRPr>
      </a:lvl6pPr>
      <a:lvl7pPr marL="3383189" algn="l" defTabSz="1127730" rtl="0" eaLnBrk="1" latinLnBrk="0" hangingPunct="1">
        <a:defRPr sz="2220" kern="1200">
          <a:solidFill>
            <a:schemeClr val="tx1"/>
          </a:solidFill>
          <a:latin typeface="+mn-lt"/>
          <a:ea typeface="+mn-ea"/>
          <a:cs typeface="+mn-cs"/>
        </a:defRPr>
      </a:lvl7pPr>
      <a:lvl8pPr marL="3947053" algn="l" defTabSz="1127730" rtl="0" eaLnBrk="1" latinLnBrk="0" hangingPunct="1">
        <a:defRPr sz="2220" kern="1200">
          <a:solidFill>
            <a:schemeClr val="tx1"/>
          </a:solidFill>
          <a:latin typeface="+mn-lt"/>
          <a:ea typeface="+mn-ea"/>
          <a:cs typeface="+mn-cs"/>
        </a:defRPr>
      </a:lvl8pPr>
      <a:lvl9pPr marL="4510918" algn="l" defTabSz="1127730" rtl="0" eaLnBrk="1" latinLnBrk="0" hangingPunct="1">
        <a:defRPr sz="22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6256BA-C146-414A-B9E6-DDDE0CB3283A}"/>
              </a:ext>
            </a:extLst>
          </p:cNvPr>
          <p:cNvSpPr/>
          <p:nvPr/>
        </p:nvSpPr>
        <p:spPr>
          <a:xfrm>
            <a:off x="2459934" y="-317870"/>
            <a:ext cx="3538331" cy="6221102"/>
          </a:xfrm>
          <a:prstGeom prst="rect">
            <a:avLst/>
          </a:prstGeom>
          <a:solidFill>
            <a:srgbClr val="899FB4"/>
          </a:solidFill>
          <a:ln>
            <a:noFill/>
          </a:ln>
          <a:effectLst>
            <a:outerShdw blurRad="101600" dist="50800" dir="2700000" algn="tl" rotWithShape="0">
              <a:prstClr val="black">
                <a:alpha val="9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rgbClr val="FFFFFF"/>
                </a:solidFill>
                <a:latin typeface="Helvetica" pitchFamily="2" charset="0"/>
              </a:rPr>
              <a:t>majors</a:t>
            </a:r>
          </a:p>
          <a:p>
            <a:pPr algn="ctr"/>
            <a:r>
              <a:rPr lang="en-US" sz="1600" dirty="0">
                <a:solidFill>
                  <a:srgbClr val="FFFFFF"/>
                </a:solidFill>
                <a:latin typeface="Helvetica" pitchFamily="2" charset="0"/>
              </a:rPr>
              <a:t>&amp;</a:t>
            </a:r>
            <a:r>
              <a:rPr lang="en-US" sz="2100" dirty="0">
                <a:solidFill>
                  <a:srgbClr val="FFFFFF"/>
                </a:solidFill>
                <a:latin typeface="Helvetica" pitchFamily="2" charset="0"/>
              </a:rPr>
              <a:t> </a:t>
            </a:r>
          </a:p>
          <a:p>
            <a:pPr algn="ctr"/>
            <a:r>
              <a:rPr lang="en-US" sz="2100" dirty="0">
                <a:solidFill>
                  <a:srgbClr val="FFFFFF"/>
                </a:solidFill>
                <a:latin typeface="Helvetica" pitchFamily="2" charset="0"/>
              </a:rPr>
              <a:t>minors</a:t>
            </a:r>
          </a:p>
        </p:txBody>
      </p:sp>
      <p:grpSp>
        <p:nvGrpSpPr>
          <p:cNvPr id="21" name="Group 20">
            <a:extLst>
              <a:ext uri="{FF2B5EF4-FFF2-40B4-BE49-F238E27FC236}">
                <a16:creationId xmlns:a16="http://schemas.microsoft.com/office/drawing/2014/main" id="{3685CA02-D8C7-A744-9775-30F06609F4B7}"/>
              </a:ext>
            </a:extLst>
          </p:cNvPr>
          <p:cNvGrpSpPr/>
          <p:nvPr/>
        </p:nvGrpSpPr>
        <p:grpSpPr>
          <a:xfrm>
            <a:off x="2925415" y="4854642"/>
            <a:ext cx="2607366" cy="801411"/>
            <a:chOff x="2839642" y="3452658"/>
            <a:chExt cx="2607366" cy="801411"/>
          </a:xfrm>
        </p:grpSpPr>
        <p:cxnSp>
          <p:nvCxnSpPr>
            <p:cNvPr id="22" name="Straight Connector 21">
              <a:extLst>
                <a:ext uri="{FF2B5EF4-FFF2-40B4-BE49-F238E27FC236}">
                  <a16:creationId xmlns:a16="http://schemas.microsoft.com/office/drawing/2014/main" id="{9FFC2AAC-CB0D-9C46-BE73-C97BC31F1E60}"/>
                </a:ext>
              </a:extLst>
            </p:cNvPr>
            <p:cNvCxnSpPr>
              <a:cxnSpLocks/>
            </p:cNvCxnSpPr>
            <p:nvPr/>
          </p:nvCxnSpPr>
          <p:spPr>
            <a:xfrm>
              <a:off x="2997150" y="3995656"/>
              <a:ext cx="227965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Diamond 22">
              <a:extLst>
                <a:ext uri="{FF2B5EF4-FFF2-40B4-BE49-F238E27FC236}">
                  <a16:creationId xmlns:a16="http://schemas.microsoft.com/office/drawing/2014/main" id="{4C2A9E7B-97BF-404A-B873-3D660FE7936D}"/>
                </a:ext>
              </a:extLst>
            </p:cNvPr>
            <p:cNvSpPr/>
            <p:nvPr/>
          </p:nvSpPr>
          <p:spPr>
            <a:xfrm>
              <a:off x="3263900" y="3536609"/>
              <a:ext cx="498476" cy="471747"/>
            </a:xfrm>
            <a:prstGeom prst="diamond">
              <a:avLst/>
            </a:prstGeom>
            <a:solidFill>
              <a:srgbClr val="99291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065EBE67-58CC-6D44-A205-BEC26D724491}"/>
                </a:ext>
              </a:extLst>
            </p:cNvPr>
            <p:cNvSpPr txBox="1"/>
            <p:nvPr/>
          </p:nvSpPr>
          <p:spPr>
            <a:xfrm>
              <a:off x="2919196" y="3452658"/>
              <a:ext cx="2464136" cy="661720"/>
            </a:xfrm>
            <a:prstGeom prst="rect">
              <a:avLst/>
            </a:prstGeom>
            <a:noFill/>
          </p:spPr>
          <p:txBody>
            <a:bodyPr wrap="none" rtlCol="0">
              <a:spAutoFit/>
            </a:bodyPr>
            <a:lstStyle/>
            <a:p>
              <a:r>
                <a:rPr lang="en-US" sz="3700" dirty="0">
                  <a:solidFill>
                    <a:schemeClr val="bg1"/>
                  </a:solidFill>
                  <a:latin typeface="Garamond" panose="02020404030301010803" pitchFamily="18" charset="0"/>
                </a:rPr>
                <a:t>E </a:t>
              </a:r>
              <a:r>
                <a:rPr lang="en-US" sz="3700" dirty="0">
                  <a:solidFill>
                    <a:srgbClr val="899FB5"/>
                  </a:solidFill>
                  <a:latin typeface="Garamond" panose="02020404030301010803" pitchFamily="18" charset="0"/>
                </a:rPr>
                <a:t>X</a:t>
              </a:r>
              <a:r>
                <a:rPr lang="en-US" sz="3700" dirty="0">
                  <a:solidFill>
                    <a:schemeClr val="bg1"/>
                  </a:solidFill>
                  <a:latin typeface="Garamond" panose="02020404030301010803" pitchFamily="18" charset="0"/>
                </a:rPr>
                <a:t>PLORE</a:t>
              </a:r>
            </a:p>
          </p:txBody>
        </p:sp>
        <p:sp>
          <p:nvSpPr>
            <p:cNvPr id="25" name="TextBox 24">
              <a:extLst>
                <a:ext uri="{FF2B5EF4-FFF2-40B4-BE49-F238E27FC236}">
                  <a16:creationId xmlns:a16="http://schemas.microsoft.com/office/drawing/2014/main" id="{5D11520B-7833-A343-986F-7B7131D52904}"/>
                </a:ext>
              </a:extLst>
            </p:cNvPr>
            <p:cNvSpPr txBox="1"/>
            <p:nvPr/>
          </p:nvSpPr>
          <p:spPr>
            <a:xfrm>
              <a:off x="2839642" y="4000153"/>
              <a:ext cx="2607366" cy="253916"/>
            </a:xfrm>
            <a:prstGeom prst="rect">
              <a:avLst/>
            </a:prstGeom>
            <a:noFill/>
          </p:spPr>
          <p:txBody>
            <a:bodyPr wrap="square" rtlCol="0">
              <a:spAutoFit/>
            </a:bodyPr>
            <a:lstStyle/>
            <a:p>
              <a:pPr algn="ctr"/>
              <a:r>
                <a:rPr lang="en-US" sz="1025" b="1" dirty="0">
                  <a:solidFill>
                    <a:schemeClr val="bg1"/>
                  </a:solidFill>
                  <a:latin typeface="Garamond" panose="02020404030301010803" pitchFamily="18" charset="0"/>
                </a:rPr>
                <a:t>TEXAS TECH UNIVERSITY ADVISING  </a:t>
              </a:r>
            </a:p>
          </p:txBody>
        </p:sp>
      </p:grpSp>
      <p:sp>
        <p:nvSpPr>
          <p:cNvPr id="7" name="TextBox 6">
            <a:extLst>
              <a:ext uri="{FF2B5EF4-FFF2-40B4-BE49-F238E27FC236}">
                <a16:creationId xmlns:a16="http://schemas.microsoft.com/office/drawing/2014/main" id="{0B20EBD3-5EA9-0C4C-85F8-FA70384BF2F4}"/>
              </a:ext>
            </a:extLst>
          </p:cNvPr>
          <p:cNvSpPr txBox="1"/>
          <p:nvPr/>
        </p:nvSpPr>
        <p:spPr>
          <a:xfrm>
            <a:off x="3146033" y="2130961"/>
            <a:ext cx="2182008" cy="1323439"/>
          </a:xfrm>
          <a:prstGeom prst="rect">
            <a:avLst/>
          </a:prstGeom>
          <a:noFill/>
        </p:spPr>
        <p:txBody>
          <a:bodyPr wrap="none" rtlCol="0">
            <a:spAutoFit/>
          </a:bodyPr>
          <a:lstStyle/>
          <a:p>
            <a:r>
              <a:rPr lang="en-US" sz="8000" dirty="0">
                <a:solidFill>
                  <a:schemeClr val="bg1"/>
                </a:solidFill>
                <a:latin typeface="Helvetica" pitchFamily="2" charset="0"/>
              </a:rPr>
              <a:t>[     ]</a:t>
            </a:r>
          </a:p>
        </p:txBody>
      </p:sp>
      <p:sp>
        <p:nvSpPr>
          <p:cNvPr id="26" name="TextBox 25">
            <a:extLst>
              <a:ext uri="{FF2B5EF4-FFF2-40B4-BE49-F238E27FC236}">
                <a16:creationId xmlns:a16="http://schemas.microsoft.com/office/drawing/2014/main" id="{591AE01A-22DE-054E-B8F4-10D3AE493885}"/>
              </a:ext>
            </a:extLst>
          </p:cNvPr>
          <p:cNvSpPr txBox="1"/>
          <p:nvPr/>
        </p:nvSpPr>
        <p:spPr>
          <a:xfrm>
            <a:off x="2225849" y="6902023"/>
            <a:ext cx="4006497" cy="388568"/>
          </a:xfrm>
          <a:prstGeom prst="rect">
            <a:avLst/>
          </a:prstGeom>
          <a:noFill/>
          <a:ln w="0">
            <a:noFill/>
          </a:ln>
        </p:spPr>
        <p:txBody>
          <a:bodyPr wrap="square" lIns="91440" tIns="45720" rIns="91440" bIns="45720" rtlCol="0" anchor="t">
            <a:spAutoFit/>
          </a:bodyPr>
          <a:lstStyle/>
          <a:p>
            <a:pPr algn="ctr"/>
            <a:r>
              <a:rPr lang="en-US" sz="1900" b="1" dirty="0">
                <a:solidFill>
                  <a:srgbClr val="99291E"/>
                </a:solidFill>
                <a:effectLst>
                  <a:outerShdw blurRad="38100" dist="38100" dir="2700000" algn="tl">
                    <a:srgbClr val="000000">
                      <a:alpha val="43137"/>
                    </a:srgbClr>
                  </a:outerShdw>
                </a:effectLst>
                <a:latin typeface="Helvetica"/>
                <a:cs typeface="Helvetica"/>
              </a:rPr>
              <a:t>Solve for (X) in terms of (why)!</a:t>
            </a:r>
          </a:p>
        </p:txBody>
      </p:sp>
    </p:spTree>
    <p:extLst>
      <p:ext uri="{BB962C8B-B14F-4D97-AF65-F5344CB8AC3E}">
        <p14:creationId xmlns:p14="http://schemas.microsoft.com/office/powerpoint/2010/main" val="8891660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08F2B34-F798-F843-BCEB-283BC5BCB001}"/>
              </a:ext>
            </a:extLst>
          </p:cNvPr>
          <p:cNvSpPr/>
          <p:nvPr/>
        </p:nvSpPr>
        <p:spPr>
          <a:xfrm>
            <a:off x="-156157" y="-276447"/>
            <a:ext cx="8770513" cy="9037675"/>
          </a:xfrm>
          <a:prstGeom prst="rect">
            <a:avLst/>
          </a:prstGeom>
          <a:solidFill>
            <a:srgbClr val="899FB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100" dirty="0">
              <a:solidFill>
                <a:srgbClr val="FFFFFF"/>
              </a:solidFill>
              <a:latin typeface="Helvetica" pitchFamily="2" charset="0"/>
            </a:endParaRPr>
          </a:p>
        </p:txBody>
      </p:sp>
      <p:sp>
        <p:nvSpPr>
          <p:cNvPr id="4" name="Rectangle 3">
            <a:extLst>
              <a:ext uri="{FF2B5EF4-FFF2-40B4-BE49-F238E27FC236}">
                <a16:creationId xmlns:a16="http://schemas.microsoft.com/office/drawing/2014/main" id="{03BE4AD7-0FC9-D44B-BC14-EE347D616980}"/>
              </a:ext>
            </a:extLst>
          </p:cNvPr>
          <p:cNvSpPr/>
          <p:nvPr/>
        </p:nvSpPr>
        <p:spPr>
          <a:xfrm>
            <a:off x="2225851" y="-276447"/>
            <a:ext cx="4006497" cy="5458047"/>
          </a:xfrm>
          <a:prstGeom prst="rect">
            <a:avLst/>
          </a:prstGeom>
          <a:solidFill>
            <a:schemeClr val="bg1"/>
          </a:solidFill>
          <a:ln>
            <a:noFill/>
          </a:ln>
          <a:effectLst>
            <a:outerShdw blurRad="152400" dist="101600" dir="2700000" algn="tl" rotWithShape="0">
              <a:prstClr val="black">
                <a:alpha val="6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800" dirty="0">
                <a:solidFill>
                  <a:srgbClr val="899FB5"/>
                </a:solidFill>
                <a:latin typeface="Helvetica" pitchFamily="2" charset="0"/>
              </a:rPr>
              <a:t>[ minors ]</a:t>
            </a:r>
          </a:p>
        </p:txBody>
      </p:sp>
    </p:spTree>
    <p:extLst>
      <p:ext uri="{BB962C8B-B14F-4D97-AF65-F5344CB8AC3E}">
        <p14:creationId xmlns:p14="http://schemas.microsoft.com/office/powerpoint/2010/main" val="4016563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0BDDB6-B457-EA4B-8A45-629215D3B5FD}"/>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8000"/>
                    </a14:imgEffect>
                    <a14:imgEffect>
                      <a14:saturation sat="0"/>
                    </a14:imgEffect>
                  </a14:imgLayer>
                </a14:imgProps>
              </a:ext>
            </a:extLst>
          </a:blip>
          <a:srcRect l="20125" t="2453" r="21440" b="1690"/>
          <a:stretch/>
        </p:blipFill>
        <p:spPr>
          <a:xfrm>
            <a:off x="-158273" y="-15498"/>
            <a:ext cx="3367457" cy="8478810"/>
          </a:xfrm>
          <a:prstGeom prst="rect">
            <a:avLst/>
          </a:prstGeom>
        </p:spPr>
      </p:pic>
      <p:sp>
        <p:nvSpPr>
          <p:cNvPr id="8" name="Rectangle 7">
            <a:extLst>
              <a:ext uri="{FF2B5EF4-FFF2-40B4-BE49-F238E27FC236}">
                <a16:creationId xmlns:a16="http://schemas.microsoft.com/office/drawing/2014/main" id="{B5B644C1-7825-EA49-A99C-5ACBE2CD05BE}"/>
              </a:ext>
            </a:extLst>
          </p:cNvPr>
          <p:cNvSpPr/>
          <p:nvPr/>
        </p:nvSpPr>
        <p:spPr>
          <a:xfrm>
            <a:off x="-206830" y="-15498"/>
            <a:ext cx="3416014" cy="8580410"/>
          </a:xfrm>
          <a:prstGeom prst="rect">
            <a:avLst/>
          </a:prstGeom>
          <a:solidFill>
            <a:srgbClr val="899FB4">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54"/>
          </a:p>
        </p:txBody>
      </p:sp>
      <p:sp>
        <p:nvSpPr>
          <p:cNvPr id="12" name="Rectangle 11">
            <a:extLst>
              <a:ext uri="{FF2B5EF4-FFF2-40B4-BE49-F238E27FC236}">
                <a16:creationId xmlns:a16="http://schemas.microsoft.com/office/drawing/2014/main" id="{71ECE4E2-E3A0-EF43-BAB5-B568A7B781FD}"/>
              </a:ext>
            </a:extLst>
          </p:cNvPr>
          <p:cNvSpPr/>
          <p:nvPr/>
        </p:nvSpPr>
        <p:spPr>
          <a:xfrm>
            <a:off x="7707087" y="-101600"/>
            <a:ext cx="903513" cy="8580410"/>
          </a:xfrm>
          <a:prstGeom prst="rect">
            <a:avLst/>
          </a:prstGeom>
          <a:solidFill>
            <a:srgbClr val="899F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54"/>
          </a:p>
        </p:txBody>
      </p:sp>
      <p:cxnSp>
        <p:nvCxnSpPr>
          <p:cNvPr id="17" name="Straight Connector 16">
            <a:extLst>
              <a:ext uri="{FF2B5EF4-FFF2-40B4-BE49-F238E27FC236}">
                <a16:creationId xmlns:a16="http://schemas.microsoft.com/office/drawing/2014/main" id="{801ED6CA-E81B-0E4B-8D3E-72CB4423EF32}"/>
              </a:ext>
            </a:extLst>
          </p:cNvPr>
          <p:cNvCxnSpPr>
            <a:cxnSpLocks/>
          </p:cNvCxnSpPr>
          <p:nvPr/>
        </p:nvCxnSpPr>
        <p:spPr>
          <a:xfrm>
            <a:off x="3209184" y="1387288"/>
            <a:ext cx="0" cy="5683624"/>
          </a:xfrm>
          <a:prstGeom prst="line">
            <a:avLst/>
          </a:prstGeom>
          <a:ln w="85725">
            <a:solidFill>
              <a:srgbClr val="99291E"/>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B08CC30-CBD5-F245-AB0E-72A62D9F1EC1}"/>
              </a:ext>
            </a:extLst>
          </p:cNvPr>
          <p:cNvSpPr txBox="1"/>
          <p:nvPr/>
        </p:nvSpPr>
        <p:spPr>
          <a:xfrm>
            <a:off x="266747" y="1453590"/>
            <a:ext cx="2539237" cy="4154984"/>
          </a:xfrm>
          <a:prstGeom prst="rect">
            <a:avLst/>
          </a:prstGeom>
          <a:noFill/>
          <a:effectLst>
            <a:outerShdw blurRad="50800" dist="25400" dir="2700000" algn="tl" rotWithShape="0">
              <a:prstClr val="black">
                <a:alpha val="83000"/>
              </a:prstClr>
            </a:outerShdw>
          </a:effectLst>
        </p:spPr>
        <p:txBody>
          <a:bodyPr wrap="square" lIns="91440" tIns="45720" rIns="91440" bIns="45720" rtlCol="0" anchor="t">
            <a:spAutoFit/>
          </a:bodyPr>
          <a:lstStyle/>
          <a:p>
            <a:pPr lvl="0" algn="r"/>
            <a:r>
              <a:rPr lang="en-US" sz="2400" b="1" dirty="0">
                <a:solidFill>
                  <a:schemeClr val="bg1"/>
                </a:solidFill>
                <a:latin typeface="Helvetica"/>
                <a:cs typeface="Helvetica"/>
              </a:rPr>
              <a:t>What</a:t>
            </a:r>
          </a:p>
          <a:p>
            <a:pPr lvl="0" algn="r"/>
            <a:r>
              <a:rPr lang="en-US" sz="2400" b="1">
                <a:solidFill>
                  <a:schemeClr val="bg1"/>
                </a:solidFill>
                <a:latin typeface="Helvetica"/>
                <a:cs typeface="Helvetica"/>
              </a:rPr>
              <a:t>is a</a:t>
            </a:r>
          </a:p>
          <a:p>
            <a:pPr lvl="0" algn="r"/>
            <a:r>
              <a:rPr lang="en-US" sz="2400" b="1">
                <a:solidFill>
                  <a:schemeClr val="bg1"/>
                </a:solidFill>
                <a:latin typeface="Helvetica"/>
                <a:cs typeface="Helvetica"/>
              </a:rPr>
              <a:t>minor?</a:t>
            </a:r>
          </a:p>
          <a:p>
            <a:pPr lvl="0" algn="r"/>
            <a:endParaRPr lang="en-US" sz="2400" b="1" dirty="0">
              <a:solidFill>
                <a:schemeClr val="bg1"/>
              </a:solidFill>
              <a:latin typeface="Helvetica" pitchFamily="2" charset="0"/>
            </a:endParaRPr>
          </a:p>
          <a:p>
            <a:pPr lvl="0" algn="r"/>
            <a:endParaRPr lang="en-US" sz="2400" b="1" dirty="0">
              <a:solidFill>
                <a:schemeClr val="bg1"/>
              </a:solidFill>
              <a:latin typeface="Helvetica" pitchFamily="2" charset="0"/>
            </a:endParaRPr>
          </a:p>
          <a:p>
            <a:pPr lvl="0" algn="r"/>
            <a:endParaRPr lang="en-US" sz="2400" b="1" dirty="0">
              <a:solidFill>
                <a:schemeClr val="bg1"/>
              </a:solidFill>
              <a:latin typeface="Helvetica" pitchFamily="2" charset="0"/>
            </a:endParaRPr>
          </a:p>
          <a:p>
            <a:pPr lvl="0" algn="r"/>
            <a:r>
              <a:rPr lang="en-US" sz="2400" b="1" dirty="0">
                <a:solidFill>
                  <a:schemeClr val="bg1"/>
                </a:solidFill>
                <a:latin typeface="Helvetica" pitchFamily="2" charset="0"/>
              </a:rPr>
              <a:t> </a:t>
            </a:r>
          </a:p>
          <a:p>
            <a:pPr lvl="0" algn="r"/>
            <a:r>
              <a:rPr lang="en-US" sz="2400" b="1" dirty="0">
                <a:solidFill>
                  <a:schemeClr val="bg1"/>
                </a:solidFill>
                <a:latin typeface="Helvetica"/>
                <a:cs typeface="Helvetica"/>
              </a:rPr>
              <a:t>Why</a:t>
            </a:r>
          </a:p>
          <a:p>
            <a:pPr lvl="0" algn="r"/>
            <a:r>
              <a:rPr lang="en-US" sz="2400" b="1">
                <a:solidFill>
                  <a:schemeClr val="bg1"/>
                </a:solidFill>
                <a:latin typeface="Helvetica"/>
                <a:cs typeface="Helvetica"/>
              </a:rPr>
              <a:t>do you</a:t>
            </a:r>
          </a:p>
          <a:p>
            <a:pPr lvl="0" algn="r"/>
            <a:r>
              <a:rPr lang="en-US" sz="2400" b="1">
                <a:solidFill>
                  <a:schemeClr val="bg1"/>
                </a:solidFill>
                <a:latin typeface="Helvetica"/>
                <a:cs typeface="Helvetica"/>
              </a:rPr>
              <a:t>need</a:t>
            </a:r>
          </a:p>
          <a:p>
            <a:pPr lvl="0" algn="r"/>
            <a:r>
              <a:rPr lang="en-US" sz="2400" b="1" dirty="0">
                <a:solidFill>
                  <a:schemeClr val="bg1"/>
                </a:solidFill>
                <a:latin typeface="Helvetica"/>
                <a:cs typeface="Helvetica"/>
              </a:rPr>
              <a:t>a minor?</a:t>
            </a:r>
            <a:endParaRPr lang="en-US" sz="2400" dirty="0">
              <a:solidFill>
                <a:schemeClr val="bg1"/>
              </a:solidFill>
              <a:latin typeface="Helvetica"/>
              <a:cs typeface="Helvetica"/>
            </a:endParaRPr>
          </a:p>
        </p:txBody>
      </p:sp>
      <p:sp>
        <p:nvSpPr>
          <p:cNvPr id="22" name="Rectangle 21">
            <a:extLst>
              <a:ext uri="{FF2B5EF4-FFF2-40B4-BE49-F238E27FC236}">
                <a16:creationId xmlns:a16="http://schemas.microsoft.com/office/drawing/2014/main" id="{E93AE426-1093-5D40-A496-3E6E43D6C975}"/>
              </a:ext>
            </a:extLst>
          </p:cNvPr>
          <p:cNvSpPr/>
          <p:nvPr/>
        </p:nvSpPr>
        <p:spPr>
          <a:xfrm>
            <a:off x="3612385" y="1500084"/>
            <a:ext cx="3589166" cy="5447645"/>
          </a:xfrm>
          <a:prstGeom prst="rect">
            <a:avLst/>
          </a:prstGeom>
        </p:spPr>
        <p:txBody>
          <a:bodyPr wrap="square" lIns="91440" tIns="45720" rIns="91440" bIns="45720" anchor="t">
            <a:spAutoFit/>
          </a:bodyPr>
          <a:lstStyle/>
          <a:p>
            <a:r>
              <a:rPr lang="en-US" sz="1200" dirty="0">
                <a:solidFill>
                  <a:srgbClr val="0C3967"/>
                </a:solidFill>
                <a:latin typeface="Helvetica"/>
                <a:cs typeface="Helvetica"/>
              </a:rPr>
              <a:t>A minor is a specialization or concentration that may or may not complement your college major. For example, if you are majoring in biology, you may choose to minor in a related field, such as chemistry, or an unrelated field, such as Spanish. </a:t>
            </a:r>
          </a:p>
          <a:p>
            <a:endParaRPr lang="en-US" sz="1200" dirty="0">
              <a:solidFill>
                <a:srgbClr val="0C3967"/>
              </a:solidFill>
              <a:latin typeface="Helvetica"/>
              <a:cs typeface="Helvetica"/>
            </a:endParaRPr>
          </a:p>
          <a:p>
            <a:r>
              <a:rPr lang="en-US" sz="1200" dirty="0">
                <a:solidFill>
                  <a:srgbClr val="0C3967"/>
                </a:solidFill>
                <a:latin typeface="Helvetica"/>
                <a:cs typeface="Helvetica"/>
              </a:rPr>
              <a:t>Generally speaking, students who elect to do a minor have to take at least 6 classes in the chosen subject. </a:t>
            </a:r>
            <a:endParaRPr lang="en-US"/>
          </a:p>
          <a:p>
            <a:endParaRPr lang="en-US" sz="1200" dirty="0">
              <a:solidFill>
                <a:srgbClr val="0C3967"/>
              </a:solidFill>
              <a:latin typeface="Helvetica" pitchFamily="2" charset="0"/>
            </a:endParaRPr>
          </a:p>
          <a:p>
            <a:endParaRPr lang="en-US" sz="1200" dirty="0">
              <a:solidFill>
                <a:srgbClr val="0C3967"/>
              </a:solidFill>
              <a:latin typeface="Helvetica" pitchFamily="2" charset="0"/>
            </a:endParaRPr>
          </a:p>
          <a:p>
            <a:endParaRPr lang="en-US" sz="1200" dirty="0">
              <a:solidFill>
                <a:srgbClr val="0C3967"/>
              </a:solidFill>
              <a:latin typeface="Helvetica" pitchFamily="2" charset="0"/>
            </a:endParaRPr>
          </a:p>
          <a:p>
            <a:endParaRPr lang="en-US" sz="1200" dirty="0">
              <a:solidFill>
                <a:srgbClr val="0C3967"/>
              </a:solidFill>
              <a:latin typeface="Helvetica" pitchFamily="2" charset="0"/>
            </a:endParaRPr>
          </a:p>
          <a:p>
            <a:endParaRPr lang="en-US" sz="1200" dirty="0">
              <a:solidFill>
                <a:srgbClr val="0C3967"/>
              </a:solidFill>
              <a:latin typeface="Helvetica" pitchFamily="2" charset="0"/>
            </a:endParaRPr>
          </a:p>
          <a:p>
            <a:r>
              <a:rPr lang="en-US" sz="1200" dirty="0">
                <a:solidFill>
                  <a:srgbClr val="0C3967"/>
                </a:solidFill>
                <a:latin typeface="Helvetica"/>
                <a:cs typeface="Helvetica"/>
              </a:rPr>
              <a:t>Pursuing a minor allows you to enhance your major studies and develop a side passion. It gives you an edge intellectually by introducing you to new ideas and, depending on what you choose, it can give you a professional edge, too. If your minor is related to your field, it can show potential employers that you have a depth of knowledge that sets you apart from other recent graduates in your intended industry. An unrelated minor to your field may show employers that you are curious and multi-faceted.</a:t>
            </a:r>
            <a:endParaRPr lang="en-US" dirty="0">
              <a:solidFill>
                <a:srgbClr val="000000"/>
              </a:solidFill>
              <a:latin typeface="Calibri" panose="020F0502020204030204"/>
              <a:ea typeface="Calibri" panose="020F0502020204030204"/>
              <a:cs typeface="Calibri" panose="020F0502020204030204"/>
            </a:endParaRPr>
          </a:p>
          <a:p>
            <a:endParaRPr lang="en-US" sz="1200" dirty="0">
              <a:solidFill>
                <a:srgbClr val="0C3967"/>
              </a:solidFill>
              <a:latin typeface="Helvetica" pitchFamily="2" charset="0"/>
            </a:endParaRPr>
          </a:p>
          <a:p>
            <a:r>
              <a:rPr lang="en-US" sz="1200" dirty="0">
                <a:solidFill>
                  <a:srgbClr val="0C3967"/>
                </a:solidFill>
                <a:latin typeface="Helvetica"/>
                <a:cs typeface="Helvetica"/>
              </a:rPr>
              <a:t>At Texas Tech, only the college of Arts &amp; Sciences requires its student to add a minor to their intended major.</a:t>
            </a:r>
          </a:p>
        </p:txBody>
      </p:sp>
    </p:spTree>
    <p:extLst>
      <p:ext uri="{BB962C8B-B14F-4D97-AF65-F5344CB8AC3E}">
        <p14:creationId xmlns:p14="http://schemas.microsoft.com/office/powerpoint/2010/main" val="28467261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8E71DB52-6DBD-F74C-ADC9-1E2C4F428AAB}"/>
              </a:ext>
            </a:extLst>
          </p:cNvPr>
          <p:cNvSpPr txBox="1"/>
          <p:nvPr/>
        </p:nvSpPr>
        <p:spPr>
          <a:xfrm>
            <a:off x="7800186" y="342904"/>
            <a:ext cx="527709" cy="461665"/>
          </a:xfrm>
          <a:prstGeom prst="rect">
            <a:avLst/>
          </a:prstGeom>
          <a:noFill/>
        </p:spPr>
        <p:txBody>
          <a:bodyPr wrap="none" rtlCol="0">
            <a:spAutoFit/>
          </a:bodyPr>
          <a:lstStyle/>
          <a:p>
            <a:pPr algn="ctr"/>
            <a:r>
              <a:rPr lang="en-US" sz="2400" dirty="0">
                <a:solidFill>
                  <a:srgbClr val="FFFFFF"/>
                </a:solidFill>
                <a:latin typeface="Helvetica" pitchFamily="2" charset="0"/>
              </a:rPr>
              <a:t>32</a:t>
            </a:r>
          </a:p>
        </p:txBody>
      </p:sp>
      <p:sp>
        <p:nvSpPr>
          <p:cNvPr id="3" name="Rectangle 2">
            <a:extLst>
              <a:ext uri="{FF2B5EF4-FFF2-40B4-BE49-F238E27FC236}">
                <a16:creationId xmlns:a16="http://schemas.microsoft.com/office/drawing/2014/main" id="{587781EA-CC7B-604B-95BD-181EC0DBAACE}"/>
              </a:ext>
            </a:extLst>
          </p:cNvPr>
          <p:cNvSpPr/>
          <p:nvPr/>
        </p:nvSpPr>
        <p:spPr>
          <a:xfrm>
            <a:off x="969972" y="1438601"/>
            <a:ext cx="3049556" cy="1754326"/>
          </a:xfrm>
          <a:prstGeom prst="rect">
            <a:avLst/>
          </a:prstGeom>
        </p:spPr>
        <p:txBody>
          <a:bodyPr wrap="square" lIns="91440" tIns="45720" rIns="91440" bIns="45720" anchor="t">
            <a:spAutoFit/>
          </a:bodyPr>
          <a:lstStyle/>
          <a:p>
            <a:pPr algn="r"/>
            <a:r>
              <a:rPr lang="en-US" sz="1200" dirty="0">
                <a:solidFill>
                  <a:srgbClr val="0C3967"/>
                </a:solidFill>
                <a:latin typeface="Helvetica"/>
                <a:cs typeface="Helvetica"/>
              </a:rPr>
              <a:t>Anthropology</a:t>
            </a:r>
          </a:p>
          <a:p>
            <a:pPr algn="r"/>
            <a:r>
              <a:rPr lang="en-US" sz="1200" dirty="0">
                <a:solidFill>
                  <a:srgbClr val="0C3967"/>
                </a:solidFill>
                <a:latin typeface="Helvetica"/>
                <a:cs typeface="Helvetica"/>
              </a:rPr>
              <a:t>Book History &amp; Digital Humanities</a:t>
            </a:r>
          </a:p>
          <a:p>
            <a:pPr algn="r"/>
            <a:r>
              <a:rPr lang="en-US" sz="1200" dirty="0">
                <a:solidFill>
                  <a:srgbClr val="0C3967"/>
                </a:solidFill>
                <a:latin typeface="Helvetica"/>
                <a:cs typeface="Helvetica"/>
              </a:rPr>
              <a:t>Classics</a:t>
            </a:r>
          </a:p>
          <a:p>
            <a:pPr algn="r"/>
            <a:r>
              <a:rPr lang="en-US" sz="1200" dirty="0">
                <a:solidFill>
                  <a:srgbClr val="0C3967"/>
                </a:solidFill>
                <a:latin typeface="Helvetica"/>
                <a:cs typeface="Helvetica"/>
              </a:rPr>
              <a:t>Environment &amp; the Humanities</a:t>
            </a:r>
          </a:p>
          <a:p>
            <a:pPr algn="r"/>
            <a:r>
              <a:rPr lang="en-US" sz="1200" dirty="0">
                <a:solidFill>
                  <a:srgbClr val="0C3967"/>
                </a:solidFill>
                <a:latin typeface="Helvetica"/>
                <a:cs typeface="Helvetica"/>
              </a:rPr>
              <a:t>History</a:t>
            </a:r>
          </a:p>
          <a:p>
            <a:pPr algn="r"/>
            <a:r>
              <a:rPr lang="en-US" sz="1200" dirty="0">
                <a:solidFill>
                  <a:srgbClr val="0C3967"/>
                </a:solidFill>
                <a:latin typeface="Helvetica"/>
                <a:cs typeface="Helvetica"/>
              </a:rPr>
              <a:t>Humanities</a:t>
            </a:r>
          </a:p>
          <a:p>
            <a:pPr algn="r"/>
            <a:r>
              <a:rPr lang="en-US" sz="1200" dirty="0">
                <a:solidFill>
                  <a:srgbClr val="0C3967"/>
                </a:solidFill>
                <a:latin typeface="Helvetica"/>
                <a:cs typeface="Helvetica"/>
              </a:rPr>
              <a:t>Military History</a:t>
            </a:r>
          </a:p>
          <a:p>
            <a:pPr algn="r"/>
            <a:r>
              <a:rPr lang="en-US" sz="1200" dirty="0">
                <a:solidFill>
                  <a:srgbClr val="0C3967"/>
                </a:solidFill>
                <a:latin typeface="Helvetica"/>
                <a:cs typeface="Helvetica"/>
              </a:rPr>
              <a:t>Military Studies</a:t>
            </a:r>
          </a:p>
          <a:p>
            <a:pPr algn="r"/>
            <a:r>
              <a:rPr lang="en-US" sz="1200" dirty="0">
                <a:solidFill>
                  <a:srgbClr val="0C3967"/>
                </a:solidFill>
                <a:latin typeface="Helvetica"/>
                <a:cs typeface="Helvetica"/>
              </a:rPr>
              <a:t>Philosophy</a:t>
            </a:r>
            <a:endParaRPr lang="en-US" sz="1200" dirty="0">
              <a:solidFill>
                <a:srgbClr val="0C3967"/>
              </a:solidFill>
              <a:latin typeface="Helvetica" panose="020B0604020202020204" pitchFamily="34" charset="0"/>
              <a:cs typeface="Helvetica" panose="020B0604020202020204" pitchFamily="34" charset="0"/>
            </a:endParaRPr>
          </a:p>
        </p:txBody>
      </p:sp>
      <p:sp>
        <p:nvSpPr>
          <p:cNvPr id="4" name="Rectangle 3">
            <a:extLst>
              <a:ext uri="{FF2B5EF4-FFF2-40B4-BE49-F238E27FC236}">
                <a16:creationId xmlns:a16="http://schemas.microsoft.com/office/drawing/2014/main" id="{FF183DC6-DDB1-3445-BE61-CEACFE6E391B}"/>
              </a:ext>
            </a:extLst>
          </p:cNvPr>
          <p:cNvSpPr/>
          <p:nvPr/>
        </p:nvSpPr>
        <p:spPr>
          <a:xfrm>
            <a:off x="4313409" y="1438601"/>
            <a:ext cx="3329191" cy="5447645"/>
          </a:xfrm>
          <a:prstGeom prst="rect">
            <a:avLst/>
          </a:prstGeom>
        </p:spPr>
        <p:txBody>
          <a:bodyPr wrap="square" lIns="91440" tIns="45720" rIns="91440" bIns="45720" anchor="t">
            <a:spAutoFit/>
          </a:bodyPr>
          <a:lstStyle/>
          <a:p>
            <a:r>
              <a:rPr lang="en-US" sz="1200" dirty="0">
                <a:solidFill>
                  <a:srgbClr val="0C3967"/>
                </a:solidFill>
                <a:latin typeface="Helvetica"/>
                <a:cs typeface="Helvetica"/>
              </a:rPr>
              <a:t>American Sign Language</a:t>
            </a:r>
          </a:p>
          <a:p>
            <a:r>
              <a:rPr lang="en-US" sz="1200" dirty="0">
                <a:solidFill>
                  <a:srgbClr val="0C3967"/>
                </a:solidFill>
                <a:latin typeface="Helvetica"/>
                <a:cs typeface="Helvetica"/>
              </a:rPr>
              <a:t>Arabic</a:t>
            </a:r>
          </a:p>
          <a:p>
            <a:r>
              <a:rPr lang="en-US" sz="1200" dirty="0">
                <a:solidFill>
                  <a:srgbClr val="0C3967"/>
                </a:solidFill>
                <a:latin typeface="Helvetica"/>
                <a:cs typeface="Helvetica"/>
              </a:rPr>
              <a:t>Asian Studies</a:t>
            </a:r>
          </a:p>
          <a:p>
            <a:r>
              <a:rPr lang="en-US" sz="1200" dirty="0">
                <a:solidFill>
                  <a:srgbClr val="0C3967"/>
                </a:solidFill>
                <a:latin typeface="Helvetica"/>
                <a:cs typeface="Helvetica"/>
              </a:rPr>
              <a:t>Chinese</a:t>
            </a:r>
          </a:p>
          <a:p>
            <a:r>
              <a:rPr lang="en-US" sz="1200" dirty="0">
                <a:solidFill>
                  <a:srgbClr val="0C3967"/>
                </a:solidFill>
                <a:latin typeface="Helvetica"/>
                <a:cs typeface="Helvetica"/>
              </a:rPr>
              <a:t>Communication Studies</a:t>
            </a:r>
          </a:p>
          <a:p>
            <a:r>
              <a:rPr lang="en-US" sz="1200" dirty="0">
                <a:solidFill>
                  <a:srgbClr val="0C3967"/>
                </a:solidFill>
                <a:latin typeface="Helvetica"/>
                <a:cs typeface="Helvetica"/>
              </a:rPr>
              <a:t>Comparative Literature</a:t>
            </a:r>
          </a:p>
          <a:p>
            <a:r>
              <a:rPr lang="en-US" sz="1200" dirty="0">
                <a:solidFill>
                  <a:srgbClr val="0C3967"/>
                </a:solidFill>
                <a:latin typeface="Helvetica"/>
                <a:cs typeface="Helvetica"/>
              </a:rPr>
              <a:t>Creative Media Industries</a:t>
            </a:r>
          </a:p>
          <a:p>
            <a:r>
              <a:rPr lang="en-US" sz="1200" dirty="0">
                <a:solidFill>
                  <a:srgbClr val="0C3967"/>
                </a:solidFill>
                <a:latin typeface="Helvetica"/>
                <a:cs typeface="Helvetica"/>
              </a:rPr>
              <a:t>Cross Cultural Studies</a:t>
            </a:r>
          </a:p>
          <a:p>
            <a:r>
              <a:rPr lang="en-US" sz="1200" dirty="0">
                <a:solidFill>
                  <a:srgbClr val="0C3967"/>
                </a:solidFill>
                <a:latin typeface="Helvetica"/>
                <a:cs typeface="Helvetica"/>
              </a:rPr>
              <a:t>Dramatic Writing</a:t>
            </a:r>
          </a:p>
          <a:p>
            <a:r>
              <a:rPr lang="en-US" sz="1200" dirty="0">
                <a:solidFill>
                  <a:srgbClr val="0C3967"/>
                </a:solidFill>
                <a:latin typeface="Helvetica"/>
                <a:cs typeface="Helvetica"/>
              </a:rPr>
              <a:t>English</a:t>
            </a:r>
          </a:p>
          <a:p>
            <a:r>
              <a:rPr lang="en-US" sz="1200" dirty="0">
                <a:solidFill>
                  <a:srgbClr val="0C3967"/>
                </a:solidFill>
                <a:latin typeface="Helvetica"/>
                <a:cs typeface="Helvetica"/>
              </a:rPr>
              <a:t>Ethnic Studies</a:t>
            </a:r>
          </a:p>
          <a:p>
            <a:r>
              <a:rPr lang="en-US" sz="1200" dirty="0">
                <a:solidFill>
                  <a:srgbClr val="0C3967"/>
                </a:solidFill>
                <a:latin typeface="Helvetica"/>
                <a:cs typeface="Helvetica"/>
              </a:rPr>
              <a:t>European Studies</a:t>
            </a:r>
          </a:p>
          <a:p>
            <a:r>
              <a:rPr lang="en-US" sz="1200" dirty="0">
                <a:solidFill>
                  <a:srgbClr val="0C3967"/>
                </a:solidFill>
                <a:latin typeface="Helvetica"/>
                <a:cs typeface="Helvetica"/>
              </a:rPr>
              <a:t>French</a:t>
            </a:r>
          </a:p>
          <a:p>
            <a:r>
              <a:rPr lang="en-US" sz="1200" dirty="0">
                <a:solidFill>
                  <a:srgbClr val="0C3967"/>
                </a:solidFill>
                <a:latin typeface="Helvetica"/>
                <a:cs typeface="Helvetica"/>
              </a:rPr>
              <a:t>German</a:t>
            </a:r>
          </a:p>
          <a:p>
            <a:r>
              <a:rPr lang="en-US" sz="1200" dirty="0">
                <a:solidFill>
                  <a:srgbClr val="0C3967"/>
                </a:solidFill>
                <a:latin typeface="Helvetica"/>
                <a:cs typeface="Helvetica"/>
              </a:rPr>
              <a:t>Greek</a:t>
            </a:r>
          </a:p>
          <a:p>
            <a:r>
              <a:rPr lang="en-US" sz="1200" dirty="0">
                <a:solidFill>
                  <a:srgbClr val="0C3967"/>
                </a:solidFill>
                <a:latin typeface="Helvetica"/>
                <a:cs typeface="Helvetica"/>
              </a:rPr>
              <a:t>Italian</a:t>
            </a:r>
          </a:p>
          <a:p>
            <a:r>
              <a:rPr lang="en-US" sz="1200" dirty="0">
                <a:solidFill>
                  <a:srgbClr val="0C3967"/>
                </a:solidFill>
                <a:latin typeface="Helvetica"/>
                <a:cs typeface="Helvetica"/>
              </a:rPr>
              <a:t>Japanese</a:t>
            </a:r>
          </a:p>
          <a:p>
            <a:r>
              <a:rPr lang="en-US" sz="1200" dirty="0">
                <a:solidFill>
                  <a:srgbClr val="0C3967"/>
                </a:solidFill>
                <a:latin typeface="Helvetica"/>
                <a:cs typeface="Helvetica"/>
              </a:rPr>
              <a:t>Journalism</a:t>
            </a:r>
          </a:p>
          <a:p>
            <a:r>
              <a:rPr lang="en-US" sz="1200" dirty="0">
                <a:solidFill>
                  <a:srgbClr val="0C3967"/>
                </a:solidFill>
                <a:latin typeface="Helvetica"/>
                <a:cs typeface="Helvetica"/>
              </a:rPr>
              <a:t>Latin</a:t>
            </a:r>
          </a:p>
          <a:p>
            <a:r>
              <a:rPr lang="en-US" sz="1200" dirty="0">
                <a:solidFill>
                  <a:srgbClr val="0C3967"/>
                </a:solidFill>
                <a:latin typeface="Helvetica"/>
                <a:cs typeface="Helvetica"/>
              </a:rPr>
              <a:t>Latin American Iberian Studies</a:t>
            </a:r>
          </a:p>
          <a:p>
            <a:r>
              <a:rPr lang="en-US" sz="1200" dirty="0">
                <a:solidFill>
                  <a:srgbClr val="0C3967"/>
                </a:solidFill>
                <a:latin typeface="Helvetica"/>
                <a:cs typeface="Helvetica"/>
              </a:rPr>
              <a:t>Linguistics</a:t>
            </a:r>
          </a:p>
          <a:p>
            <a:r>
              <a:rPr lang="en-US" sz="1200" dirty="0">
                <a:solidFill>
                  <a:srgbClr val="0C3967"/>
                </a:solidFill>
                <a:latin typeface="Helvetica"/>
                <a:cs typeface="Helvetica"/>
              </a:rPr>
              <a:t>Media strategies</a:t>
            </a:r>
          </a:p>
          <a:p>
            <a:r>
              <a:rPr lang="en-US" sz="1200" dirty="0">
                <a:solidFill>
                  <a:srgbClr val="0C3967"/>
                </a:solidFill>
                <a:latin typeface="Helvetica"/>
                <a:cs typeface="Helvetica"/>
              </a:rPr>
              <a:t>Mexican American Latino/a Studies</a:t>
            </a:r>
          </a:p>
          <a:p>
            <a:r>
              <a:rPr lang="en-US" sz="1200" dirty="0">
                <a:solidFill>
                  <a:srgbClr val="0C3967"/>
                </a:solidFill>
                <a:latin typeface="Helvetica"/>
                <a:cs typeface="Helvetica"/>
              </a:rPr>
              <a:t>Portuguese</a:t>
            </a:r>
          </a:p>
          <a:p>
            <a:r>
              <a:rPr lang="en-US" sz="1200" dirty="0">
                <a:solidFill>
                  <a:srgbClr val="0C3967"/>
                </a:solidFill>
                <a:latin typeface="Helvetica"/>
                <a:cs typeface="Helvetica"/>
              </a:rPr>
              <a:t>Public Relations</a:t>
            </a:r>
          </a:p>
          <a:p>
            <a:r>
              <a:rPr lang="en-US" sz="1200" dirty="0">
                <a:solidFill>
                  <a:srgbClr val="0C3967"/>
                </a:solidFill>
                <a:latin typeface="Helvetica"/>
                <a:cs typeface="Helvetica"/>
              </a:rPr>
              <a:t>Russian</a:t>
            </a:r>
          </a:p>
          <a:p>
            <a:r>
              <a:rPr lang="en-US" sz="1200" dirty="0">
                <a:solidFill>
                  <a:srgbClr val="0C3967"/>
                </a:solidFill>
                <a:latin typeface="Helvetica"/>
                <a:cs typeface="Helvetica"/>
              </a:rPr>
              <a:t>Russian Language &amp; Area Studies</a:t>
            </a:r>
          </a:p>
          <a:p>
            <a:r>
              <a:rPr lang="en-US" sz="1200" dirty="0">
                <a:solidFill>
                  <a:srgbClr val="0C3967"/>
                </a:solidFill>
                <a:latin typeface="Helvetica"/>
                <a:cs typeface="Helvetica"/>
              </a:rPr>
              <a:t>Spanish</a:t>
            </a:r>
          </a:p>
        </p:txBody>
      </p:sp>
      <p:cxnSp>
        <p:nvCxnSpPr>
          <p:cNvPr id="11" name="Straight Connector 10">
            <a:extLst>
              <a:ext uri="{FF2B5EF4-FFF2-40B4-BE49-F238E27FC236}">
                <a16:creationId xmlns:a16="http://schemas.microsoft.com/office/drawing/2014/main" id="{28A38182-39DC-E747-9BE2-05175A44A946}"/>
              </a:ext>
            </a:extLst>
          </p:cNvPr>
          <p:cNvCxnSpPr>
            <a:cxnSpLocks/>
          </p:cNvCxnSpPr>
          <p:nvPr/>
        </p:nvCxnSpPr>
        <p:spPr>
          <a:xfrm>
            <a:off x="4154801" y="1412944"/>
            <a:ext cx="0" cy="5683624"/>
          </a:xfrm>
          <a:prstGeom prst="line">
            <a:avLst/>
          </a:prstGeom>
          <a:ln w="85725">
            <a:solidFill>
              <a:srgbClr val="99291E"/>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6E0CE7D8-3DEB-944D-87F7-BC99E25D8AEA}"/>
              </a:ext>
            </a:extLst>
          </p:cNvPr>
          <p:cNvSpPr/>
          <p:nvPr/>
        </p:nvSpPr>
        <p:spPr>
          <a:xfrm>
            <a:off x="-9309" y="1043137"/>
            <a:ext cx="4028837" cy="369807"/>
          </a:xfrm>
          <a:prstGeom prst="rect">
            <a:avLst/>
          </a:prstGeom>
          <a:solidFill>
            <a:srgbClr val="899FB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sz="1400" dirty="0">
                <a:latin typeface="Helvetica"/>
                <a:cs typeface="Helvetica"/>
              </a:rPr>
              <a:t>Humanities &amp; Culture</a:t>
            </a:r>
            <a:endParaRPr lang="en-US" sz="1400" dirty="0">
              <a:solidFill>
                <a:srgbClr val="FFFFFF"/>
              </a:solidFill>
              <a:latin typeface="Helvetica"/>
              <a:cs typeface="Helvetica"/>
            </a:endParaRPr>
          </a:p>
        </p:txBody>
      </p:sp>
      <p:sp>
        <p:nvSpPr>
          <p:cNvPr id="18" name="Rectangle 17">
            <a:extLst>
              <a:ext uri="{FF2B5EF4-FFF2-40B4-BE49-F238E27FC236}">
                <a16:creationId xmlns:a16="http://schemas.microsoft.com/office/drawing/2014/main" id="{3E9098F5-B866-AF49-A88E-17F0FE8D811B}"/>
              </a:ext>
            </a:extLst>
          </p:cNvPr>
          <p:cNvSpPr/>
          <p:nvPr/>
        </p:nvSpPr>
        <p:spPr>
          <a:xfrm>
            <a:off x="4306286" y="1043137"/>
            <a:ext cx="4151914" cy="395464"/>
          </a:xfrm>
          <a:prstGeom prst="rect">
            <a:avLst/>
          </a:prstGeom>
          <a:solidFill>
            <a:srgbClr val="899FB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400" dirty="0">
                <a:latin typeface="Helvetica"/>
                <a:cs typeface="Helvetica"/>
              </a:rPr>
              <a:t>Communication &amp; Languages</a:t>
            </a:r>
            <a:endParaRPr lang="en-US" sz="1400" dirty="0">
              <a:solidFill>
                <a:schemeClr val="bg1"/>
              </a:solidFill>
              <a:latin typeface="Helvetica"/>
              <a:cs typeface="Helvetica"/>
            </a:endParaRPr>
          </a:p>
        </p:txBody>
      </p:sp>
      <p:sp>
        <p:nvSpPr>
          <p:cNvPr id="12" name="Rectangle 11">
            <a:extLst>
              <a:ext uri="{FF2B5EF4-FFF2-40B4-BE49-F238E27FC236}">
                <a16:creationId xmlns:a16="http://schemas.microsoft.com/office/drawing/2014/main" id="{225CE252-6EA9-4E5C-A2ED-BF666348279E}"/>
              </a:ext>
            </a:extLst>
          </p:cNvPr>
          <p:cNvSpPr/>
          <p:nvPr/>
        </p:nvSpPr>
        <p:spPr>
          <a:xfrm>
            <a:off x="2074366" y="342904"/>
            <a:ext cx="4006497" cy="441231"/>
          </a:xfrm>
          <a:prstGeom prst="rect">
            <a:avLst/>
          </a:prstGeom>
          <a:solidFill>
            <a:srgbClr val="899FB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Helvetica"/>
                <a:cs typeface="Helvetica"/>
              </a:rPr>
              <a:t>TTU Minors By Career Cluster </a:t>
            </a:r>
          </a:p>
        </p:txBody>
      </p:sp>
      <p:sp>
        <p:nvSpPr>
          <p:cNvPr id="6" name="Rectangle 5">
            <a:extLst>
              <a:ext uri="{FF2B5EF4-FFF2-40B4-BE49-F238E27FC236}">
                <a16:creationId xmlns:a16="http://schemas.microsoft.com/office/drawing/2014/main" id="{A91311C2-4BE0-4A82-8514-4847BCF07DF2}"/>
              </a:ext>
            </a:extLst>
          </p:cNvPr>
          <p:cNvSpPr/>
          <p:nvPr/>
        </p:nvSpPr>
        <p:spPr>
          <a:xfrm>
            <a:off x="-209572" y="3587915"/>
            <a:ext cx="4229100" cy="3231654"/>
          </a:xfrm>
          <a:prstGeom prst="rect">
            <a:avLst/>
          </a:prstGeom>
        </p:spPr>
        <p:txBody>
          <a:bodyPr lIns="91440" tIns="45720" rIns="91440" bIns="45720" anchor="t">
            <a:spAutoFit/>
          </a:bodyPr>
          <a:lstStyle/>
          <a:p>
            <a:pPr algn="r"/>
            <a:r>
              <a:rPr lang="en-US" sz="1200" dirty="0">
                <a:solidFill>
                  <a:srgbClr val="0C3967"/>
                </a:solidFill>
                <a:latin typeface="Helvetica"/>
                <a:cs typeface="Helvetica"/>
              </a:rPr>
              <a:t>Bioengineering</a:t>
            </a:r>
          </a:p>
          <a:p>
            <a:pPr algn="r"/>
            <a:r>
              <a:rPr lang="en-US" sz="1200" dirty="0">
                <a:solidFill>
                  <a:srgbClr val="0C3967"/>
                </a:solidFill>
                <a:latin typeface="Helvetica"/>
                <a:cs typeface="Helvetica"/>
              </a:rPr>
              <a:t>Chemical Engineering</a:t>
            </a:r>
          </a:p>
          <a:p>
            <a:pPr algn="r"/>
            <a:r>
              <a:rPr lang="en-US" sz="1200" dirty="0">
                <a:solidFill>
                  <a:srgbClr val="0C3967"/>
                </a:solidFill>
                <a:latin typeface="Helvetica"/>
                <a:cs typeface="Helvetica"/>
              </a:rPr>
              <a:t>Civil Engineering</a:t>
            </a:r>
          </a:p>
          <a:p>
            <a:pPr algn="r"/>
            <a:r>
              <a:rPr lang="en-US" sz="1200" dirty="0">
                <a:solidFill>
                  <a:srgbClr val="0C3967"/>
                </a:solidFill>
                <a:latin typeface="Helvetica"/>
                <a:cs typeface="Helvetica"/>
              </a:rPr>
              <a:t>Composite Minor in Geosciences</a:t>
            </a:r>
          </a:p>
          <a:p>
            <a:pPr algn="r"/>
            <a:r>
              <a:rPr lang="en-US" sz="1200" dirty="0">
                <a:solidFill>
                  <a:srgbClr val="0C3967"/>
                </a:solidFill>
                <a:latin typeface="Helvetica"/>
                <a:cs typeface="Helvetica"/>
              </a:rPr>
              <a:t>Computer Science</a:t>
            </a:r>
          </a:p>
          <a:p>
            <a:pPr algn="r"/>
            <a:r>
              <a:rPr lang="en-US" sz="1200" dirty="0">
                <a:solidFill>
                  <a:srgbClr val="0C3967"/>
                </a:solidFill>
                <a:latin typeface="Helvetica"/>
                <a:cs typeface="Helvetica"/>
              </a:rPr>
              <a:t>Construction Engineering</a:t>
            </a:r>
          </a:p>
          <a:p>
            <a:pPr algn="r"/>
            <a:r>
              <a:rPr lang="en-US" sz="1200" dirty="0">
                <a:solidFill>
                  <a:srgbClr val="0C3967"/>
                </a:solidFill>
                <a:latin typeface="Helvetica"/>
                <a:cs typeface="Helvetica"/>
              </a:rPr>
              <a:t>Electrical Engineering</a:t>
            </a:r>
          </a:p>
          <a:p>
            <a:pPr algn="r"/>
            <a:r>
              <a:rPr lang="en-US" sz="1200" dirty="0">
                <a:solidFill>
                  <a:srgbClr val="0C3967"/>
                </a:solidFill>
                <a:latin typeface="Helvetica"/>
                <a:cs typeface="Helvetica"/>
              </a:rPr>
              <a:t>Engineering Environmental</a:t>
            </a:r>
          </a:p>
          <a:p>
            <a:pPr algn="r"/>
            <a:r>
              <a:rPr lang="en-US" sz="1200" dirty="0">
                <a:solidFill>
                  <a:srgbClr val="0C3967"/>
                </a:solidFill>
                <a:latin typeface="Helvetica"/>
                <a:cs typeface="Helvetica"/>
              </a:rPr>
              <a:t>Engineering</a:t>
            </a:r>
          </a:p>
          <a:p>
            <a:pPr algn="r"/>
            <a:r>
              <a:rPr lang="en-US" sz="1200" dirty="0">
                <a:solidFill>
                  <a:srgbClr val="0C3967"/>
                </a:solidFill>
                <a:latin typeface="Helvetica"/>
                <a:cs typeface="Helvetica"/>
              </a:rPr>
              <a:t>Geography</a:t>
            </a:r>
          </a:p>
          <a:p>
            <a:pPr algn="r"/>
            <a:r>
              <a:rPr lang="en-US" sz="1200" dirty="0">
                <a:solidFill>
                  <a:srgbClr val="0C3967"/>
                </a:solidFill>
                <a:latin typeface="Helvetica"/>
                <a:cs typeface="Helvetica"/>
              </a:rPr>
              <a:t>Industrial Engineering</a:t>
            </a:r>
          </a:p>
          <a:p>
            <a:pPr algn="r"/>
            <a:r>
              <a:rPr lang="en-US" sz="1200" dirty="0">
                <a:solidFill>
                  <a:srgbClr val="0C3967"/>
                </a:solidFill>
                <a:latin typeface="Helvetica"/>
                <a:cs typeface="Helvetica"/>
              </a:rPr>
              <a:t>International Engineering</a:t>
            </a:r>
          </a:p>
          <a:p>
            <a:pPr algn="r"/>
            <a:r>
              <a:rPr lang="en-US" sz="1200" dirty="0">
                <a:solidFill>
                  <a:srgbClr val="0C3967"/>
                </a:solidFill>
                <a:latin typeface="Helvetica"/>
                <a:cs typeface="Helvetica"/>
              </a:rPr>
              <a:t>Mathematics</a:t>
            </a:r>
          </a:p>
          <a:p>
            <a:pPr algn="r"/>
            <a:r>
              <a:rPr lang="en-US" sz="1200" dirty="0">
                <a:solidFill>
                  <a:srgbClr val="0C3967"/>
                </a:solidFill>
                <a:latin typeface="Helvetica"/>
                <a:cs typeface="Helvetica"/>
              </a:rPr>
              <a:t>Mechanical Engineering</a:t>
            </a:r>
          </a:p>
          <a:p>
            <a:pPr algn="r"/>
            <a:r>
              <a:rPr lang="en-US" sz="1200" dirty="0">
                <a:solidFill>
                  <a:srgbClr val="0C3967"/>
                </a:solidFill>
                <a:latin typeface="Helvetica"/>
                <a:cs typeface="Helvetica"/>
              </a:rPr>
              <a:t>Nuclear Engineering</a:t>
            </a:r>
          </a:p>
          <a:p>
            <a:pPr algn="r"/>
            <a:r>
              <a:rPr lang="en-US" sz="1200" dirty="0">
                <a:solidFill>
                  <a:srgbClr val="0C3967"/>
                </a:solidFill>
                <a:latin typeface="Helvetica"/>
                <a:cs typeface="Helvetica"/>
              </a:rPr>
              <a:t>Physics</a:t>
            </a:r>
          </a:p>
          <a:p>
            <a:pPr algn="r"/>
            <a:r>
              <a:rPr lang="en-US" sz="1200" dirty="0">
                <a:solidFill>
                  <a:srgbClr val="0C3967"/>
                </a:solidFill>
                <a:latin typeface="Helvetica"/>
                <a:cs typeface="Helvetica"/>
              </a:rPr>
              <a:t>Polymers &amp; Materials</a:t>
            </a:r>
          </a:p>
        </p:txBody>
      </p:sp>
      <p:sp>
        <p:nvSpPr>
          <p:cNvPr id="15" name="Rectangle 14">
            <a:extLst>
              <a:ext uri="{FF2B5EF4-FFF2-40B4-BE49-F238E27FC236}">
                <a16:creationId xmlns:a16="http://schemas.microsoft.com/office/drawing/2014/main" id="{F163EBC5-8A39-431C-A95A-C879CE511AA1}"/>
              </a:ext>
            </a:extLst>
          </p:cNvPr>
          <p:cNvSpPr/>
          <p:nvPr/>
        </p:nvSpPr>
        <p:spPr>
          <a:xfrm>
            <a:off x="-9309" y="3192927"/>
            <a:ext cx="4028837" cy="369807"/>
          </a:xfrm>
          <a:prstGeom prst="rect">
            <a:avLst/>
          </a:prstGeom>
          <a:solidFill>
            <a:srgbClr val="899FB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sz="1400" dirty="0">
                <a:solidFill>
                  <a:srgbClr val="FFFFFF"/>
                </a:solidFill>
                <a:latin typeface="Helvetica"/>
                <a:cs typeface="Helvetica"/>
              </a:rPr>
              <a:t>Engineering, Computing &amp; Math</a:t>
            </a:r>
          </a:p>
        </p:txBody>
      </p:sp>
    </p:spTree>
    <p:extLst>
      <p:ext uri="{BB962C8B-B14F-4D97-AF65-F5344CB8AC3E}">
        <p14:creationId xmlns:p14="http://schemas.microsoft.com/office/powerpoint/2010/main" val="3180237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1ECE4E2-E3A0-EF43-BAB5-B568A7B781FD}"/>
              </a:ext>
            </a:extLst>
          </p:cNvPr>
          <p:cNvSpPr/>
          <p:nvPr/>
        </p:nvSpPr>
        <p:spPr>
          <a:xfrm>
            <a:off x="7707087" y="-101600"/>
            <a:ext cx="903513" cy="8580410"/>
          </a:xfrm>
          <a:prstGeom prst="rect">
            <a:avLst/>
          </a:prstGeom>
          <a:solidFill>
            <a:srgbClr val="899F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54"/>
          </a:p>
        </p:txBody>
      </p:sp>
      <p:sp>
        <p:nvSpPr>
          <p:cNvPr id="3" name="Rectangle 2">
            <a:extLst>
              <a:ext uri="{FF2B5EF4-FFF2-40B4-BE49-F238E27FC236}">
                <a16:creationId xmlns:a16="http://schemas.microsoft.com/office/drawing/2014/main" id="{587781EA-CC7B-604B-95BD-181EC0DBAACE}"/>
              </a:ext>
            </a:extLst>
          </p:cNvPr>
          <p:cNvSpPr/>
          <p:nvPr/>
        </p:nvSpPr>
        <p:spPr>
          <a:xfrm>
            <a:off x="560937" y="1438601"/>
            <a:ext cx="3381405" cy="2123658"/>
          </a:xfrm>
          <a:prstGeom prst="rect">
            <a:avLst/>
          </a:prstGeom>
        </p:spPr>
        <p:txBody>
          <a:bodyPr wrap="square" lIns="91440" tIns="45720" rIns="91440" bIns="45720" anchor="t">
            <a:spAutoFit/>
          </a:bodyPr>
          <a:lstStyle/>
          <a:p>
            <a:pPr algn="r"/>
            <a:r>
              <a:rPr lang="en-US" sz="1200" dirty="0">
                <a:solidFill>
                  <a:srgbClr val="0C3967"/>
                </a:solidFill>
                <a:latin typeface="Helvetica"/>
                <a:cs typeface="Helvetica"/>
              </a:rPr>
              <a:t>Actuarial Science</a:t>
            </a:r>
          </a:p>
          <a:p>
            <a:pPr algn="r"/>
            <a:r>
              <a:rPr lang="en-US" sz="1200" dirty="0">
                <a:solidFill>
                  <a:srgbClr val="0C3967"/>
                </a:solidFill>
                <a:latin typeface="Helvetica"/>
                <a:cs typeface="Helvetica"/>
              </a:rPr>
              <a:t>Advertising</a:t>
            </a:r>
          </a:p>
          <a:p>
            <a:pPr algn="r"/>
            <a:r>
              <a:rPr lang="en-US" sz="1200" dirty="0">
                <a:solidFill>
                  <a:srgbClr val="0C3967"/>
                </a:solidFill>
                <a:latin typeface="Helvetica"/>
                <a:cs typeface="Helvetica"/>
              </a:rPr>
              <a:t>Apparel Design &amp; Manufacturing</a:t>
            </a:r>
          </a:p>
          <a:p>
            <a:pPr algn="r"/>
            <a:r>
              <a:rPr lang="en-US" sz="1200" dirty="0">
                <a:solidFill>
                  <a:srgbClr val="0C3967"/>
                </a:solidFill>
                <a:latin typeface="Helvetica"/>
                <a:cs typeface="Helvetica"/>
              </a:rPr>
              <a:t>Economics</a:t>
            </a:r>
          </a:p>
          <a:p>
            <a:pPr algn="r"/>
            <a:r>
              <a:rPr lang="en-US" sz="1200" dirty="0">
                <a:solidFill>
                  <a:srgbClr val="0C3967"/>
                </a:solidFill>
                <a:latin typeface="Helvetica"/>
                <a:cs typeface="Helvetica"/>
              </a:rPr>
              <a:t>General Business</a:t>
            </a:r>
          </a:p>
          <a:p>
            <a:pPr algn="r"/>
            <a:r>
              <a:rPr lang="en-US" sz="1200" dirty="0">
                <a:solidFill>
                  <a:srgbClr val="0C3967"/>
                </a:solidFill>
                <a:latin typeface="Helvetica"/>
                <a:cs typeface="Helvetica"/>
              </a:rPr>
              <a:t>Human Resource Development</a:t>
            </a:r>
          </a:p>
          <a:p>
            <a:pPr algn="r"/>
            <a:r>
              <a:rPr lang="en-US" sz="1200" dirty="0">
                <a:solidFill>
                  <a:srgbClr val="0C3967"/>
                </a:solidFill>
                <a:latin typeface="Helvetica"/>
                <a:cs typeface="Helvetica"/>
              </a:rPr>
              <a:t>International Studies</a:t>
            </a:r>
          </a:p>
          <a:p>
            <a:pPr algn="r"/>
            <a:r>
              <a:rPr lang="en-US" sz="1200" dirty="0">
                <a:solidFill>
                  <a:srgbClr val="0C3967"/>
                </a:solidFill>
                <a:latin typeface="Helvetica"/>
                <a:cs typeface="Helvetica"/>
              </a:rPr>
              <a:t>Personal Financial Planning</a:t>
            </a:r>
          </a:p>
          <a:p>
            <a:pPr algn="r"/>
            <a:r>
              <a:rPr lang="en-US" sz="1200" dirty="0">
                <a:solidFill>
                  <a:srgbClr val="0C3967"/>
                </a:solidFill>
                <a:latin typeface="Helvetica"/>
                <a:cs typeface="Helvetica"/>
              </a:rPr>
              <a:t>Restaurant, Hotel &amp; Institutional Management</a:t>
            </a:r>
          </a:p>
          <a:p>
            <a:pPr algn="r"/>
            <a:r>
              <a:rPr lang="en-US" sz="1200" dirty="0">
                <a:solidFill>
                  <a:srgbClr val="0C3967"/>
                </a:solidFill>
                <a:latin typeface="Helvetica"/>
                <a:cs typeface="Helvetica"/>
              </a:rPr>
              <a:t>Retail Management</a:t>
            </a:r>
          </a:p>
          <a:p>
            <a:pPr algn="r"/>
            <a:r>
              <a:rPr lang="en-US" sz="1200" dirty="0">
                <a:solidFill>
                  <a:srgbClr val="0C3967"/>
                </a:solidFill>
                <a:latin typeface="Helvetica"/>
                <a:cs typeface="Helvetica"/>
              </a:rPr>
              <a:t>Studies in Personal Finance</a:t>
            </a:r>
          </a:p>
        </p:txBody>
      </p:sp>
      <p:sp>
        <p:nvSpPr>
          <p:cNvPr id="4" name="Rectangle 3">
            <a:extLst>
              <a:ext uri="{FF2B5EF4-FFF2-40B4-BE49-F238E27FC236}">
                <a16:creationId xmlns:a16="http://schemas.microsoft.com/office/drawing/2014/main" id="{FF183DC6-DDB1-3445-BE61-CEACFE6E391B}"/>
              </a:ext>
            </a:extLst>
          </p:cNvPr>
          <p:cNvSpPr/>
          <p:nvPr/>
        </p:nvSpPr>
        <p:spPr>
          <a:xfrm>
            <a:off x="4236223" y="1438601"/>
            <a:ext cx="3329191" cy="1569660"/>
          </a:xfrm>
          <a:prstGeom prst="rect">
            <a:avLst/>
          </a:prstGeom>
        </p:spPr>
        <p:txBody>
          <a:bodyPr wrap="square" lIns="91440" tIns="45720" rIns="91440" bIns="45720" anchor="t">
            <a:spAutoFit/>
          </a:bodyPr>
          <a:lstStyle/>
          <a:p>
            <a:r>
              <a:rPr lang="en-US" sz="1200" dirty="0">
                <a:solidFill>
                  <a:srgbClr val="0C3967"/>
                </a:solidFill>
                <a:latin typeface="Helvetica"/>
                <a:cs typeface="Helvetica"/>
              </a:rPr>
              <a:t>Agricultural Management</a:t>
            </a:r>
          </a:p>
          <a:p>
            <a:r>
              <a:rPr lang="en-US" sz="1200" dirty="0">
                <a:solidFill>
                  <a:srgbClr val="0C3967"/>
                </a:solidFill>
                <a:latin typeface="Helvetica"/>
                <a:cs typeface="Helvetica"/>
              </a:rPr>
              <a:t>Agricultural Communication</a:t>
            </a:r>
          </a:p>
          <a:p>
            <a:r>
              <a:rPr lang="en-US" sz="1200" dirty="0">
                <a:solidFill>
                  <a:srgbClr val="0C3967"/>
                </a:solidFill>
                <a:latin typeface="Helvetica"/>
                <a:cs typeface="Helvetica"/>
              </a:rPr>
              <a:t>Agricultural Leadership</a:t>
            </a:r>
          </a:p>
          <a:p>
            <a:r>
              <a:rPr lang="en-US" sz="1200" dirty="0">
                <a:solidFill>
                  <a:srgbClr val="0C3967"/>
                </a:solidFill>
                <a:latin typeface="Helvetica"/>
                <a:cs typeface="Helvetica"/>
              </a:rPr>
              <a:t>Animal Sciences</a:t>
            </a:r>
          </a:p>
          <a:p>
            <a:r>
              <a:rPr lang="en-US" sz="1200" dirty="0">
                <a:solidFill>
                  <a:srgbClr val="0C3967"/>
                </a:solidFill>
                <a:latin typeface="Helvetica"/>
                <a:cs typeface="Helvetica"/>
              </a:rPr>
              <a:t>Food Science</a:t>
            </a:r>
          </a:p>
          <a:p>
            <a:r>
              <a:rPr lang="en-US" sz="1200" dirty="0">
                <a:solidFill>
                  <a:srgbClr val="0C3967"/>
                </a:solidFill>
                <a:latin typeface="Helvetica"/>
                <a:cs typeface="Helvetica"/>
              </a:rPr>
              <a:t>Natural Resource Management</a:t>
            </a:r>
          </a:p>
          <a:p>
            <a:r>
              <a:rPr lang="en-US" sz="1200" dirty="0">
                <a:solidFill>
                  <a:srgbClr val="0C3967"/>
                </a:solidFill>
                <a:latin typeface="Helvetica"/>
                <a:cs typeface="Helvetica"/>
              </a:rPr>
              <a:t>Plant &amp; Soil Science</a:t>
            </a:r>
          </a:p>
          <a:p>
            <a:r>
              <a:rPr lang="en-US" sz="1200" dirty="0">
                <a:solidFill>
                  <a:srgbClr val="0C3967"/>
                </a:solidFill>
                <a:latin typeface="Helvetica"/>
                <a:cs typeface="Helvetica"/>
              </a:rPr>
              <a:t>Wind Energy</a:t>
            </a:r>
          </a:p>
        </p:txBody>
      </p:sp>
      <p:cxnSp>
        <p:nvCxnSpPr>
          <p:cNvPr id="11" name="Straight Connector 10">
            <a:extLst>
              <a:ext uri="{FF2B5EF4-FFF2-40B4-BE49-F238E27FC236}">
                <a16:creationId xmlns:a16="http://schemas.microsoft.com/office/drawing/2014/main" id="{28A38182-39DC-E747-9BE2-05175A44A946}"/>
              </a:ext>
            </a:extLst>
          </p:cNvPr>
          <p:cNvCxnSpPr>
            <a:cxnSpLocks/>
          </p:cNvCxnSpPr>
          <p:nvPr/>
        </p:nvCxnSpPr>
        <p:spPr>
          <a:xfrm>
            <a:off x="4087140" y="1412944"/>
            <a:ext cx="0" cy="5221772"/>
          </a:xfrm>
          <a:prstGeom prst="line">
            <a:avLst/>
          </a:prstGeom>
          <a:ln w="85725">
            <a:solidFill>
              <a:srgbClr val="99291E"/>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6E0CE7D8-3DEB-944D-87F7-BC99E25D8AEA}"/>
              </a:ext>
            </a:extLst>
          </p:cNvPr>
          <p:cNvSpPr/>
          <p:nvPr/>
        </p:nvSpPr>
        <p:spPr>
          <a:xfrm>
            <a:off x="-86496" y="1036824"/>
            <a:ext cx="4028837" cy="369807"/>
          </a:xfrm>
          <a:prstGeom prst="rect">
            <a:avLst/>
          </a:prstGeom>
          <a:solidFill>
            <a:srgbClr val="899FB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sz="1400" dirty="0">
                <a:latin typeface="Helvetica"/>
                <a:cs typeface="Helvetica"/>
              </a:rPr>
              <a:t>Business, Finance &amp; Economics</a:t>
            </a:r>
            <a:endParaRPr lang="en-US" sz="1400" dirty="0">
              <a:solidFill>
                <a:schemeClr val="bg1"/>
              </a:solidFill>
              <a:latin typeface="Helvetica"/>
              <a:cs typeface="Helvetica"/>
            </a:endParaRPr>
          </a:p>
        </p:txBody>
      </p:sp>
      <p:sp>
        <p:nvSpPr>
          <p:cNvPr id="18" name="Rectangle 17">
            <a:extLst>
              <a:ext uri="{FF2B5EF4-FFF2-40B4-BE49-F238E27FC236}">
                <a16:creationId xmlns:a16="http://schemas.microsoft.com/office/drawing/2014/main" id="{3E9098F5-B866-AF49-A88E-17F0FE8D811B}"/>
              </a:ext>
            </a:extLst>
          </p:cNvPr>
          <p:cNvSpPr/>
          <p:nvPr/>
        </p:nvSpPr>
        <p:spPr>
          <a:xfrm>
            <a:off x="4236223" y="1043137"/>
            <a:ext cx="3606135" cy="369807"/>
          </a:xfrm>
          <a:prstGeom prst="rect">
            <a:avLst/>
          </a:prstGeom>
          <a:solidFill>
            <a:srgbClr val="899FB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400" dirty="0">
                <a:solidFill>
                  <a:schemeClr val="bg1"/>
                </a:solidFill>
                <a:latin typeface="Helvetica"/>
                <a:cs typeface="Helvetica"/>
              </a:rPr>
              <a:t>Agriculture &amp; Food Sciences </a:t>
            </a:r>
          </a:p>
        </p:txBody>
      </p:sp>
      <p:sp>
        <p:nvSpPr>
          <p:cNvPr id="9" name="Rectangle 8">
            <a:extLst>
              <a:ext uri="{FF2B5EF4-FFF2-40B4-BE49-F238E27FC236}">
                <a16:creationId xmlns:a16="http://schemas.microsoft.com/office/drawing/2014/main" id="{209B673A-0D17-B043-B457-BCC112B982CE}"/>
              </a:ext>
            </a:extLst>
          </p:cNvPr>
          <p:cNvSpPr/>
          <p:nvPr/>
        </p:nvSpPr>
        <p:spPr>
          <a:xfrm>
            <a:off x="2074366" y="342904"/>
            <a:ext cx="4006497" cy="441231"/>
          </a:xfrm>
          <a:prstGeom prst="rect">
            <a:avLst/>
          </a:prstGeom>
          <a:solidFill>
            <a:srgbClr val="899FB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Helvetica"/>
                <a:cs typeface="Helvetica"/>
              </a:rPr>
              <a:t>TTU Minors By Career Cluster </a:t>
            </a:r>
          </a:p>
        </p:txBody>
      </p:sp>
      <p:sp>
        <p:nvSpPr>
          <p:cNvPr id="10" name="Rectangle 9">
            <a:extLst>
              <a:ext uri="{FF2B5EF4-FFF2-40B4-BE49-F238E27FC236}">
                <a16:creationId xmlns:a16="http://schemas.microsoft.com/office/drawing/2014/main" id="{205F3BE2-91FF-C248-B105-9E235E680643}"/>
              </a:ext>
            </a:extLst>
          </p:cNvPr>
          <p:cNvSpPr/>
          <p:nvPr/>
        </p:nvSpPr>
        <p:spPr>
          <a:xfrm>
            <a:off x="4264639" y="3055336"/>
            <a:ext cx="3606135" cy="369807"/>
          </a:xfrm>
          <a:prstGeom prst="rect">
            <a:avLst/>
          </a:prstGeom>
          <a:solidFill>
            <a:srgbClr val="899FB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400" dirty="0">
                <a:latin typeface="Helvetica"/>
                <a:cs typeface="Helvetica"/>
              </a:rPr>
              <a:t>Architecture</a:t>
            </a:r>
            <a:r>
              <a:rPr lang="en-US" sz="1400" dirty="0"/>
              <a:t>, Construction &amp; Design </a:t>
            </a:r>
            <a:endParaRPr lang="en-US" sz="1400" dirty="0">
              <a:solidFill>
                <a:schemeClr val="bg1"/>
              </a:solidFill>
              <a:latin typeface="Helvetica" pitchFamily="2" charset="0"/>
            </a:endParaRPr>
          </a:p>
        </p:txBody>
      </p:sp>
      <p:sp>
        <p:nvSpPr>
          <p:cNvPr id="14" name="Rectangle 13">
            <a:extLst>
              <a:ext uri="{FF2B5EF4-FFF2-40B4-BE49-F238E27FC236}">
                <a16:creationId xmlns:a16="http://schemas.microsoft.com/office/drawing/2014/main" id="{30282A4D-4E4F-8843-87FA-D79BC97A7DFD}"/>
              </a:ext>
            </a:extLst>
          </p:cNvPr>
          <p:cNvSpPr/>
          <p:nvPr/>
        </p:nvSpPr>
        <p:spPr>
          <a:xfrm>
            <a:off x="4236222" y="3444270"/>
            <a:ext cx="3329191" cy="646331"/>
          </a:xfrm>
          <a:prstGeom prst="rect">
            <a:avLst/>
          </a:prstGeom>
        </p:spPr>
        <p:txBody>
          <a:bodyPr wrap="square" lIns="91440" tIns="45720" rIns="91440" bIns="45720" anchor="t">
            <a:spAutoFit/>
          </a:bodyPr>
          <a:lstStyle/>
          <a:p>
            <a:r>
              <a:rPr lang="en-US" sz="1200" dirty="0">
                <a:solidFill>
                  <a:srgbClr val="0C3967"/>
                </a:solidFill>
                <a:latin typeface="Helvetica"/>
                <a:cs typeface="Helvetica"/>
              </a:rPr>
              <a:t>Architecture</a:t>
            </a:r>
          </a:p>
          <a:p>
            <a:r>
              <a:rPr lang="en-US" sz="1200" dirty="0">
                <a:solidFill>
                  <a:srgbClr val="0C3967"/>
                </a:solidFill>
                <a:latin typeface="Helvetica"/>
                <a:cs typeface="Helvetica"/>
              </a:rPr>
              <a:t>Interior Design</a:t>
            </a:r>
          </a:p>
          <a:p>
            <a:r>
              <a:rPr lang="en-US" sz="1200" dirty="0">
                <a:solidFill>
                  <a:srgbClr val="0C3967"/>
                </a:solidFill>
                <a:latin typeface="Helvetica"/>
                <a:cs typeface="Helvetica"/>
              </a:rPr>
              <a:t>Landscape Studies</a:t>
            </a:r>
          </a:p>
        </p:txBody>
      </p:sp>
      <p:sp>
        <p:nvSpPr>
          <p:cNvPr id="2" name="Rectangle 1">
            <a:extLst>
              <a:ext uri="{FF2B5EF4-FFF2-40B4-BE49-F238E27FC236}">
                <a16:creationId xmlns:a16="http://schemas.microsoft.com/office/drawing/2014/main" id="{FBD4CE38-FC56-494B-8743-FD8F1221A230}"/>
              </a:ext>
            </a:extLst>
          </p:cNvPr>
          <p:cNvSpPr/>
          <p:nvPr/>
        </p:nvSpPr>
        <p:spPr>
          <a:xfrm>
            <a:off x="4264638" y="4526610"/>
            <a:ext cx="2912991" cy="1384995"/>
          </a:xfrm>
          <a:prstGeom prst="rect">
            <a:avLst/>
          </a:prstGeom>
        </p:spPr>
        <p:txBody>
          <a:bodyPr wrap="square" lIns="91440" tIns="45720" rIns="91440" bIns="45720" anchor="t">
            <a:spAutoFit/>
          </a:bodyPr>
          <a:lstStyle/>
          <a:p>
            <a:r>
              <a:rPr lang="en-US" sz="1200">
                <a:solidFill>
                  <a:srgbClr val="0C3967"/>
                </a:solidFill>
                <a:latin typeface="Helvetica"/>
                <a:cs typeface="Helvetica"/>
              </a:rPr>
              <a:t>Athletic Coaching</a:t>
            </a:r>
          </a:p>
          <a:p>
            <a:r>
              <a:rPr lang="en-US" sz="1200" dirty="0">
                <a:solidFill>
                  <a:srgbClr val="0C3967"/>
                </a:solidFill>
                <a:latin typeface="Helvetica"/>
                <a:cs typeface="Helvetica"/>
              </a:rPr>
              <a:t>Dance</a:t>
            </a:r>
          </a:p>
          <a:p>
            <a:r>
              <a:rPr lang="en-US" sz="1200" dirty="0">
                <a:solidFill>
                  <a:srgbClr val="0C3967"/>
                </a:solidFill>
                <a:latin typeface="Helvetica"/>
                <a:cs typeface="Helvetica"/>
              </a:rPr>
              <a:t>Family Life Studies</a:t>
            </a:r>
          </a:p>
          <a:p>
            <a:r>
              <a:rPr lang="en-US" sz="1200">
                <a:solidFill>
                  <a:srgbClr val="0C3967"/>
                </a:solidFill>
                <a:latin typeface="Helvetica"/>
                <a:cs typeface="Helvetica"/>
              </a:rPr>
              <a:t>Family &amp; Consumer Science</a:t>
            </a:r>
          </a:p>
          <a:p>
            <a:r>
              <a:rPr lang="en-US" sz="1200" dirty="0">
                <a:solidFill>
                  <a:srgbClr val="0C3967"/>
                </a:solidFill>
                <a:latin typeface="Helvetica"/>
                <a:cs typeface="Helvetica"/>
              </a:rPr>
              <a:t>Music</a:t>
            </a:r>
          </a:p>
          <a:p>
            <a:r>
              <a:rPr lang="en-US" sz="1200" dirty="0">
                <a:solidFill>
                  <a:srgbClr val="0C3967"/>
                </a:solidFill>
                <a:latin typeface="Helvetica"/>
                <a:cs typeface="Helvetica"/>
              </a:rPr>
              <a:t>Nutrition</a:t>
            </a:r>
          </a:p>
          <a:p>
            <a:r>
              <a:rPr lang="en-US" sz="1200" dirty="0">
                <a:solidFill>
                  <a:srgbClr val="0C3967"/>
                </a:solidFill>
                <a:latin typeface="Helvetica"/>
                <a:cs typeface="Helvetica"/>
              </a:rPr>
              <a:t>Secondary Education</a:t>
            </a:r>
          </a:p>
        </p:txBody>
      </p:sp>
      <p:sp>
        <p:nvSpPr>
          <p:cNvPr id="15" name="Rectangle 14">
            <a:extLst>
              <a:ext uri="{FF2B5EF4-FFF2-40B4-BE49-F238E27FC236}">
                <a16:creationId xmlns:a16="http://schemas.microsoft.com/office/drawing/2014/main" id="{01155E71-D4B0-084C-A64A-2C4EF6583D73}"/>
              </a:ext>
            </a:extLst>
          </p:cNvPr>
          <p:cNvSpPr/>
          <p:nvPr/>
        </p:nvSpPr>
        <p:spPr>
          <a:xfrm>
            <a:off x="4264638" y="4124158"/>
            <a:ext cx="3606135" cy="369807"/>
          </a:xfrm>
          <a:prstGeom prst="rect">
            <a:avLst/>
          </a:prstGeom>
          <a:solidFill>
            <a:srgbClr val="899FB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400" dirty="0">
                <a:latin typeface="Helvetica"/>
                <a:cs typeface="Helvetica"/>
              </a:rPr>
              <a:t>Education</a:t>
            </a:r>
            <a:endParaRPr lang="en-US" sz="1400" dirty="0">
              <a:solidFill>
                <a:schemeClr val="bg1"/>
              </a:solidFill>
              <a:latin typeface="Helvetica" panose="020B0604020202020204" pitchFamily="34" charset="0"/>
              <a:cs typeface="Helvetica" panose="020B0604020202020204" pitchFamily="34" charset="0"/>
            </a:endParaRPr>
          </a:p>
        </p:txBody>
      </p:sp>
      <p:sp>
        <p:nvSpPr>
          <p:cNvPr id="16" name="Rectangle 15">
            <a:extLst>
              <a:ext uri="{FF2B5EF4-FFF2-40B4-BE49-F238E27FC236}">
                <a16:creationId xmlns:a16="http://schemas.microsoft.com/office/drawing/2014/main" id="{3FD4A0E7-3F76-4E23-9973-3E25F8716C48}"/>
              </a:ext>
            </a:extLst>
          </p:cNvPr>
          <p:cNvSpPr/>
          <p:nvPr/>
        </p:nvSpPr>
        <p:spPr>
          <a:xfrm>
            <a:off x="-86495" y="3555946"/>
            <a:ext cx="4028837" cy="369807"/>
          </a:xfrm>
          <a:prstGeom prst="rect">
            <a:avLst/>
          </a:prstGeom>
          <a:solidFill>
            <a:srgbClr val="899FB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sz="1400" dirty="0">
                <a:solidFill>
                  <a:srgbClr val="FFFFFF"/>
                </a:solidFill>
                <a:latin typeface="Helvetica"/>
                <a:cs typeface="Helvetica"/>
              </a:rPr>
              <a:t>Social, Behavioral &amp; Human Sciences</a:t>
            </a:r>
            <a:endParaRPr lang="en-US" sz="1400" dirty="0">
              <a:solidFill>
                <a:srgbClr val="FFFFFF"/>
              </a:solidFill>
              <a:latin typeface="Helvetica" pitchFamily="2" charset="0"/>
            </a:endParaRPr>
          </a:p>
        </p:txBody>
      </p:sp>
      <p:sp>
        <p:nvSpPr>
          <p:cNvPr id="6" name="Rectangle 5">
            <a:extLst>
              <a:ext uri="{FF2B5EF4-FFF2-40B4-BE49-F238E27FC236}">
                <a16:creationId xmlns:a16="http://schemas.microsoft.com/office/drawing/2014/main" id="{ABD4D610-974C-4694-8EC0-1039BDC36CDF}"/>
              </a:ext>
            </a:extLst>
          </p:cNvPr>
          <p:cNvSpPr/>
          <p:nvPr/>
        </p:nvSpPr>
        <p:spPr>
          <a:xfrm>
            <a:off x="1139339" y="3924248"/>
            <a:ext cx="2803003" cy="2123658"/>
          </a:xfrm>
          <a:prstGeom prst="rect">
            <a:avLst/>
          </a:prstGeom>
        </p:spPr>
        <p:txBody>
          <a:bodyPr wrap="square" lIns="91440" tIns="45720" rIns="91440" bIns="45720" anchor="t">
            <a:spAutoFit/>
          </a:bodyPr>
          <a:lstStyle/>
          <a:p>
            <a:pPr algn="r"/>
            <a:r>
              <a:rPr lang="en-US" sz="1200" dirty="0">
                <a:solidFill>
                  <a:srgbClr val="0C3967"/>
                </a:solidFill>
                <a:latin typeface="Helvetica"/>
                <a:cs typeface="Helvetica"/>
              </a:rPr>
              <a:t>Community &amp; Urban Studies</a:t>
            </a:r>
          </a:p>
          <a:p>
            <a:pPr algn="r"/>
            <a:r>
              <a:rPr lang="en-US" sz="1200" dirty="0">
                <a:solidFill>
                  <a:srgbClr val="0C3967"/>
                </a:solidFill>
                <a:latin typeface="Helvetica"/>
                <a:cs typeface="Helvetica"/>
              </a:rPr>
              <a:t>Human Development &amp; Family Studies</a:t>
            </a:r>
          </a:p>
          <a:p>
            <a:pPr algn="r"/>
            <a:r>
              <a:rPr lang="en-US" sz="1200" dirty="0">
                <a:solidFill>
                  <a:srgbClr val="0C3967"/>
                </a:solidFill>
                <a:latin typeface="Helvetica"/>
                <a:cs typeface="Helvetica"/>
              </a:rPr>
              <a:t>Legal Studies</a:t>
            </a:r>
          </a:p>
          <a:p>
            <a:pPr algn="r"/>
            <a:r>
              <a:rPr lang="en-US" sz="1200" dirty="0">
                <a:solidFill>
                  <a:srgbClr val="0C3967"/>
                </a:solidFill>
                <a:latin typeface="Helvetica"/>
                <a:cs typeface="Helvetica"/>
              </a:rPr>
              <a:t>Mexican American &amp; Latino/a Studies</a:t>
            </a:r>
          </a:p>
          <a:p>
            <a:pPr algn="r"/>
            <a:r>
              <a:rPr lang="en-US" sz="1200" dirty="0">
                <a:solidFill>
                  <a:srgbClr val="0C3967"/>
                </a:solidFill>
                <a:latin typeface="Helvetica"/>
                <a:cs typeface="Helvetica"/>
              </a:rPr>
              <a:t>Political Science</a:t>
            </a:r>
          </a:p>
          <a:p>
            <a:pPr algn="r"/>
            <a:r>
              <a:rPr lang="en-US" sz="1200" dirty="0">
                <a:solidFill>
                  <a:srgbClr val="0C3967"/>
                </a:solidFill>
                <a:latin typeface="Helvetica"/>
                <a:cs typeface="Helvetica"/>
              </a:rPr>
              <a:t>Psychology</a:t>
            </a:r>
          </a:p>
          <a:p>
            <a:pPr algn="r"/>
            <a:r>
              <a:rPr lang="en-US" sz="1200" dirty="0">
                <a:solidFill>
                  <a:srgbClr val="0C3967"/>
                </a:solidFill>
                <a:latin typeface="Helvetica"/>
                <a:cs typeface="Helvetica"/>
              </a:rPr>
              <a:t>Religion Studies</a:t>
            </a:r>
          </a:p>
          <a:p>
            <a:pPr algn="r"/>
            <a:r>
              <a:rPr lang="en-US" sz="1200">
                <a:solidFill>
                  <a:srgbClr val="0C3967"/>
                </a:solidFill>
                <a:latin typeface="Helvetica"/>
                <a:cs typeface="Helvetica"/>
              </a:rPr>
              <a:t>Social Work</a:t>
            </a:r>
          </a:p>
          <a:p>
            <a:pPr algn="r"/>
            <a:r>
              <a:rPr lang="en-US" sz="1200" dirty="0">
                <a:solidFill>
                  <a:srgbClr val="0C3967"/>
                </a:solidFill>
                <a:latin typeface="Helvetica"/>
                <a:cs typeface="Helvetica"/>
              </a:rPr>
              <a:t>Sociology</a:t>
            </a:r>
          </a:p>
          <a:p>
            <a:pPr algn="r"/>
            <a:r>
              <a:rPr lang="en-US" sz="1200" dirty="0">
                <a:solidFill>
                  <a:srgbClr val="0C3967"/>
                </a:solidFill>
                <a:latin typeface="Helvetica"/>
                <a:cs typeface="Helvetica"/>
              </a:rPr>
              <a:t>Women &amp; Gender Studies</a:t>
            </a:r>
          </a:p>
          <a:p>
            <a:pPr algn="r"/>
            <a:r>
              <a:rPr lang="en-US" sz="1200" dirty="0">
                <a:solidFill>
                  <a:srgbClr val="0C3967"/>
                </a:solidFill>
                <a:latin typeface="Helvetica"/>
                <a:cs typeface="Helvetica"/>
              </a:rPr>
              <a:t>Youth Development</a:t>
            </a:r>
          </a:p>
        </p:txBody>
      </p:sp>
    </p:spTree>
    <p:extLst>
      <p:ext uri="{BB962C8B-B14F-4D97-AF65-F5344CB8AC3E}">
        <p14:creationId xmlns:p14="http://schemas.microsoft.com/office/powerpoint/2010/main" val="331336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8E71DB52-6DBD-F74C-ADC9-1E2C4F428AAB}"/>
              </a:ext>
            </a:extLst>
          </p:cNvPr>
          <p:cNvSpPr txBox="1"/>
          <p:nvPr/>
        </p:nvSpPr>
        <p:spPr>
          <a:xfrm>
            <a:off x="7800186" y="342904"/>
            <a:ext cx="527709" cy="461665"/>
          </a:xfrm>
          <a:prstGeom prst="rect">
            <a:avLst/>
          </a:prstGeom>
          <a:noFill/>
        </p:spPr>
        <p:txBody>
          <a:bodyPr wrap="none" rtlCol="0">
            <a:spAutoFit/>
          </a:bodyPr>
          <a:lstStyle/>
          <a:p>
            <a:pPr algn="ctr"/>
            <a:r>
              <a:rPr lang="en-US" sz="2400" dirty="0">
                <a:solidFill>
                  <a:srgbClr val="FFFFFF"/>
                </a:solidFill>
                <a:latin typeface="Helvetica" pitchFamily="2" charset="0"/>
              </a:rPr>
              <a:t>36</a:t>
            </a:r>
          </a:p>
        </p:txBody>
      </p:sp>
      <p:sp>
        <p:nvSpPr>
          <p:cNvPr id="3" name="Rectangle 2">
            <a:extLst>
              <a:ext uri="{FF2B5EF4-FFF2-40B4-BE49-F238E27FC236}">
                <a16:creationId xmlns:a16="http://schemas.microsoft.com/office/drawing/2014/main" id="{587781EA-CC7B-604B-95BD-181EC0DBAACE}"/>
              </a:ext>
            </a:extLst>
          </p:cNvPr>
          <p:cNvSpPr/>
          <p:nvPr/>
        </p:nvSpPr>
        <p:spPr>
          <a:xfrm>
            <a:off x="560937" y="1438601"/>
            <a:ext cx="3381405" cy="2308324"/>
          </a:xfrm>
          <a:prstGeom prst="rect">
            <a:avLst/>
          </a:prstGeom>
        </p:spPr>
        <p:txBody>
          <a:bodyPr wrap="square" lIns="91440" tIns="45720" rIns="91440" bIns="45720" anchor="t">
            <a:spAutoFit/>
          </a:bodyPr>
          <a:lstStyle/>
          <a:p>
            <a:pPr algn="r"/>
            <a:r>
              <a:rPr lang="en-US" sz="1200" dirty="0">
                <a:solidFill>
                  <a:srgbClr val="0C3967"/>
                </a:solidFill>
                <a:latin typeface="Helvetica"/>
                <a:cs typeface="Helvetica"/>
              </a:rPr>
              <a:t>Art History</a:t>
            </a:r>
          </a:p>
          <a:p>
            <a:pPr algn="r"/>
            <a:r>
              <a:rPr lang="en-US" sz="1200" dirty="0">
                <a:solidFill>
                  <a:srgbClr val="0C3967"/>
                </a:solidFill>
                <a:latin typeface="Helvetica"/>
                <a:cs typeface="Helvetica"/>
              </a:rPr>
              <a:t>Film &amp; Media Studies</a:t>
            </a:r>
          </a:p>
          <a:p>
            <a:pPr algn="r"/>
            <a:r>
              <a:rPr lang="en-US" sz="1200" dirty="0">
                <a:solidFill>
                  <a:srgbClr val="0C3967"/>
                </a:solidFill>
                <a:latin typeface="Helvetica"/>
                <a:cs typeface="Helvetica"/>
              </a:rPr>
              <a:t>Studio Art Photography</a:t>
            </a:r>
          </a:p>
          <a:p>
            <a:pPr algn="r"/>
            <a:r>
              <a:rPr lang="en-US" sz="1200" dirty="0">
                <a:solidFill>
                  <a:srgbClr val="0C3967"/>
                </a:solidFill>
                <a:latin typeface="Helvetica"/>
                <a:cs typeface="Helvetica"/>
              </a:rPr>
              <a:t>Studio Art Ceramics</a:t>
            </a:r>
          </a:p>
          <a:p>
            <a:pPr algn="r"/>
            <a:r>
              <a:rPr lang="en-US" sz="1200" dirty="0">
                <a:solidFill>
                  <a:srgbClr val="0C3967"/>
                </a:solidFill>
                <a:latin typeface="Helvetica"/>
                <a:cs typeface="Helvetica"/>
              </a:rPr>
              <a:t>Studio Art Drawing</a:t>
            </a:r>
          </a:p>
          <a:p>
            <a:pPr algn="r"/>
            <a:r>
              <a:rPr lang="en-US" sz="1200" dirty="0">
                <a:solidFill>
                  <a:srgbClr val="0C3967"/>
                </a:solidFill>
                <a:latin typeface="Helvetica"/>
                <a:cs typeface="Helvetica"/>
              </a:rPr>
              <a:t>Studio Art Metal &amp; Jewelry Design</a:t>
            </a:r>
          </a:p>
          <a:p>
            <a:pPr algn="r"/>
            <a:r>
              <a:rPr lang="en-US" sz="1200" dirty="0">
                <a:solidFill>
                  <a:srgbClr val="0C3967"/>
                </a:solidFill>
                <a:latin typeface="Helvetica"/>
                <a:cs typeface="Helvetica"/>
              </a:rPr>
              <a:t> Studio Art Painting</a:t>
            </a:r>
          </a:p>
          <a:p>
            <a:pPr algn="r"/>
            <a:r>
              <a:rPr lang="en-US" sz="1200" dirty="0">
                <a:solidFill>
                  <a:srgbClr val="0C3967"/>
                </a:solidFill>
                <a:latin typeface="Helvetica"/>
                <a:cs typeface="Helvetica"/>
              </a:rPr>
              <a:t>Studio Art Print Making</a:t>
            </a:r>
          </a:p>
          <a:p>
            <a:pPr algn="r"/>
            <a:r>
              <a:rPr lang="en-US" sz="1200" dirty="0">
                <a:solidFill>
                  <a:srgbClr val="0C3967"/>
                </a:solidFill>
                <a:latin typeface="Helvetica"/>
                <a:cs typeface="Helvetica"/>
              </a:rPr>
              <a:t>Studio Art Sculpture</a:t>
            </a:r>
          </a:p>
          <a:p>
            <a:pPr algn="r"/>
            <a:r>
              <a:rPr lang="en-US" sz="1200" dirty="0">
                <a:solidFill>
                  <a:srgbClr val="0C3967"/>
                </a:solidFill>
                <a:latin typeface="Helvetica"/>
                <a:cs typeface="Helvetica"/>
              </a:rPr>
              <a:t>Theatre Arts</a:t>
            </a:r>
          </a:p>
          <a:p>
            <a:pPr algn="r"/>
            <a:r>
              <a:rPr lang="en-US" sz="1200" dirty="0">
                <a:solidFill>
                  <a:srgbClr val="0C3967"/>
                </a:solidFill>
                <a:latin typeface="Helvetica"/>
                <a:cs typeface="Helvetica"/>
              </a:rPr>
              <a:t>Theatre Arts Acting</a:t>
            </a:r>
          </a:p>
          <a:p>
            <a:pPr algn="r"/>
            <a:r>
              <a:rPr lang="en-US" sz="1200" dirty="0">
                <a:solidFill>
                  <a:srgbClr val="0C3967"/>
                </a:solidFill>
                <a:latin typeface="Helvetica"/>
                <a:cs typeface="Helvetica"/>
              </a:rPr>
              <a:t>Theatre Arts Design/Technology</a:t>
            </a:r>
          </a:p>
        </p:txBody>
      </p:sp>
      <p:sp>
        <p:nvSpPr>
          <p:cNvPr id="4" name="Rectangle 3">
            <a:extLst>
              <a:ext uri="{FF2B5EF4-FFF2-40B4-BE49-F238E27FC236}">
                <a16:creationId xmlns:a16="http://schemas.microsoft.com/office/drawing/2014/main" id="{FF183DC6-DDB1-3445-BE61-CEACFE6E391B}"/>
              </a:ext>
            </a:extLst>
          </p:cNvPr>
          <p:cNvSpPr/>
          <p:nvPr/>
        </p:nvSpPr>
        <p:spPr>
          <a:xfrm>
            <a:off x="4236223" y="1438601"/>
            <a:ext cx="3329191" cy="3046988"/>
          </a:xfrm>
          <a:prstGeom prst="rect">
            <a:avLst/>
          </a:prstGeom>
        </p:spPr>
        <p:txBody>
          <a:bodyPr wrap="square" lIns="91440" tIns="45720" rIns="91440" bIns="45720" anchor="t">
            <a:spAutoFit/>
          </a:bodyPr>
          <a:lstStyle/>
          <a:p>
            <a:r>
              <a:rPr lang="en-US" sz="1200" dirty="0">
                <a:solidFill>
                  <a:srgbClr val="0C3967"/>
                </a:solidFill>
                <a:latin typeface="Helvetica"/>
                <a:cs typeface="Helvetica"/>
              </a:rPr>
              <a:t>Astronomy</a:t>
            </a:r>
          </a:p>
          <a:p>
            <a:r>
              <a:rPr lang="en-US" sz="1200" dirty="0">
                <a:solidFill>
                  <a:srgbClr val="0C3967"/>
                </a:solidFill>
                <a:latin typeface="Helvetica"/>
                <a:cs typeface="Helvetica"/>
              </a:rPr>
              <a:t>Atmospheric Science</a:t>
            </a:r>
          </a:p>
          <a:p>
            <a:r>
              <a:rPr lang="en-US" sz="1200" dirty="0">
                <a:solidFill>
                  <a:srgbClr val="0C3967"/>
                </a:solidFill>
                <a:latin typeface="Helvetica"/>
                <a:cs typeface="Helvetica"/>
              </a:rPr>
              <a:t>Biology</a:t>
            </a:r>
          </a:p>
          <a:p>
            <a:r>
              <a:rPr lang="en-US" sz="1200" dirty="0">
                <a:solidFill>
                  <a:srgbClr val="0C3967"/>
                </a:solidFill>
                <a:latin typeface="Helvetica"/>
                <a:cs typeface="Helvetica"/>
              </a:rPr>
              <a:t>Chemistry</a:t>
            </a:r>
          </a:p>
          <a:p>
            <a:r>
              <a:rPr lang="en-US" sz="1200" dirty="0">
                <a:solidFill>
                  <a:srgbClr val="0C3967"/>
                </a:solidFill>
                <a:latin typeface="Helvetica"/>
                <a:cs typeface="Helvetica"/>
              </a:rPr>
              <a:t>Environmental Studies</a:t>
            </a:r>
          </a:p>
          <a:p>
            <a:r>
              <a:rPr lang="en-US" sz="1200" dirty="0">
                <a:solidFill>
                  <a:srgbClr val="0C3967"/>
                </a:solidFill>
                <a:latin typeface="Helvetica"/>
                <a:cs typeface="Helvetica"/>
              </a:rPr>
              <a:t>Forensic Science</a:t>
            </a:r>
          </a:p>
          <a:p>
            <a:r>
              <a:rPr lang="en-US" sz="1200" dirty="0">
                <a:solidFill>
                  <a:srgbClr val="0C3967"/>
                </a:solidFill>
                <a:latin typeface="Helvetica"/>
                <a:cs typeface="Helvetica"/>
              </a:rPr>
              <a:t>Geographic Information Science</a:t>
            </a:r>
          </a:p>
          <a:p>
            <a:r>
              <a:rPr lang="en-US" sz="1200">
                <a:solidFill>
                  <a:srgbClr val="0C3967"/>
                </a:solidFill>
                <a:latin typeface="Helvetica"/>
                <a:cs typeface="Helvetica"/>
              </a:rPr>
              <a:t>Geology</a:t>
            </a:r>
          </a:p>
          <a:p>
            <a:r>
              <a:rPr lang="en-US" sz="1200" dirty="0">
                <a:solidFill>
                  <a:srgbClr val="0C3967"/>
                </a:solidFill>
                <a:latin typeface="Helvetica"/>
                <a:cs typeface="Helvetica"/>
              </a:rPr>
              <a:t>Geophysics</a:t>
            </a:r>
          </a:p>
          <a:p>
            <a:r>
              <a:rPr lang="en-US" sz="1200" dirty="0">
                <a:solidFill>
                  <a:srgbClr val="0C3967"/>
                </a:solidFill>
                <a:latin typeface="Helvetica"/>
                <a:cs typeface="Helvetica"/>
              </a:rPr>
              <a:t>Health</a:t>
            </a:r>
          </a:p>
          <a:p>
            <a:r>
              <a:rPr lang="en-US" sz="1200" dirty="0">
                <a:solidFill>
                  <a:srgbClr val="0C3967"/>
                </a:solidFill>
                <a:latin typeface="Helvetica"/>
                <a:cs typeface="Helvetica"/>
              </a:rPr>
              <a:t>Health Professions</a:t>
            </a:r>
          </a:p>
          <a:p>
            <a:r>
              <a:rPr lang="en-US" sz="1200" dirty="0">
                <a:solidFill>
                  <a:srgbClr val="0C3967"/>
                </a:solidFill>
                <a:latin typeface="Helvetica"/>
                <a:cs typeface="Helvetica"/>
              </a:rPr>
              <a:t>Kinesiology</a:t>
            </a:r>
          </a:p>
          <a:p>
            <a:r>
              <a:rPr lang="en-US" sz="1200" dirty="0">
                <a:solidFill>
                  <a:srgbClr val="0C3967"/>
                </a:solidFill>
                <a:latin typeface="Helvetica"/>
                <a:cs typeface="Helvetica"/>
              </a:rPr>
              <a:t>Microbiology</a:t>
            </a:r>
          </a:p>
          <a:p>
            <a:r>
              <a:rPr lang="en-US" sz="1200" dirty="0">
                <a:solidFill>
                  <a:srgbClr val="0C3967"/>
                </a:solidFill>
                <a:latin typeface="Helvetica"/>
                <a:cs typeface="Helvetica"/>
              </a:rPr>
              <a:t>Public Health</a:t>
            </a:r>
          </a:p>
          <a:p>
            <a:r>
              <a:rPr lang="en-US" sz="1200" dirty="0">
                <a:solidFill>
                  <a:srgbClr val="0C3967"/>
                </a:solidFill>
                <a:latin typeface="Helvetica"/>
                <a:cs typeface="Helvetica"/>
              </a:rPr>
              <a:t>Sport Management</a:t>
            </a:r>
          </a:p>
          <a:p>
            <a:r>
              <a:rPr lang="en-US" sz="1200" dirty="0">
                <a:solidFill>
                  <a:srgbClr val="0C3967"/>
                </a:solidFill>
                <a:latin typeface="Helvetica"/>
                <a:cs typeface="Helvetica"/>
              </a:rPr>
              <a:t>Zoology</a:t>
            </a:r>
            <a:endParaRPr lang="en-US" sz="1200" dirty="0">
              <a:solidFill>
                <a:srgbClr val="0C3967"/>
              </a:solidFill>
              <a:latin typeface="Helvetica" panose="020B0604020202020204" pitchFamily="34" charset="0"/>
              <a:cs typeface="Helvetica" panose="020B0604020202020204" pitchFamily="34" charset="0"/>
            </a:endParaRPr>
          </a:p>
        </p:txBody>
      </p:sp>
      <p:cxnSp>
        <p:nvCxnSpPr>
          <p:cNvPr id="11" name="Straight Connector 10">
            <a:extLst>
              <a:ext uri="{FF2B5EF4-FFF2-40B4-BE49-F238E27FC236}">
                <a16:creationId xmlns:a16="http://schemas.microsoft.com/office/drawing/2014/main" id="{28A38182-39DC-E747-9BE2-05175A44A946}"/>
              </a:ext>
            </a:extLst>
          </p:cNvPr>
          <p:cNvCxnSpPr>
            <a:cxnSpLocks/>
          </p:cNvCxnSpPr>
          <p:nvPr/>
        </p:nvCxnSpPr>
        <p:spPr>
          <a:xfrm>
            <a:off x="4087140" y="1412944"/>
            <a:ext cx="0" cy="3392972"/>
          </a:xfrm>
          <a:prstGeom prst="line">
            <a:avLst/>
          </a:prstGeom>
          <a:ln w="85725">
            <a:solidFill>
              <a:srgbClr val="99291E"/>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6E0CE7D8-3DEB-944D-87F7-BC99E25D8AEA}"/>
              </a:ext>
            </a:extLst>
          </p:cNvPr>
          <p:cNvSpPr/>
          <p:nvPr/>
        </p:nvSpPr>
        <p:spPr>
          <a:xfrm>
            <a:off x="-86496" y="1036824"/>
            <a:ext cx="4028837" cy="369807"/>
          </a:xfrm>
          <a:prstGeom prst="rect">
            <a:avLst/>
          </a:prstGeom>
          <a:solidFill>
            <a:srgbClr val="899FB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sz="1400" dirty="0">
                <a:latin typeface="Helvetica"/>
                <a:cs typeface="Helvetica"/>
              </a:rPr>
              <a:t>Visual &amp; Performing Arts</a:t>
            </a:r>
            <a:endParaRPr lang="en-US" sz="1400" dirty="0">
              <a:solidFill>
                <a:schemeClr val="bg1"/>
              </a:solidFill>
              <a:latin typeface="Helvetica" panose="020B0604020202020204" pitchFamily="34" charset="0"/>
              <a:cs typeface="Helvetica" panose="020B0604020202020204" pitchFamily="34" charset="0"/>
            </a:endParaRPr>
          </a:p>
        </p:txBody>
      </p:sp>
      <p:sp>
        <p:nvSpPr>
          <p:cNvPr id="18" name="Rectangle 17">
            <a:extLst>
              <a:ext uri="{FF2B5EF4-FFF2-40B4-BE49-F238E27FC236}">
                <a16:creationId xmlns:a16="http://schemas.microsoft.com/office/drawing/2014/main" id="{3E9098F5-B866-AF49-A88E-17F0FE8D811B}"/>
              </a:ext>
            </a:extLst>
          </p:cNvPr>
          <p:cNvSpPr/>
          <p:nvPr/>
        </p:nvSpPr>
        <p:spPr>
          <a:xfrm>
            <a:off x="4236223" y="1036824"/>
            <a:ext cx="4355324" cy="376121"/>
          </a:xfrm>
          <a:prstGeom prst="rect">
            <a:avLst/>
          </a:prstGeom>
          <a:solidFill>
            <a:srgbClr val="899FB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400" dirty="0">
                <a:latin typeface="Helvetica"/>
                <a:cs typeface="Helvetica"/>
              </a:rPr>
              <a:t>Health, Life &amp; Natural Sciences</a:t>
            </a:r>
            <a:endParaRPr lang="en-US" sz="1400" dirty="0">
              <a:solidFill>
                <a:schemeClr val="bg1"/>
              </a:solidFill>
              <a:latin typeface="Helvetica"/>
              <a:cs typeface="Helvetica"/>
            </a:endParaRPr>
          </a:p>
        </p:txBody>
      </p:sp>
      <p:sp>
        <p:nvSpPr>
          <p:cNvPr id="9" name="Rectangle 8">
            <a:extLst>
              <a:ext uri="{FF2B5EF4-FFF2-40B4-BE49-F238E27FC236}">
                <a16:creationId xmlns:a16="http://schemas.microsoft.com/office/drawing/2014/main" id="{209B673A-0D17-B043-B457-BCC112B982CE}"/>
              </a:ext>
            </a:extLst>
          </p:cNvPr>
          <p:cNvSpPr/>
          <p:nvPr/>
        </p:nvSpPr>
        <p:spPr>
          <a:xfrm>
            <a:off x="2074366" y="342904"/>
            <a:ext cx="4006497" cy="441231"/>
          </a:xfrm>
          <a:prstGeom prst="rect">
            <a:avLst/>
          </a:prstGeom>
          <a:solidFill>
            <a:srgbClr val="899FB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Helvetica"/>
                <a:cs typeface="Helvetica"/>
              </a:rPr>
              <a:t>TTU Minors By Career Cluster </a:t>
            </a:r>
          </a:p>
        </p:txBody>
      </p:sp>
    </p:spTree>
    <p:extLst>
      <p:ext uri="{BB962C8B-B14F-4D97-AF65-F5344CB8AC3E}">
        <p14:creationId xmlns:p14="http://schemas.microsoft.com/office/powerpoint/2010/main" val="24767293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6DBAF6-F41A-6742-91B6-F6A1501655E7}"/>
              </a:ext>
            </a:extLst>
          </p:cNvPr>
          <p:cNvSpPr/>
          <p:nvPr/>
        </p:nvSpPr>
        <p:spPr>
          <a:xfrm>
            <a:off x="2459934" y="-317870"/>
            <a:ext cx="3538331" cy="7520528"/>
          </a:xfrm>
          <a:prstGeom prst="rect">
            <a:avLst/>
          </a:prstGeom>
          <a:solidFill>
            <a:srgbClr val="899FB4"/>
          </a:solidFill>
          <a:ln>
            <a:noFill/>
          </a:ln>
          <a:effectLst>
            <a:outerShdw blurRad="101600" dist="50800" dir="2700000" algn="tl" rotWithShape="0">
              <a:prstClr val="black">
                <a:alpha val="9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100" dirty="0">
              <a:solidFill>
                <a:srgbClr val="FFFFFF"/>
              </a:solidFill>
              <a:latin typeface="Helvetica" pitchFamily="2" charset="0"/>
            </a:endParaRPr>
          </a:p>
        </p:txBody>
      </p:sp>
      <p:sp>
        <p:nvSpPr>
          <p:cNvPr id="9" name="Rectangle 8">
            <a:extLst>
              <a:ext uri="{FF2B5EF4-FFF2-40B4-BE49-F238E27FC236}">
                <a16:creationId xmlns:a16="http://schemas.microsoft.com/office/drawing/2014/main" id="{116859E8-146E-4ACB-B985-965A0B0F0839}"/>
              </a:ext>
            </a:extLst>
          </p:cNvPr>
          <p:cNvSpPr/>
          <p:nvPr/>
        </p:nvSpPr>
        <p:spPr>
          <a:xfrm>
            <a:off x="1279525" y="7689758"/>
            <a:ext cx="5899150" cy="184666"/>
          </a:xfrm>
          <a:prstGeom prst="rect">
            <a:avLst/>
          </a:prstGeom>
        </p:spPr>
        <p:txBody>
          <a:bodyPr wrap="square">
            <a:spAutoFit/>
          </a:bodyPr>
          <a:lstStyle/>
          <a:p>
            <a:pPr algn="ctr"/>
            <a:r>
              <a:rPr lang="en-US" sz="600" i="1" dirty="0">
                <a:latin typeface="Helvetica" panose="020B0604020202020204" pitchFamily="34" charset="0"/>
                <a:ea typeface="Calibri" panose="020F0502020204030204" pitchFamily="34" charset="0"/>
                <a:cs typeface="Helvetica" panose="020B0604020202020204" pitchFamily="34" charset="0"/>
              </a:rPr>
              <a:t>©Texas Tech University Advising, Texas Tech University.  For permission to use in part or in whole, please contact </a:t>
            </a:r>
            <a:r>
              <a:rPr lang="en-US" sz="600" i="1" u="sng" dirty="0">
                <a:latin typeface="Helvetica" panose="020B0604020202020204" pitchFamily="34" charset="0"/>
                <a:ea typeface="Calibri" panose="020F0502020204030204" pitchFamily="34" charset="0"/>
                <a:cs typeface="Helvetica" panose="020B0604020202020204" pitchFamily="34" charset="0"/>
              </a:rPr>
              <a:t>advising@ttu.edu</a:t>
            </a:r>
            <a:endParaRPr lang="en-US" sz="600" i="1" dirty="0">
              <a:latin typeface="Helvetica" panose="020B0604020202020204" pitchFamily="34" charset="0"/>
              <a:cs typeface="Helvetica" panose="020B0604020202020204" pitchFamily="34" charset="0"/>
            </a:endParaRPr>
          </a:p>
        </p:txBody>
      </p:sp>
      <p:pic>
        <p:nvPicPr>
          <p:cNvPr id="10" name="Picture 9" descr="A picture containing object&#10;&#10;Description automatically generated">
            <a:extLst>
              <a:ext uri="{FF2B5EF4-FFF2-40B4-BE49-F238E27FC236}">
                <a16:creationId xmlns:a16="http://schemas.microsoft.com/office/drawing/2014/main" id="{57365F3A-DF36-4EFE-93AF-F6626096EC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7649" y="2976215"/>
            <a:ext cx="2882901" cy="1000367"/>
          </a:xfrm>
          <a:prstGeom prst="rect">
            <a:avLst/>
          </a:prstGeom>
        </p:spPr>
      </p:pic>
      <p:sp>
        <p:nvSpPr>
          <p:cNvPr id="6" name="Rectangle 5">
            <a:extLst>
              <a:ext uri="{FF2B5EF4-FFF2-40B4-BE49-F238E27FC236}">
                <a16:creationId xmlns:a16="http://schemas.microsoft.com/office/drawing/2014/main" id="{DE170CA5-389B-9C4B-BD8D-15BD3F96EBE8}"/>
              </a:ext>
            </a:extLst>
          </p:cNvPr>
          <p:cNvSpPr/>
          <p:nvPr/>
        </p:nvSpPr>
        <p:spPr>
          <a:xfrm>
            <a:off x="2114550" y="5688971"/>
            <a:ext cx="4229100" cy="877163"/>
          </a:xfrm>
          <a:prstGeom prst="rect">
            <a:avLst/>
          </a:prstGeom>
        </p:spPr>
        <p:txBody>
          <a:bodyPr>
            <a:spAutoFit/>
          </a:bodyPr>
          <a:lstStyle/>
          <a:p>
            <a:pPr algn="ctr"/>
            <a:r>
              <a:rPr lang="en-US" sz="900" dirty="0" err="1">
                <a:latin typeface="Helvetica" pitchFamily="2" charset="0"/>
              </a:rPr>
              <a:t>Drane</a:t>
            </a:r>
            <a:r>
              <a:rPr lang="en-US" sz="900" dirty="0">
                <a:latin typeface="Helvetica" pitchFamily="2" charset="0"/>
              </a:rPr>
              <a:t> Hall Room 347 </a:t>
            </a:r>
          </a:p>
          <a:p>
            <a:pPr algn="ctr"/>
            <a:r>
              <a:rPr lang="en-US" sz="600" dirty="0">
                <a:latin typeface="Helvetica" pitchFamily="2" charset="0"/>
              </a:rPr>
              <a:t>Mail Stop 1038, PO Box 41038</a:t>
            </a:r>
          </a:p>
          <a:p>
            <a:pPr algn="ctr"/>
            <a:endParaRPr lang="en-US" sz="600" b="1" cap="all" dirty="0">
              <a:latin typeface="Helvetica" pitchFamily="2" charset="0"/>
              <a:cs typeface="Helvetica" panose="020B0604020202020204" pitchFamily="34" charset="0"/>
            </a:endParaRPr>
          </a:p>
          <a:p>
            <a:pPr algn="ctr"/>
            <a:r>
              <a:rPr lang="en-US" sz="600" b="1" cap="all" dirty="0">
                <a:latin typeface="Helvetica" panose="020B0604020202020204" pitchFamily="34" charset="0"/>
                <a:cs typeface="Helvetica" panose="020B0604020202020204" pitchFamily="34" charset="0"/>
              </a:rPr>
              <a:t>PHONE</a:t>
            </a:r>
          </a:p>
          <a:p>
            <a:pPr algn="ctr"/>
            <a:r>
              <a:rPr lang="en-US" sz="600" dirty="0">
                <a:latin typeface="Helvetica" panose="020B0604020202020204" pitchFamily="34" charset="0"/>
                <a:cs typeface="Helvetica" panose="020B0604020202020204" pitchFamily="34" charset="0"/>
              </a:rPr>
              <a:t>806.742.2189</a:t>
            </a:r>
          </a:p>
          <a:p>
            <a:pPr algn="ctr"/>
            <a:endParaRPr lang="en-US" sz="600" dirty="0">
              <a:latin typeface="Helvetica" panose="020B0604020202020204" pitchFamily="34" charset="0"/>
              <a:cs typeface="Helvetica" panose="020B0604020202020204" pitchFamily="34" charset="0"/>
            </a:endParaRPr>
          </a:p>
          <a:p>
            <a:pPr algn="ctr"/>
            <a:r>
              <a:rPr lang="en-US" sz="600" b="1" cap="all" dirty="0">
                <a:latin typeface="Helvetica" panose="020B0604020202020204" pitchFamily="34" charset="0"/>
                <a:cs typeface="Helvetica" panose="020B0604020202020204" pitchFamily="34" charset="0"/>
              </a:rPr>
              <a:t>EMAIL</a:t>
            </a:r>
          </a:p>
          <a:p>
            <a:pPr algn="ctr"/>
            <a:r>
              <a:rPr lang="en-US" sz="600" dirty="0">
                <a:latin typeface="Helvetica" panose="020B0604020202020204" pitchFamily="34" charset="0"/>
                <a:cs typeface="Helvetica" panose="020B0604020202020204" pitchFamily="34" charset="0"/>
              </a:rPr>
              <a:t>advising@ttu.edu</a:t>
            </a:r>
            <a:endParaRPr lang="en-US" sz="600" b="0" i="0" dirty="0">
              <a:effectLst/>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6912923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riding a horse in the snow&#10;&#10;Description automatically generated">
            <a:extLst>
              <a:ext uri="{FF2B5EF4-FFF2-40B4-BE49-F238E27FC236}">
                <a16:creationId xmlns:a16="http://schemas.microsoft.com/office/drawing/2014/main" id="{6A1D7E66-A9E1-4E5D-83AE-F80032813351}"/>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sharpenSoften amount="52000"/>
                    </a14:imgEffect>
                    <a14:imgEffect>
                      <a14:colorTemperature colorTemp="4700"/>
                    </a14:imgEffect>
                    <a14:imgEffect>
                      <a14:saturation sat="0"/>
                    </a14:imgEffect>
                  </a14:imgLayer>
                </a14:imgProps>
              </a:ext>
            </a:extLst>
          </a:blip>
          <a:srcRect l="53241" r="21605" b="23803"/>
          <a:stretch/>
        </p:blipFill>
        <p:spPr>
          <a:xfrm>
            <a:off x="-72569" y="0"/>
            <a:ext cx="4248764" cy="8580410"/>
          </a:xfrm>
          <a:prstGeom prst="rect">
            <a:avLst/>
          </a:prstGeom>
        </p:spPr>
      </p:pic>
      <p:sp>
        <p:nvSpPr>
          <p:cNvPr id="13" name="TextBox 12">
            <a:extLst>
              <a:ext uri="{FF2B5EF4-FFF2-40B4-BE49-F238E27FC236}">
                <a16:creationId xmlns:a16="http://schemas.microsoft.com/office/drawing/2014/main" id="{8E71DB52-6DBD-F74C-ADC9-1E2C4F428AAB}"/>
              </a:ext>
            </a:extLst>
          </p:cNvPr>
          <p:cNvSpPr txBox="1"/>
          <p:nvPr/>
        </p:nvSpPr>
        <p:spPr>
          <a:xfrm>
            <a:off x="7800186" y="342904"/>
            <a:ext cx="527709" cy="461665"/>
          </a:xfrm>
          <a:prstGeom prst="rect">
            <a:avLst/>
          </a:prstGeom>
          <a:noFill/>
        </p:spPr>
        <p:txBody>
          <a:bodyPr wrap="none" rtlCol="0">
            <a:spAutoFit/>
          </a:bodyPr>
          <a:lstStyle/>
          <a:p>
            <a:pPr algn="ctr"/>
            <a:r>
              <a:rPr lang="en-US" sz="2400" dirty="0">
                <a:solidFill>
                  <a:srgbClr val="FFFFFF"/>
                </a:solidFill>
                <a:latin typeface="Helvetica" pitchFamily="2" charset="0"/>
              </a:rPr>
              <a:t>34</a:t>
            </a:r>
          </a:p>
        </p:txBody>
      </p:sp>
      <p:sp>
        <p:nvSpPr>
          <p:cNvPr id="17" name="Rectangle 16">
            <a:extLst>
              <a:ext uri="{FF2B5EF4-FFF2-40B4-BE49-F238E27FC236}">
                <a16:creationId xmlns:a16="http://schemas.microsoft.com/office/drawing/2014/main" id="{17857754-7E3E-B94B-A4E4-FDAEF356FF1B}"/>
              </a:ext>
            </a:extLst>
          </p:cNvPr>
          <p:cNvSpPr/>
          <p:nvPr/>
        </p:nvSpPr>
        <p:spPr>
          <a:xfrm>
            <a:off x="7707087" y="-101600"/>
            <a:ext cx="903513" cy="8580410"/>
          </a:xfrm>
          <a:prstGeom prst="rect">
            <a:avLst/>
          </a:prstGeom>
          <a:solidFill>
            <a:srgbClr val="899FB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54"/>
          </a:p>
        </p:txBody>
      </p:sp>
      <p:sp>
        <p:nvSpPr>
          <p:cNvPr id="19" name="Rectangle 18">
            <a:extLst>
              <a:ext uri="{FF2B5EF4-FFF2-40B4-BE49-F238E27FC236}">
                <a16:creationId xmlns:a16="http://schemas.microsoft.com/office/drawing/2014/main" id="{C917FA65-0F9A-C545-88A7-9A92E2205066}"/>
              </a:ext>
            </a:extLst>
          </p:cNvPr>
          <p:cNvSpPr/>
          <p:nvPr/>
        </p:nvSpPr>
        <p:spPr>
          <a:xfrm>
            <a:off x="-281201" y="-243153"/>
            <a:ext cx="4457397" cy="8758751"/>
          </a:xfrm>
          <a:prstGeom prst="rect">
            <a:avLst/>
          </a:prstGeom>
          <a:solidFill>
            <a:srgbClr val="899FB5">
              <a:alpha val="47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sz="2400" dirty="0">
              <a:solidFill>
                <a:srgbClr val="FFFFFF"/>
              </a:solidFill>
              <a:latin typeface="Helvetica" pitchFamily="2" charset="0"/>
            </a:endParaRPr>
          </a:p>
        </p:txBody>
      </p:sp>
      <p:sp>
        <p:nvSpPr>
          <p:cNvPr id="20" name="TextBox 19">
            <a:extLst>
              <a:ext uri="{FF2B5EF4-FFF2-40B4-BE49-F238E27FC236}">
                <a16:creationId xmlns:a16="http://schemas.microsoft.com/office/drawing/2014/main" id="{8A4803A0-F905-9545-A56D-483793D56002}"/>
              </a:ext>
            </a:extLst>
          </p:cNvPr>
          <p:cNvSpPr txBox="1"/>
          <p:nvPr/>
        </p:nvSpPr>
        <p:spPr>
          <a:xfrm>
            <a:off x="4577696" y="658370"/>
            <a:ext cx="2727890" cy="7017306"/>
          </a:xfrm>
          <a:prstGeom prst="rect">
            <a:avLst/>
          </a:prstGeom>
          <a:noFill/>
        </p:spPr>
        <p:txBody>
          <a:bodyPr wrap="square" lIns="91440" tIns="45720" rIns="91440" bIns="45720" rtlCol="0" anchor="t">
            <a:spAutoFit/>
          </a:bodyPr>
          <a:lstStyle/>
          <a:p>
            <a:pPr lvl="0" algn="ctr"/>
            <a:r>
              <a:rPr lang="en-US" dirty="0">
                <a:solidFill>
                  <a:srgbClr val="0C3967"/>
                </a:solidFill>
                <a:latin typeface="Helvetica"/>
                <a:cs typeface="Helvetica"/>
              </a:rPr>
              <a:t>Notes</a:t>
            </a:r>
            <a:endParaRPr lang="en-US" dirty="0">
              <a:solidFill>
                <a:srgbClr val="0C3967"/>
              </a:solidFill>
              <a:latin typeface="Helvetica" pitchFamily="2" charset="0"/>
            </a:endParaRPr>
          </a:p>
          <a:p>
            <a:pPr lvl="0" algn="ctr"/>
            <a:r>
              <a:rPr lang="en-US" dirty="0">
                <a:solidFill>
                  <a:srgbClr val="0C3967"/>
                </a:solidFill>
                <a:latin typeface="Helvetica"/>
                <a:cs typeface="Helvetica"/>
              </a:rPr>
              <a:t>------------------------------------------------------------------------------------------------------------------------------------------------------------------------------------------------------------------------------------------------------------------------------------------------------------------------------------------------------------------------------------------------------------------------------------------------------------------------------------------------------------------------------------------------------------------------------------------------------------------------------------------------------------------------------------------------------------------------------------------------------------------------------------------------------------------------</a:t>
            </a:r>
            <a:endParaRPr lang="en-US" dirty="0">
              <a:solidFill>
                <a:srgbClr val="0C3967"/>
              </a:solidFill>
              <a:latin typeface="Helvetica" pitchFamily="2" charset="0"/>
              <a:cs typeface="Helvetica"/>
            </a:endParaRPr>
          </a:p>
        </p:txBody>
      </p:sp>
      <p:sp>
        <p:nvSpPr>
          <p:cNvPr id="21" name="TextBox 20">
            <a:extLst>
              <a:ext uri="{FF2B5EF4-FFF2-40B4-BE49-F238E27FC236}">
                <a16:creationId xmlns:a16="http://schemas.microsoft.com/office/drawing/2014/main" id="{5DF03321-B125-5F44-80EA-2496953555E4}"/>
              </a:ext>
            </a:extLst>
          </p:cNvPr>
          <p:cNvSpPr txBox="1"/>
          <p:nvPr/>
        </p:nvSpPr>
        <p:spPr>
          <a:xfrm>
            <a:off x="183199" y="573736"/>
            <a:ext cx="3592433" cy="3785652"/>
          </a:xfrm>
          <a:prstGeom prst="rect">
            <a:avLst/>
          </a:prstGeom>
          <a:noFill/>
        </p:spPr>
        <p:txBody>
          <a:bodyPr wrap="square" lIns="91440" tIns="45720" rIns="91440" bIns="45720" rtlCol="0" anchor="t">
            <a:spAutoFit/>
          </a:bodyPr>
          <a:lstStyle/>
          <a:p>
            <a:pPr algn="r"/>
            <a:r>
              <a:rPr lang="en-US" sz="6000" dirty="0">
                <a:solidFill>
                  <a:srgbClr val="FFFFFF"/>
                </a:solidFill>
                <a:effectLst>
                  <a:outerShdw blurRad="38100" dist="38100" dir="2700000" algn="tl">
                    <a:srgbClr val="000000">
                      <a:alpha val="43137"/>
                    </a:srgbClr>
                  </a:outerShdw>
                </a:effectLst>
                <a:latin typeface="Helvetica"/>
                <a:cs typeface="Helvetica"/>
              </a:rPr>
              <a:t>Do you need a minor?</a:t>
            </a:r>
            <a:endParaRPr lang="en-US" sz="6000" i="1" dirty="0">
              <a:solidFill>
                <a:srgbClr val="FFFFFF"/>
              </a:solidFill>
              <a:effectLst>
                <a:outerShdw blurRad="38100" dist="38100" dir="2700000" algn="tl">
                  <a:srgbClr val="000000">
                    <a:alpha val="43137"/>
                  </a:srgbClr>
                </a:outerShdw>
              </a:effectLst>
              <a:latin typeface="Helvetica"/>
              <a:cs typeface="Helvetica"/>
            </a:endParaRPr>
          </a:p>
          <a:p>
            <a:pPr algn="r"/>
            <a:endParaRPr lang="en-US" sz="6000" dirty="0">
              <a:effectLst>
                <a:outerShdw blurRad="38100" dist="38100" dir="2700000" algn="tl">
                  <a:srgbClr val="000000">
                    <a:alpha val="43137"/>
                  </a:srgbClr>
                </a:outerShdw>
              </a:effectLst>
            </a:endParaRPr>
          </a:p>
        </p:txBody>
      </p:sp>
      <p:sp>
        <p:nvSpPr>
          <p:cNvPr id="22" name="TextBox 21">
            <a:extLst>
              <a:ext uri="{FF2B5EF4-FFF2-40B4-BE49-F238E27FC236}">
                <a16:creationId xmlns:a16="http://schemas.microsoft.com/office/drawing/2014/main" id="{DB829BBD-0CF2-1746-91B6-C5D696AFB5A2}"/>
              </a:ext>
            </a:extLst>
          </p:cNvPr>
          <p:cNvSpPr txBox="1"/>
          <p:nvPr/>
        </p:nvSpPr>
        <p:spPr>
          <a:xfrm>
            <a:off x="7843469" y="342904"/>
            <a:ext cx="441146" cy="369332"/>
          </a:xfrm>
          <a:prstGeom prst="rect">
            <a:avLst/>
          </a:prstGeom>
          <a:noFill/>
        </p:spPr>
        <p:txBody>
          <a:bodyPr wrap="none" rtlCol="0">
            <a:spAutoFit/>
          </a:bodyPr>
          <a:lstStyle/>
          <a:p>
            <a:pPr algn="ctr"/>
            <a:r>
              <a:rPr lang="en-US" dirty="0">
                <a:solidFill>
                  <a:srgbClr val="FFFFFF"/>
                </a:solidFill>
                <a:latin typeface="Helvetica" pitchFamily="2" charset="0"/>
              </a:rPr>
              <a:t>40</a:t>
            </a:r>
          </a:p>
        </p:txBody>
      </p:sp>
    </p:spTree>
    <p:extLst>
      <p:ext uri="{BB962C8B-B14F-4D97-AF65-F5344CB8AC3E}">
        <p14:creationId xmlns:p14="http://schemas.microsoft.com/office/powerpoint/2010/main" val="2978884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F18D3FC-AF9D-1144-816B-180059136143}"/>
              </a:ext>
            </a:extLst>
          </p:cNvPr>
          <p:cNvPicPr>
            <a:picLocks noChangeAspect="1"/>
          </p:cNvPicPr>
          <p:nvPr/>
        </p:nvPicPr>
        <p:blipFill>
          <a:blip r:embed="rId2">
            <a:duotone>
              <a:prstClr val="black"/>
              <a:schemeClr val="tx2">
                <a:tint val="45000"/>
                <a:satMod val="400000"/>
              </a:schemeClr>
            </a:duotone>
            <a:extLst>
              <a:ext uri="{BEBA8EAE-BF5A-486C-A8C5-ECC9F3942E4B}">
                <a14:imgProps xmlns:a14="http://schemas.microsoft.com/office/drawing/2010/main">
                  <a14:imgLayer r:embed="rId3">
                    <a14:imgEffect>
                      <a14:sharpenSoften amount="100000"/>
                    </a14:imgEffect>
                    <a14:imgEffect>
                      <a14:colorTemperature colorTemp="4700"/>
                    </a14:imgEffect>
                    <a14:imgEffect>
                      <a14:saturation sat="400000"/>
                    </a14:imgEffect>
                  </a14:imgLayer>
                </a14:imgProps>
              </a:ext>
            </a:extLst>
          </a:blip>
          <a:stretch>
            <a:fillRect/>
          </a:stretch>
        </p:blipFill>
        <p:spPr>
          <a:xfrm>
            <a:off x="-155501" y="-850605"/>
            <a:ext cx="14318069" cy="9545379"/>
          </a:xfrm>
          <a:prstGeom prst="rect">
            <a:avLst/>
          </a:prstGeom>
        </p:spPr>
      </p:pic>
      <p:sp>
        <p:nvSpPr>
          <p:cNvPr id="8" name="Rectangle 7">
            <a:extLst>
              <a:ext uri="{FF2B5EF4-FFF2-40B4-BE49-F238E27FC236}">
                <a16:creationId xmlns:a16="http://schemas.microsoft.com/office/drawing/2014/main" id="{F796A84C-BCCF-0A44-8940-5CE1597003DB}"/>
              </a:ext>
            </a:extLst>
          </p:cNvPr>
          <p:cNvSpPr/>
          <p:nvPr/>
        </p:nvSpPr>
        <p:spPr>
          <a:xfrm>
            <a:off x="-155501" y="-850605"/>
            <a:ext cx="12191557" cy="9545378"/>
          </a:xfrm>
          <a:prstGeom prst="rect">
            <a:avLst/>
          </a:prstGeom>
          <a:solidFill>
            <a:srgbClr val="899FB4">
              <a:alpha val="51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100" dirty="0">
              <a:solidFill>
                <a:srgbClr val="FFFFFF"/>
              </a:solidFill>
              <a:latin typeface="Helvetica" pitchFamily="2" charset="0"/>
            </a:endParaRPr>
          </a:p>
        </p:txBody>
      </p:sp>
    </p:spTree>
    <p:extLst>
      <p:ext uri="{BB962C8B-B14F-4D97-AF65-F5344CB8AC3E}">
        <p14:creationId xmlns:p14="http://schemas.microsoft.com/office/powerpoint/2010/main" val="21296219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AAE40D18-CB62-C948-AC35-0BBACD7619D1}"/>
              </a:ext>
            </a:extLst>
          </p:cNvPr>
          <p:cNvPicPr>
            <a:picLocks noChangeAspect="1"/>
          </p:cNvPicPr>
          <p:nvPr/>
        </p:nvPicPr>
        <p:blipFill rotWithShape="1">
          <a:blip r:embed="rId3">
            <a:duotone>
              <a:prstClr val="black"/>
              <a:schemeClr val="tx2">
                <a:tint val="45000"/>
                <a:satMod val="400000"/>
              </a:schemeClr>
            </a:duotone>
            <a:extLst>
              <a:ext uri="{BEBA8EAE-BF5A-486C-A8C5-ECC9F3942E4B}">
                <a14:imgProps xmlns:a14="http://schemas.microsoft.com/office/drawing/2010/main">
                  <a14:imgLayer r:embed="rId4">
                    <a14:imgEffect>
                      <a14:sharpenSoften amount="100000"/>
                    </a14:imgEffect>
                    <a14:imgEffect>
                      <a14:colorTemperature colorTemp="4700"/>
                    </a14:imgEffect>
                    <a14:imgEffect>
                      <a14:saturation sat="400000"/>
                    </a14:imgEffect>
                  </a14:imgLayer>
                </a14:imgProps>
              </a:ext>
            </a:extLst>
          </a:blip>
          <a:srcRect l="58942" r="14821"/>
          <a:stretch/>
        </p:blipFill>
        <p:spPr>
          <a:xfrm>
            <a:off x="-586802" y="-850605"/>
            <a:ext cx="3756677" cy="9545379"/>
          </a:xfrm>
          <a:prstGeom prst="rect">
            <a:avLst/>
          </a:prstGeom>
        </p:spPr>
      </p:pic>
      <p:sp>
        <p:nvSpPr>
          <p:cNvPr id="23" name="Rectangle 22">
            <a:extLst>
              <a:ext uri="{FF2B5EF4-FFF2-40B4-BE49-F238E27FC236}">
                <a16:creationId xmlns:a16="http://schemas.microsoft.com/office/drawing/2014/main" id="{524C9EDC-F746-AD44-A89A-86A56AFBC873}"/>
              </a:ext>
            </a:extLst>
          </p:cNvPr>
          <p:cNvSpPr/>
          <p:nvPr/>
        </p:nvSpPr>
        <p:spPr>
          <a:xfrm>
            <a:off x="-155500" y="-850605"/>
            <a:ext cx="3364684" cy="9545378"/>
          </a:xfrm>
          <a:prstGeom prst="rect">
            <a:avLst/>
          </a:prstGeom>
          <a:solidFill>
            <a:srgbClr val="899FB4">
              <a:alpha val="51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100" dirty="0">
              <a:solidFill>
                <a:srgbClr val="FFFFFF"/>
              </a:solidFill>
              <a:latin typeface="Helvetica" pitchFamily="2" charset="0"/>
            </a:endParaRPr>
          </a:p>
        </p:txBody>
      </p:sp>
      <p:sp>
        <p:nvSpPr>
          <p:cNvPr id="12" name="Rectangle 11">
            <a:extLst>
              <a:ext uri="{FF2B5EF4-FFF2-40B4-BE49-F238E27FC236}">
                <a16:creationId xmlns:a16="http://schemas.microsoft.com/office/drawing/2014/main" id="{71ECE4E2-E3A0-EF43-BAB5-B568A7B781FD}"/>
              </a:ext>
            </a:extLst>
          </p:cNvPr>
          <p:cNvSpPr/>
          <p:nvPr/>
        </p:nvSpPr>
        <p:spPr>
          <a:xfrm>
            <a:off x="7707087" y="-101600"/>
            <a:ext cx="903513" cy="8580410"/>
          </a:xfrm>
          <a:prstGeom prst="rect">
            <a:avLst/>
          </a:prstGeom>
          <a:solidFill>
            <a:srgbClr val="899F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54"/>
          </a:p>
        </p:txBody>
      </p:sp>
      <p:cxnSp>
        <p:nvCxnSpPr>
          <p:cNvPr id="14" name="Straight Connector 13">
            <a:extLst>
              <a:ext uri="{FF2B5EF4-FFF2-40B4-BE49-F238E27FC236}">
                <a16:creationId xmlns:a16="http://schemas.microsoft.com/office/drawing/2014/main" id="{68797F33-1428-C144-8B4E-9EA5B70F8A4E}"/>
              </a:ext>
            </a:extLst>
          </p:cNvPr>
          <p:cNvCxnSpPr>
            <a:cxnSpLocks/>
          </p:cNvCxnSpPr>
          <p:nvPr/>
        </p:nvCxnSpPr>
        <p:spPr>
          <a:xfrm>
            <a:off x="3209184" y="1387288"/>
            <a:ext cx="0" cy="5683624"/>
          </a:xfrm>
          <a:prstGeom prst="line">
            <a:avLst/>
          </a:prstGeom>
          <a:ln w="85725">
            <a:solidFill>
              <a:srgbClr val="99291E"/>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64D4D9C-E5EF-194F-8936-64F1E729C758}"/>
              </a:ext>
            </a:extLst>
          </p:cNvPr>
          <p:cNvSpPr txBox="1"/>
          <p:nvPr/>
        </p:nvSpPr>
        <p:spPr>
          <a:xfrm>
            <a:off x="238646" y="1874609"/>
            <a:ext cx="2539237" cy="4401205"/>
          </a:xfrm>
          <a:prstGeom prst="rect">
            <a:avLst/>
          </a:prstGeom>
          <a:noFill/>
        </p:spPr>
        <p:txBody>
          <a:bodyPr wrap="square" lIns="91440" tIns="45720" rIns="91440" bIns="45720" rtlCol="0" anchor="t">
            <a:spAutoFit/>
          </a:bodyPr>
          <a:lstStyle/>
          <a:p>
            <a:pPr marL="457200" indent="-457200">
              <a:buAutoNum type="arabicPeriod"/>
            </a:pPr>
            <a:r>
              <a:rPr lang="en-US" sz="2000" b="1" dirty="0">
                <a:solidFill>
                  <a:schemeClr val="bg1"/>
                </a:solidFill>
                <a:latin typeface="Helvetica"/>
                <a:cs typeface="Helvetica"/>
              </a:rPr>
              <a:t>What college hosts the explored major? </a:t>
            </a:r>
          </a:p>
          <a:p>
            <a:pPr marL="457200" lvl="0" indent="-457200">
              <a:buAutoNum type="arabicPeriod"/>
            </a:pPr>
            <a:endParaRPr lang="en-US" sz="2000" b="1" dirty="0">
              <a:solidFill>
                <a:schemeClr val="bg1"/>
              </a:solidFill>
              <a:latin typeface="Helvetica" pitchFamily="2" charset="0"/>
              <a:cs typeface="Helvetica" pitchFamily="2" charset="0"/>
            </a:endParaRPr>
          </a:p>
          <a:p>
            <a:pPr marL="457200" indent="-457200">
              <a:buAutoNum type="arabicPeriod"/>
            </a:pPr>
            <a:endParaRPr lang="en-US" sz="2000" b="1" dirty="0">
              <a:solidFill>
                <a:schemeClr val="bg1"/>
              </a:solidFill>
              <a:latin typeface="Helvetica"/>
              <a:cs typeface="Helvetica"/>
            </a:endParaRPr>
          </a:p>
          <a:p>
            <a:pPr marL="457200" indent="-457200">
              <a:buAutoNum type="arabicPeriod"/>
            </a:pPr>
            <a:r>
              <a:rPr lang="en-US" sz="2000" b="1" dirty="0">
                <a:solidFill>
                  <a:schemeClr val="bg1"/>
                </a:solidFill>
                <a:latin typeface="Helvetica"/>
                <a:cs typeface="Helvetica"/>
              </a:rPr>
              <a:t>What field of study does this major cover?</a:t>
            </a:r>
            <a:endParaRPr lang="en-US" sz="2000" b="1" dirty="0">
              <a:solidFill>
                <a:schemeClr val="bg1"/>
              </a:solidFill>
              <a:latin typeface="Helvetica" pitchFamily="2" charset="0"/>
              <a:cs typeface="Helvetica" pitchFamily="2" charset="0"/>
            </a:endParaRPr>
          </a:p>
          <a:p>
            <a:pPr marL="457200" lvl="0" indent="-457200">
              <a:buAutoNum type="arabicPeriod"/>
            </a:pPr>
            <a:endParaRPr lang="en-US" sz="2000" b="1" dirty="0">
              <a:solidFill>
                <a:schemeClr val="bg1"/>
              </a:solidFill>
              <a:latin typeface="Helvetica" pitchFamily="2" charset="0"/>
              <a:cs typeface="Helvetica" pitchFamily="2" charset="0"/>
            </a:endParaRPr>
          </a:p>
          <a:p>
            <a:pPr marL="457200" lvl="0" indent="-457200">
              <a:buAutoNum type="arabicPeriod"/>
            </a:pPr>
            <a:endParaRPr lang="en-US" sz="2000" b="1" dirty="0">
              <a:solidFill>
                <a:schemeClr val="bg1"/>
              </a:solidFill>
              <a:latin typeface="Helvetica" pitchFamily="2" charset="0"/>
              <a:cs typeface="Helvetica" pitchFamily="2" charset="0"/>
            </a:endParaRPr>
          </a:p>
          <a:p>
            <a:pPr marL="457200" indent="-457200">
              <a:buAutoNum type="arabicPeriod"/>
            </a:pPr>
            <a:r>
              <a:rPr lang="en-US" sz="2000" b="1" dirty="0">
                <a:solidFill>
                  <a:schemeClr val="bg1"/>
                </a:solidFill>
                <a:latin typeface="Helvetica"/>
                <a:cs typeface="Helvetica"/>
              </a:rPr>
              <a:t>Under what meta-major is it listed?</a:t>
            </a:r>
            <a:endParaRPr lang="en-US" sz="2000">
              <a:solidFill>
                <a:schemeClr val="bg1"/>
              </a:solidFill>
              <a:latin typeface="Helvetica"/>
              <a:cs typeface="Helvetica"/>
            </a:endParaRPr>
          </a:p>
        </p:txBody>
      </p:sp>
      <p:sp>
        <p:nvSpPr>
          <p:cNvPr id="2" name="TextBox 1">
            <a:extLst>
              <a:ext uri="{FF2B5EF4-FFF2-40B4-BE49-F238E27FC236}">
                <a16:creationId xmlns:a16="http://schemas.microsoft.com/office/drawing/2014/main" id="{329D4EA4-9C96-E748-9D6B-F5F9C582BDD2}"/>
              </a:ext>
            </a:extLst>
          </p:cNvPr>
          <p:cNvSpPr txBox="1"/>
          <p:nvPr/>
        </p:nvSpPr>
        <p:spPr>
          <a:xfrm>
            <a:off x="3623045" y="1871506"/>
            <a:ext cx="3770609" cy="1200329"/>
          </a:xfrm>
          <a:prstGeom prst="rect">
            <a:avLst/>
          </a:prstGeom>
          <a:noFill/>
        </p:spPr>
        <p:txBody>
          <a:bodyPr wrap="square" lIns="91440" tIns="45720" rIns="91440" bIns="45720" rtlCol="0" anchor="t">
            <a:spAutoFit/>
          </a:bodyPr>
          <a:lstStyle/>
          <a:p>
            <a:r>
              <a:rPr lang="en-US" sz="1200" dirty="0">
                <a:solidFill>
                  <a:srgbClr val="0C3967"/>
                </a:solidFill>
                <a:latin typeface="Helvetica"/>
                <a:cs typeface="Helvetica"/>
              </a:rPr>
              <a:t>Colleges differ in their GPA and course requirements. They also have certain standards of what is accepted and what is expected from their students. Therefore, it is important for the exploring student to know what college hosts their explored major and familiarize themselves with the culture of that college.</a:t>
            </a:r>
            <a:endParaRPr lang="en-US">
              <a:latin typeface="Helvetica"/>
              <a:cs typeface="Helvetica"/>
            </a:endParaRPr>
          </a:p>
        </p:txBody>
      </p:sp>
      <p:sp>
        <p:nvSpPr>
          <p:cNvPr id="15" name="TextBox 14">
            <a:extLst>
              <a:ext uri="{FF2B5EF4-FFF2-40B4-BE49-F238E27FC236}">
                <a16:creationId xmlns:a16="http://schemas.microsoft.com/office/drawing/2014/main" id="{41C7C4CD-EC6C-1844-A212-17E17947C1A6}"/>
              </a:ext>
            </a:extLst>
          </p:cNvPr>
          <p:cNvSpPr txBox="1"/>
          <p:nvPr/>
        </p:nvSpPr>
        <p:spPr>
          <a:xfrm>
            <a:off x="3634203" y="3710116"/>
            <a:ext cx="3647866" cy="1015663"/>
          </a:xfrm>
          <a:prstGeom prst="rect">
            <a:avLst/>
          </a:prstGeom>
          <a:noFill/>
        </p:spPr>
        <p:txBody>
          <a:bodyPr wrap="square" lIns="91440" tIns="45720" rIns="91440" bIns="45720" rtlCol="0" anchor="t">
            <a:spAutoFit/>
          </a:bodyPr>
          <a:lstStyle/>
          <a:p>
            <a:r>
              <a:rPr lang="en-US" sz="1200" dirty="0">
                <a:solidFill>
                  <a:srgbClr val="1B4571"/>
                </a:solidFill>
                <a:latin typeface="Helvetica"/>
                <a:cs typeface="Helvetica"/>
              </a:rPr>
              <a:t>By the time a student graduates from a university, they will have been exposed to multiple academic fields of study. A field of study is a branch of knowledge that is taught and researched as part of higher education.</a:t>
            </a:r>
          </a:p>
        </p:txBody>
      </p:sp>
      <p:sp>
        <p:nvSpPr>
          <p:cNvPr id="17" name="TextBox 16">
            <a:extLst>
              <a:ext uri="{FF2B5EF4-FFF2-40B4-BE49-F238E27FC236}">
                <a16:creationId xmlns:a16="http://schemas.microsoft.com/office/drawing/2014/main" id="{C5625CE6-7057-284C-812F-1E3D159F1213}"/>
              </a:ext>
            </a:extLst>
          </p:cNvPr>
          <p:cNvSpPr txBox="1"/>
          <p:nvPr/>
        </p:nvSpPr>
        <p:spPr>
          <a:xfrm>
            <a:off x="3627919" y="5286708"/>
            <a:ext cx="3647866" cy="2492990"/>
          </a:xfrm>
          <a:prstGeom prst="rect">
            <a:avLst/>
          </a:prstGeom>
          <a:noFill/>
        </p:spPr>
        <p:txBody>
          <a:bodyPr wrap="square" lIns="91440" tIns="45720" rIns="91440" bIns="45720" rtlCol="0" anchor="t">
            <a:spAutoFit/>
          </a:bodyPr>
          <a:lstStyle/>
          <a:p>
            <a:r>
              <a:rPr lang="en-US" sz="1200" dirty="0">
                <a:solidFill>
                  <a:srgbClr val="0C3967"/>
                </a:solidFill>
                <a:latin typeface="Helvetica"/>
                <a:cs typeface="Helvetica"/>
              </a:rPr>
              <a:t>Majors can be explored by what a student can do with them after graduation in the job market. Majors can be grouped based on the following career endorsements:</a:t>
            </a:r>
            <a:endParaRPr lang="en-US" dirty="0"/>
          </a:p>
          <a:p>
            <a:endParaRPr lang="en-US" sz="1200" dirty="0">
              <a:solidFill>
                <a:srgbClr val="0C3967"/>
              </a:solidFill>
              <a:latin typeface="Helvetica"/>
              <a:cs typeface="Helvetica"/>
            </a:endParaRPr>
          </a:p>
          <a:p>
            <a:pPr marL="171450" indent="-171450">
              <a:buFontTx/>
              <a:buChar char="-"/>
            </a:pPr>
            <a:r>
              <a:rPr lang="en-US" sz="1200" dirty="0">
                <a:solidFill>
                  <a:srgbClr val="99291E"/>
                </a:solidFill>
                <a:latin typeface="Helvetica"/>
                <a:cs typeface="Helvetica"/>
              </a:rPr>
              <a:t>Business &amp; Industries (B&amp;I)</a:t>
            </a:r>
          </a:p>
          <a:p>
            <a:pPr marL="171450" indent="-171450">
              <a:buFontTx/>
              <a:buChar char="-"/>
            </a:pPr>
            <a:r>
              <a:rPr lang="en-US" sz="1200" dirty="0">
                <a:solidFill>
                  <a:srgbClr val="99291E"/>
                </a:solidFill>
                <a:latin typeface="Helvetica"/>
                <a:cs typeface="Helvetica"/>
              </a:rPr>
              <a:t>Arts &amp; Humanities (A&amp;H)</a:t>
            </a:r>
            <a:endParaRPr lang="en-US" sz="1200">
              <a:solidFill>
                <a:srgbClr val="99291E"/>
              </a:solidFill>
              <a:latin typeface="Helvetica" pitchFamily="2" charset="0"/>
              <a:cs typeface="Helvetica"/>
            </a:endParaRPr>
          </a:p>
          <a:p>
            <a:pPr marL="171450" indent="-171450">
              <a:buFontTx/>
              <a:buChar char="-"/>
            </a:pPr>
            <a:r>
              <a:rPr lang="en-US" sz="1200" dirty="0">
                <a:solidFill>
                  <a:srgbClr val="99291E"/>
                </a:solidFill>
                <a:latin typeface="Helvetica"/>
                <a:cs typeface="Helvetica"/>
              </a:rPr>
              <a:t>Science, Technology, Engineering &amp; Math (STEM)</a:t>
            </a:r>
          </a:p>
          <a:p>
            <a:pPr marL="171450" indent="-171450">
              <a:buFontTx/>
              <a:buChar char="-"/>
            </a:pPr>
            <a:r>
              <a:rPr lang="en-US" sz="1200" dirty="0">
                <a:solidFill>
                  <a:srgbClr val="99291E"/>
                </a:solidFill>
                <a:latin typeface="Helvetica"/>
                <a:cs typeface="Helvetica"/>
              </a:rPr>
              <a:t>Public Service (PS)</a:t>
            </a:r>
          </a:p>
          <a:p>
            <a:pPr marL="171450" indent="-171450">
              <a:buFontTx/>
              <a:buChar char="-"/>
            </a:pPr>
            <a:r>
              <a:rPr lang="en-US" sz="1200" dirty="0">
                <a:solidFill>
                  <a:srgbClr val="99291E"/>
                </a:solidFill>
                <a:latin typeface="Helvetica"/>
                <a:cs typeface="Helvetica"/>
              </a:rPr>
              <a:t>Social Sciences (SS)</a:t>
            </a:r>
          </a:p>
          <a:p>
            <a:pPr marL="171450" indent="-171450">
              <a:buFontTx/>
              <a:buChar char="-"/>
            </a:pPr>
            <a:r>
              <a:rPr lang="en-US" sz="1200" dirty="0">
                <a:solidFill>
                  <a:srgbClr val="99291E"/>
                </a:solidFill>
                <a:latin typeface="Helvetica"/>
                <a:cs typeface="Helvetica"/>
              </a:rPr>
              <a:t>Multidisciplinary (MS)</a:t>
            </a:r>
          </a:p>
          <a:p>
            <a:endParaRPr lang="en-US" sz="1200" dirty="0">
              <a:solidFill>
                <a:srgbClr val="0C3967"/>
              </a:solidFill>
              <a:latin typeface="Helvetica" pitchFamily="2" charset="0"/>
            </a:endParaRPr>
          </a:p>
        </p:txBody>
      </p:sp>
      <p:grpSp>
        <p:nvGrpSpPr>
          <p:cNvPr id="11" name="Group 10">
            <a:extLst>
              <a:ext uri="{FF2B5EF4-FFF2-40B4-BE49-F238E27FC236}">
                <a16:creationId xmlns:a16="http://schemas.microsoft.com/office/drawing/2014/main" id="{6B5464F1-E067-134D-A698-2E104F3833E3}"/>
              </a:ext>
            </a:extLst>
          </p:cNvPr>
          <p:cNvGrpSpPr/>
          <p:nvPr/>
        </p:nvGrpSpPr>
        <p:grpSpPr>
          <a:xfrm>
            <a:off x="4659402" y="3064190"/>
            <a:ext cx="2079463" cy="410005"/>
            <a:chOff x="3323810" y="7669472"/>
            <a:chExt cx="2079463" cy="410005"/>
          </a:xfrm>
        </p:grpSpPr>
        <p:sp>
          <p:nvSpPr>
            <p:cNvPr id="16" name="Rounded Rectangle 15">
              <a:extLst>
                <a:ext uri="{FF2B5EF4-FFF2-40B4-BE49-F238E27FC236}">
                  <a16:creationId xmlns:a16="http://schemas.microsoft.com/office/drawing/2014/main" id="{53BC3B0D-F46B-2D4E-8D42-9CABC2883425}"/>
                </a:ext>
              </a:extLst>
            </p:cNvPr>
            <p:cNvSpPr/>
            <p:nvPr/>
          </p:nvSpPr>
          <p:spPr>
            <a:xfrm>
              <a:off x="3323810" y="7669472"/>
              <a:ext cx="2079463" cy="357772"/>
            </a:xfrm>
            <a:prstGeom prst="roundRect">
              <a:avLst>
                <a:gd name="adj" fmla="val 26837"/>
              </a:avLst>
            </a:prstGeom>
            <a:solidFill>
              <a:srgbClr val="899FB5"/>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400" dirty="0">
                  <a:ea typeface="+mn-lt"/>
                  <a:cs typeface="+mn-lt"/>
                </a:rPr>
                <a:t>https://catalog.ttu.edu/</a:t>
              </a:r>
              <a:endParaRPr lang="en-US" dirty="0">
                <a:ea typeface="+mn-lt"/>
                <a:cs typeface="+mn-lt"/>
              </a:endParaRPr>
            </a:p>
          </p:txBody>
        </p:sp>
        <p:sp>
          <p:nvSpPr>
            <p:cNvPr id="18" name="Left Arrow 17">
              <a:extLst>
                <a:ext uri="{FF2B5EF4-FFF2-40B4-BE49-F238E27FC236}">
                  <a16:creationId xmlns:a16="http://schemas.microsoft.com/office/drawing/2014/main" id="{3366E614-6958-684E-832B-15EA4BE5259F}"/>
                </a:ext>
              </a:extLst>
            </p:cNvPr>
            <p:cNvSpPr/>
            <p:nvPr/>
          </p:nvSpPr>
          <p:spPr>
            <a:xfrm rot="4285508">
              <a:off x="5173985" y="7893085"/>
              <a:ext cx="238207" cy="134577"/>
            </a:xfrm>
            <a:prstGeom prst="leftArrow">
              <a:avLst>
                <a:gd name="adj1" fmla="val 24885"/>
                <a:gd name="adj2" fmla="val 122520"/>
              </a:avLst>
            </a:prstGeom>
            <a:solidFill>
              <a:srgbClr val="333333"/>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01876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7" name="Straight Connector 56">
            <a:extLst>
              <a:ext uri="{FF2B5EF4-FFF2-40B4-BE49-F238E27FC236}">
                <a16:creationId xmlns:a16="http://schemas.microsoft.com/office/drawing/2014/main" id="{DA249729-9D04-2949-9AA7-269F9C87505D}"/>
              </a:ext>
            </a:extLst>
          </p:cNvPr>
          <p:cNvCxnSpPr>
            <a:cxnSpLocks/>
          </p:cNvCxnSpPr>
          <p:nvPr/>
        </p:nvCxnSpPr>
        <p:spPr>
          <a:xfrm flipH="1">
            <a:off x="4164463" y="6246655"/>
            <a:ext cx="423227" cy="0"/>
          </a:xfrm>
          <a:prstGeom prst="line">
            <a:avLst/>
          </a:prstGeom>
          <a:ln w="38100">
            <a:solidFill>
              <a:srgbClr val="0C3967"/>
            </a:solidFill>
          </a:ln>
          <a:effectLst>
            <a:outerShdw blurRad="50800" dir="2700000" algn="tl"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C5E7EEC-4420-1946-8B20-9C19C3A6E006}"/>
              </a:ext>
            </a:extLst>
          </p:cNvPr>
          <p:cNvCxnSpPr>
            <a:cxnSpLocks/>
          </p:cNvCxnSpPr>
          <p:nvPr/>
        </p:nvCxnSpPr>
        <p:spPr>
          <a:xfrm flipH="1">
            <a:off x="4137687" y="4561046"/>
            <a:ext cx="423227" cy="0"/>
          </a:xfrm>
          <a:prstGeom prst="line">
            <a:avLst/>
          </a:prstGeom>
          <a:ln w="38100">
            <a:solidFill>
              <a:srgbClr val="0C3967"/>
            </a:solidFill>
          </a:ln>
          <a:effectLst>
            <a:outerShdw blurRad="50800" dir="2700000" algn="tl"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0737613-73D4-AE4C-8048-DD06C3F85EAC}"/>
              </a:ext>
            </a:extLst>
          </p:cNvPr>
          <p:cNvCxnSpPr>
            <a:cxnSpLocks/>
          </p:cNvCxnSpPr>
          <p:nvPr/>
        </p:nvCxnSpPr>
        <p:spPr>
          <a:xfrm flipH="1">
            <a:off x="4134410" y="3713493"/>
            <a:ext cx="423227" cy="0"/>
          </a:xfrm>
          <a:prstGeom prst="line">
            <a:avLst/>
          </a:prstGeom>
          <a:ln w="38100">
            <a:solidFill>
              <a:srgbClr val="0C3967"/>
            </a:solidFill>
          </a:ln>
          <a:effectLst>
            <a:outerShdw blurRad="50800" dir="2700000" algn="tl"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8BE8190-66A5-B246-A397-559A6B565005}"/>
              </a:ext>
            </a:extLst>
          </p:cNvPr>
          <p:cNvCxnSpPr>
            <a:cxnSpLocks/>
          </p:cNvCxnSpPr>
          <p:nvPr/>
        </p:nvCxnSpPr>
        <p:spPr>
          <a:xfrm flipH="1">
            <a:off x="4134953" y="2882153"/>
            <a:ext cx="423227" cy="0"/>
          </a:xfrm>
          <a:prstGeom prst="line">
            <a:avLst/>
          </a:prstGeom>
          <a:ln w="38100">
            <a:solidFill>
              <a:srgbClr val="0C3967"/>
            </a:solidFill>
          </a:ln>
          <a:effectLst>
            <a:outerShdw blurRad="50800" dir="2700000" algn="tl"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3D053D2-E32E-1445-B448-ECBB70EC7D98}"/>
              </a:ext>
            </a:extLst>
          </p:cNvPr>
          <p:cNvCxnSpPr>
            <a:cxnSpLocks/>
          </p:cNvCxnSpPr>
          <p:nvPr/>
        </p:nvCxnSpPr>
        <p:spPr>
          <a:xfrm flipH="1">
            <a:off x="3917890" y="2068132"/>
            <a:ext cx="423227" cy="0"/>
          </a:xfrm>
          <a:prstGeom prst="line">
            <a:avLst/>
          </a:prstGeom>
          <a:ln w="38100">
            <a:solidFill>
              <a:srgbClr val="0C3967"/>
            </a:solidFill>
          </a:ln>
          <a:effectLst>
            <a:outerShdw blurRad="50800" dir="2700000" algn="tl"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542F2E1-F25D-DF47-8F3A-B650A0E9E377}"/>
              </a:ext>
            </a:extLst>
          </p:cNvPr>
          <p:cNvCxnSpPr>
            <a:cxnSpLocks/>
          </p:cNvCxnSpPr>
          <p:nvPr/>
        </p:nvCxnSpPr>
        <p:spPr>
          <a:xfrm flipH="1">
            <a:off x="4150656" y="5417793"/>
            <a:ext cx="423227" cy="0"/>
          </a:xfrm>
          <a:prstGeom prst="line">
            <a:avLst/>
          </a:prstGeom>
          <a:ln w="38100">
            <a:solidFill>
              <a:srgbClr val="0C3967"/>
            </a:solidFill>
          </a:ln>
          <a:effectLst>
            <a:outerShdw blurRad="50800" dir="2700000" algn="tl"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A064F1F-BC3E-9947-A934-9C966A768E18}"/>
              </a:ext>
            </a:extLst>
          </p:cNvPr>
          <p:cNvCxnSpPr>
            <a:cxnSpLocks/>
          </p:cNvCxnSpPr>
          <p:nvPr/>
        </p:nvCxnSpPr>
        <p:spPr>
          <a:xfrm>
            <a:off x="3896809" y="1295943"/>
            <a:ext cx="0" cy="276247"/>
          </a:xfrm>
          <a:prstGeom prst="line">
            <a:avLst/>
          </a:prstGeom>
          <a:ln w="38100">
            <a:solidFill>
              <a:srgbClr val="0C3967"/>
            </a:solidFill>
          </a:ln>
          <a:effectLst>
            <a:outerShdw blurRad="50800" dir="2700000" algn="tl"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8C8D828-701C-1F48-B29F-FE4D72A9F238}"/>
              </a:ext>
            </a:extLst>
          </p:cNvPr>
          <p:cNvCxnSpPr>
            <a:cxnSpLocks/>
          </p:cNvCxnSpPr>
          <p:nvPr/>
        </p:nvCxnSpPr>
        <p:spPr>
          <a:xfrm>
            <a:off x="1329880" y="1569405"/>
            <a:ext cx="0" cy="454541"/>
          </a:xfrm>
          <a:prstGeom prst="line">
            <a:avLst/>
          </a:prstGeom>
          <a:ln w="38100">
            <a:solidFill>
              <a:srgbClr val="0C3967"/>
            </a:solidFill>
          </a:ln>
          <a:effectLst>
            <a:outerShdw blurRad="50800" dir="2700000" algn="tl"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A8ECC6A-B59E-224E-8058-62911B9CA657}"/>
              </a:ext>
            </a:extLst>
          </p:cNvPr>
          <p:cNvCxnSpPr>
            <a:cxnSpLocks/>
          </p:cNvCxnSpPr>
          <p:nvPr/>
        </p:nvCxnSpPr>
        <p:spPr>
          <a:xfrm>
            <a:off x="4324926" y="1579679"/>
            <a:ext cx="0" cy="566498"/>
          </a:xfrm>
          <a:prstGeom prst="line">
            <a:avLst/>
          </a:prstGeom>
          <a:ln w="38100">
            <a:solidFill>
              <a:srgbClr val="0C3967"/>
            </a:solidFill>
          </a:ln>
          <a:effectLst>
            <a:outerShdw blurRad="50800" dir="2700000" algn="tl"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8F227B7-1709-6E49-BF28-AFAEEFDBA4C5}"/>
              </a:ext>
            </a:extLst>
          </p:cNvPr>
          <p:cNvCxnSpPr>
            <a:cxnSpLocks/>
          </p:cNvCxnSpPr>
          <p:nvPr/>
        </p:nvCxnSpPr>
        <p:spPr>
          <a:xfrm>
            <a:off x="7158399" y="1564565"/>
            <a:ext cx="0" cy="566498"/>
          </a:xfrm>
          <a:prstGeom prst="line">
            <a:avLst/>
          </a:prstGeom>
          <a:ln w="38100">
            <a:solidFill>
              <a:srgbClr val="0C3967"/>
            </a:solidFill>
          </a:ln>
          <a:effectLst>
            <a:outerShdw blurRad="50800" dir="2700000" algn="tl"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12E260B-93A1-B943-92A1-E96F0BBDE44C}"/>
              </a:ext>
            </a:extLst>
          </p:cNvPr>
          <p:cNvCxnSpPr>
            <a:cxnSpLocks/>
          </p:cNvCxnSpPr>
          <p:nvPr/>
        </p:nvCxnSpPr>
        <p:spPr>
          <a:xfrm flipH="1">
            <a:off x="1731083" y="4247229"/>
            <a:ext cx="423227" cy="0"/>
          </a:xfrm>
          <a:prstGeom prst="line">
            <a:avLst/>
          </a:prstGeom>
          <a:ln w="38100">
            <a:solidFill>
              <a:srgbClr val="0C3967"/>
            </a:solidFill>
          </a:ln>
          <a:effectLst>
            <a:outerShdw blurRad="50800" dir="2700000" algn="tl"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090ED3F-C80A-9543-BB04-65643DAC238B}"/>
              </a:ext>
            </a:extLst>
          </p:cNvPr>
          <p:cNvCxnSpPr>
            <a:cxnSpLocks/>
          </p:cNvCxnSpPr>
          <p:nvPr/>
        </p:nvCxnSpPr>
        <p:spPr>
          <a:xfrm flipH="1">
            <a:off x="1716192" y="2988538"/>
            <a:ext cx="423227" cy="0"/>
          </a:xfrm>
          <a:prstGeom prst="line">
            <a:avLst/>
          </a:prstGeom>
          <a:ln w="38100">
            <a:solidFill>
              <a:srgbClr val="0C3967"/>
            </a:solidFill>
          </a:ln>
          <a:effectLst>
            <a:outerShdw blurRad="50800" dir="2700000" algn="tl"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935A4B2-2514-B048-A2A4-73878E9DA29A}"/>
              </a:ext>
            </a:extLst>
          </p:cNvPr>
          <p:cNvCxnSpPr>
            <a:cxnSpLocks/>
          </p:cNvCxnSpPr>
          <p:nvPr/>
        </p:nvCxnSpPr>
        <p:spPr>
          <a:xfrm flipH="1">
            <a:off x="1730788" y="2282293"/>
            <a:ext cx="423227" cy="0"/>
          </a:xfrm>
          <a:prstGeom prst="line">
            <a:avLst/>
          </a:prstGeom>
          <a:ln w="38100">
            <a:solidFill>
              <a:srgbClr val="0C3967"/>
            </a:solidFill>
          </a:ln>
          <a:effectLst>
            <a:outerShdw blurRad="50800" dir="2700000" algn="tl"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84E884C3-8C96-294E-8EBE-4B3A60C10880}"/>
              </a:ext>
            </a:extLst>
          </p:cNvPr>
          <p:cNvSpPr/>
          <p:nvPr/>
        </p:nvSpPr>
        <p:spPr>
          <a:xfrm>
            <a:off x="2275279" y="753642"/>
            <a:ext cx="6316628" cy="609600"/>
          </a:xfrm>
          <a:prstGeom prst="rect">
            <a:avLst/>
          </a:prstGeom>
          <a:solidFill>
            <a:srgbClr val="899FB5"/>
          </a:solidFill>
          <a:ln>
            <a:noFill/>
          </a:ln>
          <a:effectLst>
            <a:outerShdw blurRad="50800" dir="2700000" algn="tl"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dirty="0">
                <a:latin typeface="Helvetica"/>
                <a:cs typeface="Helvetica"/>
              </a:rPr>
              <a:t>Academic Fields of Study</a:t>
            </a:r>
          </a:p>
        </p:txBody>
      </p:sp>
      <p:sp>
        <p:nvSpPr>
          <p:cNvPr id="17" name="Rectangle 16">
            <a:extLst>
              <a:ext uri="{FF2B5EF4-FFF2-40B4-BE49-F238E27FC236}">
                <a16:creationId xmlns:a16="http://schemas.microsoft.com/office/drawing/2014/main" id="{118BF6D2-A8BA-8341-B6FB-19ABC132358B}"/>
              </a:ext>
            </a:extLst>
          </p:cNvPr>
          <p:cNvSpPr/>
          <p:nvPr/>
        </p:nvSpPr>
        <p:spPr>
          <a:xfrm>
            <a:off x="709394" y="1902613"/>
            <a:ext cx="1255503" cy="609600"/>
          </a:xfrm>
          <a:prstGeom prst="rect">
            <a:avLst/>
          </a:prstGeom>
          <a:solidFill>
            <a:srgbClr val="899FB5"/>
          </a:solidFill>
          <a:ln>
            <a:noFill/>
          </a:ln>
          <a:effectLst>
            <a:outerShdw blurRad="50800" dir="2700000" algn="tl"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Helvetica"/>
                <a:cs typeface="Helvetica"/>
              </a:rPr>
              <a:t>Arts</a:t>
            </a:r>
            <a:endParaRPr lang="en-US" dirty="0">
              <a:latin typeface="Helvetica" pitchFamily="2" charset="0"/>
            </a:endParaRPr>
          </a:p>
        </p:txBody>
      </p:sp>
      <p:cxnSp>
        <p:nvCxnSpPr>
          <p:cNvPr id="31" name="Straight Connector 30">
            <a:extLst>
              <a:ext uri="{FF2B5EF4-FFF2-40B4-BE49-F238E27FC236}">
                <a16:creationId xmlns:a16="http://schemas.microsoft.com/office/drawing/2014/main" id="{1A699E5C-9C4A-444D-A37F-44F1A1467E78}"/>
              </a:ext>
            </a:extLst>
          </p:cNvPr>
          <p:cNvCxnSpPr>
            <a:cxnSpLocks/>
          </p:cNvCxnSpPr>
          <p:nvPr/>
        </p:nvCxnSpPr>
        <p:spPr>
          <a:xfrm>
            <a:off x="1314030" y="1579679"/>
            <a:ext cx="7277877" cy="0"/>
          </a:xfrm>
          <a:prstGeom prst="line">
            <a:avLst/>
          </a:prstGeom>
          <a:ln w="38100">
            <a:solidFill>
              <a:srgbClr val="0C3967"/>
            </a:solidFill>
          </a:ln>
          <a:effectLst>
            <a:outerShdw blurRad="50800" dir="2700000" algn="tl"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ADD0DB0F-D965-F840-A4DF-347C94474DBF}"/>
              </a:ext>
            </a:extLst>
          </p:cNvPr>
          <p:cNvSpPr/>
          <p:nvPr/>
        </p:nvSpPr>
        <p:spPr>
          <a:xfrm>
            <a:off x="709394" y="2835146"/>
            <a:ext cx="1255503" cy="609600"/>
          </a:xfrm>
          <a:prstGeom prst="rect">
            <a:avLst/>
          </a:prstGeom>
          <a:solidFill>
            <a:srgbClr val="899FB5"/>
          </a:solidFill>
          <a:ln>
            <a:noFill/>
          </a:ln>
          <a:effectLst>
            <a:outerShdw blurRad="50800" dir="2700000" algn="tl"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latin typeface="Helvetica"/>
                <a:cs typeface="Helvetica"/>
              </a:rPr>
              <a:t>Visual Arts</a:t>
            </a:r>
          </a:p>
        </p:txBody>
      </p:sp>
      <p:sp>
        <p:nvSpPr>
          <p:cNvPr id="33" name="Rectangle 32">
            <a:extLst>
              <a:ext uri="{FF2B5EF4-FFF2-40B4-BE49-F238E27FC236}">
                <a16:creationId xmlns:a16="http://schemas.microsoft.com/office/drawing/2014/main" id="{AC18E3D5-6F55-BB43-A28F-8E2817536FC4}"/>
              </a:ext>
            </a:extLst>
          </p:cNvPr>
          <p:cNvSpPr/>
          <p:nvPr/>
        </p:nvSpPr>
        <p:spPr>
          <a:xfrm>
            <a:off x="702128" y="3767679"/>
            <a:ext cx="1255503" cy="609600"/>
          </a:xfrm>
          <a:prstGeom prst="rect">
            <a:avLst/>
          </a:prstGeom>
          <a:solidFill>
            <a:srgbClr val="899FB5"/>
          </a:solidFill>
          <a:ln>
            <a:noFill/>
          </a:ln>
          <a:effectLst>
            <a:outerShdw blurRad="50800" dir="2700000" algn="tl"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dirty="0">
                <a:latin typeface="Helvetica"/>
                <a:cs typeface="Helvetica"/>
              </a:rPr>
              <a:t>Performing Arts</a:t>
            </a:r>
          </a:p>
        </p:txBody>
      </p:sp>
      <p:cxnSp>
        <p:nvCxnSpPr>
          <p:cNvPr id="41" name="Straight Connector 40">
            <a:extLst>
              <a:ext uri="{FF2B5EF4-FFF2-40B4-BE49-F238E27FC236}">
                <a16:creationId xmlns:a16="http://schemas.microsoft.com/office/drawing/2014/main" id="{A9376B18-3132-D84C-B59E-6CA9192F5E52}"/>
              </a:ext>
            </a:extLst>
          </p:cNvPr>
          <p:cNvCxnSpPr>
            <a:cxnSpLocks/>
          </p:cNvCxnSpPr>
          <p:nvPr/>
        </p:nvCxnSpPr>
        <p:spPr>
          <a:xfrm flipH="1">
            <a:off x="2139856" y="2265366"/>
            <a:ext cx="4356" cy="1995931"/>
          </a:xfrm>
          <a:prstGeom prst="line">
            <a:avLst/>
          </a:prstGeom>
          <a:ln w="38100">
            <a:solidFill>
              <a:srgbClr val="0C3967"/>
            </a:solidFill>
          </a:ln>
          <a:effectLst>
            <a:outerShdw blurRad="50800" dir="2700000" algn="tl"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EDDDF095-68DC-CA48-ADA8-B5B2DBAABFFC}"/>
              </a:ext>
            </a:extLst>
          </p:cNvPr>
          <p:cNvSpPr/>
          <p:nvPr/>
        </p:nvSpPr>
        <p:spPr>
          <a:xfrm>
            <a:off x="2832765" y="2721219"/>
            <a:ext cx="1396335" cy="609600"/>
          </a:xfrm>
          <a:prstGeom prst="rect">
            <a:avLst/>
          </a:prstGeom>
          <a:solidFill>
            <a:srgbClr val="899FB5"/>
          </a:solidFill>
          <a:ln>
            <a:noFill/>
          </a:ln>
          <a:effectLst>
            <a:outerShdw blurRad="50800" dir="2700000" algn="tl"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latin typeface="Helvetica"/>
                <a:cs typeface="Helvetica"/>
              </a:rPr>
              <a:t>Geography</a:t>
            </a:r>
            <a:endParaRPr lang="en-US" sz="1600" dirty="0">
              <a:latin typeface="Helvetica" pitchFamily="2" charset="0"/>
            </a:endParaRPr>
          </a:p>
        </p:txBody>
      </p:sp>
      <p:sp>
        <p:nvSpPr>
          <p:cNvPr id="46" name="Rectangle 45">
            <a:extLst>
              <a:ext uri="{FF2B5EF4-FFF2-40B4-BE49-F238E27FC236}">
                <a16:creationId xmlns:a16="http://schemas.microsoft.com/office/drawing/2014/main" id="{6743143B-1F7E-2B40-BDA9-C865723ED221}"/>
              </a:ext>
            </a:extLst>
          </p:cNvPr>
          <p:cNvSpPr/>
          <p:nvPr/>
        </p:nvSpPr>
        <p:spPr>
          <a:xfrm>
            <a:off x="2832765" y="3493611"/>
            <a:ext cx="1396335" cy="609600"/>
          </a:xfrm>
          <a:prstGeom prst="rect">
            <a:avLst/>
          </a:prstGeom>
          <a:solidFill>
            <a:srgbClr val="899FB5"/>
          </a:solidFill>
          <a:ln>
            <a:noFill/>
          </a:ln>
          <a:effectLst>
            <a:outerShdw blurRad="50800" dir="2700000" algn="tl"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latin typeface="Helvetica"/>
                <a:cs typeface="Helvetica"/>
              </a:rPr>
              <a:t>History</a:t>
            </a:r>
            <a:endParaRPr lang="en-US" sz="1600" dirty="0">
              <a:latin typeface="Helvetica" pitchFamily="2" charset="0"/>
            </a:endParaRPr>
          </a:p>
        </p:txBody>
      </p:sp>
      <p:sp>
        <p:nvSpPr>
          <p:cNvPr id="52" name="Rectangle 51">
            <a:extLst>
              <a:ext uri="{FF2B5EF4-FFF2-40B4-BE49-F238E27FC236}">
                <a16:creationId xmlns:a16="http://schemas.microsoft.com/office/drawing/2014/main" id="{B602F213-FC8B-744E-989F-5B7FCA0A2CFA}"/>
              </a:ext>
            </a:extLst>
          </p:cNvPr>
          <p:cNvSpPr/>
          <p:nvPr/>
        </p:nvSpPr>
        <p:spPr>
          <a:xfrm>
            <a:off x="2832765" y="4266003"/>
            <a:ext cx="1396335" cy="609600"/>
          </a:xfrm>
          <a:prstGeom prst="rect">
            <a:avLst/>
          </a:prstGeom>
          <a:solidFill>
            <a:srgbClr val="899FB5"/>
          </a:solidFill>
          <a:ln>
            <a:noFill/>
          </a:ln>
          <a:effectLst>
            <a:outerShdw blurRad="50800" dir="2700000" algn="tl"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dirty="0">
                <a:latin typeface="Helvetica"/>
                <a:cs typeface="Helvetica"/>
              </a:rPr>
              <a:t>Language &amp; Literature</a:t>
            </a:r>
            <a:endParaRPr lang="en-US" sz="1400" dirty="0">
              <a:latin typeface="Helvetica" pitchFamily="2" charset="0"/>
            </a:endParaRPr>
          </a:p>
        </p:txBody>
      </p:sp>
      <p:sp>
        <p:nvSpPr>
          <p:cNvPr id="55" name="Rectangle 54">
            <a:extLst>
              <a:ext uri="{FF2B5EF4-FFF2-40B4-BE49-F238E27FC236}">
                <a16:creationId xmlns:a16="http://schemas.microsoft.com/office/drawing/2014/main" id="{134C9DC1-46AE-E845-9253-16B3EB05EE9F}"/>
              </a:ext>
            </a:extLst>
          </p:cNvPr>
          <p:cNvSpPr/>
          <p:nvPr/>
        </p:nvSpPr>
        <p:spPr>
          <a:xfrm>
            <a:off x="2832860" y="5044863"/>
            <a:ext cx="1396335" cy="609600"/>
          </a:xfrm>
          <a:prstGeom prst="rect">
            <a:avLst/>
          </a:prstGeom>
          <a:solidFill>
            <a:srgbClr val="899FB5"/>
          </a:solidFill>
          <a:ln>
            <a:noFill/>
          </a:ln>
          <a:effectLst>
            <a:outerShdw blurRad="50800" dir="2700000" algn="tl"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latin typeface="Helvetica"/>
                <a:cs typeface="Helvetica"/>
              </a:rPr>
              <a:t>Philosophy</a:t>
            </a:r>
            <a:endParaRPr lang="en-US" sz="1600" dirty="0">
              <a:latin typeface="Helvetica" pitchFamily="2" charset="0"/>
            </a:endParaRPr>
          </a:p>
        </p:txBody>
      </p:sp>
      <p:sp>
        <p:nvSpPr>
          <p:cNvPr id="56" name="Rectangle 55">
            <a:extLst>
              <a:ext uri="{FF2B5EF4-FFF2-40B4-BE49-F238E27FC236}">
                <a16:creationId xmlns:a16="http://schemas.microsoft.com/office/drawing/2014/main" id="{873264A9-5EA7-464C-9531-770F9344E39A}"/>
              </a:ext>
            </a:extLst>
          </p:cNvPr>
          <p:cNvSpPr/>
          <p:nvPr/>
        </p:nvSpPr>
        <p:spPr>
          <a:xfrm>
            <a:off x="2832765" y="5823723"/>
            <a:ext cx="1396335" cy="609600"/>
          </a:xfrm>
          <a:prstGeom prst="rect">
            <a:avLst/>
          </a:prstGeom>
          <a:solidFill>
            <a:srgbClr val="899FB5"/>
          </a:solidFill>
          <a:ln>
            <a:noFill/>
          </a:ln>
          <a:effectLst>
            <a:outerShdw blurRad="50800" dir="2700000" algn="tl"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latin typeface="Helvetica"/>
                <a:cs typeface="Helvetica"/>
              </a:rPr>
              <a:t>Theology</a:t>
            </a:r>
            <a:endParaRPr lang="en-US" sz="1600" dirty="0">
              <a:latin typeface="Helvetica" pitchFamily="2" charset="0"/>
            </a:endParaRPr>
          </a:p>
        </p:txBody>
      </p:sp>
      <p:cxnSp>
        <p:nvCxnSpPr>
          <p:cNvPr id="37" name="Straight Connector 36">
            <a:extLst>
              <a:ext uri="{FF2B5EF4-FFF2-40B4-BE49-F238E27FC236}">
                <a16:creationId xmlns:a16="http://schemas.microsoft.com/office/drawing/2014/main" id="{438AC8F6-D516-5847-B079-10687E56E2CE}"/>
              </a:ext>
            </a:extLst>
          </p:cNvPr>
          <p:cNvCxnSpPr>
            <a:cxnSpLocks/>
          </p:cNvCxnSpPr>
          <p:nvPr/>
        </p:nvCxnSpPr>
        <p:spPr>
          <a:xfrm>
            <a:off x="4561995" y="2053704"/>
            <a:ext cx="18121" cy="4210287"/>
          </a:xfrm>
          <a:prstGeom prst="line">
            <a:avLst/>
          </a:prstGeom>
          <a:ln w="38100">
            <a:solidFill>
              <a:srgbClr val="0C3967"/>
            </a:solidFill>
          </a:ln>
          <a:effectLst>
            <a:outerShdw blurRad="50800" dir="2700000" algn="tl"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93C4445A-1DF4-6D4C-9B80-03F025D5BDD1}"/>
              </a:ext>
            </a:extLst>
          </p:cNvPr>
          <p:cNvSpPr/>
          <p:nvPr/>
        </p:nvSpPr>
        <p:spPr>
          <a:xfrm>
            <a:off x="2832765" y="1902613"/>
            <a:ext cx="1845052" cy="609600"/>
          </a:xfrm>
          <a:prstGeom prst="rect">
            <a:avLst/>
          </a:prstGeom>
          <a:solidFill>
            <a:srgbClr val="899FB5"/>
          </a:solidFill>
          <a:ln>
            <a:noFill/>
          </a:ln>
          <a:effectLst>
            <a:outerShdw blurRad="50800" dir="2700000" algn="tl"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Helvetica"/>
                <a:cs typeface="Helvetica"/>
              </a:rPr>
              <a:t>Humanities</a:t>
            </a:r>
            <a:endParaRPr lang="en-US" dirty="0">
              <a:latin typeface="Helvetica" pitchFamily="2" charset="0"/>
            </a:endParaRPr>
          </a:p>
        </p:txBody>
      </p:sp>
      <p:cxnSp>
        <p:nvCxnSpPr>
          <p:cNvPr id="58" name="Straight Connector 57">
            <a:extLst>
              <a:ext uri="{FF2B5EF4-FFF2-40B4-BE49-F238E27FC236}">
                <a16:creationId xmlns:a16="http://schemas.microsoft.com/office/drawing/2014/main" id="{8CBBF1B6-601A-4A44-9084-B2EEE872144E}"/>
              </a:ext>
            </a:extLst>
          </p:cNvPr>
          <p:cNvCxnSpPr>
            <a:cxnSpLocks/>
          </p:cNvCxnSpPr>
          <p:nvPr/>
        </p:nvCxnSpPr>
        <p:spPr>
          <a:xfrm flipH="1">
            <a:off x="5771591" y="6246653"/>
            <a:ext cx="423227" cy="0"/>
          </a:xfrm>
          <a:prstGeom prst="line">
            <a:avLst/>
          </a:prstGeom>
          <a:ln w="38100">
            <a:solidFill>
              <a:srgbClr val="0C3967"/>
            </a:solidFill>
          </a:ln>
          <a:effectLst>
            <a:outerShdw blurRad="50800" dir="2700000" algn="tl"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5C9B67A4-649A-A74E-9582-A36F01BFEA07}"/>
              </a:ext>
            </a:extLst>
          </p:cNvPr>
          <p:cNvCxnSpPr>
            <a:cxnSpLocks/>
          </p:cNvCxnSpPr>
          <p:nvPr/>
        </p:nvCxnSpPr>
        <p:spPr>
          <a:xfrm flipH="1">
            <a:off x="5752979" y="4561044"/>
            <a:ext cx="423227" cy="0"/>
          </a:xfrm>
          <a:prstGeom prst="line">
            <a:avLst/>
          </a:prstGeom>
          <a:ln w="38100">
            <a:solidFill>
              <a:srgbClr val="0C3967"/>
            </a:solidFill>
          </a:ln>
          <a:effectLst>
            <a:outerShdw blurRad="50800" dir="2700000" algn="tl"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9BFAF673-287C-2F40-B9A6-E0B3DB09BE2D}"/>
              </a:ext>
            </a:extLst>
          </p:cNvPr>
          <p:cNvCxnSpPr>
            <a:cxnSpLocks/>
          </p:cNvCxnSpPr>
          <p:nvPr/>
        </p:nvCxnSpPr>
        <p:spPr>
          <a:xfrm flipH="1">
            <a:off x="5741538" y="3713491"/>
            <a:ext cx="423227" cy="0"/>
          </a:xfrm>
          <a:prstGeom prst="line">
            <a:avLst/>
          </a:prstGeom>
          <a:ln w="38100">
            <a:solidFill>
              <a:srgbClr val="0C3967"/>
            </a:solidFill>
          </a:ln>
          <a:effectLst>
            <a:outerShdw blurRad="50800" dir="2700000" algn="tl"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74319AC-687D-3740-8B90-A1AF22493416}"/>
              </a:ext>
            </a:extLst>
          </p:cNvPr>
          <p:cNvCxnSpPr>
            <a:cxnSpLocks/>
          </p:cNvCxnSpPr>
          <p:nvPr/>
        </p:nvCxnSpPr>
        <p:spPr>
          <a:xfrm flipH="1">
            <a:off x="5750245" y="2882151"/>
            <a:ext cx="423227" cy="0"/>
          </a:xfrm>
          <a:prstGeom prst="line">
            <a:avLst/>
          </a:prstGeom>
          <a:ln w="38100">
            <a:solidFill>
              <a:srgbClr val="0C3967"/>
            </a:solidFill>
          </a:ln>
          <a:effectLst>
            <a:outerShdw blurRad="50800" dir="2700000" algn="tl"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45E327B-775A-3C4D-8E8F-C036C2C4CE06}"/>
              </a:ext>
            </a:extLst>
          </p:cNvPr>
          <p:cNvCxnSpPr>
            <a:cxnSpLocks/>
          </p:cNvCxnSpPr>
          <p:nvPr/>
        </p:nvCxnSpPr>
        <p:spPr>
          <a:xfrm flipH="1">
            <a:off x="5765948" y="5417791"/>
            <a:ext cx="423227" cy="0"/>
          </a:xfrm>
          <a:prstGeom prst="line">
            <a:avLst/>
          </a:prstGeom>
          <a:ln w="38100">
            <a:solidFill>
              <a:srgbClr val="0C3967"/>
            </a:solidFill>
          </a:ln>
          <a:effectLst>
            <a:outerShdw blurRad="50800" dir="2700000" algn="tl"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5161B85A-A9ED-3A4B-80B2-97E1B1F822C2}"/>
              </a:ext>
            </a:extLst>
          </p:cNvPr>
          <p:cNvCxnSpPr>
            <a:cxnSpLocks/>
          </p:cNvCxnSpPr>
          <p:nvPr/>
        </p:nvCxnSpPr>
        <p:spPr>
          <a:xfrm>
            <a:off x="5739632" y="2053702"/>
            <a:ext cx="18121" cy="4210287"/>
          </a:xfrm>
          <a:prstGeom prst="line">
            <a:avLst/>
          </a:prstGeom>
          <a:ln w="38100">
            <a:solidFill>
              <a:srgbClr val="0C3967"/>
            </a:solidFill>
          </a:ln>
          <a:effectLst>
            <a:outerShdw blurRad="50800" dir="2700000" algn="tl"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D62B5C9E-F120-0F42-8D74-450898D78FF0}"/>
              </a:ext>
            </a:extLst>
          </p:cNvPr>
          <p:cNvSpPr/>
          <p:nvPr/>
        </p:nvSpPr>
        <p:spPr>
          <a:xfrm>
            <a:off x="5386085" y="1902613"/>
            <a:ext cx="2054090" cy="609600"/>
          </a:xfrm>
          <a:prstGeom prst="rect">
            <a:avLst/>
          </a:prstGeom>
          <a:solidFill>
            <a:srgbClr val="899FB5"/>
          </a:solidFill>
          <a:ln>
            <a:noFill/>
          </a:ln>
          <a:effectLst>
            <a:outerShdw blurRad="50800" dir="2700000" algn="tl"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Helvetica"/>
                <a:cs typeface="Helvetica"/>
              </a:rPr>
              <a:t>Social Sciences</a:t>
            </a:r>
          </a:p>
        </p:txBody>
      </p:sp>
      <p:sp>
        <p:nvSpPr>
          <p:cNvPr id="68" name="Rectangle 67">
            <a:extLst>
              <a:ext uri="{FF2B5EF4-FFF2-40B4-BE49-F238E27FC236}">
                <a16:creationId xmlns:a16="http://schemas.microsoft.com/office/drawing/2014/main" id="{7D257EB3-2D01-7449-A180-E37C62476C52}"/>
              </a:ext>
            </a:extLst>
          </p:cNvPr>
          <p:cNvSpPr/>
          <p:nvPr/>
        </p:nvSpPr>
        <p:spPr>
          <a:xfrm>
            <a:off x="6043839" y="2721219"/>
            <a:ext cx="1396335" cy="609600"/>
          </a:xfrm>
          <a:prstGeom prst="rect">
            <a:avLst/>
          </a:prstGeom>
          <a:solidFill>
            <a:srgbClr val="899FB5"/>
          </a:solidFill>
          <a:ln>
            <a:noFill/>
          </a:ln>
          <a:effectLst>
            <a:outerShdw blurRad="50800" dir="2700000" algn="tl"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latin typeface="Helvetica"/>
                <a:cs typeface="Helvetica"/>
              </a:rPr>
              <a:t>Economics</a:t>
            </a:r>
            <a:endParaRPr lang="en-US" sz="1600" dirty="0">
              <a:latin typeface="Helvetica" pitchFamily="2" charset="0"/>
            </a:endParaRPr>
          </a:p>
        </p:txBody>
      </p:sp>
      <p:sp>
        <p:nvSpPr>
          <p:cNvPr id="69" name="Rectangle 68">
            <a:extLst>
              <a:ext uri="{FF2B5EF4-FFF2-40B4-BE49-F238E27FC236}">
                <a16:creationId xmlns:a16="http://schemas.microsoft.com/office/drawing/2014/main" id="{A78908AC-6892-DE46-9FB5-2BFACDFED8F9}"/>
              </a:ext>
            </a:extLst>
          </p:cNvPr>
          <p:cNvSpPr/>
          <p:nvPr/>
        </p:nvSpPr>
        <p:spPr>
          <a:xfrm>
            <a:off x="6043839" y="3491751"/>
            <a:ext cx="1396335" cy="609600"/>
          </a:xfrm>
          <a:prstGeom prst="rect">
            <a:avLst/>
          </a:prstGeom>
          <a:solidFill>
            <a:srgbClr val="899FB5"/>
          </a:solidFill>
          <a:ln>
            <a:noFill/>
          </a:ln>
          <a:effectLst>
            <a:outerShdw blurRad="50800" dir="2700000" algn="tl"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latin typeface="Helvetica"/>
                <a:cs typeface="Helvetica"/>
              </a:rPr>
              <a:t>Law</a:t>
            </a:r>
            <a:endParaRPr lang="en-US" sz="1600" dirty="0">
              <a:latin typeface="Helvetica" pitchFamily="2" charset="0"/>
            </a:endParaRPr>
          </a:p>
        </p:txBody>
      </p:sp>
      <p:sp>
        <p:nvSpPr>
          <p:cNvPr id="70" name="Rectangle 69">
            <a:extLst>
              <a:ext uri="{FF2B5EF4-FFF2-40B4-BE49-F238E27FC236}">
                <a16:creationId xmlns:a16="http://schemas.microsoft.com/office/drawing/2014/main" id="{294A5C5F-A62C-C64F-9E52-B5EE001C901D}"/>
              </a:ext>
            </a:extLst>
          </p:cNvPr>
          <p:cNvSpPr/>
          <p:nvPr/>
        </p:nvSpPr>
        <p:spPr>
          <a:xfrm>
            <a:off x="6043839" y="4301267"/>
            <a:ext cx="1396335" cy="609600"/>
          </a:xfrm>
          <a:prstGeom prst="rect">
            <a:avLst/>
          </a:prstGeom>
          <a:solidFill>
            <a:srgbClr val="899FB5"/>
          </a:solidFill>
          <a:ln>
            <a:noFill/>
          </a:ln>
          <a:effectLst>
            <a:outerShdw blurRad="50800" dir="2700000" algn="tl"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dirty="0">
                <a:latin typeface="Helvetica"/>
                <a:cs typeface="Helvetica"/>
              </a:rPr>
              <a:t>Political Science</a:t>
            </a:r>
          </a:p>
        </p:txBody>
      </p:sp>
      <p:sp>
        <p:nvSpPr>
          <p:cNvPr id="71" name="Rectangle 70">
            <a:extLst>
              <a:ext uri="{FF2B5EF4-FFF2-40B4-BE49-F238E27FC236}">
                <a16:creationId xmlns:a16="http://schemas.microsoft.com/office/drawing/2014/main" id="{90CC110F-D8FE-BB40-847A-66D936B6B621}"/>
              </a:ext>
            </a:extLst>
          </p:cNvPr>
          <p:cNvSpPr/>
          <p:nvPr/>
        </p:nvSpPr>
        <p:spPr>
          <a:xfrm>
            <a:off x="6043839" y="5044863"/>
            <a:ext cx="1396335" cy="609600"/>
          </a:xfrm>
          <a:prstGeom prst="rect">
            <a:avLst/>
          </a:prstGeom>
          <a:solidFill>
            <a:srgbClr val="899FB5"/>
          </a:solidFill>
          <a:ln>
            <a:noFill/>
          </a:ln>
          <a:effectLst>
            <a:outerShdw blurRad="50800" dir="2700000" algn="tl"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latin typeface="Helvetica"/>
                <a:cs typeface="Helvetica"/>
              </a:rPr>
              <a:t>Psychology</a:t>
            </a:r>
            <a:endParaRPr lang="en-US" sz="1600" dirty="0">
              <a:latin typeface="Helvetica" pitchFamily="2" charset="0"/>
            </a:endParaRPr>
          </a:p>
        </p:txBody>
      </p:sp>
      <p:sp>
        <p:nvSpPr>
          <p:cNvPr id="75" name="Rectangle 74">
            <a:extLst>
              <a:ext uri="{FF2B5EF4-FFF2-40B4-BE49-F238E27FC236}">
                <a16:creationId xmlns:a16="http://schemas.microsoft.com/office/drawing/2014/main" id="{168EAF4E-A682-B74C-AE95-650C1D97EAB3}"/>
              </a:ext>
            </a:extLst>
          </p:cNvPr>
          <p:cNvSpPr/>
          <p:nvPr/>
        </p:nvSpPr>
        <p:spPr>
          <a:xfrm>
            <a:off x="6043839" y="5823027"/>
            <a:ext cx="1396335" cy="609600"/>
          </a:xfrm>
          <a:prstGeom prst="rect">
            <a:avLst/>
          </a:prstGeom>
          <a:solidFill>
            <a:srgbClr val="899FB5"/>
          </a:solidFill>
          <a:ln>
            <a:noFill/>
          </a:ln>
          <a:effectLst>
            <a:outerShdw blurRad="50800" dir="2700000" algn="tl"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latin typeface="Helvetica"/>
                <a:cs typeface="Helvetica"/>
              </a:rPr>
              <a:t>Sociology</a:t>
            </a:r>
            <a:endParaRPr lang="en-US" sz="1600" dirty="0">
              <a:latin typeface="Helvetica" pitchFamily="2" charset="0"/>
            </a:endParaRPr>
          </a:p>
        </p:txBody>
      </p:sp>
    </p:spTree>
    <p:extLst>
      <p:ext uri="{BB962C8B-B14F-4D97-AF65-F5344CB8AC3E}">
        <p14:creationId xmlns:p14="http://schemas.microsoft.com/office/powerpoint/2010/main" val="2924144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FF39DEDB-7411-9345-B827-A26A91234C29}"/>
              </a:ext>
            </a:extLst>
          </p:cNvPr>
          <p:cNvCxnSpPr>
            <a:cxnSpLocks/>
          </p:cNvCxnSpPr>
          <p:nvPr/>
        </p:nvCxnSpPr>
        <p:spPr>
          <a:xfrm>
            <a:off x="6443550" y="1572343"/>
            <a:ext cx="0" cy="339600"/>
          </a:xfrm>
          <a:prstGeom prst="line">
            <a:avLst/>
          </a:prstGeom>
          <a:ln w="38100">
            <a:solidFill>
              <a:srgbClr val="0C3967"/>
            </a:solidFill>
          </a:ln>
          <a:effectLst>
            <a:outerShdw blurRad="50800" dir="2700000" algn="tl"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EC5A769-9A88-F648-ABB6-E0509BA13C67}"/>
              </a:ext>
            </a:extLst>
          </p:cNvPr>
          <p:cNvCxnSpPr>
            <a:cxnSpLocks/>
          </p:cNvCxnSpPr>
          <p:nvPr/>
        </p:nvCxnSpPr>
        <p:spPr>
          <a:xfrm>
            <a:off x="2970402" y="1575369"/>
            <a:ext cx="0" cy="339600"/>
          </a:xfrm>
          <a:prstGeom prst="line">
            <a:avLst/>
          </a:prstGeom>
          <a:ln w="38100">
            <a:solidFill>
              <a:srgbClr val="0C3967"/>
            </a:solidFill>
          </a:ln>
          <a:effectLst>
            <a:outerShdw blurRad="50800" dir="2700000" algn="tl"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0055BA0-1A0C-E24B-9E68-7DABA0DF4D9A}"/>
              </a:ext>
            </a:extLst>
          </p:cNvPr>
          <p:cNvCxnSpPr>
            <a:cxnSpLocks/>
          </p:cNvCxnSpPr>
          <p:nvPr/>
        </p:nvCxnSpPr>
        <p:spPr>
          <a:xfrm>
            <a:off x="1850322" y="1293648"/>
            <a:ext cx="0" cy="276247"/>
          </a:xfrm>
          <a:prstGeom prst="line">
            <a:avLst/>
          </a:prstGeom>
          <a:ln w="38100">
            <a:solidFill>
              <a:srgbClr val="0C3967"/>
            </a:solidFill>
          </a:ln>
          <a:effectLst>
            <a:outerShdw blurRad="50800" dir="2700000" algn="tl"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71ECE4E2-E3A0-EF43-BAB5-B568A7B781FD}"/>
              </a:ext>
            </a:extLst>
          </p:cNvPr>
          <p:cNvSpPr/>
          <p:nvPr/>
        </p:nvSpPr>
        <p:spPr>
          <a:xfrm>
            <a:off x="7707087" y="-101600"/>
            <a:ext cx="903513" cy="8580410"/>
          </a:xfrm>
          <a:prstGeom prst="rect">
            <a:avLst/>
          </a:prstGeom>
          <a:solidFill>
            <a:srgbClr val="899F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54"/>
          </a:p>
        </p:txBody>
      </p:sp>
      <p:sp>
        <p:nvSpPr>
          <p:cNvPr id="10" name="Rectangle 9">
            <a:extLst>
              <a:ext uri="{FF2B5EF4-FFF2-40B4-BE49-F238E27FC236}">
                <a16:creationId xmlns:a16="http://schemas.microsoft.com/office/drawing/2014/main" id="{CDE646CD-2F22-DA4A-97D9-9D253440595D}"/>
              </a:ext>
            </a:extLst>
          </p:cNvPr>
          <p:cNvSpPr/>
          <p:nvPr/>
        </p:nvSpPr>
        <p:spPr>
          <a:xfrm>
            <a:off x="-278135" y="753642"/>
            <a:ext cx="6316628" cy="609600"/>
          </a:xfrm>
          <a:prstGeom prst="rect">
            <a:avLst/>
          </a:prstGeom>
          <a:solidFill>
            <a:srgbClr val="899FB5"/>
          </a:solidFill>
          <a:ln>
            <a:noFill/>
          </a:ln>
          <a:effectLst>
            <a:outerShdw blurRad="50800" dir="2700000" algn="tl"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dirty="0">
                <a:latin typeface="Helvetica"/>
                <a:cs typeface="Helvetica"/>
              </a:rPr>
              <a:t>Academic Fields of Study</a:t>
            </a:r>
          </a:p>
        </p:txBody>
      </p:sp>
      <p:cxnSp>
        <p:nvCxnSpPr>
          <p:cNvPr id="15" name="Straight Connector 14">
            <a:extLst>
              <a:ext uri="{FF2B5EF4-FFF2-40B4-BE49-F238E27FC236}">
                <a16:creationId xmlns:a16="http://schemas.microsoft.com/office/drawing/2014/main" id="{F2DFE149-96D6-6643-B4C4-C6479B8F29FC}"/>
              </a:ext>
            </a:extLst>
          </p:cNvPr>
          <p:cNvCxnSpPr>
            <a:cxnSpLocks/>
          </p:cNvCxnSpPr>
          <p:nvPr/>
        </p:nvCxnSpPr>
        <p:spPr>
          <a:xfrm flipV="1">
            <a:off x="-346093" y="1583342"/>
            <a:ext cx="6800776" cy="1"/>
          </a:xfrm>
          <a:prstGeom prst="line">
            <a:avLst/>
          </a:prstGeom>
          <a:ln w="38100">
            <a:solidFill>
              <a:srgbClr val="0C3967"/>
            </a:solidFill>
          </a:ln>
          <a:effectLst>
            <a:outerShdw blurRad="50800" dir="2700000" algn="tl"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2609C35-F291-5445-A55F-3BEBF28864BB}"/>
              </a:ext>
            </a:extLst>
          </p:cNvPr>
          <p:cNvCxnSpPr>
            <a:cxnSpLocks/>
          </p:cNvCxnSpPr>
          <p:nvPr/>
        </p:nvCxnSpPr>
        <p:spPr>
          <a:xfrm flipH="1">
            <a:off x="2695881" y="6246655"/>
            <a:ext cx="423227" cy="0"/>
          </a:xfrm>
          <a:prstGeom prst="line">
            <a:avLst/>
          </a:prstGeom>
          <a:ln w="38100">
            <a:solidFill>
              <a:srgbClr val="0C3967"/>
            </a:solidFill>
          </a:ln>
          <a:effectLst>
            <a:outerShdw blurRad="50800" dir="2700000" algn="tl"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C93C1D4-4669-9941-A738-A78391E4AA5B}"/>
              </a:ext>
            </a:extLst>
          </p:cNvPr>
          <p:cNvCxnSpPr>
            <a:cxnSpLocks/>
          </p:cNvCxnSpPr>
          <p:nvPr/>
        </p:nvCxnSpPr>
        <p:spPr>
          <a:xfrm flipH="1">
            <a:off x="2677269" y="4561046"/>
            <a:ext cx="423227" cy="0"/>
          </a:xfrm>
          <a:prstGeom prst="line">
            <a:avLst/>
          </a:prstGeom>
          <a:ln w="38100">
            <a:solidFill>
              <a:srgbClr val="0C3967"/>
            </a:solidFill>
          </a:ln>
          <a:effectLst>
            <a:outerShdw blurRad="50800" dir="2700000" algn="tl"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F17FCBD-1D89-7A47-BCF7-987F56EC650F}"/>
              </a:ext>
            </a:extLst>
          </p:cNvPr>
          <p:cNvCxnSpPr>
            <a:cxnSpLocks/>
          </p:cNvCxnSpPr>
          <p:nvPr/>
        </p:nvCxnSpPr>
        <p:spPr>
          <a:xfrm flipH="1">
            <a:off x="2665828" y="3713493"/>
            <a:ext cx="423227" cy="0"/>
          </a:xfrm>
          <a:prstGeom prst="line">
            <a:avLst/>
          </a:prstGeom>
          <a:ln w="38100">
            <a:solidFill>
              <a:srgbClr val="0C3967"/>
            </a:solidFill>
          </a:ln>
          <a:effectLst>
            <a:outerShdw blurRad="50800" dir="2700000" algn="tl"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ACE6C9F-0FF1-4943-8577-76279EBFFEA3}"/>
              </a:ext>
            </a:extLst>
          </p:cNvPr>
          <p:cNvCxnSpPr>
            <a:cxnSpLocks/>
          </p:cNvCxnSpPr>
          <p:nvPr/>
        </p:nvCxnSpPr>
        <p:spPr>
          <a:xfrm flipH="1">
            <a:off x="2674535" y="2882153"/>
            <a:ext cx="423227" cy="0"/>
          </a:xfrm>
          <a:prstGeom prst="line">
            <a:avLst/>
          </a:prstGeom>
          <a:ln w="38100">
            <a:solidFill>
              <a:srgbClr val="0C3967"/>
            </a:solidFill>
          </a:ln>
          <a:effectLst>
            <a:outerShdw blurRad="50800" dir="2700000" algn="tl"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6CFB137-7875-0041-8FD2-30331C6C56A5}"/>
              </a:ext>
            </a:extLst>
          </p:cNvPr>
          <p:cNvCxnSpPr>
            <a:cxnSpLocks/>
          </p:cNvCxnSpPr>
          <p:nvPr/>
        </p:nvCxnSpPr>
        <p:spPr>
          <a:xfrm flipH="1">
            <a:off x="2690238" y="5417793"/>
            <a:ext cx="423227" cy="0"/>
          </a:xfrm>
          <a:prstGeom prst="line">
            <a:avLst/>
          </a:prstGeom>
          <a:ln w="38100">
            <a:solidFill>
              <a:srgbClr val="0C3967"/>
            </a:solidFill>
          </a:ln>
          <a:effectLst>
            <a:outerShdw blurRad="50800" dir="2700000" algn="tl"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E133B328-CC13-E246-ADA0-4BDF2553EE62}"/>
              </a:ext>
            </a:extLst>
          </p:cNvPr>
          <p:cNvSpPr/>
          <p:nvPr/>
        </p:nvSpPr>
        <p:spPr>
          <a:xfrm>
            <a:off x="1336473" y="2721219"/>
            <a:ext cx="1396335" cy="609600"/>
          </a:xfrm>
          <a:prstGeom prst="rect">
            <a:avLst/>
          </a:prstGeom>
          <a:solidFill>
            <a:srgbClr val="899FB5"/>
          </a:solidFill>
          <a:ln>
            <a:noFill/>
          </a:ln>
          <a:effectLst>
            <a:outerShdw blurRad="50800" dir="2700000" algn="tl"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latin typeface="Helvetica"/>
                <a:cs typeface="Helvetica"/>
              </a:rPr>
              <a:t>Biology</a:t>
            </a:r>
            <a:endParaRPr lang="en-US" sz="1600" dirty="0">
              <a:latin typeface="Helvetica" pitchFamily="2" charset="0"/>
            </a:endParaRPr>
          </a:p>
        </p:txBody>
      </p:sp>
      <p:sp>
        <p:nvSpPr>
          <p:cNvPr id="28" name="Rectangle 27">
            <a:extLst>
              <a:ext uri="{FF2B5EF4-FFF2-40B4-BE49-F238E27FC236}">
                <a16:creationId xmlns:a16="http://schemas.microsoft.com/office/drawing/2014/main" id="{B878F244-D560-C842-B6E6-04CF01378EAA}"/>
              </a:ext>
            </a:extLst>
          </p:cNvPr>
          <p:cNvSpPr/>
          <p:nvPr/>
        </p:nvSpPr>
        <p:spPr>
          <a:xfrm>
            <a:off x="1336473" y="3493611"/>
            <a:ext cx="1396335" cy="609600"/>
          </a:xfrm>
          <a:prstGeom prst="rect">
            <a:avLst/>
          </a:prstGeom>
          <a:solidFill>
            <a:srgbClr val="899FB5"/>
          </a:solidFill>
          <a:ln>
            <a:noFill/>
          </a:ln>
          <a:effectLst>
            <a:outerShdw blurRad="50800" dir="2700000" algn="tl"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latin typeface="Helvetica"/>
                <a:cs typeface="Helvetica"/>
              </a:rPr>
              <a:t>Chemistry</a:t>
            </a:r>
            <a:endParaRPr lang="en-US" sz="1600" dirty="0">
              <a:latin typeface="Helvetica" pitchFamily="2" charset="0"/>
            </a:endParaRPr>
          </a:p>
        </p:txBody>
      </p:sp>
      <p:sp>
        <p:nvSpPr>
          <p:cNvPr id="29" name="Rectangle 28">
            <a:extLst>
              <a:ext uri="{FF2B5EF4-FFF2-40B4-BE49-F238E27FC236}">
                <a16:creationId xmlns:a16="http://schemas.microsoft.com/office/drawing/2014/main" id="{E3B793C5-9C4B-DA41-B807-746120E95F7E}"/>
              </a:ext>
            </a:extLst>
          </p:cNvPr>
          <p:cNvSpPr/>
          <p:nvPr/>
        </p:nvSpPr>
        <p:spPr>
          <a:xfrm>
            <a:off x="1336473" y="4266003"/>
            <a:ext cx="1396335" cy="609600"/>
          </a:xfrm>
          <a:prstGeom prst="rect">
            <a:avLst/>
          </a:prstGeom>
          <a:solidFill>
            <a:srgbClr val="899FB5"/>
          </a:solidFill>
          <a:ln>
            <a:noFill/>
          </a:ln>
          <a:effectLst>
            <a:outerShdw blurRad="50800" dir="2700000" algn="tl"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dirty="0">
                <a:latin typeface="Helvetica"/>
                <a:cs typeface="Helvetica"/>
              </a:rPr>
              <a:t>Earth &amp; Space Sciences</a:t>
            </a:r>
          </a:p>
        </p:txBody>
      </p:sp>
      <p:sp>
        <p:nvSpPr>
          <p:cNvPr id="30" name="Rectangle 29">
            <a:extLst>
              <a:ext uri="{FF2B5EF4-FFF2-40B4-BE49-F238E27FC236}">
                <a16:creationId xmlns:a16="http://schemas.microsoft.com/office/drawing/2014/main" id="{430C4E60-11BD-9947-A872-2613B19E6004}"/>
              </a:ext>
            </a:extLst>
          </p:cNvPr>
          <p:cNvSpPr/>
          <p:nvPr/>
        </p:nvSpPr>
        <p:spPr>
          <a:xfrm>
            <a:off x="1336568" y="5044863"/>
            <a:ext cx="1396335" cy="609600"/>
          </a:xfrm>
          <a:prstGeom prst="rect">
            <a:avLst/>
          </a:prstGeom>
          <a:solidFill>
            <a:srgbClr val="899FB5"/>
          </a:solidFill>
          <a:ln>
            <a:noFill/>
          </a:ln>
          <a:effectLst>
            <a:outerShdw blurRad="50800" dir="2700000" algn="tl"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latin typeface="Helvetica"/>
                <a:cs typeface="Helvetica"/>
              </a:rPr>
              <a:t>Mathematics</a:t>
            </a:r>
            <a:endParaRPr lang="en-US" sz="1600" dirty="0">
              <a:latin typeface="Helvetica" pitchFamily="2" charset="0"/>
            </a:endParaRPr>
          </a:p>
        </p:txBody>
      </p:sp>
      <p:sp>
        <p:nvSpPr>
          <p:cNvPr id="31" name="Rectangle 30">
            <a:extLst>
              <a:ext uri="{FF2B5EF4-FFF2-40B4-BE49-F238E27FC236}">
                <a16:creationId xmlns:a16="http://schemas.microsoft.com/office/drawing/2014/main" id="{90EC936C-9F68-8D43-860E-7503C699D449}"/>
              </a:ext>
            </a:extLst>
          </p:cNvPr>
          <p:cNvSpPr/>
          <p:nvPr/>
        </p:nvSpPr>
        <p:spPr>
          <a:xfrm>
            <a:off x="1336473" y="5823723"/>
            <a:ext cx="1396335" cy="609600"/>
          </a:xfrm>
          <a:prstGeom prst="rect">
            <a:avLst/>
          </a:prstGeom>
          <a:solidFill>
            <a:srgbClr val="899FB5"/>
          </a:solidFill>
          <a:ln>
            <a:noFill/>
          </a:ln>
          <a:effectLst>
            <a:outerShdw blurRad="50800" dir="2700000" algn="tl"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latin typeface="Helvetica"/>
                <a:cs typeface="Helvetica"/>
              </a:rPr>
              <a:t>Physics</a:t>
            </a:r>
            <a:endParaRPr lang="en-US" sz="1600" dirty="0">
              <a:latin typeface="Helvetica" pitchFamily="2" charset="0"/>
            </a:endParaRPr>
          </a:p>
        </p:txBody>
      </p:sp>
      <p:cxnSp>
        <p:nvCxnSpPr>
          <p:cNvPr id="32" name="Straight Connector 31">
            <a:extLst>
              <a:ext uri="{FF2B5EF4-FFF2-40B4-BE49-F238E27FC236}">
                <a16:creationId xmlns:a16="http://schemas.microsoft.com/office/drawing/2014/main" id="{081C5A85-E5E2-C740-8397-641CE652C876}"/>
              </a:ext>
            </a:extLst>
          </p:cNvPr>
          <p:cNvCxnSpPr>
            <a:cxnSpLocks/>
          </p:cNvCxnSpPr>
          <p:nvPr/>
        </p:nvCxnSpPr>
        <p:spPr>
          <a:xfrm>
            <a:off x="3093413" y="2053704"/>
            <a:ext cx="18121" cy="4210287"/>
          </a:xfrm>
          <a:prstGeom prst="line">
            <a:avLst/>
          </a:prstGeom>
          <a:ln w="38100">
            <a:solidFill>
              <a:srgbClr val="0C3967"/>
            </a:solidFill>
          </a:ln>
          <a:effectLst>
            <a:outerShdw blurRad="50800" dir="2700000" algn="tl"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4C4B8624-7554-F648-AD25-884DFE84B394}"/>
              </a:ext>
            </a:extLst>
          </p:cNvPr>
          <p:cNvSpPr/>
          <p:nvPr/>
        </p:nvSpPr>
        <p:spPr>
          <a:xfrm>
            <a:off x="1309693" y="1919279"/>
            <a:ext cx="2133290" cy="609600"/>
          </a:xfrm>
          <a:prstGeom prst="rect">
            <a:avLst/>
          </a:prstGeom>
          <a:solidFill>
            <a:srgbClr val="899FB5"/>
          </a:solidFill>
          <a:ln>
            <a:noFill/>
          </a:ln>
          <a:effectLst>
            <a:outerShdw blurRad="50800" dir="2700000" algn="tl"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Helvetica"/>
                <a:cs typeface="Helvetica"/>
              </a:rPr>
              <a:t>Natural Sciences</a:t>
            </a:r>
          </a:p>
        </p:txBody>
      </p:sp>
      <p:cxnSp>
        <p:nvCxnSpPr>
          <p:cNvPr id="34" name="Straight Connector 33">
            <a:extLst>
              <a:ext uri="{FF2B5EF4-FFF2-40B4-BE49-F238E27FC236}">
                <a16:creationId xmlns:a16="http://schemas.microsoft.com/office/drawing/2014/main" id="{ACF226C0-F1B7-6940-A969-DB8EB2DABC27}"/>
              </a:ext>
            </a:extLst>
          </p:cNvPr>
          <p:cNvCxnSpPr>
            <a:cxnSpLocks/>
          </p:cNvCxnSpPr>
          <p:nvPr/>
        </p:nvCxnSpPr>
        <p:spPr>
          <a:xfrm flipH="1">
            <a:off x="4838579" y="4561044"/>
            <a:ext cx="423227" cy="0"/>
          </a:xfrm>
          <a:prstGeom prst="line">
            <a:avLst/>
          </a:prstGeom>
          <a:ln w="38100">
            <a:solidFill>
              <a:srgbClr val="0C3967"/>
            </a:solidFill>
          </a:ln>
          <a:effectLst>
            <a:outerShdw blurRad="50800" dir="2700000" algn="tl"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3BA1579-20E2-514A-B32E-C88CD341FB66}"/>
              </a:ext>
            </a:extLst>
          </p:cNvPr>
          <p:cNvCxnSpPr>
            <a:cxnSpLocks/>
          </p:cNvCxnSpPr>
          <p:nvPr/>
        </p:nvCxnSpPr>
        <p:spPr>
          <a:xfrm flipH="1">
            <a:off x="4827138" y="3713491"/>
            <a:ext cx="423227" cy="0"/>
          </a:xfrm>
          <a:prstGeom prst="line">
            <a:avLst/>
          </a:prstGeom>
          <a:ln w="38100">
            <a:solidFill>
              <a:srgbClr val="0C3967"/>
            </a:solidFill>
          </a:ln>
          <a:effectLst>
            <a:outerShdw blurRad="50800" dir="2700000" algn="tl"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3D65CC1-7413-F148-A362-36BD0FB3EB19}"/>
              </a:ext>
            </a:extLst>
          </p:cNvPr>
          <p:cNvCxnSpPr>
            <a:cxnSpLocks/>
          </p:cNvCxnSpPr>
          <p:nvPr/>
        </p:nvCxnSpPr>
        <p:spPr>
          <a:xfrm flipH="1">
            <a:off x="4835845" y="2882151"/>
            <a:ext cx="423227" cy="0"/>
          </a:xfrm>
          <a:prstGeom prst="line">
            <a:avLst/>
          </a:prstGeom>
          <a:ln w="38100">
            <a:solidFill>
              <a:srgbClr val="0C3967"/>
            </a:solidFill>
          </a:ln>
          <a:effectLst>
            <a:outerShdw blurRad="50800" dir="2700000" algn="tl"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FB07B69-089C-594B-B9FD-AB72D5D3D9A6}"/>
              </a:ext>
            </a:extLst>
          </p:cNvPr>
          <p:cNvCxnSpPr>
            <a:cxnSpLocks/>
          </p:cNvCxnSpPr>
          <p:nvPr/>
        </p:nvCxnSpPr>
        <p:spPr>
          <a:xfrm flipH="1">
            <a:off x="4851548" y="5417791"/>
            <a:ext cx="423227" cy="0"/>
          </a:xfrm>
          <a:prstGeom prst="line">
            <a:avLst/>
          </a:prstGeom>
          <a:ln w="38100">
            <a:solidFill>
              <a:srgbClr val="0C3967"/>
            </a:solidFill>
          </a:ln>
          <a:effectLst>
            <a:outerShdw blurRad="50800" dir="2700000" algn="tl"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435B776-80F7-B54D-92E3-378B7512C5CC}"/>
              </a:ext>
            </a:extLst>
          </p:cNvPr>
          <p:cNvCxnSpPr>
            <a:cxnSpLocks/>
          </p:cNvCxnSpPr>
          <p:nvPr/>
        </p:nvCxnSpPr>
        <p:spPr>
          <a:xfrm>
            <a:off x="4825232" y="2073874"/>
            <a:ext cx="26316" cy="3364089"/>
          </a:xfrm>
          <a:prstGeom prst="line">
            <a:avLst/>
          </a:prstGeom>
          <a:ln w="38100">
            <a:solidFill>
              <a:srgbClr val="0C3967"/>
            </a:solidFill>
          </a:ln>
          <a:effectLst>
            <a:outerShdw blurRad="50800" dir="2700000" algn="tl"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7D025B3B-5DA0-0E4D-8A6C-D18D272C63C6}"/>
              </a:ext>
            </a:extLst>
          </p:cNvPr>
          <p:cNvSpPr/>
          <p:nvPr/>
        </p:nvSpPr>
        <p:spPr>
          <a:xfrm>
            <a:off x="5129439" y="2721219"/>
            <a:ext cx="1396335" cy="609600"/>
          </a:xfrm>
          <a:prstGeom prst="rect">
            <a:avLst/>
          </a:prstGeom>
          <a:solidFill>
            <a:srgbClr val="899FB5"/>
          </a:solidFill>
          <a:ln>
            <a:noFill/>
          </a:ln>
          <a:effectLst>
            <a:outerShdw blurRad="50800" dir="2700000" algn="tl"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dirty="0">
                <a:latin typeface="Helvetica"/>
                <a:cs typeface="Helvetica"/>
              </a:rPr>
              <a:t>Computer Science</a:t>
            </a:r>
          </a:p>
        </p:txBody>
      </p:sp>
      <p:sp>
        <p:nvSpPr>
          <p:cNvPr id="40" name="Rectangle 39">
            <a:extLst>
              <a:ext uri="{FF2B5EF4-FFF2-40B4-BE49-F238E27FC236}">
                <a16:creationId xmlns:a16="http://schemas.microsoft.com/office/drawing/2014/main" id="{2C573EA2-C05F-AE42-90B0-F6F9F37FB5C1}"/>
              </a:ext>
            </a:extLst>
          </p:cNvPr>
          <p:cNvSpPr/>
          <p:nvPr/>
        </p:nvSpPr>
        <p:spPr>
          <a:xfrm>
            <a:off x="5129439" y="3491751"/>
            <a:ext cx="1396335" cy="609600"/>
          </a:xfrm>
          <a:prstGeom prst="rect">
            <a:avLst/>
          </a:prstGeom>
          <a:solidFill>
            <a:srgbClr val="899FB5"/>
          </a:solidFill>
          <a:ln>
            <a:noFill/>
          </a:ln>
          <a:effectLst>
            <a:outerShdw blurRad="50800" dir="2700000" algn="tl"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dirty="0">
                <a:latin typeface="Helvetica"/>
                <a:cs typeface="Helvetica"/>
              </a:rPr>
              <a:t>Agricultural Sciences</a:t>
            </a:r>
          </a:p>
        </p:txBody>
      </p:sp>
      <p:sp>
        <p:nvSpPr>
          <p:cNvPr id="41" name="Rectangle 40">
            <a:extLst>
              <a:ext uri="{FF2B5EF4-FFF2-40B4-BE49-F238E27FC236}">
                <a16:creationId xmlns:a16="http://schemas.microsoft.com/office/drawing/2014/main" id="{BA5C72BF-3807-2A4D-90EE-5638A54651F8}"/>
              </a:ext>
            </a:extLst>
          </p:cNvPr>
          <p:cNvSpPr/>
          <p:nvPr/>
        </p:nvSpPr>
        <p:spPr>
          <a:xfrm>
            <a:off x="5129439" y="4301267"/>
            <a:ext cx="1396335" cy="609600"/>
          </a:xfrm>
          <a:prstGeom prst="rect">
            <a:avLst/>
          </a:prstGeom>
          <a:solidFill>
            <a:srgbClr val="899FB5"/>
          </a:solidFill>
          <a:ln>
            <a:noFill/>
          </a:ln>
          <a:effectLst>
            <a:outerShdw blurRad="50800" dir="2700000" algn="tl"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dirty="0">
                <a:latin typeface="Helvetica"/>
                <a:cs typeface="Helvetica"/>
              </a:rPr>
              <a:t>Engineering &amp; Technology</a:t>
            </a:r>
          </a:p>
        </p:txBody>
      </p:sp>
      <p:sp>
        <p:nvSpPr>
          <p:cNvPr id="42" name="Rectangle 41">
            <a:extLst>
              <a:ext uri="{FF2B5EF4-FFF2-40B4-BE49-F238E27FC236}">
                <a16:creationId xmlns:a16="http://schemas.microsoft.com/office/drawing/2014/main" id="{403AF586-EB4F-0C4C-8B55-BB3E94A797BE}"/>
              </a:ext>
            </a:extLst>
          </p:cNvPr>
          <p:cNvSpPr/>
          <p:nvPr/>
        </p:nvSpPr>
        <p:spPr>
          <a:xfrm>
            <a:off x="5129439" y="5044863"/>
            <a:ext cx="1396335" cy="609600"/>
          </a:xfrm>
          <a:prstGeom prst="rect">
            <a:avLst/>
          </a:prstGeom>
          <a:solidFill>
            <a:srgbClr val="899FB5"/>
          </a:solidFill>
          <a:ln>
            <a:noFill/>
          </a:ln>
          <a:effectLst>
            <a:outerShdw blurRad="50800" dir="2700000" algn="tl"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dirty="0">
                <a:latin typeface="Helvetica"/>
                <a:cs typeface="Helvetica"/>
              </a:rPr>
              <a:t>Health Sciences</a:t>
            </a:r>
          </a:p>
        </p:txBody>
      </p:sp>
      <p:sp>
        <p:nvSpPr>
          <p:cNvPr id="19" name="Rectangle 18">
            <a:extLst>
              <a:ext uri="{FF2B5EF4-FFF2-40B4-BE49-F238E27FC236}">
                <a16:creationId xmlns:a16="http://schemas.microsoft.com/office/drawing/2014/main" id="{4EF605DA-B076-4648-B2E5-A14E6FCD8E3D}"/>
              </a:ext>
            </a:extLst>
          </p:cNvPr>
          <p:cNvSpPr/>
          <p:nvPr/>
        </p:nvSpPr>
        <p:spPr>
          <a:xfrm>
            <a:off x="4395812" y="1902613"/>
            <a:ext cx="2133290" cy="609600"/>
          </a:xfrm>
          <a:prstGeom prst="rect">
            <a:avLst/>
          </a:prstGeom>
          <a:solidFill>
            <a:srgbClr val="899FB5"/>
          </a:solidFill>
          <a:ln>
            <a:noFill/>
          </a:ln>
          <a:effectLst>
            <a:outerShdw blurRad="50800" dir="2700000" algn="tl"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Helvetica"/>
                <a:cs typeface="Helvetica"/>
              </a:rPr>
              <a:t>Applied Sciences</a:t>
            </a:r>
          </a:p>
        </p:txBody>
      </p:sp>
      <p:grpSp>
        <p:nvGrpSpPr>
          <p:cNvPr id="46" name="Group 45">
            <a:extLst>
              <a:ext uri="{FF2B5EF4-FFF2-40B4-BE49-F238E27FC236}">
                <a16:creationId xmlns:a16="http://schemas.microsoft.com/office/drawing/2014/main" id="{96EB7558-8A31-0643-9546-3FB6B5E041E7}"/>
              </a:ext>
            </a:extLst>
          </p:cNvPr>
          <p:cNvGrpSpPr/>
          <p:nvPr/>
        </p:nvGrpSpPr>
        <p:grpSpPr>
          <a:xfrm>
            <a:off x="1309693" y="7195080"/>
            <a:ext cx="5216082" cy="432323"/>
            <a:chOff x="187192" y="7669471"/>
            <a:chExt cx="5216082" cy="432323"/>
          </a:xfrm>
        </p:grpSpPr>
        <p:sp>
          <p:nvSpPr>
            <p:cNvPr id="47" name="Rounded Rectangle 46">
              <a:extLst>
                <a:ext uri="{FF2B5EF4-FFF2-40B4-BE49-F238E27FC236}">
                  <a16:creationId xmlns:a16="http://schemas.microsoft.com/office/drawing/2014/main" id="{38F4B8AB-E97C-D146-B188-277BC3B718F8}"/>
                </a:ext>
              </a:extLst>
            </p:cNvPr>
            <p:cNvSpPr/>
            <p:nvPr/>
          </p:nvSpPr>
          <p:spPr>
            <a:xfrm>
              <a:off x="187192" y="7669471"/>
              <a:ext cx="5216082" cy="268665"/>
            </a:xfrm>
            <a:prstGeom prst="roundRect">
              <a:avLst>
                <a:gd name="adj" fmla="val 26837"/>
              </a:avLst>
            </a:prstGeom>
            <a:solidFill>
              <a:srgbClr val="899FB5"/>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t>https://www.basicknowledge101.com/pdf/</a:t>
              </a:r>
              <a:r>
                <a:rPr lang="en-US" sz="1200" dirty="0" err="1"/>
                <a:t>academicdisciplinesoutline.pdf</a:t>
              </a:r>
              <a:endParaRPr lang="en-US" sz="1200" dirty="0"/>
            </a:p>
          </p:txBody>
        </p:sp>
        <p:sp>
          <p:nvSpPr>
            <p:cNvPr id="48" name="Left Arrow 47">
              <a:extLst>
                <a:ext uri="{FF2B5EF4-FFF2-40B4-BE49-F238E27FC236}">
                  <a16:creationId xmlns:a16="http://schemas.microsoft.com/office/drawing/2014/main" id="{725AD5E9-E026-4D42-AB71-B2B40F366B58}"/>
                </a:ext>
              </a:extLst>
            </p:cNvPr>
            <p:cNvSpPr/>
            <p:nvPr/>
          </p:nvSpPr>
          <p:spPr>
            <a:xfrm rot="4285508">
              <a:off x="5084716" y="7915402"/>
              <a:ext cx="238207" cy="134577"/>
            </a:xfrm>
            <a:prstGeom prst="leftArrow">
              <a:avLst>
                <a:gd name="adj1" fmla="val 24885"/>
                <a:gd name="adj2" fmla="val 122520"/>
              </a:avLst>
            </a:prstGeom>
            <a:solidFill>
              <a:srgbClr val="333333"/>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157646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8E71DB52-6DBD-F74C-ADC9-1E2C4F428AAB}"/>
              </a:ext>
            </a:extLst>
          </p:cNvPr>
          <p:cNvSpPr txBox="1"/>
          <p:nvPr/>
        </p:nvSpPr>
        <p:spPr>
          <a:xfrm>
            <a:off x="7800186" y="342904"/>
            <a:ext cx="527709" cy="461665"/>
          </a:xfrm>
          <a:prstGeom prst="rect">
            <a:avLst/>
          </a:prstGeom>
          <a:noFill/>
        </p:spPr>
        <p:txBody>
          <a:bodyPr wrap="none" rtlCol="0">
            <a:spAutoFit/>
          </a:bodyPr>
          <a:lstStyle/>
          <a:p>
            <a:pPr algn="ctr"/>
            <a:r>
              <a:rPr lang="en-US" sz="2400" dirty="0">
                <a:solidFill>
                  <a:srgbClr val="FFFFFF"/>
                </a:solidFill>
                <a:latin typeface="Helvetica" pitchFamily="2" charset="0"/>
              </a:rPr>
              <a:t>32</a:t>
            </a:r>
          </a:p>
        </p:txBody>
      </p:sp>
      <p:cxnSp>
        <p:nvCxnSpPr>
          <p:cNvPr id="11" name="Straight Connector 10">
            <a:extLst>
              <a:ext uri="{FF2B5EF4-FFF2-40B4-BE49-F238E27FC236}">
                <a16:creationId xmlns:a16="http://schemas.microsoft.com/office/drawing/2014/main" id="{28A38182-39DC-E747-9BE2-05175A44A946}"/>
              </a:ext>
            </a:extLst>
          </p:cNvPr>
          <p:cNvCxnSpPr>
            <a:cxnSpLocks/>
          </p:cNvCxnSpPr>
          <p:nvPr/>
        </p:nvCxnSpPr>
        <p:spPr>
          <a:xfrm>
            <a:off x="4154801" y="1412944"/>
            <a:ext cx="0" cy="5683624"/>
          </a:xfrm>
          <a:prstGeom prst="line">
            <a:avLst/>
          </a:prstGeom>
          <a:ln w="85725">
            <a:solidFill>
              <a:srgbClr val="99291E"/>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6E0CE7D8-3DEB-944D-87F7-BC99E25D8AEA}"/>
              </a:ext>
            </a:extLst>
          </p:cNvPr>
          <p:cNvSpPr/>
          <p:nvPr/>
        </p:nvSpPr>
        <p:spPr>
          <a:xfrm>
            <a:off x="-9308" y="1043137"/>
            <a:ext cx="3751500" cy="369807"/>
          </a:xfrm>
          <a:prstGeom prst="rect">
            <a:avLst/>
          </a:prstGeom>
          <a:solidFill>
            <a:srgbClr val="899FB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sz="1200" dirty="0">
                <a:solidFill>
                  <a:schemeClr val="bg1"/>
                </a:solidFill>
                <a:latin typeface="Helvetica"/>
                <a:cs typeface="Helvetica"/>
              </a:rPr>
              <a:t>(Science, Technology, Engineering &amp; Math) </a:t>
            </a:r>
            <a:r>
              <a:rPr lang="en-US" sz="1600" dirty="0">
                <a:solidFill>
                  <a:schemeClr val="bg1"/>
                </a:solidFill>
                <a:latin typeface="Helvetica"/>
                <a:cs typeface="Helvetica"/>
              </a:rPr>
              <a:t>STEM</a:t>
            </a:r>
          </a:p>
        </p:txBody>
      </p:sp>
      <p:sp>
        <p:nvSpPr>
          <p:cNvPr id="18" name="Rectangle 17">
            <a:extLst>
              <a:ext uri="{FF2B5EF4-FFF2-40B4-BE49-F238E27FC236}">
                <a16:creationId xmlns:a16="http://schemas.microsoft.com/office/drawing/2014/main" id="{3E9098F5-B866-AF49-A88E-17F0FE8D811B}"/>
              </a:ext>
            </a:extLst>
          </p:cNvPr>
          <p:cNvSpPr/>
          <p:nvPr/>
        </p:nvSpPr>
        <p:spPr>
          <a:xfrm>
            <a:off x="4567411" y="1030308"/>
            <a:ext cx="3890789" cy="395464"/>
          </a:xfrm>
          <a:prstGeom prst="rect">
            <a:avLst/>
          </a:prstGeom>
          <a:solidFill>
            <a:srgbClr val="899FB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dirty="0">
                <a:solidFill>
                  <a:schemeClr val="bg1"/>
                </a:solidFill>
                <a:latin typeface="Helvetica"/>
                <a:cs typeface="Helvetica"/>
              </a:rPr>
              <a:t>PS </a:t>
            </a:r>
            <a:r>
              <a:rPr lang="en-US" sz="1200" dirty="0">
                <a:solidFill>
                  <a:schemeClr val="bg1"/>
                </a:solidFill>
                <a:latin typeface="Helvetica"/>
                <a:cs typeface="Helvetica"/>
              </a:rPr>
              <a:t>(Public Service)</a:t>
            </a:r>
            <a:endParaRPr lang="en-US" dirty="0">
              <a:solidFill>
                <a:schemeClr val="bg1"/>
              </a:solidFill>
              <a:latin typeface="Helvetica"/>
              <a:cs typeface="Helvetica"/>
            </a:endParaRPr>
          </a:p>
        </p:txBody>
      </p:sp>
      <p:sp>
        <p:nvSpPr>
          <p:cNvPr id="14" name="Rectangle 13">
            <a:extLst>
              <a:ext uri="{FF2B5EF4-FFF2-40B4-BE49-F238E27FC236}">
                <a16:creationId xmlns:a16="http://schemas.microsoft.com/office/drawing/2014/main" id="{5ADEBF72-158B-A441-80C8-6632CFA7A074}"/>
              </a:ext>
            </a:extLst>
          </p:cNvPr>
          <p:cNvSpPr/>
          <p:nvPr/>
        </p:nvSpPr>
        <p:spPr>
          <a:xfrm>
            <a:off x="2074366" y="342903"/>
            <a:ext cx="4006497" cy="461665"/>
          </a:xfrm>
          <a:prstGeom prst="rect">
            <a:avLst/>
          </a:prstGeom>
          <a:solidFill>
            <a:srgbClr val="899FB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Helvetica"/>
                <a:cs typeface="Helvetica"/>
              </a:rPr>
              <a:t>Majors Listed By Meta-Majors</a:t>
            </a:r>
          </a:p>
        </p:txBody>
      </p:sp>
      <p:graphicFrame>
        <p:nvGraphicFramePr>
          <p:cNvPr id="6" name="Table 5">
            <a:extLst>
              <a:ext uri="{FF2B5EF4-FFF2-40B4-BE49-F238E27FC236}">
                <a16:creationId xmlns:a16="http://schemas.microsoft.com/office/drawing/2014/main" id="{2F2B8073-C4E7-6447-98F2-145D53E6F5F5}"/>
              </a:ext>
            </a:extLst>
          </p:cNvPr>
          <p:cNvGraphicFramePr>
            <a:graphicFrameLocks noGrp="1"/>
          </p:cNvGraphicFramePr>
          <p:nvPr>
            <p:extLst>
              <p:ext uri="{D42A27DB-BD31-4B8C-83A1-F6EECF244321}">
                <p14:modId xmlns:p14="http://schemas.microsoft.com/office/powerpoint/2010/main" val="1899986892"/>
              </p:ext>
            </p:extLst>
          </p:nvPr>
        </p:nvGraphicFramePr>
        <p:xfrm>
          <a:off x="815600" y="1617789"/>
          <a:ext cx="2926592" cy="5577269"/>
        </p:xfrm>
        <a:graphic>
          <a:graphicData uri="http://schemas.openxmlformats.org/drawingml/2006/table">
            <a:tbl>
              <a:tblPr firstRow="1" firstCol="1" bandRow="1">
                <a:tableStyleId>{5C22544A-7EE6-4342-B048-85BDC9FD1C3A}</a:tableStyleId>
              </a:tblPr>
              <a:tblGrid>
                <a:gridCol w="2926592">
                  <a:extLst>
                    <a:ext uri="{9D8B030D-6E8A-4147-A177-3AD203B41FA5}">
                      <a16:colId xmlns:a16="http://schemas.microsoft.com/office/drawing/2014/main" val="3844333090"/>
                    </a:ext>
                  </a:extLst>
                </a:gridCol>
              </a:tblGrid>
              <a:tr h="59471">
                <a:tc>
                  <a:txBody>
                    <a:bodyPr/>
                    <a:lstStyle/>
                    <a:p>
                      <a:pPr marL="0" marR="0" algn="r">
                        <a:lnSpc>
                          <a:spcPct val="107000"/>
                        </a:lnSpc>
                        <a:spcBef>
                          <a:spcPts val="0"/>
                        </a:spcBef>
                        <a:spcAft>
                          <a:spcPts val="0"/>
                        </a:spcAft>
                      </a:pPr>
                      <a:endParaRPr lang="en-US" sz="800" dirty="0">
                        <a:solidFill>
                          <a:srgbClr val="1B4571"/>
                        </a:solidFill>
                        <a:effectLst/>
                        <a:latin typeface="Helvetica" pitchFamily="2" charset="0"/>
                      </a:endParaRPr>
                    </a:p>
                  </a:txBody>
                  <a:tcPr marL="56597" marR="56597" marT="0" marB="0">
                    <a:solidFill>
                      <a:schemeClr val="bg1"/>
                    </a:solidFill>
                  </a:tcPr>
                </a:tc>
                <a:extLst>
                  <a:ext uri="{0D108BD9-81ED-4DB2-BD59-A6C34878D82A}">
                    <a16:rowId xmlns:a16="http://schemas.microsoft.com/office/drawing/2014/main" val="1207892453"/>
                  </a:ext>
                </a:extLst>
              </a:tr>
              <a:tr h="102870">
                <a:tc>
                  <a:txBody>
                    <a:bodyPr/>
                    <a:lstStyle/>
                    <a:p>
                      <a:pPr marL="0" marR="0" algn="r">
                        <a:lnSpc>
                          <a:spcPct val="107000"/>
                        </a:lnSpc>
                        <a:spcBef>
                          <a:spcPts val="0"/>
                        </a:spcBef>
                        <a:spcAft>
                          <a:spcPts val="0"/>
                        </a:spcAft>
                      </a:pPr>
                      <a:r>
                        <a:rPr lang="en-US" sz="800" dirty="0">
                          <a:solidFill>
                            <a:srgbClr val="1B4571"/>
                          </a:solidFill>
                          <a:effectLst/>
                          <a:latin typeface="Helvetica" pitchFamily="2" charset="0"/>
                        </a:rPr>
                        <a:t>Nutritional Sciences &amp; Dietetics</a:t>
                      </a:r>
                      <a:endParaRPr lang="en-US" sz="800" dirty="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56597" marR="56597" marT="0" marB="0">
                    <a:solidFill>
                      <a:schemeClr val="bg1"/>
                    </a:solidFill>
                  </a:tcPr>
                </a:tc>
                <a:extLst>
                  <a:ext uri="{0D108BD9-81ED-4DB2-BD59-A6C34878D82A}">
                    <a16:rowId xmlns:a16="http://schemas.microsoft.com/office/drawing/2014/main" val="3868495486"/>
                  </a:ext>
                </a:extLst>
              </a:tr>
              <a:tr h="102870">
                <a:tc>
                  <a:txBody>
                    <a:bodyPr/>
                    <a:lstStyle/>
                    <a:p>
                      <a:pPr marL="0" marR="0" algn="r">
                        <a:lnSpc>
                          <a:spcPct val="107000"/>
                        </a:lnSpc>
                        <a:spcBef>
                          <a:spcPts val="0"/>
                        </a:spcBef>
                        <a:spcAft>
                          <a:spcPts val="0"/>
                        </a:spcAft>
                      </a:pPr>
                      <a:r>
                        <a:rPr lang="en-US" sz="800">
                          <a:solidFill>
                            <a:srgbClr val="1B4571"/>
                          </a:solidFill>
                          <a:effectLst/>
                          <a:latin typeface="Helvetica" pitchFamily="2" charset="0"/>
                        </a:rPr>
                        <a:t>Nutrition</a:t>
                      </a:r>
                      <a:endParaRPr lang="en-US" sz="8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56597" marR="56597" marT="0" marB="0">
                    <a:solidFill>
                      <a:schemeClr val="bg1"/>
                    </a:solidFill>
                  </a:tcPr>
                </a:tc>
                <a:extLst>
                  <a:ext uri="{0D108BD9-81ED-4DB2-BD59-A6C34878D82A}">
                    <a16:rowId xmlns:a16="http://schemas.microsoft.com/office/drawing/2014/main" val="3471395418"/>
                  </a:ext>
                </a:extLst>
              </a:tr>
              <a:tr h="102870">
                <a:tc>
                  <a:txBody>
                    <a:bodyPr/>
                    <a:lstStyle/>
                    <a:p>
                      <a:pPr marL="0" marR="0" algn="r">
                        <a:lnSpc>
                          <a:spcPct val="107000"/>
                        </a:lnSpc>
                        <a:spcBef>
                          <a:spcPts val="0"/>
                        </a:spcBef>
                        <a:spcAft>
                          <a:spcPts val="0"/>
                        </a:spcAft>
                      </a:pPr>
                      <a:r>
                        <a:rPr lang="en-US" sz="800">
                          <a:solidFill>
                            <a:srgbClr val="1B4571"/>
                          </a:solidFill>
                          <a:effectLst/>
                          <a:latin typeface="Helvetica" pitchFamily="2" charset="0"/>
                        </a:rPr>
                        <a:t>Human Sciences</a:t>
                      </a:r>
                      <a:endParaRPr lang="en-US" sz="8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56597" marR="56597" marT="0" marB="0">
                    <a:solidFill>
                      <a:schemeClr val="bg1"/>
                    </a:solidFill>
                  </a:tcPr>
                </a:tc>
                <a:extLst>
                  <a:ext uri="{0D108BD9-81ED-4DB2-BD59-A6C34878D82A}">
                    <a16:rowId xmlns:a16="http://schemas.microsoft.com/office/drawing/2014/main" val="3883906245"/>
                  </a:ext>
                </a:extLst>
              </a:tr>
              <a:tr h="102870">
                <a:tc>
                  <a:txBody>
                    <a:bodyPr/>
                    <a:lstStyle/>
                    <a:p>
                      <a:pPr marL="0" marR="0" algn="r">
                        <a:lnSpc>
                          <a:spcPct val="107000"/>
                        </a:lnSpc>
                        <a:spcBef>
                          <a:spcPts val="0"/>
                        </a:spcBef>
                        <a:spcAft>
                          <a:spcPts val="0"/>
                        </a:spcAft>
                      </a:pPr>
                      <a:r>
                        <a:rPr lang="en-US" sz="800">
                          <a:solidFill>
                            <a:srgbClr val="1B4571"/>
                          </a:solidFill>
                          <a:effectLst/>
                          <a:latin typeface="Helvetica" pitchFamily="2" charset="0"/>
                        </a:rPr>
                        <a:t>Architecture</a:t>
                      </a:r>
                      <a:endParaRPr lang="en-US" sz="8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56597" marR="56597" marT="0" marB="0">
                    <a:solidFill>
                      <a:schemeClr val="bg1"/>
                    </a:solidFill>
                  </a:tcPr>
                </a:tc>
                <a:extLst>
                  <a:ext uri="{0D108BD9-81ED-4DB2-BD59-A6C34878D82A}">
                    <a16:rowId xmlns:a16="http://schemas.microsoft.com/office/drawing/2014/main" val="1569053218"/>
                  </a:ext>
                </a:extLst>
              </a:tr>
              <a:tr h="102870">
                <a:tc>
                  <a:txBody>
                    <a:bodyPr/>
                    <a:lstStyle/>
                    <a:p>
                      <a:pPr marL="0" marR="0" algn="r">
                        <a:lnSpc>
                          <a:spcPct val="107000"/>
                        </a:lnSpc>
                        <a:spcBef>
                          <a:spcPts val="0"/>
                        </a:spcBef>
                        <a:spcAft>
                          <a:spcPts val="0"/>
                        </a:spcAft>
                      </a:pPr>
                      <a:r>
                        <a:rPr lang="en-US" sz="800" dirty="0">
                          <a:solidFill>
                            <a:srgbClr val="1B4571"/>
                          </a:solidFill>
                          <a:effectLst/>
                          <a:latin typeface="Helvetica" pitchFamily="2" charset="0"/>
                        </a:rPr>
                        <a:t>Information Technology</a:t>
                      </a:r>
                      <a:endParaRPr lang="en-US" sz="800" dirty="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56597" marR="56597" marT="0" marB="0">
                    <a:solidFill>
                      <a:schemeClr val="bg1"/>
                    </a:solidFill>
                  </a:tcPr>
                </a:tc>
                <a:extLst>
                  <a:ext uri="{0D108BD9-81ED-4DB2-BD59-A6C34878D82A}">
                    <a16:rowId xmlns:a16="http://schemas.microsoft.com/office/drawing/2014/main" val="3905982722"/>
                  </a:ext>
                </a:extLst>
              </a:tr>
              <a:tr h="102870">
                <a:tc>
                  <a:txBody>
                    <a:bodyPr/>
                    <a:lstStyle/>
                    <a:p>
                      <a:pPr marL="0" marR="0" algn="r">
                        <a:lnSpc>
                          <a:spcPct val="107000"/>
                        </a:lnSpc>
                        <a:spcBef>
                          <a:spcPts val="0"/>
                        </a:spcBef>
                        <a:spcAft>
                          <a:spcPts val="0"/>
                        </a:spcAft>
                      </a:pPr>
                      <a:r>
                        <a:rPr lang="en-US" sz="800">
                          <a:solidFill>
                            <a:srgbClr val="1B4571"/>
                          </a:solidFill>
                          <a:effectLst/>
                          <a:latin typeface="Helvetica" pitchFamily="2" charset="0"/>
                        </a:rPr>
                        <a:t>Wind Energy</a:t>
                      </a:r>
                      <a:endParaRPr lang="en-US" sz="8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56597" marR="56597" marT="0" marB="0">
                    <a:solidFill>
                      <a:schemeClr val="bg1"/>
                    </a:solidFill>
                  </a:tcPr>
                </a:tc>
                <a:extLst>
                  <a:ext uri="{0D108BD9-81ED-4DB2-BD59-A6C34878D82A}">
                    <a16:rowId xmlns:a16="http://schemas.microsoft.com/office/drawing/2014/main" val="1933885054"/>
                  </a:ext>
                </a:extLst>
              </a:tr>
              <a:tr h="102870">
                <a:tc>
                  <a:txBody>
                    <a:bodyPr/>
                    <a:lstStyle/>
                    <a:p>
                      <a:pPr marL="0" marR="0" algn="r">
                        <a:lnSpc>
                          <a:spcPct val="107000"/>
                        </a:lnSpc>
                        <a:spcBef>
                          <a:spcPts val="0"/>
                        </a:spcBef>
                        <a:spcAft>
                          <a:spcPts val="0"/>
                        </a:spcAft>
                      </a:pPr>
                      <a:r>
                        <a:rPr lang="en-US" sz="800">
                          <a:solidFill>
                            <a:srgbClr val="1B4571"/>
                          </a:solidFill>
                          <a:effectLst/>
                          <a:latin typeface="Helvetica" pitchFamily="2" charset="0"/>
                        </a:rPr>
                        <a:t>Graphic Design</a:t>
                      </a:r>
                      <a:endParaRPr lang="en-US" sz="8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56597" marR="56597" marT="0" marB="0">
                    <a:solidFill>
                      <a:schemeClr val="bg1"/>
                    </a:solidFill>
                  </a:tcPr>
                </a:tc>
                <a:extLst>
                  <a:ext uri="{0D108BD9-81ED-4DB2-BD59-A6C34878D82A}">
                    <a16:rowId xmlns:a16="http://schemas.microsoft.com/office/drawing/2014/main" val="1657901407"/>
                  </a:ext>
                </a:extLst>
              </a:tr>
              <a:tr h="102870">
                <a:tc>
                  <a:txBody>
                    <a:bodyPr/>
                    <a:lstStyle/>
                    <a:p>
                      <a:pPr marL="0" marR="0" algn="r">
                        <a:lnSpc>
                          <a:spcPct val="107000"/>
                        </a:lnSpc>
                        <a:spcBef>
                          <a:spcPts val="0"/>
                        </a:spcBef>
                        <a:spcAft>
                          <a:spcPts val="0"/>
                        </a:spcAft>
                      </a:pPr>
                      <a:r>
                        <a:rPr lang="en-US" sz="800">
                          <a:solidFill>
                            <a:srgbClr val="1B4571"/>
                          </a:solidFill>
                          <a:effectLst/>
                          <a:latin typeface="Helvetica" pitchFamily="2" charset="0"/>
                        </a:rPr>
                        <a:t>Theatre Design</a:t>
                      </a:r>
                      <a:endParaRPr lang="en-US" sz="8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56597" marR="56597" marT="0" marB="0">
                    <a:solidFill>
                      <a:schemeClr val="bg1"/>
                    </a:solidFill>
                  </a:tcPr>
                </a:tc>
                <a:extLst>
                  <a:ext uri="{0D108BD9-81ED-4DB2-BD59-A6C34878D82A}">
                    <a16:rowId xmlns:a16="http://schemas.microsoft.com/office/drawing/2014/main" val="173363645"/>
                  </a:ext>
                </a:extLst>
              </a:tr>
              <a:tr h="91440">
                <a:tc>
                  <a:txBody>
                    <a:bodyPr/>
                    <a:lstStyle/>
                    <a:p>
                      <a:pPr marL="0" marR="0" algn="r">
                        <a:lnSpc>
                          <a:spcPct val="107000"/>
                        </a:lnSpc>
                        <a:spcBef>
                          <a:spcPts val="0"/>
                        </a:spcBef>
                        <a:spcAft>
                          <a:spcPts val="0"/>
                        </a:spcAft>
                      </a:pPr>
                      <a:r>
                        <a:rPr lang="en-US" sz="800" dirty="0">
                          <a:solidFill>
                            <a:srgbClr val="1B4571"/>
                          </a:solidFill>
                          <a:effectLst/>
                          <a:latin typeface="Helvetica" pitchFamily="2" charset="0"/>
                        </a:rPr>
                        <a:t>                                                          Transmedia</a:t>
                      </a:r>
                      <a:endParaRPr lang="en-US" sz="800" dirty="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56597" marR="56597" marT="0" marB="0">
                    <a:solidFill>
                      <a:schemeClr val="bg1"/>
                    </a:solidFill>
                  </a:tcPr>
                </a:tc>
                <a:extLst>
                  <a:ext uri="{0D108BD9-81ED-4DB2-BD59-A6C34878D82A}">
                    <a16:rowId xmlns:a16="http://schemas.microsoft.com/office/drawing/2014/main" val="1944069374"/>
                  </a:ext>
                </a:extLst>
              </a:tr>
              <a:tr h="102870">
                <a:tc>
                  <a:txBody>
                    <a:bodyPr/>
                    <a:lstStyle/>
                    <a:p>
                      <a:pPr marL="0" marR="0" algn="r">
                        <a:lnSpc>
                          <a:spcPct val="107000"/>
                        </a:lnSpc>
                        <a:spcBef>
                          <a:spcPts val="0"/>
                        </a:spcBef>
                        <a:spcAft>
                          <a:spcPts val="0"/>
                        </a:spcAft>
                      </a:pPr>
                      <a:r>
                        <a:rPr lang="en-US" sz="800">
                          <a:solidFill>
                            <a:srgbClr val="1B4571"/>
                          </a:solidFill>
                          <a:effectLst/>
                          <a:latin typeface="Helvetica" pitchFamily="2" charset="0"/>
                        </a:rPr>
                        <a:t>Music Theory</a:t>
                      </a:r>
                      <a:endParaRPr lang="en-US" sz="8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56597" marR="56597" marT="0" marB="0">
                    <a:solidFill>
                      <a:schemeClr val="bg1"/>
                    </a:solidFill>
                  </a:tcPr>
                </a:tc>
                <a:extLst>
                  <a:ext uri="{0D108BD9-81ED-4DB2-BD59-A6C34878D82A}">
                    <a16:rowId xmlns:a16="http://schemas.microsoft.com/office/drawing/2014/main" val="389081280"/>
                  </a:ext>
                </a:extLst>
              </a:tr>
              <a:tr h="102870">
                <a:tc>
                  <a:txBody>
                    <a:bodyPr/>
                    <a:lstStyle/>
                    <a:p>
                      <a:pPr marL="0" marR="0" algn="r">
                        <a:lnSpc>
                          <a:spcPct val="107000"/>
                        </a:lnSpc>
                        <a:spcBef>
                          <a:spcPts val="0"/>
                        </a:spcBef>
                        <a:spcAft>
                          <a:spcPts val="0"/>
                        </a:spcAft>
                      </a:pPr>
                      <a:r>
                        <a:rPr lang="en-US" sz="800">
                          <a:solidFill>
                            <a:srgbClr val="1B4571"/>
                          </a:solidFill>
                          <a:effectLst/>
                          <a:latin typeface="Helvetica" pitchFamily="2" charset="0"/>
                        </a:rPr>
                        <a:t>Animal Science</a:t>
                      </a:r>
                      <a:endParaRPr lang="en-US" sz="8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56597" marR="56597" marT="0" marB="0">
                    <a:solidFill>
                      <a:schemeClr val="bg1"/>
                    </a:solidFill>
                  </a:tcPr>
                </a:tc>
                <a:extLst>
                  <a:ext uri="{0D108BD9-81ED-4DB2-BD59-A6C34878D82A}">
                    <a16:rowId xmlns:a16="http://schemas.microsoft.com/office/drawing/2014/main" val="835490257"/>
                  </a:ext>
                </a:extLst>
              </a:tr>
              <a:tr h="102870">
                <a:tc>
                  <a:txBody>
                    <a:bodyPr/>
                    <a:lstStyle/>
                    <a:p>
                      <a:pPr marL="0" marR="0" algn="r">
                        <a:lnSpc>
                          <a:spcPct val="107000"/>
                        </a:lnSpc>
                        <a:spcBef>
                          <a:spcPts val="0"/>
                        </a:spcBef>
                        <a:spcAft>
                          <a:spcPts val="0"/>
                        </a:spcAft>
                      </a:pPr>
                      <a:r>
                        <a:rPr lang="en-US" sz="800">
                          <a:solidFill>
                            <a:srgbClr val="1B4571"/>
                          </a:solidFill>
                          <a:effectLst/>
                          <a:latin typeface="Helvetica" pitchFamily="2" charset="0"/>
                        </a:rPr>
                        <a:t>Food Science</a:t>
                      </a:r>
                      <a:endParaRPr lang="en-US" sz="8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56597" marR="56597" marT="0" marB="0">
                    <a:solidFill>
                      <a:schemeClr val="bg1"/>
                    </a:solidFill>
                  </a:tcPr>
                </a:tc>
                <a:extLst>
                  <a:ext uri="{0D108BD9-81ED-4DB2-BD59-A6C34878D82A}">
                    <a16:rowId xmlns:a16="http://schemas.microsoft.com/office/drawing/2014/main" val="3414514554"/>
                  </a:ext>
                </a:extLst>
              </a:tr>
              <a:tr h="102870">
                <a:tc>
                  <a:txBody>
                    <a:bodyPr/>
                    <a:lstStyle/>
                    <a:p>
                      <a:pPr marL="0" marR="0" algn="r">
                        <a:lnSpc>
                          <a:spcPct val="107000"/>
                        </a:lnSpc>
                        <a:spcBef>
                          <a:spcPts val="0"/>
                        </a:spcBef>
                        <a:spcAft>
                          <a:spcPts val="0"/>
                        </a:spcAft>
                      </a:pPr>
                      <a:r>
                        <a:rPr lang="en-US" sz="800">
                          <a:solidFill>
                            <a:srgbClr val="1B4571"/>
                          </a:solidFill>
                          <a:effectLst/>
                          <a:latin typeface="Helvetica" pitchFamily="2" charset="0"/>
                        </a:rPr>
                        <a:t>Plant &amp; Soil Science</a:t>
                      </a:r>
                      <a:endParaRPr lang="en-US" sz="8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56597" marR="56597" marT="0" marB="0">
                    <a:solidFill>
                      <a:schemeClr val="bg1"/>
                    </a:solidFill>
                  </a:tcPr>
                </a:tc>
                <a:extLst>
                  <a:ext uri="{0D108BD9-81ED-4DB2-BD59-A6C34878D82A}">
                    <a16:rowId xmlns:a16="http://schemas.microsoft.com/office/drawing/2014/main" val="2601238148"/>
                  </a:ext>
                </a:extLst>
              </a:tr>
              <a:tr h="102870">
                <a:tc>
                  <a:txBody>
                    <a:bodyPr/>
                    <a:lstStyle/>
                    <a:p>
                      <a:pPr marL="0" marR="0" algn="r">
                        <a:lnSpc>
                          <a:spcPct val="107000"/>
                        </a:lnSpc>
                        <a:spcBef>
                          <a:spcPts val="0"/>
                        </a:spcBef>
                        <a:spcAft>
                          <a:spcPts val="0"/>
                        </a:spcAft>
                      </a:pPr>
                      <a:r>
                        <a:rPr lang="en-US" sz="800">
                          <a:solidFill>
                            <a:srgbClr val="1B4571"/>
                          </a:solidFill>
                          <a:effectLst/>
                          <a:latin typeface="Helvetica" pitchFamily="2" charset="0"/>
                        </a:rPr>
                        <a:t>Agribusiness</a:t>
                      </a:r>
                      <a:endParaRPr lang="en-US" sz="8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56597" marR="56597" marT="0" marB="0">
                    <a:solidFill>
                      <a:schemeClr val="bg1"/>
                    </a:solidFill>
                  </a:tcPr>
                </a:tc>
                <a:extLst>
                  <a:ext uri="{0D108BD9-81ED-4DB2-BD59-A6C34878D82A}">
                    <a16:rowId xmlns:a16="http://schemas.microsoft.com/office/drawing/2014/main" val="2480176928"/>
                  </a:ext>
                </a:extLst>
              </a:tr>
              <a:tr h="102870">
                <a:tc>
                  <a:txBody>
                    <a:bodyPr/>
                    <a:lstStyle/>
                    <a:p>
                      <a:pPr marL="0" marR="0" algn="r">
                        <a:lnSpc>
                          <a:spcPct val="107000"/>
                        </a:lnSpc>
                        <a:spcBef>
                          <a:spcPts val="0"/>
                        </a:spcBef>
                        <a:spcAft>
                          <a:spcPts val="0"/>
                        </a:spcAft>
                      </a:pPr>
                      <a:r>
                        <a:rPr lang="en-US" sz="800">
                          <a:solidFill>
                            <a:srgbClr val="1B4571"/>
                          </a:solidFill>
                          <a:effectLst/>
                          <a:latin typeface="Helvetica" pitchFamily="2" charset="0"/>
                        </a:rPr>
                        <a:t>Ag Communications</a:t>
                      </a:r>
                      <a:endParaRPr lang="en-US" sz="8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56597" marR="56597" marT="0" marB="0">
                    <a:solidFill>
                      <a:schemeClr val="bg1"/>
                    </a:solidFill>
                  </a:tcPr>
                </a:tc>
                <a:extLst>
                  <a:ext uri="{0D108BD9-81ED-4DB2-BD59-A6C34878D82A}">
                    <a16:rowId xmlns:a16="http://schemas.microsoft.com/office/drawing/2014/main" val="2060498618"/>
                  </a:ext>
                </a:extLst>
              </a:tr>
              <a:tr h="102870">
                <a:tc>
                  <a:txBody>
                    <a:bodyPr/>
                    <a:lstStyle/>
                    <a:p>
                      <a:pPr marL="0" marR="0" algn="r">
                        <a:lnSpc>
                          <a:spcPct val="107000"/>
                        </a:lnSpc>
                        <a:spcBef>
                          <a:spcPts val="0"/>
                        </a:spcBef>
                        <a:spcAft>
                          <a:spcPts val="0"/>
                        </a:spcAft>
                      </a:pPr>
                      <a:r>
                        <a:rPr lang="en-US" sz="800">
                          <a:solidFill>
                            <a:srgbClr val="1B4571"/>
                          </a:solidFill>
                          <a:effectLst/>
                          <a:latin typeface="Helvetica" pitchFamily="2" charset="0"/>
                        </a:rPr>
                        <a:t>Interdisciplinary Ag</a:t>
                      </a:r>
                      <a:endParaRPr lang="en-US" sz="8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56597" marR="56597" marT="0" marB="0">
                    <a:solidFill>
                      <a:schemeClr val="bg1"/>
                    </a:solidFill>
                  </a:tcPr>
                </a:tc>
                <a:extLst>
                  <a:ext uri="{0D108BD9-81ED-4DB2-BD59-A6C34878D82A}">
                    <a16:rowId xmlns:a16="http://schemas.microsoft.com/office/drawing/2014/main" val="578871735"/>
                  </a:ext>
                </a:extLst>
              </a:tr>
              <a:tr h="102870">
                <a:tc>
                  <a:txBody>
                    <a:bodyPr/>
                    <a:lstStyle/>
                    <a:p>
                      <a:pPr marL="0" marR="0" algn="r">
                        <a:lnSpc>
                          <a:spcPct val="107000"/>
                        </a:lnSpc>
                        <a:spcBef>
                          <a:spcPts val="0"/>
                        </a:spcBef>
                        <a:spcAft>
                          <a:spcPts val="0"/>
                        </a:spcAft>
                      </a:pPr>
                      <a:r>
                        <a:rPr lang="en-US" sz="800">
                          <a:solidFill>
                            <a:srgbClr val="1B4571"/>
                          </a:solidFill>
                          <a:effectLst/>
                          <a:latin typeface="Helvetica" pitchFamily="2" charset="0"/>
                        </a:rPr>
                        <a:t>Natural Resource Management</a:t>
                      </a:r>
                      <a:endParaRPr lang="en-US" sz="8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56597" marR="56597" marT="0" marB="0">
                    <a:solidFill>
                      <a:schemeClr val="bg1"/>
                    </a:solidFill>
                  </a:tcPr>
                </a:tc>
                <a:extLst>
                  <a:ext uri="{0D108BD9-81ED-4DB2-BD59-A6C34878D82A}">
                    <a16:rowId xmlns:a16="http://schemas.microsoft.com/office/drawing/2014/main" val="1500505884"/>
                  </a:ext>
                </a:extLst>
              </a:tr>
              <a:tr h="112702">
                <a:tc>
                  <a:txBody>
                    <a:bodyPr/>
                    <a:lstStyle/>
                    <a:p>
                      <a:pPr marL="0" marR="0" algn="r">
                        <a:lnSpc>
                          <a:spcPct val="107000"/>
                        </a:lnSpc>
                        <a:spcBef>
                          <a:spcPts val="0"/>
                        </a:spcBef>
                        <a:spcAft>
                          <a:spcPts val="0"/>
                        </a:spcAft>
                      </a:pPr>
                      <a:r>
                        <a:rPr lang="en-US" sz="800" dirty="0">
                          <a:solidFill>
                            <a:srgbClr val="1B4571"/>
                          </a:solidFill>
                          <a:effectLst/>
                          <a:latin typeface="Helvetica" pitchFamily="2" charset="0"/>
                        </a:rPr>
                        <a:t>       Biochemistry</a:t>
                      </a:r>
                      <a:endParaRPr lang="en-US" sz="800" dirty="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56597" marR="56597" marT="0" marB="0">
                    <a:solidFill>
                      <a:schemeClr val="bg1"/>
                    </a:solidFill>
                  </a:tcPr>
                </a:tc>
                <a:extLst>
                  <a:ext uri="{0D108BD9-81ED-4DB2-BD59-A6C34878D82A}">
                    <a16:rowId xmlns:a16="http://schemas.microsoft.com/office/drawing/2014/main" val="2747831977"/>
                  </a:ext>
                </a:extLst>
              </a:tr>
              <a:tr h="102870">
                <a:tc>
                  <a:txBody>
                    <a:bodyPr/>
                    <a:lstStyle/>
                    <a:p>
                      <a:pPr marL="0" marR="0" algn="r">
                        <a:lnSpc>
                          <a:spcPct val="107000"/>
                        </a:lnSpc>
                        <a:spcBef>
                          <a:spcPts val="0"/>
                        </a:spcBef>
                        <a:spcAft>
                          <a:spcPts val="0"/>
                        </a:spcAft>
                      </a:pPr>
                      <a:r>
                        <a:rPr lang="en-US" sz="800" dirty="0">
                          <a:solidFill>
                            <a:srgbClr val="1B4571"/>
                          </a:solidFill>
                          <a:effectLst/>
                          <a:latin typeface="Helvetica" pitchFamily="2" charset="0"/>
                        </a:rPr>
                        <a:t>Biology</a:t>
                      </a:r>
                      <a:endParaRPr lang="en-US" sz="800" dirty="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56597" marR="56597" marT="0" marB="0">
                    <a:solidFill>
                      <a:schemeClr val="bg1"/>
                    </a:solidFill>
                  </a:tcPr>
                </a:tc>
                <a:extLst>
                  <a:ext uri="{0D108BD9-81ED-4DB2-BD59-A6C34878D82A}">
                    <a16:rowId xmlns:a16="http://schemas.microsoft.com/office/drawing/2014/main" val="2167674561"/>
                  </a:ext>
                </a:extLst>
              </a:tr>
              <a:tr h="102870">
                <a:tc>
                  <a:txBody>
                    <a:bodyPr/>
                    <a:lstStyle/>
                    <a:p>
                      <a:pPr marL="0" marR="0" algn="r">
                        <a:lnSpc>
                          <a:spcPct val="107000"/>
                        </a:lnSpc>
                        <a:spcBef>
                          <a:spcPts val="0"/>
                        </a:spcBef>
                        <a:spcAft>
                          <a:spcPts val="0"/>
                        </a:spcAft>
                      </a:pPr>
                      <a:r>
                        <a:rPr lang="en-US" sz="800">
                          <a:solidFill>
                            <a:srgbClr val="1B4571"/>
                          </a:solidFill>
                          <a:effectLst/>
                          <a:latin typeface="Helvetica" pitchFamily="2" charset="0"/>
                        </a:rPr>
                        <a:t>Cell and Molecular Biology</a:t>
                      </a:r>
                      <a:endParaRPr lang="en-US" sz="8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56597" marR="56597" marT="0" marB="0">
                    <a:solidFill>
                      <a:schemeClr val="bg1"/>
                    </a:solidFill>
                  </a:tcPr>
                </a:tc>
                <a:extLst>
                  <a:ext uri="{0D108BD9-81ED-4DB2-BD59-A6C34878D82A}">
                    <a16:rowId xmlns:a16="http://schemas.microsoft.com/office/drawing/2014/main" val="464335650"/>
                  </a:ext>
                </a:extLst>
              </a:tr>
              <a:tr h="102870">
                <a:tc>
                  <a:txBody>
                    <a:bodyPr/>
                    <a:lstStyle/>
                    <a:p>
                      <a:pPr marL="0" marR="0" algn="r">
                        <a:lnSpc>
                          <a:spcPct val="107000"/>
                        </a:lnSpc>
                        <a:spcBef>
                          <a:spcPts val="0"/>
                        </a:spcBef>
                        <a:spcAft>
                          <a:spcPts val="0"/>
                        </a:spcAft>
                      </a:pPr>
                      <a:r>
                        <a:rPr lang="en-US" sz="800">
                          <a:solidFill>
                            <a:srgbClr val="1B4571"/>
                          </a:solidFill>
                          <a:effectLst/>
                          <a:latin typeface="Helvetica" pitchFamily="2" charset="0"/>
                        </a:rPr>
                        <a:t>Chemistry</a:t>
                      </a:r>
                      <a:endParaRPr lang="en-US" sz="8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56597" marR="56597" marT="0" marB="0">
                    <a:solidFill>
                      <a:schemeClr val="bg1"/>
                    </a:solidFill>
                  </a:tcPr>
                </a:tc>
                <a:extLst>
                  <a:ext uri="{0D108BD9-81ED-4DB2-BD59-A6C34878D82A}">
                    <a16:rowId xmlns:a16="http://schemas.microsoft.com/office/drawing/2014/main" val="3774939783"/>
                  </a:ext>
                </a:extLst>
              </a:tr>
              <a:tr h="102870">
                <a:tc>
                  <a:txBody>
                    <a:bodyPr/>
                    <a:lstStyle/>
                    <a:p>
                      <a:pPr marL="0" marR="0" algn="r">
                        <a:lnSpc>
                          <a:spcPct val="107000"/>
                        </a:lnSpc>
                        <a:spcBef>
                          <a:spcPts val="0"/>
                        </a:spcBef>
                        <a:spcAft>
                          <a:spcPts val="0"/>
                        </a:spcAft>
                      </a:pPr>
                      <a:r>
                        <a:rPr lang="en-US" sz="800">
                          <a:solidFill>
                            <a:srgbClr val="1B4571"/>
                          </a:solidFill>
                          <a:effectLst/>
                          <a:latin typeface="Helvetica" pitchFamily="2" charset="0"/>
                        </a:rPr>
                        <a:t>Geography</a:t>
                      </a:r>
                      <a:endParaRPr lang="en-US" sz="8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56597" marR="56597" marT="0" marB="0">
                    <a:solidFill>
                      <a:schemeClr val="bg1"/>
                    </a:solidFill>
                  </a:tcPr>
                </a:tc>
                <a:extLst>
                  <a:ext uri="{0D108BD9-81ED-4DB2-BD59-A6C34878D82A}">
                    <a16:rowId xmlns:a16="http://schemas.microsoft.com/office/drawing/2014/main" val="2152387251"/>
                  </a:ext>
                </a:extLst>
              </a:tr>
              <a:tr h="102870">
                <a:tc>
                  <a:txBody>
                    <a:bodyPr/>
                    <a:lstStyle/>
                    <a:p>
                      <a:pPr marL="0" marR="0" algn="r">
                        <a:lnSpc>
                          <a:spcPct val="107000"/>
                        </a:lnSpc>
                        <a:spcBef>
                          <a:spcPts val="0"/>
                        </a:spcBef>
                        <a:spcAft>
                          <a:spcPts val="0"/>
                        </a:spcAft>
                      </a:pPr>
                      <a:r>
                        <a:rPr lang="en-US" sz="800">
                          <a:solidFill>
                            <a:srgbClr val="1B4571"/>
                          </a:solidFill>
                          <a:effectLst/>
                          <a:latin typeface="Helvetica" pitchFamily="2" charset="0"/>
                        </a:rPr>
                        <a:t>Geosciences</a:t>
                      </a:r>
                      <a:endParaRPr lang="en-US" sz="8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56597" marR="56597" marT="0" marB="0">
                    <a:solidFill>
                      <a:schemeClr val="bg1"/>
                    </a:solidFill>
                  </a:tcPr>
                </a:tc>
                <a:extLst>
                  <a:ext uri="{0D108BD9-81ED-4DB2-BD59-A6C34878D82A}">
                    <a16:rowId xmlns:a16="http://schemas.microsoft.com/office/drawing/2014/main" val="1243578886"/>
                  </a:ext>
                </a:extLst>
              </a:tr>
              <a:tr h="94914">
                <a:tc>
                  <a:txBody>
                    <a:bodyPr/>
                    <a:lstStyle/>
                    <a:p>
                      <a:pPr marL="0" marR="0" algn="r">
                        <a:lnSpc>
                          <a:spcPct val="107000"/>
                        </a:lnSpc>
                        <a:spcBef>
                          <a:spcPts val="0"/>
                        </a:spcBef>
                        <a:spcAft>
                          <a:spcPts val="0"/>
                        </a:spcAft>
                      </a:pPr>
                      <a:r>
                        <a:rPr lang="en-US" sz="800">
                          <a:solidFill>
                            <a:srgbClr val="1B4571"/>
                          </a:solidFill>
                          <a:effectLst/>
                          <a:latin typeface="Helvetica" pitchFamily="2" charset="0"/>
                        </a:rPr>
                        <a:t>Kinesiology</a:t>
                      </a:r>
                      <a:endParaRPr lang="en-US" sz="8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56597" marR="56597" marT="0" marB="0">
                    <a:solidFill>
                      <a:schemeClr val="bg1"/>
                    </a:solidFill>
                  </a:tcPr>
                </a:tc>
                <a:extLst>
                  <a:ext uri="{0D108BD9-81ED-4DB2-BD59-A6C34878D82A}">
                    <a16:rowId xmlns:a16="http://schemas.microsoft.com/office/drawing/2014/main" val="1565815489"/>
                  </a:ext>
                </a:extLst>
              </a:tr>
              <a:tr h="102870">
                <a:tc>
                  <a:txBody>
                    <a:bodyPr/>
                    <a:lstStyle/>
                    <a:p>
                      <a:pPr marL="0" marR="0" algn="r">
                        <a:lnSpc>
                          <a:spcPct val="107000"/>
                        </a:lnSpc>
                        <a:spcBef>
                          <a:spcPts val="0"/>
                        </a:spcBef>
                        <a:spcAft>
                          <a:spcPts val="0"/>
                        </a:spcAft>
                      </a:pPr>
                      <a:r>
                        <a:rPr lang="en-US" sz="800" dirty="0">
                          <a:solidFill>
                            <a:srgbClr val="1B4571"/>
                          </a:solidFill>
                          <a:effectLst/>
                          <a:latin typeface="Helvetica" pitchFamily="2" charset="0"/>
                        </a:rPr>
                        <a:t>Mathematics</a:t>
                      </a:r>
                      <a:endParaRPr lang="en-US" sz="800" dirty="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56597" marR="56597" marT="0" marB="0">
                    <a:solidFill>
                      <a:schemeClr val="bg1"/>
                    </a:solidFill>
                  </a:tcPr>
                </a:tc>
                <a:extLst>
                  <a:ext uri="{0D108BD9-81ED-4DB2-BD59-A6C34878D82A}">
                    <a16:rowId xmlns:a16="http://schemas.microsoft.com/office/drawing/2014/main" val="603803593"/>
                  </a:ext>
                </a:extLst>
              </a:tr>
              <a:tr h="102870">
                <a:tc>
                  <a:txBody>
                    <a:bodyPr/>
                    <a:lstStyle/>
                    <a:p>
                      <a:pPr marL="0" marR="0" algn="r">
                        <a:lnSpc>
                          <a:spcPct val="107000"/>
                        </a:lnSpc>
                        <a:spcBef>
                          <a:spcPts val="0"/>
                        </a:spcBef>
                        <a:spcAft>
                          <a:spcPts val="0"/>
                        </a:spcAft>
                      </a:pPr>
                      <a:r>
                        <a:rPr lang="en-US" sz="800">
                          <a:solidFill>
                            <a:srgbClr val="1B4571"/>
                          </a:solidFill>
                          <a:effectLst/>
                          <a:latin typeface="Helvetica" pitchFamily="2" charset="0"/>
                        </a:rPr>
                        <a:t>Microbiology</a:t>
                      </a:r>
                      <a:endParaRPr lang="en-US" sz="8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56597" marR="56597" marT="0" marB="0">
                    <a:solidFill>
                      <a:schemeClr val="bg1"/>
                    </a:solidFill>
                  </a:tcPr>
                </a:tc>
                <a:extLst>
                  <a:ext uri="{0D108BD9-81ED-4DB2-BD59-A6C34878D82A}">
                    <a16:rowId xmlns:a16="http://schemas.microsoft.com/office/drawing/2014/main" val="1322139794"/>
                  </a:ext>
                </a:extLst>
              </a:tr>
              <a:tr h="102870">
                <a:tc>
                  <a:txBody>
                    <a:bodyPr/>
                    <a:lstStyle/>
                    <a:p>
                      <a:pPr marL="0" marR="0" algn="r">
                        <a:lnSpc>
                          <a:spcPct val="107000"/>
                        </a:lnSpc>
                        <a:spcBef>
                          <a:spcPts val="0"/>
                        </a:spcBef>
                        <a:spcAft>
                          <a:spcPts val="0"/>
                        </a:spcAft>
                      </a:pPr>
                      <a:r>
                        <a:rPr lang="en-US" sz="800">
                          <a:solidFill>
                            <a:srgbClr val="1B4571"/>
                          </a:solidFill>
                          <a:effectLst/>
                          <a:latin typeface="Helvetica" pitchFamily="2" charset="0"/>
                        </a:rPr>
                        <a:t>Physics &amp; Astronomy</a:t>
                      </a:r>
                      <a:endParaRPr lang="en-US" sz="8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56597" marR="56597" marT="0" marB="0">
                    <a:solidFill>
                      <a:schemeClr val="bg1"/>
                    </a:solidFill>
                  </a:tcPr>
                </a:tc>
                <a:extLst>
                  <a:ext uri="{0D108BD9-81ED-4DB2-BD59-A6C34878D82A}">
                    <a16:rowId xmlns:a16="http://schemas.microsoft.com/office/drawing/2014/main" val="4073623336"/>
                  </a:ext>
                </a:extLst>
              </a:tr>
              <a:tr h="102870">
                <a:tc>
                  <a:txBody>
                    <a:bodyPr/>
                    <a:lstStyle/>
                    <a:p>
                      <a:pPr marL="0" marR="0" algn="r">
                        <a:lnSpc>
                          <a:spcPct val="107000"/>
                        </a:lnSpc>
                        <a:spcBef>
                          <a:spcPts val="0"/>
                        </a:spcBef>
                        <a:spcAft>
                          <a:spcPts val="0"/>
                        </a:spcAft>
                      </a:pPr>
                      <a:r>
                        <a:rPr lang="en-US" sz="800">
                          <a:solidFill>
                            <a:srgbClr val="1B4571"/>
                          </a:solidFill>
                          <a:effectLst/>
                          <a:latin typeface="Helvetica" pitchFamily="2" charset="0"/>
                        </a:rPr>
                        <a:t>Pre-Professional Health Careers</a:t>
                      </a:r>
                      <a:endParaRPr lang="en-US" sz="8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56597" marR="56597" marT="0" marB="0">
                    <a:solidFill>
                      <a:schemeClr val="bg1"/>
                    </a:solidFill>
                  </a:tcPr>
                </a:tc>
                <a:extLst>
                  <a:ext uri="{0D108BD9-81ED-4DB2-BD59-A6C34878D82A}">
                    <a16:rowId xmlns:a16="http://schemas.microsoft.com/office/drawing/2014/main" val="2383815112"/>
                  </a:ext>
                </a:extLst>
              </a:tr>
              <a:tr h="102870">
                <a:tc>
                  <a:txBody>
                    <a:bodyPr/>
                    <a:lstStyle/>
                    <a:p>
                      <a:pPr marL="0" marR="0" algn="r">
                        <a:lnSpc>
                          <a:spcPct val="107000"/>
                        </a:lnSpc>
                        <a:spcBef>
                          <a:spcPts val="0"/>
                        </a:spcBef>
                        <a:spcAft>
                          <a:spcPts val="0"/>
                        </a:spcAft>
                      </a:pPr>
                      <a:r>
                        <a:rPr lang="en-US" sz="800">
                          <a:solidFill>
                            <a:srgbClr val="1B4571"/>
                          </a:solidFill>
                          <a:effectLst/>
                          <a:latin typeface="Helvetica" pitchFamily="2" charset="0"/>
                        </a:rPr>
                        <a:t>Psychology</a:t>
                      </a:r>
                      <a:endParaRPr lang="en-US" sz="8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56597" marR="56597" marT="0" marB="0">
                    <a:solidFill>
                      <a:schemeClr val="bg1"/>
                    </a:solidFill>
                  </a:tcPr>
                </a:tc>
                <a:extLst>
                  <a:ext uri="{0D108BD9-81ED-4DB2-BD59-A6C34878D82A}">
                    <a16:rowId xmlns:a16="http://schemas.microsoft.com/office/drawing/2014/main" val="112676810"/>
                  </a:ext>
                </a:extLst>
              </a:tr>
              <a:tr h="106613">
                <a:tc>
                  <a:txBody>
                    <a:bodyPr/>
                    <a:lstStyle/>
                    <a:p>
                      <a:pPr marL="0" marR="0" algn="r">
                        <a:lnSpc>
                          <a:spcPct val="107000"/>
                        </a:lnSpc>
                        <a:spcBef>
                          <a:spcPts val="0"/>
                        </a:spcBef>
                        <a:spcAft>
                          <a:spcPts val="0"/>
                        </a:spcAft>
                      </a:pPr>
                      <a:r>
                        <a:rPr lang="en-US" sz="800">
                          <a:solidFill>
                            <a:srgbClr val="1B4571"/>
                          </a:solidFill>
                          <a:effectLst/>
                          <a:latin typeface="Helvetica" pitchFamily="2" charset="0"/>
                        </a:rPr>
                        <a:t>Communication Studies</a:t>
                      </a:r>
                      <a:endParaRPr lang="en-US" sz="8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56597" marR="56597" marT="0" marB="0">
                    <a:solidFill>
                      <a:schemeClr val="bg1"/>
                    </a:solidFill>
                  </a:tcPr>
                </a:tc>
                <a:extLst>
                  <a:ext uri="{0D108BD9-81ED-4DB2-BD59-A6C34878D82A}">
                    <a16:rowId xmlns:a16="http://schemas.microsoft.com/office/drawing/2014/main" val="783005385"/>
                  </a:ext>
                </a:extLst>
              </a:tr>
              <a:tr h="102870">
                <a:tc>
                  <a:txBody>
                    <a:bodyPr/>
                    <a:lstStyle/>
                    <a:p>
                      <a:pPr marL="0" marR="0" algn="r">
                        <a:lnSpc>
                          <a:spcPct val="107000"/>
                        </a:lnSpc>
                        <a:spcBef>
                          <a:spcPts val="0"/>
                        </a:spcBef>
                        <a:spcAft>
                          <a:spcPts val="0"/>
                        </a:spcAft>
                      </a:pPr>
                      <a:r>
                        <a:rPr lang="en-US" sz="800">
                          <a:solidFill>
                            <a:srgbClr val="1B4571"/>
                          </a:solidFill>
                          <a:effectLst/>
                          <a:latin typeface="Helvetica" pitchFamily="2" charset="0"/>
                        </a:rPr>
                        <a:t>Public Relations</a:t>
                      </a:r>
                      <a:endParaRPr lang="en-US" sz="8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56597" marR="56597" marT="0" marB="0">
                    <a:solidFill>
                      <a:schemeClr val="bg1"/>
                    </a:solidFill>
                  </a:tcPr>
                </a:tc>
                <a:extLst>
                  <a:ext uri="{0D108BD9-81ED-4DB2-BD59-A6C34878D82A}">
                    <a16:rowId xmlns:a16="http://schemas.microsoft.com/office/drawing/2014/main" val="3305380134"/>
                  </a:ext>
                </a:extLst>
              </a:tr>
              <a:tr h="102870">
                <a:tc>
                  <a:txBody>
                    <a:bodyPr/>
                    <a:lstStyle/>
                    <a:p>
                      <a:pPr marL="0" marR="0" algn="r">
                        <a:lnSpc>
                          <a:spcPct val="107000"/>
                        </a:lnSpc>
                        <a:spcBef>
                          <a:spcPts val="0"/>
                        </a:spcBef>
                        <a:spcAft>
                          <a:spcPts val="0"/>
                        </a:spcAft>
                      </a:pPr>
                      <a:r>
                        <a:rPr lang="en-US" sz="800">
                          <a:solidFill>
                            <a:srgbClr val="1B4571"/>
                          </a:solidFill>
                          <a:effectLst/>
                          <a:latin typeface="Helvetica" pitchFamily="2" charset="0"/>
                        </a:rPr>
                        <a:t>Journalism</a:t>
                      </a:r>
                      <a:endParaRPr lang="en-US" sz="8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56597" marR="56597" marT="0" marB="0">
                    <a:solidFill>
                      <a:schemeClr val="bg1"/>
                    </a:solidFill>
                  </a:tcPr>
                </a:tc>
                <a:extLst>
                  <a:ext uri="{0D108BD9-81ED-4DB2-BD59-A6C34878D82A}">
                    <a16:rowId xmlns:a16="http://schemas.microsoft.com/office/drawing/2014/main" val="265369992"/>
                  </a:ext>
                </a:extLst>
              </a:tr>
              <a:tr h="102870">
                <a:tc>
                  <a:txBody>
                    <a:bodyPr/>
                    <a:lstStyle/>
                    <a:p>
                      <a:pPr marL="0" marR="0" algn="r">
                        <a:lnSpc>
                          <a:spcPct val="107000"/>
                        </a:lnSpc>
                        <a:spcBef>
                          <a:spcPts val="0"/>
                        </a:spcBef>
                        <a:spcAft>
                          <a:spcPts val="0"/>
                        </a:spcAft>
                      </a:pPr>
                      <a:r>
                        <a:rPr lang="en-US" sz="800">
                          <a:solidFill>
                            <a:srgbClr val="1B4571"/>
                          </a:solidFill>
                          <a:effectLst/>
                          <a:latin typeface="Helvetica" pitchFamily="2" charset="0"/>
                        </a:rPr>
                        <a:t>Digital Media &amp; Professional Communication</a:t>
                      </a:r>
                      <a:endParaRPr lang="en-US" sz="8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56597" marR="56597" marT="0" marB="0">
                    <a:solidFill>
                      <a:schemeClr val="bg1"/>
                    </a:solidFill>
                  </a:tcPr>
                </a:tc>
                <a:extLst>
                  <a:ext uri="{0D108BD9-81ED-4DB2-BD59-A6C34878D82A}">
                    <a16:rowId xmlns:a16="http://schemas.microsoft.com/office/drawing/2014/main" val="1921869536"/>
                  </a:ext>
                </a:extLst>
              </a:tr>
              <a:tr h="102870">
                <a:tc>
                  <a:txBody>
                    <a:bodyPr/>
                    <a:lstStyle/>
                    <a:p>
                      <a:pPr marL="0" marR="0" algn="r">
                        <a:lnSpc>
                          <a:spcPct val="107000"/>
                        </a:lnSpc>
                        <a:spcBef>
                          <a:spcPts val="0"/>
                        </a:spcBef>
                        <a:spcAft>
                          <a:spcPts val="0"/>
                        </a:spcAft>
                      </a:pPr>
                      <a:r>
                        <a:rPr lang="en-US" sz="800">
                          <a:solidFill>
                            <a:srgbClr val="1B4571"/>
                          </a:solidFill>
                          <a:effectLst/>
                          <a:latin typeface="Helvetica" pitchFamily="2" charset="0"/>
                        </a:rPr>
                        <a:t>Chemical Engineering</a:t>
                      </a:r>
                      <a:endParaRPr lang="en-US" sz="8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56597" marR="56597" marT="0" marB="0">
                    <a:solidFill>
                      <a:schemeClr val="bg1"/>
                    </a:solidFill>
                  </a:tcPr>
                </a:tc>
                <a:extLst>
                  <a:ext uri="{0D108BD9-81ED-4DB2-BD59-A6C34878D82A}">
                    <a16:rowId xmlns:a16="http://schemas.microsoft.com/office/drawing/2014/main" val="24671702"/>
                  </a:ext>
                </a:extLst>
              </a:tr>
              <a:tr h="102870">
                <a:tc>
                  <a:txBody>
                    <a:bodyPr/>
                    <a:lstStyle/>
                    <a:p>
                      <a:pPr marL="0" marR="0" algn="r">
                        <a:lnSpc>
                          <a:spcPct val="107000"/>
                        </a:lnSpc>
                        <a:spcBef>
                          <a:spcPts val="0"/>
                        </a:spcBef>
                        <a:spcAft>
                          <a:spcPts val="0"/>
                        </a:spcAft>
                      </a:pPr>
                      <a:r>
                        <a:rPr lang="en-US" sz="800">
                          <a:solidFill>
                            <a:srgbClr val="1B4571"/>
                          </a:solidFill>
                          <a:effectLst/>
                          <a:latin typeface="Helvetica" pitchFamily="2" charset="0"/>
                        </a:rPr>
                        <a:t>Civil Engineering</a:t>
                      </a:r>
                      <a:endParaRPr lang="en-US" sz="8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56597" marR="56597" marT="0" marB="0">
                    <a:solidFill>
                      <a:schemeClr val="bg1"/>
                    </a:solidFill>
                  </a:tcPr>
                </a:tc>
                <a:extLst>
                  <a:ext uri="{0D108BD9-81ED-4DB2-BD59-A6C34878D82A}">
                    <a16:rowId xmlns:a16="http://schemas.microsoft.com/office/drawing/2014/main" val="1107482486"/>
                  </a:ext>
                </a:extLst>
              </a:tr>
              <a:tr h="102870">
                <a:tc>
                  <a:txBody>
                    <a:bodyPr/>
                    <a:lstStyle/>
                    <a:p>
                      <a:pPr marL="0" marR="0" algn="r">
                        <a:lnSpc>
                          <a:spcPct val="107000"/>
                        </a:lnSpc>
                        <a:spcBef>
                          <a:spcPts val="0"/>
                        </a:spcBef>
                        <a:spcAft>
                          <a:spcPts val="0"/>
                        </a:spcAft>
                      </a:pPr>
                      <a:r>
                        <a:rPr lang="en-US" sz="800">
                          <a:solidFill>
                            <a:srgbClr val="1B4571"/>
                          </a:solidFill>
                          <a:effectLst/>
                          <a:latin typeface="Helvetica" pitchFamily="2" charset="0"/>
                        </a:rPr>
                        <a:t>Computer Engineering</a:t>
                      </a:r>
                      <a:endParaRPr lang="en-US" sz="8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56597" marR="56597" marT="0" marB="0">
                    <a:solidFill>
                      <a:schemeClr val="bg1"/>
                    </a:solidFill>
                  </a:tcPr>
                </a:tc>
                <a:extLst>
                  <a:ext uri="{0D108BD9-81ED-4DB2-BD59-A6C34878D82A}">
                    <a16:rowId xmlns:a16="http://schemas.microsoft.com/office/drawing/2014/main" val="83438400"/>
                  </a:ext>
                </a:extLst>
              </a:tr>
              <a:tr h="133709">
                <a:tc>
                  <a:txBody>
                    <a:bodyPr/>
                    <a:lstStyle/>
                    <a:p>
                      <a:pPr marL="0" marR="0" algn="r">
                        <a:lnSpc>
                          <a:spcPct val="107000"/>
                        </a:lnSpc>
                        <a:spcBef>
                          <a:spcPts val="0"/>
                        </a:spcBef>
                        <a:spcAft>
                          <a:spcPts val="0"/>
                        </a:spcAft>
                      </a:pPr>
                      <a:r>
                        <a:rPr lang="en-US" sz="800" dirty="0">
                          <a:solidFill>
                            <a:srgbClr val="1B4571"/>
                          </a:solidFill>
                          <a:effectLst/>
                          <a:latin typeface="Helvetica" pitchFamily="2" charset="0"/>
                        </a:rPr>
                        <a:t>Computer Science</a:t>
                      </a:r>
                      <a:endParaRPr lang="en-US" sz="800" dirty="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56597" marR="56597" marT="0" marB="0">
                    <a:solidFill>
                      <a:schemeClr val="bg1"/>
                    </a:solidFill>
                  </a:tcPr>
                </a:tc>
                <a:extLst>
                  <a:ext uri="{0D108BD9-81ED-4DB2-BD59-A6C34878D82A}">
                    <a16:rowId xmlns:a16="http://schemas.microsoft.com/office/drawing/2014/main" val="2976455441"/>
                  </a:ext>
                </a:extLst>
              </a:tr>
              <a:tr h="102870">
                <a:tc>
                  <a:txBody>
                    <a:bodyPr/>
                    <a:lstStyle/>
                    <a:p>
                      <a:pPr marL="0" marR="0" algn="r">
                        <a:lnSpc>
                          <a:spcPct val="107000"/>
                        </a:lnSpc>
                        <a:spcBef>
                          <a:spcPts val="0"/>
                        </a:spcBef>
                        <a:spcAft>
                          <a:spcPts val="0"/>
                        </a:spcAft>
                      </a:pPr>
                      <a:r>
                        <a:rPr lang="en-US" sz="800">
                          <a:solidFill>
                            <a:srgbClr val="1B4571"/>
                          </a:solidFill>
                          <a:effectLst/>
                          <a:latin typeface="Helvetica" pitchFamily="2" charset="0"/>
                        </a:rPr>
                        <a:t>Construction Engineering</a:t>
                      </a:r>
                      <a:endParaRPr lang="en-US" sz="8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56597" marR="56597" marT="0" marB="0">
                    <a:solidFill>
                      <a:schemeClr val="bg1"/>
                    </a:solidFill>
                  </a:tcPr>
                </a:tc>
                <a:extLst>
                  <a:ext uri="{0D108BD9-81ED-4DB2-BD59-A6C34878D82A}">
                    <a16:rowId xmlns:a16="http://schemas.microsoft.com/office/drawing/2014/main" val="1613151085"/>
                  </a:ext>
                </a:extLst>
              </a:tr>
              <a:tr h="0">
                <a:tc>
                  <a:txBody>
                    <a:bodyPr/>
                    <a:lstStyle/>
                    <a:p>
                      <a:pPr marL="0" marR="0" algn="r">
                        <a:lnSpc>
                          <a:spcPct val="107000"/>
                        </a:lnSpc>
                        <a:spcBef>
                          <a:spcPts val="0"/>
                        </a:spcBef>
                        <a:spcAft>
                          <a:spcPts val="0"/>
                        </a:spcAft>
                      </a:pPr>
                      <a:r>
                        <a:rPr lang="en-US" sz="800" dirty="0">
                          <a:solidFill>
                            <a:srgbClr val="1B4571"/>
                          </a:solidFill>
                          <a:effectLst/>
                          <a:latin typeface="Helvetica" pitchFamily="2" charset="0"/>
                        </a:rPr>
                        <a:t>Electrical Engineering</a:t>
                      </a:r>
                      <a:endParaRPr lang="en-US" sz="800" dirty="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56597" marR="56597" marT="0" marB="0">
                    <a:solidFill>
                      <a:schemeClr val="bg1"/>
                    </a:solidFill>
                  </a:tcPr>
                </a:tc>
                <a:extLst>
                  <a:ext uri="{0D108BD9-81ED-4DB2-BD59-A6C34878D82A}">
                    <a16:rowId xmlns:a16="http://schemas.microsoft.com/office/drawing/2014/main" val="3342249124"/>
                  </a:ext>
                </a:extLst>
              </a:tr>
              <a:tr h="102870">
                <a:tc>
                  <a:txBody>
                    <a:bodyPr/>
                    <a:lstStyle/>
                    <a:p>
                      <a:pPr marL="0" marR="0" algn="r">
                        <a:lnSpc>
                          <a:spcPct val="107000"/>
                        </a:lnSpc>
                        <a:spcBef>
                          <a:spcPts val="0"/>
                        </a:spcBef>
                        <a:spcAft>
                          <a:spcPts val="0"/>
                        </a:spcAft>
                      </a:pPr>
                      <a:r>
                        <a:rPr lang="en-US" sz="800">
                          <a:solidFill>
                            <a:srgbClr val="1B4571"/>
                          </a:solidFill>
                          <a:effectLst/>
                          <a:latin typeface="Helvetica" pitchFamily="2" charset="0"/>
                        </a:rPr>
                        <a:t>Environmental Engineering</a:t>
                      </a:r>
                      <a:endParaRPr lang="en-US" sz="8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56597" marR="56597" marT="0" marB="0">
                    <a:solidFill>
                      <a:schemeClr val="bg1"/>
                    </a:solidFill>
                  </a:tcPr>
                </a:tc>
                <a:extLst>
                  <a:ext uri="{0D108BD9-81ED-4DB2-BD59-A6C34878D82A}">
                    <a16:rowId xmlns:a16="http://schemas.microsoft.com/office/drawing/2014/main" val="3906721432"/>
                  </a:ext>
                </a:extLst>
              </a:tr>
              <a:tr h="102870">
                <a:tc>
                  <a:txBody>
                    <a:bodyPr/>
                    <a:lstStyle/>
                    <a:p>
                      <a:pPr marL="0" marR="0" algn="r">
                        <a:lnSpc>
                          <a:spcPct val="107000"/>
                        </a:lnSpc>
                        <a:spcBef>
                          <a:spcPts val="0"/>
                        </a:spcBef>
                        <a:spcAft>
                          <a:spcPts val="0"/>
                        </a:spcAft>
                      </a:pPr>
                      <a:r>
                        <a:rPr lang="en-US" sz="800">
                          <a:solidFill>
                            <a:srgbClr val="1B4571"/>
                          </a:solidFill>
                          <a:effectLst/>
                          <a:latin typeface="Helvetica" pitchFamily="2" charset="0"/>
                        </a:rPr>
                        <a:t>Industrial, Manufacturing, and Systems Engineering</a:t>
                      </a:r>
                      <a:endParaRPr lang="en-US" sz="8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56597" marR="56597" marT="0" marB="0">
                    <a:solidFill>
                      <a:schemeClr val="bg1"/>
                    </a:solidFill>
                  </a:tcPr>
                </a:tc>
                <a:extLst>
                  <a:ext uri="{0D108BD9-81ED-4DB2-BD59-A6C34878D82A}">
                    <a16:rowId xmlns:a16="http://schemas.microsoft.com/office/drawing/2014/main" val="4211552911"/>
                  </a:ext>
                </a:extLst>
              </a:tr>
              <a:tr h="102870">
                <a:tc>
                  <a:txBody>
                    <a:bodyPr/>
                    <a:lstStyle/>
                    <a:p>
                      <a:pPr marL="0" marR="0" algn="r">
                        <a:lnSpc>
                          <a:spcPct val="107000"/>
                        </a:lnSpc>
                        <a:spcBef>
                          <a:spcPts val="0"/>
                        </a:spcBef>
                        <a:spcAft>
                          <a:spcPts val="0"/>
                        </a:spcAft>
                      </a:pPr>
                      <a:r>
                        <a:rPr lang="en-US" sz="800">
                          <a:solidFill>
                            <a:srgbClr val="1B4571"/>
                          </a:solidFill>
                          <a:effectLst/>
                          <a:latin typeface="Helvetica" pitchFamily="2" charset="0"/>
                        </a:rPr>
                        <a:t>Mechanical Engineering</a:t>
                      </a:r>
                      <a:endParaRPr lang="en-US" sz="8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56597" marR="56597" marT="0" marB="0">
                    <a:solidFill>
                      <a:schemeClr val="bg1"/>
                    </a:solidFill>
                  </a:tcPr>
                </a:tc>
                <a:extLst>
                  <a:ext uri="{0D108BD9-81ED-4DB2-BD59-A6C34878D82A}">
                    <a16:rowId xmlns:a16="http://schemas.microsoft.com/office/drawing/2014/main" val="2112855598"/>
                  </a:ext>
                </a:extLst>
              </a:tr>
              <a:tr h="102870">
                <a:tc>
                  <a:txBody>
                    <a:bodyPr/>
                    <a:lstStyle/>
                    <a:p>
                      <a:pPr marL="0" marR="0" algn="r">
                        <a:lnSpc>
                          <a:spcPct val="107000"/>
                        </a:lnSpc>
                        <a:spcBef>
                          <a:spcPts val="0"/>
                        </a:spcBef>
                        <a:spcAft>
                          <a:spcPts val="0"/>
                        </a:spcAft>
                      </a:pPr>
                      <a:r>
                        <a:rPr lang="en-US" sz="800">
                          <a:solidFill>
                            <a:srgbClr val="1B4571"/>
                          </a:solidFill>
                          <a:effectLst/>
                          <a:latin typeface="Helvetica" pitchFamily="2" charset="0"/>
                        </a:rPr>
                        <a:t>Petroleum Engineering</a:t>
                      </a:r>
                      <a:endParaRPr lang="en-US" sz="8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56597" marR="56597" marT="0" marB="0">
                    <a:solidFill>
                      <a:schemeClr val="bg1"/>
                    </a:solidFill>
                  </a:tcPr>
                </a:tc>
                <a:extLst>
                  <a:ext uri="{0D108BD9-81ED-4DB2-BD59-A6C34878D82A}">
                    <a16:rowId xmlns:a16="http://schemas.microsoft.com/office/drawing/2014/main" val="3074706423"/>
                  </a:ext>
                </a:extLst>
              </a:tr>
              <a:tr h="102870">
                <a:tc>
                  <a:txBody>
                    <a:bodyPr/>
                    <a:lstStyle/>
                    <a:p>
                      <a:pPr marL="0" marR="0" algn="r">
                        <a:lnSpc>
                          <a:spcPct val="107000"/>
                        </a:lnSpc>
                        <a:spcBef>
                          <a:spcPts val="0"/>
                        </a:spcBef>
                        <a:spcAft>
                          <a:spcPts val="0"/>
                        </a:spcAft>
                      </a:pPr>
                      <a:r>
                        <a:rPr lang="en-US" sz="800">
                          <a:solidFill>
                            <a:srgbClr val="1B4571"/>
                          </a:solidFill>
                          <a:effectLst/>
                          <a:latin typeface="Helvetica" pitchFamily="2" charset="0"/>
                        </a:rPr>
                        <a:t>Multidisciplinary Studies – CoEd</a:t>
                      </a:r>
                      <a:endParaRPr lang="en-US" sz="8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56597" marR="56597" marT="0" marB="0">
                    <a:solidFill>
                      <a:schemeClr val="bg1"/>
                    </a:solidFill>
                  </a:tcPr>
                </a:tc>
                <a:extLst>
                  <a:ext uri="{0D108BD9-81ED-4DB2-BD59-A6C34878D82A}">
                    <a16:rowId xmlns:a16="http://schemas.microsoft.com/office/drawing/2014/main" val="1751848956"/>
                  </a:ext>
                </a:extLst>
              </a:tr>
              <a:tr h="102870">
                <a:tc>
                  <a:txBody>
                    <a:bodyPr/>
                    <a:lstStyle/>
                    <a:p>
                      <a:pPr marL="0" marR="0" algn="r">
                        <a:lnSpc>
                          <a:spcPct val="107000"/>
                        </a:lnSpc>
                        <a:spcBef>
                          <a:spcPts val="0"/>
                        </a:spcBef>
                        <a:spcAft>
                          <a:spcPts val="0"/>
                        </a:spcAft>
                      </a:pPr>
                      <a:r>
                        <a:rPr lang="en-US" sz="800" dirty="0">
                          <a:solidFill>
                            <a:srgbClr val="1B4571"/>
                          </a:solidFill>
                          <a:effectLst/>
                          <a:latin typeface="Helvetica" pitchFamily="2" charset="0"/>
                        </a:rPr>
                        <a:t>Multidisciplinary Science -- </a:t>
                      </a:r>
                      <a:r>
                        <a:rPr lang="en-US" sz="800" dirty="0" err="1">
                          <a:solidFill>
                            <a:srgbClr val="1B4571"/>
                          </a:solidFill>
                          <a:effectLst/>
                          <a:latin typeface="Helvetica" pitchFamily="2" charset="0"/>
                        </a:rPr>
                        <a:t>CoEd</a:t>
                      </a:r>
                      <a:endParaRPr lang="en-US" sz="800" dirty="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56597" marR="56597" marT="0" marB="0">
                    <a:solidFill>
                      <a:schemeClr val="bg1"/>
                    </a:solidFill>
                  </a:tcPr>
                </a:tc>
                <a:extLst>
                  <a:ext uri="{0D108BD9-81ED-4DB2-BD59-A6C34878D82A}">
                    <a16:rowId xmlns:a16="http://schemas.microsoft.com/office/drawing/2014/main" val="1955320710"/>
                  </a:ext>
                </a:extLst>
              </a:tr>
            </a:tbl>
          </a:graphicData>
        </a:graphic>
      </p:graphicFrame>
      <p:graphicFrame>
        <p:nvGraphicFramePr>
          <p:cNvPr id="7" name="Table 6">
            <a:extLst>
              <a:ext uri="{FF2B5EF4-FFF2-40B4-BE49-F238E27FC236}">
                <a16:creationId xmlns:a16="http://schemas.microsoft.com/office/drawing/2014/main" id="{43566F77-F011-504B-969E-E374B6A19360}"/>
              </a:ext>
            </a:extLst>
          </p:cNvPr>
          <p:cNvGraphicFramePr>
            <a:graphicFrameLocks noGrp="1"/>
          </p:cNvGraphicFramePr>
          <p:nvPr>
            <p:extLst>
              <p:ext uri="{D42A27DB-BD31-4B8C-83A1-F6EECF244321}">
                <p14:modId xmlns:p14="http://schemas.microsoft.com/office/powerpoint/2010/main" val="3506556374"/>
              </p:ext>
            </p:extLst>
          </p:nvPr>
        </p:nvGraphicFramePr>
        <p:xfrm>
          <a:off x="4567410" y="1737492"/>
          <a:ext cx="2050086" cy="4583316"/>
        </p:xfrm>
        <a:graphic>
          <a:graphicData uri="http://schemas.openxmlformats.org/drawingml/2006/table">
            <a:tbl>
              <a:tblPr firstRow="1" firstCol="1" bandRow="1">
                <a:tableStyleId>{5C22544A-7EE6-4342-B048-85BDC9FD1C3A}</a:tableStyleId>
              </a:tblPr>
              <a:tblGrid>
                <a:gridCol w="2050086">
                  <a:extLst>
                    <a:ext uri="{9D8B030D-6E8A-4147-A177-3AD203B41FA5}">
                      <a16:colId xmlns:a16="http://schemas.microsoft.com/office/drawing/2014/main" val="2202439013"/>
                    </a:ext>
                  </a:extLst>
                </a:gridCol>
              </a:tblGrid>
              <a:tr h="124640">
                <a:tc>
                  <a:txBody>
                    <a:bodyPr/>
                    <a:lstStyle/>
                    <a:p>
                      <a:pPr marL="0" marR="0" algn="l">
                        <a:lnSpc>
                          <a:spcPct val="107000"/>
                        </a:lnSpc>
                        <a:spcBef>
                          <a:spcPts val="0"/>
                        </a:spcBef>
                        <a:spcAft>
                          <a:spcPts val="0"/>
                        </a:spcAft>
                      </a:pPr>
                      <a:r>
                        <a:rPr lang="en-US" sz="1000">
                          <a:solidFill>
                            <a:srgbClr val="1B4571"/>
                          </a:solidFill>
                          <a:effectLst/>
                          <a:latin typeface="Helvetica" pitchFamily="2" charset="0"/>
                        </a:rPr>
                        <a:t>Community Family &amp; Addiction Sciences</a:t>
                      </a:r>
                      <a:endParaRPr lang="en-US" sz="10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2197996992"/>
                  </a:ext>
                </a:extLst>
              </a:tr>
              <a:tr h="124640">
                <a:tc>
                  <a:txBody>
                    <a:bodyPr/>
                    <a:lstStyle/>
                    <a:p>
                      <a:pPr marL="0" marR="0" algn="l">
                        <a:lnSpc>
                          <a:spcPct val="107000"/>
                        </a:lnSpc>
                        <a:spcBef>
                          <a:spcPts val="0"/>
                        </a:spcBef>
                        <a:spcAft>
                          <a:spcPts val="0"/>
                        </a:spcAft>
                      </a:pPr>
                      <a:r>
                        <a:rPr lang="en-US" sz="1000">
                          <a:solidFill>
                            <a:srgbClr val="1B4571"/>
                          </a:solidFill>
                          <a:effectLst/>
                          <a:latin typeface="Helvetica" pitchFamily="2" charset="0"/>
                        </a:rPr>
                        <a:t>Early Childhood</a:t>
                      </a:r>
                      <a:endParaRPr lang="en-US" sz="10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500404159"/>
                  </a:ext>
                </a:extLst>
              </a:tr>
              <a:tr h="124640">
                <a:tc>
                  <a:txBody>
                    <a:bodyPr/>
                    <a:lstStyle/>
                    <a:p>
                      <a:pPr marL="0" marR="0" algn="l">
                        <a:lnSpc>
                          <a:spcPct val="107000"/>
                        </a:lnSpc>
                        <a:spcBef>
                          <a:spcPts val="0"/>
                        </a:spcBef>
                        <a:spcAft>
                          <a:spcPts val="0"/>
                        </a:spcAft>
                      </a:pPr>
                      <a:r>
                        <a:rPr lang="en-US" sz="1000">
                          <a:solidFill>
                            <a:srgbClr val="1B4571"/>
                          </a:solidFill>
                          <a:effectLst/>
                          <a:latin typeface="Helvetica" pitchFamily="2" charset="0"/>
                        </a:rPr>
                        <a:t>Human Development &amp; Family Studies</a:t>
                      </a:r>
                      <a:endParaRPr lang="en-US" sz="10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2894677883"/>
                  </a:ext>
                </a:extLst>
              </a:tr>
              <a:tr h="124640">
                <a:tc>
                  <a:txBody>
                    <a:bodyPr/>
                    <a:lstStyle/>
                    <a:p>
                      <a:pPr marL="0" marR="0" algn="l">
                        <a:lnSpc>
                          <a:spcPct val="107000"/>
                        </a:lnSpc>
                        <a:spcBef>
                          <a:spcPts val="0"/>
                        </a:spcBef>
                        <a:spcAft>
                          <a:spcPts val="0"/>
                        </a:spcAft>
                      </a:pPr>
                      <a:r>
                        <a:rPr lang="en-US" sz="1000">
                          <a:solidFill>
                            <a:srgbClr val="1B4571"/>
                          </a:solidFill>
                          <a:effectLst/>
                          <a:latin typeface="Helvetica" pitchFamily="2" charset="0"/>
                        </a:rPr>
                        <a:t>Family &amp; Consumer Sciences Education</a:t>
                      </a:r>
                      <a:endParaRPr lang="en-US" sz="10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947889315"/>
                  </a:ext>
                </a:extLst>
              </a:tr>
              <a:tr h="124640">
                <a:tc>
                  <a:txBody>
                    <a:bodyPr/>
                    <a:lstStyle/>
                    <a:p>
                      <a:pPr marL="0" marR="0" algn="l">
                        <a:lnSpc>
                          <a:spcPct val="107000"/>
                        </a:lnSpc>
                        <a:spcBef>
                          <a:spcPts val="0"/>
                        </a:spcBef>
                        <a:spcAft>
                          <a:spcPts val="0"/>
                        </a:spcAft>
                      </a:pPr>
                      <a:r>
                        <a:rPr lang="en-US" sz="1000">
                          <a:solidFill>
                            <a:srgbClr val="1B4571"/>
                          </a:solidFill>
                          <a:effectLst/>
                          <a:latin typeface="Helvetica" pitchFamily="2" charset="0"/>
                        </a:rPr>
                        <a:t>Human Sciences</a:t>
                      </a:r>
                      <a:endParaRPr lang="en-US" sz="10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3737178003"/>
                  </a:ext>
                </a:extLst>
              </a:tr>
              <a:tr h="124640">
                <a:tc>
                  <a:txBody>
                    <a:bodyPr/>
                    <a:lstStyle/>
                    <a:p>
                      <a:pPr marL="0" marR="0" algn="l">
                        <a:lnSpc>
                          <a:spcPct val="107000"/>
                        </a:lnSpc>
                        <a:spcBef>
                          <a:spcPts val="0"/>
                        </a:spcBef>
                        <a:spcAft>
                          <a:spcPts val="0"/>
                        </a:spcAft>
                      </a:pPr>
                      <a:r>
                        <a:rPr lang="en-US" sz="1000">
                          <a:solidFill>
                            <a:srgbClr val="1B4571"/>
                          </a:solidFill>
                          <a:effectLst/>
                          <a:latin typeface="Helvetica" pitchFamily="2" charset="0"/>
                        </a:rPr>
                        <a:t>Nutrition</a:t>
                      </a:r>
                      <a:endParaRPr lang="en-US" sz="10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3942518556"/>
                  </a:ext>
                </a:extLst>
              </a:tr>
              <a:tr h="124640">
                <a:tc>
                  <a:txBody>
                    <a:bodyPr/>
                    <a:lstStyle/>
                    <a:p>
                      <a:pPr marL="0" marR="0" algn="l">
                        <a:lnSpc>
                          <a:spcPct val="107000"/>
                        </a:lnSpc>
                        <a:spcBef>
                          <a:spcPts val="0"/>
                        </a:spcBef>
                        <a:spcAft>
                          <a:spcPts val="0"/>
                        </a:spcAft>
                      </a:pPr>
                      <a:r>
                        <a:rPr lang="en-US" sz="1000">
                          <a:solidFill>
                            <a:srgbClr val="1B4571"/>
                          </a:solidFill>
                          <a:effectLst/>
                          <a:latin typeface="Helvetica" pitchFamily="2" charset="0"/>
                        </a:rPr>
                        <a:t>Art Education (Visual Studies)</a:t>
                      </a:r>
                      <a:endParaRPr lang="en-US" sz="10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348060367"/>
                  </a:ext>
                </a:extLst>
              </a:tr>
              <a:tr h="124640">
                <a:tc>
                  <a:txBody>
                    <a:bodyPr/>
                    <a:lstStyle/>
                    <a:p>
                      <a:pPr marL="0" marR="0" algn="l">
                        <a:lnSpc>
                          <a:spcPct val="107000"/>
                        </a:lnSpc>
                        <a:spcBef>
                          <a:spcPts val="0"/>
                        </a:spcBef>
                        <a:spcAft>
                          <a:spcPts val="0"/>
                        </a:spcAft>
                      </a:pPr>
                      <a:r>
                        <a:rPr lang="en-US" sz="1000">
                          <a:solidFill>
                            <a:srgbClr val="1B4571"/>
                          </a:solidFill>
                          <a:effectLst/>
                          <a:latin typeface="Helvetica" pitchFamily="2" charset="0"/>
                        </a:rPr>
                        <a:t>Music Education</a:t>
                      </a:r>
                      <a:endParaRPr lang="en-US" sz="10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488227390"/>
                  </a:ext>
                </a:extLst>
              </a:tr>
              <a:tr h="124640">
                <a:tc>
                  <a:txBody>
                    <a:bodyPr/>
                    <a:lstStyle/>
                    <a:p>
                      <a:pPr marL="0" marR="0" algn="l">
                        <a:lnSpc>
                          <a:spcPct val="107000"/>
                        </a:lnSpc>
                        <a:spcBef>
                          <a:spcPts val="0"/>
                        </a:spcBef>
                        <a:spcAft>
                          <a:spcPts val="0"/>
                        </a:spcAft>
                      </a:pPr>
                      <a:r>
                        <a:rPr lang="en-US" sz="1000">
                          <a:solidFill>
                            <a:srgbClr val="1B4571"/>
                          </a:solidFill>
                          <a:effectLst/>
                          <a:latin typeface="Helvetica" pitchFamily="2" charset="0"/>
                        </a:rPr>
                        <a:t>Theatre Arts Education</a:t>
                      </a:r>
                      <a:endParaRPr lang="en-US" sz="10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28140928"/>
                  </a:ext>
                </a:extLst>
              </a:tr>
              <a:tr h="124640">
                <a:tc>
                  <a:txBody>
                    <a:bodyPr/>
                    <a:lstStyle/>
                    <a:p>
                      <a:pPr marL="0" marR="0" algn="l">
                        <a:lnSpc>
                          <a:spcPct val="107000"/>
                        </a:lnSpc>
                        <a:spcBef>
                          <a:spcPts val="0"/>
                        </a:spcBef>
                        <a:spcAft>
                          <a:spcPts val="0"/>
                        </a:spcAft>
                      </a:pPr>
                      <a:r>
                        <a:rPr lang="en-US" sz="1000" dirty="0">
                          <a:solidFill>
                            <a:srgbClr val="1B4571"/>
                          </a:solidFill>
                          <a:effectLst/>
                          <a:latin typeface="Helvetica" pitchFamily="2" charset="0"/>
                        </a:rPr>
                        <a:t>Dance Education</a:t>
                      </a:r>
                      <a:endParaRPr lang="en-US" sz="1000" dirty="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243435342"/>
                  </a:ext>
                </a:extLst>
              </a:tr>
              <a:tr h="124640">
                <a:tc>
                  <a:txBody>
                    <a:bodyPr/>
                    <a:lstStyle/>
                    <a:p>
                      <a:pPr marL="0" marR="0" algn="l">
                        <a:lnSpc>
                          <a:spcPct val="107000"/>
                        </a:lnSpc>
                        <a:spcBef>
                          <a:spcPts val="0"/>
                        </a:spcBef>
                        <a:spcAft>
                          <a:spcPts val="0"/>
                        </a:spcAft>
                      </a:pPr>
                      <a:r>
                        <a:rPr lang="en-US" sz="1000">
                          <a:solidFill>
                            <a:srgbClr val="1B4571"/>
                          </a:solidFill>
                          <a:effectLst/>
                          <a:latin typeface="Helvetica" pitchFamily="2" charset="0"/>
                        </a:rPr>
                        <a:t>Animal Science</a:t>
                      </a:r>
                      <a:endParaRPr lang="en-US" sz="10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1431304581"/>
                  </a:ext>
                </a:extLst>
              </a:tr>
              <a:tr h="124640">
                <a:tc>
                  <a:txBody>
                    <a:bodyPr/>
                    <a:lstStyle/>
                    <a:p>
                      <a:pPr marL="0" marR="0" algn="l">
                        <a:lnSpc>
                          <a:spcPct val="107000"/>
                        </a:lnSpc>
                        <a:spcBef>
                          <a:spcPts val="0"/>
                        </a:spcBef>
                        <a:spcAft>
                          <a:spcPts val="0"/>
                        </a:spcAft>
                      </a:pPr>
                      <a:r>
                        <a:rPr lang="en-US" sz="1000">
                          <a:solidFill>
                            <a:srgbClr val="1B4571"/>
                          </a:solidFill>
                          <a:effectLst/>
                          <a:latin typeface="Helvetica" pitchFamily="2" charset="0"/>
                        </a:rPr>
                        <a:t>Conservation Law Enforcement</a:t>
                      </a:r>
                      <a:endParaRPr lang="en-US" sz="10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4271300333"/>
                  </a:ext>
                </a:extLst>
              </a:tr>
              <a:tr h="124640">
                <a:tc>
                  <a:txBody>
                    <a:bodyPr/>
                    <a:lstStyle/>
                    <a:p>
                      <a:pPr marL="0" marR="0" algn="l">
                        <a:lnSpc>
                          <a:spcPct val="107000"/>
                        </a:lnSpc>
                        <a:spcBef>
                          <a:spcPts val="0"/>
                        </a:spcBef>
                        <a:spcAft>
                          <a:spcPts val="0"/>
                        </a:spcAft>
                      </a:pPr>
                      <a:r>
                        <a:rPr lang="en-US" sz="1000">
                          <a:solidFill>
                            <a:srgbClr val="1B4571"/>
                          </a:solidFill>
                          <a:effectLst/>
                          <a:latin typeface="Helvetica" pitchFamily="2" charset="0"/>
                        </a:rPr>
                        <a:t>Natural Resource Management</a:t>
                      </a:r>
                      <a:endParaRPr lang="en-US" sz="10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1869316605"/>
                  </a:ext>
                </a:extLst>
              </a:tr>
              <a:tr h="124640">
                <a:tc>
                  <a:txBody>
                    <a:bodyPr/>
                    <a:lstStyle/>
                    <a:p>
                      <a:pPr marL="0" marR="0" algn="l">
                        <a:lnSpc>
                          <a:spcPct val="107000"/>
                        </a:lnSpc>
                        <a:spcBef>
                          <a:spcPts val="0"/>
                        </a:spcBef>
                        <a:spcAft>
                          <a:spcPts val="0"/>
                        </a:spcAft>
                      </a:pPr>
                      <a:r>
                        <a:rPr lang="en-US" sz="1000">
                          <a:solidFill>
                            <a:srgbClr val="1B4571"/>
                          </a:solidFill>
                          <a:effectLst/>
                          <a:latin typeface="Helvetica" pitchFamily="2" charset="0"/>
                        </a:rPr>
                        <a:t>Interdisciplinary Ag</a:t>
                      </a:r>
                      <a:endParaRPr lang="en-US" sz="10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1451671591"/>
                  </a:ext>
                </a:extLst>
              </a:tr>
              <a:tr h="124640">
                <a:tc>
                  <a:txBody>
                    <a:bodyPr/>
                    <a:lstStyle/>
                    <a:p>
                      <a:pPr marL="0" marR="0" algn="l">
                        <a:lnSpc>
                          <a:spcPct val="107000"/>
                        </a:lnSpc>
                        <a:spcBef>
                          <a:spcPts val="0"/>
                        </a:spcBef>
                        <a:spcAft>
                          <a:spcPts val="0"/>
                        </a:spcAft>
                      </a:pPr>
                      <a:r>
                        <a:rPr lang="en-US" sz="1000">
                          <a:solidFill>
                            <a:srgbClr val="1B4571"/>
                          </a:solidFill>
                          <a:effectLst/>
                          <a:latin typeface="Helvetica" pitchFamily="2" charset="0"/>
                        </a:rPr>
                        <a:t>Ag &amp; Applied Economics</a:t>
                      </a:r>
                      <a:endParaRPr lang="en-US" sz="10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273442545"/>
                  </a:ext>
                </a:extLst>
              </a:tr>
              <a:tr h="124640">
                <a:tc>
                  <a:txBody>
                    <a:bodyPr/>
                    <a:lstStyle/>
                    <a:p>
                      <a:pPr marL="0" marR="0" algn="l">
                        <a:lnSpc>
                          <a:spcPct val="107000"/>
                        </a:lnSpc>
                        <a:spcBef>
                          <a:spcPts val="0"/>
                        </a:spcBef>
                        <a:spcAft>
                          <a:spcPts val="0"/>
                        </a:spcAft>
                      </a:pPr>
                      <a:r>
                        <a:rPr lang="en-US" sz="1000">
                          <a:solidFill>
                            <a:srgbClr val="1B4571"/>
                          </a:solidFill>
                          <a:effectLst/>
                          <a:latin typeface="Helvetica" pitchFamily="2" charset="0"/>
                        </a:rPr>
                        <a:t>Agribusiness </a:t>
                      </a:r>
                      <a:endParaRPr lang="en-US" sz="10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438694845"/>
                  </a:ext>
                </a:extLst>
              </a:tr>
              <a:tr h="124640">
                <a:tc>
                  <a:txBody>
                    <a:bodyPr/>
                    <a:lstStyle/>
                    <a:p>
                      <a:pPr marL="0" marR="0" algn="l">
                        <a:lnSpc>
                          <a:spcPct val="107000"/>
                        </a:lnSpc>
                        <a:spcBef>
                          <a:spcPts val="0"/>
                        </a:spcBef>
                        <a:spcAft>
                          <a:spcPts val="0"/>
                        </a:spcAft>
                      </a:pPr>
                      <a:r>
                        <a:rPr lang="en-US" sz="1000">
                          <a:solidFill>
                            <a:srgbClr val="1B4571"/>
                          </a:solidFill>
                          <a:effectLst/>
                          <a:latin typeface="Helvetica" pitchFamily="2" charset="0"/>
                        </a:rPr>
                        <a:t>Ag Communications</a:t>
                      </a:r>
                      <a:endParaRPr lang="en-US" sz="10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4071846640"/>
                  </a:ext>
                </a:extLst>
              </a:tr>
              <a:tr h="45240">
                <a:tc>
                  <a:txBody>
                    <a:bodyPr/>
                    <a:lstStyle/>
                    <a:p>
                      <a:pPr marL="0" marR="0" algn="l">
                        <a:lnSpc>
                          <a:spcPct val="107000"/>
                        </a:lnSpc>
                        <a:spcBef>
                          <a:spcPts val="0"/>
                        </a:spcBef>
                        <a:spcAft>
                          <a:spcPts val="0"/>
                        </a:spcAft>
                      </a:pPr>
                      <a:r>
                        <a:rPr lang="en-US" sz="1000" dirty="0">
                          <a:solidFill>
                            <a:srgbClr val="1B4571"/>
                          </a:solidFill>
                          <a:effectLst/>
                          <a:latin typeface="Helvetica" pitchFamily="2" charset="0"/>
                        </a:rPr>
                        <a:t>Public Relations</a:t>
                      </a:r>
                    </a:p>
                  </a:txBody>
                  <a:tcPr marL="68574" marR="68574" marT="0" marB="0">
                    <a:solidFill>
                      <a:schemeClr val="bg1"/>
                    </a:solidFill>
                  </a:tcPr>
                </a:tc>
                <a:extLst>
                  <a:ext uri="{0D108BD9-81ED-4DB2-BD59-A6C34878D82A}">
                    <a16:rowId xmlns:a16="http://schemas.microsoft.com/office/drawing/2014/main" val="1864244221"/>
                  </a:ext>
                </a:extLst>
              </a:tr>
              <a:tr h="140814">
                <a:tc>
                  <a:txBody>
                    <a:bodyPr/>
                    <a:lstStyle/>
                    <a:p>
                      <a:pPr marL="0" marR="0" algn="l">
                        <a:lnSpc>
                          <a:spcPct val="107000"/>
                        </a:lnSpc>
                        <a:spcBef>
                          <a:spcPts val="0"/>
                        </a:spcBef>
                        <a:spcAft>
                          <a:spcPts val="0"/>
                        </a:spcAft>
                      </a:pPr>
                      <a:r>
                        <a:rPr lang="en-US" sz="1000" dirty="0">
                          <a:solidFill>
                            <a:srgbClr val="1B4571"/>
                          </a:solidFill>
                          <a:effectLst/>
                          <a:latin typeface="Helvetica" pitchFamily="2" charset="0"/>
                        </a:rPr>
                        <a:t>Communication Studies</a:t>
                      </a:r>
                    </a:p>
                  </a:txBody>
                  <a:tcPr marL="68574" marR="68574" marT="0" marB="0">
                    <a:solidFill>
                      <a:schemeClr val="bg1"/>
                    </a:solidFill>
                  </a:tcPr>
                </a:tc>
                <a:extLst>
                  <a:ext uri="{0D108BD9-81ED-4DB2-BD59-A6C34878D82A}">
                    <a16:rowId xmlns:a16="http://schemas.microsoft.com/office/drawing/2014/main" val="2267216110"/>
                  </a:ext>
                </a:extLst>
              </a:tr>
              <a:tr h="143101">
                <a:tc>
                  <a:txBody>
                    <a:bodyPr/>
                    <a:lstStyle/>
                    <a:p>
                      <a:pPr marL="0" marR="0" algn="l">
                        <a:lnSpc>
                          <a:spcPct val="107000"/>
                        </a:lnSpc>
                        <a:spcBef>
                          <a:spcPts val="0"/>
                        </a:spcBef>
                        <a:spcAft>
                          <a:spcPts val="0"/>
                        </a:spcAft>
                      </a:pPr>
                      <a:r>
                        <a:rPr lang="en-US" sz="1000" dirty="0">
                          <a:solidFill>
                            <a:srgbClr val="1B4571"/>
                          </a:solidFill>
                          <a:effectLst/>
                          <a:latin typeface="Helvetica" pitchFamily="2" charset="0"/>
                        </a:rPr>
                        <a:t>Journalism</a:t>
                      </a:r>
                    </a:p>
                  </a:txBody>
                  <a:tcPr marL="68574" marR="68574" marT="0" marB="0">
                    <a:solidFill>
                      <a:schemeClr val="bg1"/>
                    </a:solidFill>
                  </a:tcPr>
                </a:tc>
                <a:extLst>
                  <a:ext uri="{0D108BD9-81ED-4DB2-BD59-A6C34878D82A}">
                    <a16:rowId xmlns:a16="http://schemas.microsoft.com/office/drawing/2014/main" val="1681957092"/>
                  </a:ext>
                </a:extLst>
              </a:tr>
              <a:tr h="124640">
                <a:tc>
                  <a:txBody>
                    <a:bodyPr/>
                    <a:lstStyle/>
                    <a:p>
                      <a:pPr marL="0" marR="0" algn="l">
                        <a:lnSpc>
                          <a:spcPct val="107000"/>
                        </a:lnSpc>
                        <a:spcBef>
                          <a:spcPts val="0"/>
                        </a:spcBef>
                        <a:spcAft>
                          <a:spcPts val="0"/>
                        </a:spcAft>
                      </a:pPr>
                      <a:r>
                        <a:rPr lang="en-US" sz="1000">
                          <a:solidFill>
                            <a:srgbClr val="1B4571"/>
                          </a:solidFill>
                          <a:effectLst/>
                          <a:latin typeface="Helvetica" pitchFamily="2" charset="0"/>
                        </a:rPr>
                        <a:t>Digital Media &amp; Professional Communication</a:t>
                      </a:r>
                      <a:endParaRPr lang="en-US" sz="10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4052721064"/>
                  </a:ext>
                </a:extLst>
              </a:tr>
              <a:tr h="124640">
                <a:tc>
                  <a:txBody>
                    <a:bodyPr/>
                    <a:lstStyle/>
                    <a:p>
                      <a:pPr marL="0" marR="0" algn="l">
                        <a:lnSpc>
                          <a:spcPct val="107000"/>
                        </a:lnSpc>
                        <a:spcBef>
                          <a:spcPts val="0"/>
                        </a:spcBef>
                        <a:spcAft>
                          <a:spcPts val="0"/>
                        </a:spcAft>
                      </a:pPr>
                      <a:r>
                        <a:rPr lang="en-US" sz="1000">
                          <a:solidFill>
                            <a:srgbClr val="1B4571"/>
                          </a:solidFill>
                          <a:effectLst/>
                          <a:latin typeface="Helvetica" pitchFamily="2" charset="0"/>
                        </a:rPr>
                        <a:t>Advertising</a:t>
                      </a:r>
                      <a:endParaRPr lang="en-US" sz="10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2948536028"/>
                  </a:ext>
                </a:extLst>
              </a:tr>
              <a:tr h="124640">
                <a:tc>
                  <a:txBody>
                    <a:bodyPr/>
                    <a:lstStyle/>
                    <a:p>
                      <a:pPr marL="0" marR="0" algn="l">
                        <a:lnSpc>
                          <a:spcPct val="107000"/>
                        </a:lnSpc>
                        <a:spcBef>
                          <a:spcPts val="0"/>
                        </a:spcBef>
                        <a:spcAft>
                          <a:spcPts val="0"/>
                        </a:spcAft>
                      </a:pPr>
                      <a:r>
                        <a:rPr lang="en-US" sz="1000">
                          <a:solidFill>
                            <a:srgbClr val="1B4571"/>
                          </a:solidFill>
                          <a:effectLst/>
                          <a:latin typeface="Helvetica" pitchFamily="2" charset="0"/>
                        </a:rPr>
                        <a:t>Creative Media Industries</a:t>
                      </a:r>
                      <a:endParaRPr lang="en-US" sz="10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1377307995"/>
                  </a:ext>
                </a:extLst>
              </a:tr>
              <a:tr h="111099">
                <a:tc>
                  <a:txBody>
                    <a:bodyPr/>
                    <a:lstStyle/>
                    <a:p>
                      <a:pPr marL="0" marR="0" algn="l">
                        <a:lnSpc>
                          <a:spcPct val="107000"/>
                        </a:lnSpc>
                        <a:spcBef>
                          <a:spcPts val="0"/>
                        </a:spcBef>
                        <a:spcAft>
                          <a:spcPts val="0"/>
                        </a:spcAft>
                      </a:pPr>
                      <a:r>
                        <a:rPr lang="en-US" sz="1000">
                          <a:solidFill>
                            <a:srgbClr val="1B4571"/>
                          </a:solidFill>
                          <a:effectLst/>
                          <a:latin typeface="Helvetica" pitchFamily="2" charset="0"/>
                        </a:rPr>
                        <a:t>Classics</a:t>
                      </a:r>
                      <a:endParaRPr lang="en-US" sz="10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2099741971"/>
                  </a:ext>
                </a:extLst>
              </a:tr>
              <a:tr h="124640">
                <a:tc>
                  <a:txBody>
                    <a:bodyPr/>
                    <a:lstStyle/>
                    <a:p>
                      <a:pPr marL="0" marR="0" algn="l">
                        <a:lnSpc>
                          <a:spcPct val="107000"/>
                        </a:lnSpc>
                        <a:spcBef>
                          <a:spcPts val="0"/>
                        </a:spcBef>
                        <a:spcAft>
                          <a:spcPts val="0"/>
                        </a:spcAft>
                      </a:pPr>
                      <a:r>
                        <a:rPr lang="en-US" sz="1000">
                          <a:solidFill>
                            <a:srgbClr val="1B4571"/>
                          </a:solidFill>
                          <a:effectLst/>
                          <a:latin typeface="Helvetica" pitchFamily="2" charset="0"/>
                        </a:rPr>
                        <a:t>Multidisciplinary Studies</a:t>
                      </a:r>
                      <a:endParaRPr lang="en-US" sz="10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202093368"/>
                  </a:ext>
                </a:extLst>
              </a:tr>
              <a:tr h="124640">
                <a:tc>
                  <a:txBody>
                    <a:bodyPr/>
                    <a:lstStyle/>
                    <a:p>
                      <a:pPr marL="0" marR="0" algn="l">
                        <a:lnSpc>
                          <a:spcPct val="107000"/>
                        </a:lnSpc>
                        <a:spcBef>
                          <a:spcPts val="0"/>
                        </a:spcBef>
                        <a:spcAft>
                          <a:spcPts val="0"/>
                        </a:spcAft>
                      </a:pPr>
                      <a:r>
                        <a:rPr lang="en-US" sz="1000" dirty="0">
                          <a:solidFill>
                            <a:srgbClr val="1B4571"/>
                          </a:solidFill>
                          <a:effectLst/>
                          <a:latin typeface="Helvetica" pitchFamily="2" charset="0"/>
                        </a:rPr>
                        <a:t>Multidisciplinary Science</a:t>
                      </a:r>
                      <a:endParaRPr lang="en-US" sz="1000" dirty="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2913156195"/>
                  </a:ext>
                </a:extLst>
              </a:tr>
            </a:tbl>
          </a:graphicData>
        </a:graphic>
      </p:graphicFrame>
    </p:spTree>
    <p:extLst>
      <p:ext uri="{BB962C8B-B14F-4D97-AF65-F5344CB8AC3E}">
        <p14:creationId xmlns:p14="http://schemas.microsoft.com/office/powerpoint/2010/main" val="8081233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1ECE4E2-E3A0-EF43-BAB5-B568A7B781FD}"/>
              </a:ext>
            </a:extLst>
          </p:cNvPr>
          <p:cNvSpPr/>
          <p:nvPr/>
        </p:nvSpPr>
        <p:spPr>
          <a:xfrm>
            <a:off x="7707087" y="-101600"/>
            <a:ext cx="903513" cy="8580410"/>
          </a:xfrm>
          <a:prstGeom prst="rect">
            <a:avLst/>
          </a:prstGeom>
          <a:solidFill>
            <a:srgbClr val="899F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54"/>
          </a:p>
        </p:txBody>
      </p:sp>
      <p:cxnSp>
        <p:nvCxnSpPr>
          <p:cNvPr id="11" name="Straight Connector 10">
            <a:extLst>
              <a:ext uri="{FF2B5EF4-FFF2-40B4-BE49-F238E27FC236}">
                <a16:creationId xmlns:a16="http://schemas.microsoft.com/office/drawing/2014/main" id="{28A38182-39DC-E747-9BE2-05175A44A946}"/>
              </a:ext>
            </a:extLst>
          </p:cNvPr>
          <p:cNvCxnSpPr>
            <a:cxnSpLocks/>
          </p:cNvCxnSpPr>
          <p:nvPr/>
        </p:nvCxnSpPr>
        <p:spPr>
          <a:xfrm>
            <a:off x="4077615" y="1412944"/>
            <a:ext cx="0" cy="5683624"/>
          </a:xfrm>
          <a:prstGeom prst="line">
            <a:avLst/>
          </a:prstGeom>
          <a:ln w="85725">
            <a:solidFill>
              <a:srgbClr val="99291E"/>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6E0CE7D8-3DEB-944D-87F7-BC99E25D8AEA}"/>
              </a:ext>
            </a:extLst>
          </p:cNvPr>
          <p:cNvSpPr/>
          <p:nvPr/>
        </p:nvSpPr>
        <p:spPr>
          <a:xfrm>
            <a:off x="-86494" y="1043137"/>
            <a:ext cx="3707588" cy="369807"/>
          </a:xfrm>
          <a:prstGeom prst="rect">
            <a:avLst/>
          </a:prstGeom>
          <a:solidFill>
            <a:srgbClr val="899FB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sz="1200" dirty="0">
                <a:solidFill>
                  <a:schemeClr val="bg1"/>
                </a:solidFill>
                <a:latin typeface="Helvetica"/>
                <a:cs typeface="Helvetica"/>
              </a:rPr>
              <a:t>(Arts &amp; Sciences) </a:t>
            </a:r>
            <a:r>
              <a:rPr lang="en-US" dirty="0">
                <a:solidFill>
                  <a:schemeClr val="bg1"/>
                </a:solidFill>
                <a:latin typeface="Helvetica"/>
                <a:cs typeface="Helvetica"/>
              </a:rPr>
              <a:t>A&amp;H</a:t>
            </a:r>
          </a:p>
        </p:txBody>
      </p:sp>
      <p:sp>
        <p:nvSpPr>
          <p:cNvPr id="18" name="Rectangle 17">
            <a:extLst>
              <a:ext uri="{FF2B5EF4-FFF2-40B4-BE49-F238E27FC236}">
                <a16:creationId xmlns:a16="http://schemas.microsoft.com/office/drawing/2014/main" id="{3E9098F5-B866-AF49-A88E-17F0FE8D811B}"/>
              </a:ext>
            </a:extLst>
          </p:cNvPr>
          <p:cNvSpPr/>
          <p:nvPr/>
        </p:nvSpPr>
        <p:spPr>
          <a:xfrm>
            <a:off x="4551161" y="1043137"/>
            <a:ext cx="3329191" cy="369807"/>
          </a:xfrm>
          <a:prstGeom prst="rect">
            <a:avLst/>
          </a:prstGeom>
          <a:solidFill>
            <a:srgbClr val="899FB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dirty="0">
                <a:solidFill>
                  <a:schemeClr val="bg1"/>
                </a:solidFill>
                <a:latin typeface="Helvetica"/>
                <a:cs typeface="Helvetica"/>
              </a:rPr>
              <a:t>B&amp;I </a:t>
            </a:r>
            <a:r>
              <a:rPr lang="en-US" sz="1200" dirty="0">
                <a:solidFill>
                  <a:schemeClr val="bg1"/>
                </a:solidFill>
                <a:latin typeface="Helvetica"/>
                <a:cs typeface="Helvetica"/>
              </a:rPr>
              <a:t>(Business &amp; Industries)</a:t>
            </a:r>
            <a:endParaRPr lang="en-US" dirty="0">
              <a:solidFill>
                <a:schemeClr val="bg1"/>
              </a:solidFill>
              <a:latin typeface="Helvetica"/>
              <a:cs typeface="Helvetica"/>
            </a:endParaRPr>
          </a:p>
        </p:txBody>
      </p:sp>
      <p:sp>
        <p:nvSpPr>
          <p:cNvPr id="20" name="Rectangle 19">
            <a:extLst>
              <a:ext uri="{FF2B5EF4-FFF2-40B4-BE49-F238E27FC236}">
                <a16:creationId xmlns:a16="http://schemas.microsoft.com/office/drawing/2014/main" id="{E3C02DF5-7068-6A4F-85A7-B3D7D8F62FD9}"/>
              </a:ext>
            </a:extLst>
          </p:cNvPr>
          <p:cNvSpPr/>
          <p:nvPr/>
        </p:nvSpPr>
        <p:spPr>
          <a:xfrm>
            <a:off x="2074366" y="342903"/>
            <a:ext cx="4006497" cy="461665"/>
          </a:xfrm>
          <a:prstGeom prst="rect">
            <a:avLst/>
          </a:prstGeom>
          <a:solidFill>
            <a:srgbClr val="899FB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Helvetica"/>
                <a:cs typeface="Helvetica"/>
              </a:rPr>
              <a:t>Majors Listed By Meta-Majors</a:t>
            </a:r>
          </a:p>
        </p:txBody>
      </p:sp>
      <p:graphicFrame>
        <p:nvGraphicFramePr>
          <p:cNvPr id="2" name="Table 1">
            <a:extLst>
              <a:ext uri="{FF2B5EF4-FFF2-40B4-BE49-F238E27FC236}">
                <a16:creationId xmlns:a16="http://schemas.microsoft.com/office/drawing/2014/main" id="{C0D1174D-4DB1-8A49-9F75-6BD14F2F8A72}"/>
              </a:ext>
            </a:extLst>
          </p:cNvPr>
          <p:cNvGraphicFramePr>
            <a:graphicFrameLocks noGrp="1"/>
          </p:cNvGraphicFramePr>
          <p:nvPr>
            <p:extLst>
              <p:ext uri="{D42A27DB-BD31-4B8C-83A1-F6EECF244321}">
                <p14:modId xmlns:p14="http://schemas.microsoft.com/office/powerpoint/2010/main" val="1449912550"/>
              </p:ext>
            </p:extLst>
          </p:nvPr>
        </p:nvGraphicFramePr>
        <p:xfrm>
          <a:off x="291903" y="1797273"/>
          <a:ext cx="3329191" cy="4082238"/>
        </p:xfrm>
        <a:graphic>
          <a:graphicData uri="http://schemas.openxmlformats.org/drawingml/2006/table">
            <a:tbl>
              <a:tblPr firstRow="1" firstCol="1" bandRow="1">
                <a:tableStyleId>{5C22544A-7EE6-4342-B048-85BDC9FD1C3A}</a:tableStyleId>
              </a:tblPr>
              <a:tblGrid>
                <a:gridCol w="3329191">
                  <a:extLst>
                    <a:ext uri="{9D8B030D-6E8A-4147-A177-3AD203B41FA5}">
                      <a16:colId xmlns:a16="http://schemas.microsoft.com/office/drawing/2014/main" val="792294180"/>
                    </a:ext>
                  </a:extLst>
                </a:gridCol>
              </a:tblGrid>
              <a:tr h="124640">
                <a:tc>
                  <a:txBody>
                    <a:bodyPr/>
                    <a:lstStyle/>
                    <a:p>
                      <a:pPr marL="0" marR="0" algn="r">
                        <a:lnSpc>
                          <a:spcPct val="107000"/>
                        </a:lnSpc>
                        <a:spcBef>
                          <a:spcPts val="0"/>
                        </a:spcBef>
                        <a:spcAft>
                          <a:spcPts val="0"/>
                        </a:spcAft>
                      </a:pPr>
                      <a:r>
                        <a:rPr lang="en-US" sz="1000">
                          <a:solidFill>
                            <a:srgbClr val="1B4571"/>
                          </a:solidFill>
                          <a:effectLst/>
                          <a:latin typeface="Helvetica" pitchFamily="2" charset="0"/>
                        </a:rPr>
                        <a:t>Human Development &amp; Family Studies</a:t>
                      </a:r>
                      <a:endParaRPr lang="en-US" sz="10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2561126564"/>
                  </a:ext>
                </a:extLst>
              </a:tr>
              <a:tr h="124640">
                <a:tc>
                  <a:txBody>
                    <a:bodyPr/>
                    <a:lstStyle/>
                    <a:p>
                      <a:pPr marL="0" marR="0" algn="r">
                        <a:lnSpc>
                          <a:spcPct val="107000"/>
                        </a:lnSpc>
                        <a:spcBef>
                          <a:spcPts val="0"/>
                        </a:spcBef>
                        <a:spcAft>
                          <a:spcPts val="0"/>
                        </a:spcAft>
                      </a:pPr>
                      <a:r>
                        <a:rPr lang="en-US" sz="1000">
                          <a:solidFill>
                            <a:srgbClr val="1B4571"/>
                          </a:solidFill>
                          <a:effectLst/>
                          <a:latin typeface="Helvetica" pitchFamily="2" charset="0"/>
                        </a:rPr>
                        <a:t>Family &amp; Consumer Sciences Education</a:t>
                      </a:r>
                      <a:endParaRPr lang="en-US" sz="10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2549587226"/>
                  </a:ext>
                </a:extLst>
              </a:tr>
              <a:tr h="124640">
                <a:tc>
                  <a:txBody>
                    <a:bodyPr/>
                    <a:lstStyle/>
                    <a:p>
                      <a:pPr marL="0" marR="0" algn="r">
                        <a:lnSpc>
                          <a:spcPct val="107000"/>
                        </a:lnSpc>
                        <a:spcBef>
                          <a:spcPts val="0"/>
                        </a:spcBef>
                        <a:spcAft>
                          <a:spcPts val="0"/>
                        </a:spcAft>
                      </a:pPr>
                      <a:r>
                        <a:rPr lang="en-US" sz="1000">
                          <a:solidFill>
                            <a:srgbClr val="1B4571"/>
                          </a:solidFill>
                          <a:effectLst/>
                          <a:latin typeface="Helvetica" pitchFamily="2" charset="0"/>
                        </a:rPr>
                        <a:t>Interior Design</a:t>
                      </a:r>
                      <a:endParaRPr lang="en-US" sz="10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1550119322"/>
                  </a:ext>
                </a:extLst>
              </a:tr>
              <a:tr h="124640">
                <a:tc>
                  <a:txBody>
                    <a:bodyPr/>
                    <a:lstStyle/>
                    <a:p>
                      <a:pPr marL="0" marR="0" algn="r">
                        <a:lnSpc>
                          <a:spcPct val="107000"/>
                        </a:lnSpc>
                        <a:spcBef>
                          <a:spcPts val="0"/>
                        </a:spcBef>
                        <a:spcAft>
                          <a:spcPts val="0"/>
                        </a:spcAft>
                      </a:pPr>
                      <a:r>
                        <a:rPr lang="en-US" sz="1000">
                          <a:solidFill>
                            <a:srgbClr val="1B4571"/>
                          </a:solidFill>
                          <a:effectLst/>
                          <a:latin typeface="Helvetica" pitchFamily="2" charset="0"/>
                        </a:rPr>
                        <a:t>Apparel Design &amp; Manufacturing</a:t>
                      </a:r>
                      <a:endParaRPr lang="en-US" sz="10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1823124915"/>
                  </a:ext>
                </a:extLst>
              </a:tr>
              <a:tr h="124640">
                <a:tc>
                  <a:txBody>
                    <a:bodyPr/>
                    <a:lstStyle/>
                    <a:p>
                      <a:pPr marL="0" marR="0" algn="r">
                        <a:lnSpc>
                          <a:spcPct val="107000"/>
                        </a:lnSpc>
                        <a:spcBef>
                          <a:spcPts val="0"/>
                        </a:spcBef>
                        <a:spcAft>
                          <a:spcPts val="0"/>
                        </a:spcAft>
                      </a:pPr>
                      <a:r>
                        <a:rPr lang="en-US" sz="1000">
                          <a:solidFill>
                            <a:srgbClr val="1B4571"/>
                          </a:solidFill>
                          <a:effectLst/>
                          <a:latin typeface="Helvetica" pitchFamily="2" charset="0"/>
                        </a:rPr>
                        <a:t>Architecture</a:t>
                      </a:r>
                      <a:endParaRPr lang="en-US" sz="10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3611302697"/>
                  </a:ext>
                </a:extLst>
              </a:tr>
              <a:tr h="124640">
                <a:tc>
                  <a:txBody>
                    <a:bodyPr/>
                    <a:lstStyle/>
                    <a:p>
                      <a:pPr marL="0" marR="0" algn="r">
                        <a:lnSpc>
                          <a:spcPct val="107000"/>
                        </a:lnSpc>
                        <a:spcBef>
                          <a:spcPts val="0"/>
                        </a:spcBef>
                        <a:spcAft>
                          <a:spcPts val="0"/>
                        </a:spcAft>
                      </a:pPr>
                      <a:r>
                        <a:rPr lang="en-US" sz="1000">
                          <a:solidFill>
                            <a:srgbClr val="1B4571"/>
                          </a:solidFill>
                          <a:effectLst/>
                          <a:latin typeface="Helvetica" pitchFamily="2" charset="0"/>
                        </a:rPr>
                        <a:t>Art</a:t>
                      </a:r>
                      <a:endParaRPr lang="en-US" sz="10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1234770896"/>
                  </a:ext>
                </a:extLst>
              </a:tr>
              <a:tr h="124640">
                <a:tc>
                  <a:txBody>
                    <a:bodyPr/>
                    <a:lstStyle/>
                    <a:p>
                      <a:pPr marL="0" marR="0" algn="r">
                        <a:lnSpc>
                          <a:spcPct val="107000"/>
                        </a:lnSpc>
                        <a:spcBef>
                          <a:spcPts val="0"/>
                        </a:spcBef>
                        <a:spcAft>
                          <a:spcPts val="0"/>
                        </a:spcAft>
                      </a:pPr>
                      <a:r>
                        <a:rPr lang="en-US" sz="1000">
                          <a:solidFill>
                            <a:srgbClr val="1B4571"/>
                          </a:solidFill>
                          <a:effectLst/>
                          <a:latin typeface="Helvetica" pitchFamily="2" charset="0"/>
                        </a:rPr>
                        <a:t>Art History</a:t>
                      </a:r>
                      <a:endParaRPr lang="en-US" sz="10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1173205761"/>
                  </a:ext>
                </a:extLst>
              </a:tr>
              <a:tr h="124640">
                <a:tc>
                  <a:txBody>
                    <a:bodyPr/>
                    <a:lstStyle/>
                    <a:p>
                      <a:pPr marL="0" marR="0" algn="r">
                        <a:lnSpc>
                          <a:spcPct val="107000"/>
                        </a:lnSpc>
                        <a:spcBef>
                          <a:spcPts val="0"/>
                        </a:spcBef>
                        <a:spcAft>
                          <a:spcPts val="0"/>
                        </a:spcAft>
                      </a:pPr>
                      <a:r>
                        <a:rPr lang="en-US" sz="1000">
                          <a:solidFill>
                            <a:srgbClr val="1B4571"/>
                          </a:solidFill>
                          <a:effectLst/>
                          <a:latin typeface="Helvetica" pitchFamily="2" charset="0"/>
                        </a:rPr>
                        <a:t>Creative Arts (Studio)</a:t>
                      </a:r>
                      <a:endParaRPr lang="en-US" sz="10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2600296577"/>
                  </a:ext>
                </a:extLst>
              </a:tr>
              <a:tr h="124640">
                <a:tc>
                  <a:txBody>
                    <a:bodyPr/>
                    <a:lstStyle/>
                    <a:p>
                      <a:pPr marL="0" marR="0" algn="r">
                        <a:lnSpc>
                          <a:spcPct val="107000"/>
                        </a:lnSpc>
                        <a:spcBef>
                          <a:spcPts val="0"/>
                        </a:spcBef>
                        <a:spcAft>
                          <a:spcPts val="0"/>
                        </a:spcAft>
                      </a:pPr>
                      <a:r>
                        <a:rPr lang="en-US" sz="1000">
                          <a:solidFill>
                            <a:srgbClr val="1B4571"/>
                          </a:solidFill>
                          <a:effectLst/>
                          <a:latin typeface="Helvetica" pitchFamily="2" charset="0"/>
                        </a:rPr>
                        <a:t>Dance</a:t>
                      </a:r>
                      <a:endParaRPr lang="en-US" sz="10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1560102652"/>
                  </a:ext>
                </a:extLst>
              </a:tr>
              <a:tr h="124640">
                <a:tc>
                  <a:txBody>
                    <a:bodyPr/>
                    <a:lstStyle/>
                    <a:p>
                      <a:pPr marL="0" marR="0" algn="r">
                        <a:lnSpc>
                          <a:spcPct val="107000"/>
                        </a:lnSpc>
                        <a:spcBef>
                          <a:spcPts val="0"/>
                        </a:spcBef>
                        <a:spcAft>
                          <a:spcPts val="0"/>
                        </a:spcAft>
                      </a:pPr>
                      <a:r>
                        <a:rPr lang="en-US" sz="1000">
                          <a:solidFill>
                            <a:srgbClr val="1B4571"/>
                          </a:solidFill>
                          <a:effectLst/>
                          <a:latin typeface="Helvetica" pitchFamily="2" charset="0"/>
                        </a:rPr>
                        <a:t>Music</a:t>
                      </a:r>
                      <a:endParaRPr lang="en-US" sz="10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1500303615"/>
                  </a:ext>
                </a:extLst>
              </a:tr>
              <a:tr h="124640">
                <a:tc>
                  <a:txBody>
                    <a:bodyPr/>
                    <a:lstStyle/>
                    <a:p>
                      <a:pPr marL="0" marR="0" algn="r">
                        <a:lnSpc>
                          <a:spcPct val="107000"/>
                        </a:lnSpc>
                        <a:spcBef>
                          <a:spcPts val="0"/>
                        </a:spcBef>
                        <a:spcAft>
                          <a:spcPts val="0"/>
                        </a:spcAft>
                      </a:pPr>
                      <a:r>
                        <a:rPr lang="en-US" sz="1000">
                          <a:solidFill>
                            <a:srgbClr val="1B4571"/>
                          </a:solidFill>
                          <a:effectLst/>
                          <a:latin typeface="Helvetica" pitchFamily="2" charset="0"/>
                        </a:rPr>
                        <a:t>Theatre Arts</a:t>
                      </a:r>
                      <a:endParaRPr lang="en-US" sz="10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3796887924"/>
                  </a:ext>
                </a:extLst>
              </a:tr>
              <a:tr h="124640">
                <a:tc>
                  <a:txBody>
                    <a:bodyPr/>
                    <a:lstStyle/>
                    <a:p>
                      <a:pPr marL="0" marR="0" algn="r">
                        <a:lnSpc>
                          <a:spcPct val="107000"/>
                        </a:lnSpc>
                        <a:spcBef>
                          <a:spcPts val="0"/>
                        </a:spcBef>
                        <a:spcAft>
                          <a:spcPts val="0"/>
                        </a:spcAft>
                      </a:pPr>
                      <a:r>
                        <a:rPr lang="en-US" sz="1000">
                          <a:solidFill>
                            <a:srgbClr val="1B4571"/>
                          </a:solidFill>
                          <a:effectLst/>
                          <a:latin typeface="Helvetica" pitchFamily="2" charset="0"/>
                        </a:rPr>
                        <a:t>Landscape Architecture </a:t>
                      </a:r>
                      <a:endParaRPr lang="en-US" sz="10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729646485"/>
                  </a:ext>
                </a:extLst>
              </a:tr>
              <a:tr h="124640">
                <a:tc>
                  <a:txBody>
                    <a:bodyPr/>
                    <a:lstStyle/>
                    <a:p>
                      <a:pPr marL="0" marR="0" algn="r">
                        <a:lnSpc>
                          <a:spcPct val="107000"/>
                        </a:lnSpc>
                        <a:spcBef>
                          <a:spcPts val="0"/>
                        </a:spcBef>
                        <a:spcAft>
                          <a:spcPts val="0"/>
                        </a:spcAft>
                      </a:pPr>
                      <a:r>
                        <a:rPr lang="en-US" sz="1000">
                          <a:solidFill>
                            <a:srgbClr val="1B4571"/>
                          </a:solidFill>
                          <a:effectLst/>
                          <a:latin typeface="Helvetica" pitchFamily="2" charset="0"/>
                        </a:rPr>
                        <a:t>Ag Communications </a:t>
                      </a:r>
                      <a:endParaRPr lang="en-US" sz="10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1716163346"/>
                  </a:ext>
                </a:extLst>
              </a:tr>
              <a:tr h="124640">
                <a:tc>
                  <a:txBody>
                    <a:bodyPr/>
                    <a:lstStyle/>
                    <a:p>
                      <a:pPr marL="0" marR="0" algn="r">
                        <a:lnSpc>
                          <a:spcPct val="107000"/>
                        </a:lnSpc>
                        <a:spcBef>
                          <a:spcPts val="0"/>
                        </a:spcBef>
                        <a:spcAft>
                          <a:spcPts val="0"/>
                        </a:spcAft>
                      </a:pPr>
                      <a:r>
                        <a:rPr lang="en-US" sz="1000">
                          <a:solidFill>
                            <a:srgbClr val="1B4571"/>
                          </a:solidFill>
                          <a:effectLst/>
                          <a:latin typeface="Helvetica" pitchFamily="2" charset="0"/>
                        </a:rPr>
                        <a:t>Anthropology</a:t>
                      </a:r>
                      <a:endParaRPr lang="en-US" sz="10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1160134991"/>
                  </a:ext>
                </a:extLst>
              </a:tr>
              <a:tr h="124640">
                <a:tc>
                  <a:txBody>
                    <a:bodyPr/>
                    <a:lstStyle/>
                    <a:p>
                      <a:pPr marL="0" marR="0" algn="r">
                        <a:lnSpc>
                          <a:spcPct val="107000"/>
                        </a:lnSpc>
                        <a:spcBef>
                          <a:spcPts val="0"/>
                        </a:spcBef>
                        <a:spcAft>
                          <a:spcPts val="0"/>
                        </a:spcAft>
                      </a:pPr>
                      <a:r>
                        <a:rPr lang="en-US" sz="1000">
                          <a:solidFill>
                            <a:srgbClr val="1B4571"/>
                          </a:solidFill>
                          <a:effectLst/>
                          <a:latin typeface="Helvetica" pitchFamily="2" charset="0"/>
                        </a:rPr>
                        <a:t>English</a:t>
                      </a:r>
                      <a:endParaRPr lang="en-US" sz="10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1652326504"/>
                  </a:ext>
                </a:extLst>
              </a:tr>
              <a:tr h="124640">
                <a:tc>
                  <a:txBody>
                    <a:bodyPr/>
                    <a:lstStyle/>
                    <a:p>
                      <a:pPr marL="0" marR="0" algn="r">
                        <a:lnSpc>
                          <a:spcPct val="107000"/>
                        </a:lnSpc>
                        <a:spcBef>
                          <a:spcPts val="0"/>
                        </a:spcBef>
                        <a:spcAft>
                          <a:spcPts val="0"/>
                        </a:spcAft>
                      </a:pPr>
                      <a:r>
                        <a:rPr lang="en-US" sz="1000">
                          <a:solidFill>
                            <a:srgbClr val="1B4571"/>
                          </a:solidFill>
                          <a:effectLst/>
                          <a:latin typeface="Helvetica" pitchFamily="2" charset="0"/>
                        </a:rPr>
                        <a:t>German, French, Spanish, Chinese</a:t>
                      </a:r>
                      <a:endParaRPr lang="en-US" sz="10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2128100851"/>
                  </a:ext>
                </a:extLst>
              </a:tr>
              <a:tr h="124640">
                <a:tc>
                  <a:txBody>
                    <a:bodyPr/>
                    <a:lstStyle/>
                    <a:p>
                      <a:pPr marL="0" marR="0" algn="r">
                        <a:lnSpc>
                          <a:spcPct val="107000"/>
                        </a:lnSpc>
                        <a:spcBef>
                          <a:spcPts val="0"/>
                        </a:spcBef>
                        <a:spcAft>
                          <a:spcPts val="0"/>
                        </a:spcAft>
                      </a:pPr>
                      <a:r>
                        <a:rPr lang="en-US" sz="1000">
                          <a:solidFill>
                            <a:srgbClr val="1B4571"/>
                          </a:solidFill>
                          <a:effectLst/>
                          <a:latin typeface="Helvetica" pitchFamily="2" charset="0"/>
                        </a:rPr>
                        <a:t>History</a:t>
                      </a:r>
                      <a:endParaRPr lang="en-US" sz="10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3445729342"/>
                  </a:ext>
                </a:extLst>
              </a:tr>
              <a:tr h="124640">
                <a:tc>
                  <a:txBody>
                    <a:bodyPr/>
                    <a:lstStyle/>
                    <a:p>
                      <a:pPr marL="0" marR="0" algn="r">
                        <a:lnSpc>
                          <a:spcPct val="107000"/>
                        </a:lnSpc>
                        <a:spcBef>
                          <a:spcPts val="0"/>
                        </a:spcBef>
                        <a:spcAft>
                          <a:spcPts val="0"/>
                        </a:spcAft>
                      </a:pPr>
                      <a:r>
                        <a:rPr lang="en-US" sz="1000">
                          <a:solidFill>
                            <a:srgbClr val="1B4571"/>
                          </a:solidFill>
                          <a:effectLst/>
                          <a:latin typeface="Helvetica" pitchFamily="2" charset="0"/>
                        </a:rPr>
                        <a:t>Philosophy</a:t>
                      </a:r>
                      <a:endParaRPr lang="en-US" sz="10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4163750886"/>
                  </a:ext>
                </a:extLst>
              </a:tr>
              <a:tr h="124640">
                <a:tc>
                  <a:txBody>
                    <a:bodyPr/>
                    <a:lstStyle/>
                    <a:p>
                      <a:pPr marL="0" marR="0" algn="r">
                        <a:lnSpc>
                          <a:spcPct val="107000"/>
                        </a:lnSpc>
                        <a:spcBef>
                          <a:spcPts val="0"/>
                        </a:spcBef>
                        <a:spcAft>
                          <a:spcPts val="0"/>
                        </a:spcAft>
                      </a:pPr>
                      <a:r>
                        <a:rPr lang="en-US" sz="1000">
                          <a:solidFill>
                            <a:srgbClr val="1B4571"/>
                          </a:solidFill>
                          <a:effectLst/>
                          <a:latin typeface="Helvetica" pitchFamily="2" charset="0"/>
                        </a:rPr>
                        <a:t>Political Science</a:t>
                      </a:r>
                      <a:endParaRPr lang="en-US" sz="10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1745927347"/>
                  </a:ext>
                </a:extLst>
              </a:tr>
              <a:tr h="124640">
                <a:tc>
                  <a:txBody>
                    <a:bodyPr/>
                    <a:lstStyle/>
                    <a:p>
                      <a:pPr marL="0" marR="0" algn="r">
                        <a:lnSpc>
                          <a:spcPct val="107000"/>
                        </a:lnSpc>
                        <a:spcBef>
                          <a:spcPts val="0"/>
                        </a:spcBef>
                        <a:spcAft>
                          <a:spcPts val="0"/>
                        </a:spcAft>
                      </a:pPr>
                      <a:r>
                        <a:rPr lang="en-US" sz="1000">
                          <a:solidFill>
                            <a:srgbClr val="1B4571"/>
                          </a:solidFill>
                          <a:effectLst/>
                          <a:latin typeface="Helvetica" pitchFamily="2" charset="0"/>
                        </a:rPr>
                        <a:t>Russian Language and Area Studies</a:t>
                      </a:r>
                      <a:endParaRPr lang="en-US" sz="10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1732983044"/>
                  </a:ext>
                </a:extLst>
              </a:tr>
              <a:tr h="124640">
                <a:tc>
                  <a:txBody>
                    <a:bodyPr/>
                    <a:lstStyle/>
                    <a:p>
                      <a:pPr marL="0" marR="0" algn="r">
                        <a:lnSpc>
                          <a:spcPct val="107000"/>
                        </a:lnSpc>
                        <a:spcBef>
                          <a:spcPts val="0"/>
                        </a:spcBef>
                        <a:spcAft>
                          <a:spcPts val="0"/>
                        </a:spcAft>
                      </a:pPr>
                      <a:r>
                        <a:rPr lang="en-US" sz="1000">
                          <a:solidFill>
                            <a:srgbClr val="1B4571"/>
                          </a:solidFill>
                          <a:effectLst/>
                          <a:latin typeface="Helvetica" pitchFamily="2" charset="0"/>
                        </a:rPr>
                        <a:t>Classics</a:t>
                      </a:r>
                      <a:endParaRPr lang="en-US" sz="10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3364284930"/>
                  </a:ext>
                </a:extLst>
              </a:tr>
              <a:tr h="124640">
                <a:tc>
                  <a:txBody>
                    <a:bodyPr/>
                    <a:lstStyle/>
                    <a:p>
                      <a:pPr marL="0" marR="0" algn="r">
                        <a:lnSpc>
                          <a:spcPct val="107000"/>
                        </a:lnSpc>
                        <a:spcBef>
                          <a:spcPts val="0"/>
                        </a:spcBef>
                        <a:spcAft>
                          <a:spcPts val="0"/>
                        </a:spcAft>
                      </a:pPr>
                      <a:r>
                        <a:rPr lang="en-US" sz="1000">
                          <a:solidFill>
                            <a:srgbClr val="1B4571"/>
                          </a:solidFill>
                          <a:effectLst/>
                          <a:latin typeface="Helvetica" pitchFamily="2" charset="0"/>
                        </a:rPr>
                        <a:t>Advertising</a:t>
                      </a:r>
                      <a:endParaRPr lang="en-US" sz="10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958945476"/>
                  </a:ext>
                </a:extLst>
              </a:tr>
              <a:tr h="124640">
                <a:tc>
                  <a:txBody>
                    <a:bodyPr/>
                    <a:lstStyle/>
                    <a:p>
                      <a:pPr marL="0" marR="0" algn="r">
                        <a:lnSpc>
                          <a:spcPct val="107000"/>
                        </a:lnSpc>
                        <a:spcBef>
                          <a:spcPts val="0"/>
                        </a:spcBef>
                        <a:spcAft>
                          <a:spcPts val="0"/>
                        </a:spcAft>
                      </a:pPr>
                      <a:r>
                        <a:rPr lang="en-US" sz="1000">
                          <a:solidFill>
                            <a:srgbClr val="1B4571"/>
                          </a:solidFill>
                          <a:effectLst/>
                          <a:latin typeface="Helvetica" pitchFamily="2" charset="0"/>
                        </a:rPr>
                        <a:t>Creative Media Industries</a:t>
                      </a:r>
                      <a:endParaRPr lang="en-US" sz="10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3142977863"/>
                  </a:ext>
                </a:extLst>
              </a:tr>
              <a:tr h="126904">
                <a:tc>
                  <a:txBody>
                    <a:bodyPr/>
                    <a:lstStyle/>
                    <a:p>
                      <a:pPr marL="0" marR="0" algn="r">
                        <a:lnSpc>
                          <a:spcPct val="107000"/>
                        </a:lnSpc>
                        <a:spcBef>
                          <a:spcPts val="0"/>
                        </a:spcBef>
                        <a:spcAft>
                          <a:spcPts val="0"/>
                        </a:spcAft>
                      </a:pPr>
                      <a:r>
                        <a:rPr lang="en-US" sz="1000" dirty="0">
                          <a:solidFill>
                            <a:srgbClr val="1B4571"/>
                          </a:solidFill>
                          <a:effectLst/>
                          <a:latin typeface="Helvetica" pitchFamily="2" charset="0"/>
                        </a:rPr>
                        <a:t>Journalism</a:t>
                      </a:r>
                      <a:endParaRPr lang="en-US" sz="1000" dirty="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1290024209"/>
                  </a:ext>
                </a:extLst>
              </a:tr>
              <a:tr h="124640">
                <a:tc>
                  <a:txBody>
                    <a:bodyPr/>
                    <a:lstStyle/>
                    <a:p>
                      <a:pPr marL="0" marR="0" algn="r">
                        <a:lnSpc>
                          <a:spcPct val="107000"/>
                        </a:lnSpc>
                        <a:spcBef>
                          <a:spcPts val="0"/>
                        </a:spcBef>
                        <a:spcAft>
                          <a:spcPts val="0"/>
                        </a:spcAft>
                      </a:pPr>
                      <a:r>
                        <a:rPr lang="en-US" sz="1000">
                          <a:solidFill>
                            <a:srgbClr val="1B4571"/>
                          </a:solidFill>
                          <a:effectLst/>
                          <a:latin typeface="Helvetica" pitchFamily="2" charset="0"/>
                        </a:rPr>
                        <a:t>Communication Studies</a:t>
                      </a:r>
                      <a:endParaRPr lang="en-US" sz="10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3472747515"/>
                  </a:ext>
                </a:extLst>
              </a:tr>
              <a:tr h="124640">
                <a:tc>
                  <a:txBody>
                    <a:bodyPr/>
                    <a:lstStyle/>
                    <a:p>
                      <a:pPr marL="0" marR="0" algn="r">
                        <a:lnSpc>
                          <a:spcPct val="107000"/>
                        </a:lnSpc>
                        <a:spcBef>
                          <a:spcPts val="0"/>
                        </a:spcBef>
                        <a:spcAft>
                          <a:spcPts val="0"/>
                        </a:spcAft>
                      </a:pPr>
                      <a:r>
                        <a:rPr lang="en-US" sz="1000">
                          <a:solidFill>
                            <a:srgbClr val="1B4571"/>
                          </a:solidFill>
                          <a:effectLst/>
                          <a:latin typeface="Helvetica" pitchFamily="2" charset="0"/>
                        </a:rPr>
                        <a:t>Media Strategies</a:t>
                      </a:r>
                      <a:endParaRPr lang="en-US" sz="10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270631089"/>
                  </a:ext>
                </a:extLst>
              </a:tr>
              <a:tr h="124640">
                <a:tc>
                  <a:txBody>
                    <a:bodyPr/>
                    <a:lstStyle/>
                    <a:p>
                      <a:pPr marL="0" marR="0" algn="r">
                        <a:lnSpc>
                          <a:spcPct val="107000"/>
                        </a:lnSpc>
                        <a:spcBef>
                          <a:spcPts val="0"/>
                        </a:spcBef>
                        <a:spcAft>
                          <a:spcPts val="0"/>
                        </a:spcAft>
                      </a:pPr>
                      <a:r>
                        <a:rPr lang="en-US" sz="1000" dirty="0">
                          <a:solidFill>
                            <a:srgbClr val="1B4571"/>
                          </a:solidFill>
                          <a:effectLst/>
                          <a:latin typeface="Helvetica" pitchFamily="2" charset="0"/>
                        </a:rPr>
                        <a:t>Multidisciplinary Studies</a:t>
                      </a:r>
                      <a:endParaRPr lang="en-US" sz="1000" dirty="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1959349801"/>
                  </a:ext>
                </a:extLst>
              </a:tr>
            </a:tbl>
          </a:graphicData>
        </a:graphic>
      </p:graphicFrame>
      <p:graphicFrame>
        <p:nvGraphicFramePr>
          <p:cNvPr id="6" name="Table 5">
            <a:extLst>
              <a:ext uri="{FF2B5EF4-FFF2-40B4-BE49-F238E27FC236}">
                <a16:creationId xmlns:a16="http://schemas.microsoft.com/office/drawing/2014/main" id="{CDABECCE-CDFC-184F-BBBC-007FFBB877CD}"/>
              </a:ext>
            </a:extLst>
          </p:cNvPr>
          <p:cNvGraphicFramePr>
            <a:graphicFrameLocks noGrp="1"/>
          </p:cNvGraphicFramePr>
          <p:nvPr>
            <p:extLst>
              <p:ext uri="{D42A27DB-BD31-4B8C-83A1-F6EECF244321}">
                <p14:modId xmlns:p14="http://schemas.microsoft.com/office/powerpoint/2010/main" val="1904657499"/>
              </p:ext>
            </p:extLst>
          </p:nvPr>
        </p:nvGraphicFramePr>
        <p:xfrm>
          <a:off x="4551161" y="1745715"/>
          <a:ext cx="2936085" cy="5456352"/>
        </p:xfrm>
        <a:graphic>
          <a:graphicData uri="http://schemas.openxmlformats.org/drawingml/2006/table">
            <a:tbl>
              <a:tblPr firstRow="1" firstCol="1" bandRow="1">
                <a:tableStyleId>{5C22544A-7EE6-4342-B048-85BDC9FD1C3A}</a:tableStyleId>
              </a:tblPr>
              <a:tblGrid>
                <a:gridCol w="2936085">
                  <a:extLst>
                    <a:ext uri="{9D8B030D-6E8A-4147-A177-3AD203B41FA5}">
                      <a16:colId xmlns:a16="http://schemas.microsoft.com/office/drawing/2014/main" val="4163710402"/>
                    </a:ext>
                  </a:extLst>
                </a:gridCol>
              </a:tblGrid>
              <a:tr h="113997">
                <a:tc>
                  <a:txBody>
                    <a:bodyPr/>
                    <a:lstStyle/>
                    <a:p>
                      <a:pPr marL="0" marR="0" algn="l">
                        <a:lnSpc>
                          <a:spcPct val="107000"/>
                        </a:lnSpc>
                        <a:spcBef>
                          <a:spcPts val="0"/>
                        </a:spcBef>
                        <a:spcAft>
                          <a:spcPts val="0"/>
                        </a:spcAft>
                      </a:pPr>
                      <a:r>
                        <a:rPr lang="en-US" sz="800">
                          <a:solidFill>
                            <a:srgbClr val="1B4571"/>
                          </a:solidFill>
                          <a:effectLst/>
                          <a:latin typeface="Helvetica" pitchFamily="2" charset="0"/>
                        </a:rPr>
                        <a:t>Personal Financial Planning</a:t>
                      </a:r>
                      <a:endParaRPr lang="en-US" sz="8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2719" marR="62719" marT="0" marB="0">
                    <a:solidFill>
                      <a:schemeClr val="bg1"/>
                    </a:solidFill>
                  </a:tcPr>
                </a:tc>
                <a:extLst>
                  <a:ext uri="{0D108BD9-81ED-4DB2-BD59-A6C34878D82A}">
                    <a16:rowId xmlns:a16="http://schemas.microsoft.com/office/drawing/2014/main" val="3628534129"/>
                  </a:ext>
                </a:extLst>
              </a:tr>
              <a:tr h="113997">
                <a:tc>
                  <a:txBody>
                    <a:bodyPr/>
                    <a:lstStyle/>
                    <a:p>
                      <a:pPr marL="0" marR="0" algn="l">
                        <a:lnSpc>
                          <a:spcPct val="107000"/>
                        </a:lnSpc>
                        <a:spcBef>
                          <a:spcPts val="0"/>
                        </a:spcBef>
                        <a:spcAft>
                          <a:spcPts val="0"/>
                        </a:spcAft>
                      </a:pPr>
                      <a:r>
                        <a:rPr lang="en-US" sz="800">
                          <a:solidFill>
                            <a:srgbClr val="1B4571"/>
                          </a:solidFill>
                          <a:effectLst/>
                          <a:latin typeface="Helvetica" pitchFamily="2" charset="0"/>
                        </a:rPr>
                        <a:t>Retail Management</a:t>
                      </a:r>
                      <a:endParaRPr lang="en-US" sz="8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2719" marR="62719" marT="0" marB="0">
                    <a:solidFill>
                      <a:schemeClr val="bg1"/>
                    </a:solidFill>
                  </a:tcPr>
                </a:tc>
                <a:extLst>
                  <a:ext uri="{0D108BD9-81ED-4DB2-BD59-A6C34878D82A}">
                    <a16:rowId xmlns:a16="http://schemas.microsoft.com/office/drawing/2014/main" val="250686324"/>
                  </a:ext>
                </a:extLst>
              </a:tr>
              <a:tr h="113997">
                <a:tc>
                  <a:txBody>
                    <a:bodyPr/>
                    <a:lstStyle/>
                    <a:p>
                      <a:pPr marL="0" marR="0" algn="l">
                        <a:lnSpc>
                          <a:spcPct val="107000"/>
                        </a:lnSpc>
                        <a:spcBef>
                          <a:spcPts val="0"/>
                        </a:spcBef>
                        <a:spcAft>
                          <a:spcPts val="0"/>
                        </a:spcAft>
                      </a:pPr>
                      <a:r>
                        <a:rPr lang="en-US" sz="800">
                          <a:solidFill>
                            <a:srgbClr val="1B4571"/>
                          </a:solidFill>
                          <a:effectLst/>
                          <a:latin typeface="Helvetica" pitchFamily="2" charset="0"/>
                        </a:rPr>
                        <a:t>Restaurant, Hotel, &amp; Institutional Management</a:t>
                      </a:r>
                      <a:endParaRPr lang="en-US" sz="8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2719" marR="62719" marT="0" marB="0">
                    <a:solidFill>
                      <a:schemeClr val="bg1"/>
                    </a:solidFill>
                  </a:tcPr>
                </a:tc>
                <a:extLst>
                  <a:ext uri="{0D108BD9-81ED-4DB2-BD59-A6C34878D82A}">
                    <a16:rowId xmlns:a16="http://schemas.microsoft.com/office/drawing/2014/main" val="3312728015"/>
                  </a:ext>
                </a:extLst>
              </a:tr>
              <a:tr h="113997">
                <a:tc>
                  <a:txBody>
                    <a:bodyPr/>
                    <a:lstStyle/>
                    <a:p>
                      <a:pPr marL="0" marR="0" algn="l">
                        <a:lnSpc>
                          <a:spcPct val="107000"/>
                        </a:lnSpc>
                        <a:spcBef>
                          <a:spcPts val="0"/>
                        </a:spcBef>
                        <a:spcAft>
                          <a:spcPts val="0"/>
                        </a:spcAft>
                      </a:pPr>
                      <a:r>
                        <a:rPr lang="en-US" sz="800">
                          <a:solidFill>
                            <a:srgbClr val="1B4571"/>
                          </a:solidFill>
                          <a:effectLst/>
                          <a:latin typeface="Helvetica" pitchFamily="2" charset="0"/>
                        </a:rPr>
                        <a:t>Architecture</a:t>
                      </a:r>
                      <a:endParaRPr lang="en-US" sz="8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2719" marR="62719" marT="0" marB="0">
                    <a:solidFill>
                      <a:schemeClr val="bg1"/>
                    </a:solidFill>
                  </a:tcPr>
                </a:tc>
                <a:extLst>
                  <a:ext uri="{0D108BD9-81ED-4DB2-BD59-A6C34878D82A}">
                    <a16:rowId xmlns:a16="http://schemas.microsoft.com/office/drawing/2014/main" val="3240444028"/>
                  </a:ext>
                </a:extLst>
              </a:tr>
              <a:tr h="113997">
                <a:tc>
                  <a:txBody>
                    <a:bodyPr/>
                    <a:lstStyle/>
                    <a:p>
                      <a:pPr marL="0" marR="0" algn="l">
                        <a:lnSpc>
                          <a:spcPct val="107000"/>
                        </a:lnSpc>
                        <a:spcBef>
                          <a:spcPts val="0"/>
                        </a:spcBef>
                        <a:spcAft>
                          <a:spcPts val="0"/>
                        </a:spcAft>
                      </a:pPr>
                      <a:r>
                        <a:rPr lang="en-US" sz="800">
                          <a:solidFill>
                            <a:srgbClr val="1B4571"/>
                          </a:solidFill>
                          <a:effectLst/>
                          <a:latin typeface="Helvetica" pitchFamily="2" charset="0"/>
                        </a:rPr>
                        <a:t>Accounting</a:t>
                      </a:r>
                      <a:endParaRPr lang="en-US" sz="8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2719" marR="62719" marT="0" marB="0">
                    <a:solidFill>
                      <a:schemeClr val="bg1"/>
                    </a:solidFill>
                  </a:tcPr>
                </a:tc>
                <a:extLst>
                  <a:ext uri="{0D108BD9-81ED-4DB2-BD59-A6C34878D82A}">
                    <a16:rowId xmlns:a16="http://schemas.microsoft.com/office/drawing/2014/main" val="3450914710"/>
                  </a:ext>
                </a:extLst>
              </a:tr>
              <a:tr h="113997">
                <a:tc>
                  <a:txBody>
                    <a:bodyPr/>
                    <a:lstStyle/>
                    <a:p>
                      <a:pPr marL="0" marR="0" algn="l">
                        <a:lnSpc>
                          <a:spcPct val="107000"/>
                        </a:lnSpc>
                        <a:spcBef>
                          <a:spcPts val="0"/>
                        </a:spcBef>
                        <a:spcAft>
                          <a:spcPts val="0"/>
                        </a:spcAft>
                      </a:pPr>
                      <a:r>
                        <a:rPr lang="en-US" sz="800">
                          <a:solidFill>
                            <a:srgbClr val="1B4571"/>
                          </a:solidFill>
                          <a:effectLst/>
                          <a:latin typeface="Helvetica" pitchFamily="2" charset="0"/>
                        </a:rPr>
                        <a:t>Finance</a:t>
                      </a:r>
                      <a:endParaRPr lang="en-US" sz="8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2719" marR="62719" marT="0" marB="0">
                    <a:solidFill>
                      <a:schemeClr val="bg1"/>
                    </a:solidFill>
                  </a:tcPr>
                </a:tc>
                <a:extLst>
                  <a:ext uri="{0D108BD9-81ED-4DB2-BD59-A6C34878D82A}">
                    <a16:rowId xmlns:a16="http://schemas.microsoft.com/office/drawing/2014/main" val="1937957286"/>
                  </a:ext>
                </a:extLst>
              </a:tr>
              <a:tr h="113997">
                <a:tc>
                  <a:txBody>
                    <a:bodyPr/>
                    <a:lstStyle/>
                    <a:p>
                      <a:pPr marL="0" marR="0" algn="l">
                        <a:lnSpc>
                          <a:spcPct val="107000"/>
                        </a:lnSpc>
                        <a:spcBef>
                          <a:spcPts val="0"/>
                        </a:spcBef>
                        <a:spcAft>
                          <a:spcPts val="0"/>
                        </a:spcAft>
                      </a:pPr>
                      <a:r>
                        <a:rPr lang="en-US" sz="800">
                          <a:solidFill>
                            <a:srgbClr val="1B4571"/>
                          </a:solidFill>
                          <a:effectLst/>
                          <a:latin typeface="Helvetica" pitchFamily="2" charset="0"/>
                        </a:rPr>
                        <a:t>Management</a:t>
                      </a:r>
                      <a:endParaRPr lang="en-US" sz="8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2719" marR="62719" marT="0" marB="0">
                    <a:solidFill>
                      <a:schemeClr val="bg1"/>
                    </a:solidFill>
                  </a:tcPr>
                </a:tc>
                <a:extLst>
                  <a:ext uri="{0D108BD9-81ED-4DB2-BD59-A6C34878D82A}">
                    <a16:rowId xmlns:a16="http://schemas.microsoft.com/office/drawing/2014/main" val="1515229124"/>
                  </a:ext>
                </a:extLst>
              </a:tr>
              <a:tr h="113997">
                <a:tc>
                  <a:txBody>
                    <a:bodyPr/>
                    <a:lstStyle/>
                    <a:p>
                      <a:pPr marL="0" marR="0" algn="l">
                        <a:lnSpc>
                          <a:spcPct val="107000"/>
                        </a:lnSpc>
                        <a:spcBef>
                          <a:spcPts val="0"/>
                        </a:spcBef>
                        <a:spcAft>
                          <a:spcPts val="0"/>
                        </a:spcAft>
                      </a:pPr>
                      <a:r>
                        <a:rPr lang="en-US" sz="800">
                          <a:solidFill>
                            <a:srgbClr val="1B4571"/>
                          </a:solidFill>
                          <a:effectLst/>
                          <a:latin typeface="Helvetica" pitchFamily="2" charset="0"/>
                        </a:rPr>
                        <a:t>Marketing</a:t>
                      </a:r>
                      <a:endParaRPr lang="en-US" sz="8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2719" marR="62719" marT="0" marB="0">
                    <a:solidFill>
                      <a:schemeClr val="bg1"/>
                    </a:solidFill>
                  </a:tcPr>
                </a:tc>
                <a:extLst>
                  <a:ext uri="{0D108BD9-81ED-4DB2-BD59-A6C34878D82A}">
                    <a16:rowId xmlns:a16="http://schemas.microsoft.com/office/drawing/2014/main" val="2248367182"/>
                  </a:ext>
                </a:extLst>
              </a:tr>
              <a:tr h="113997">
                <a:tc>
                  <a:txBody>
                    <a:bodyPr/>
                    <a:lstStyle/>
                    <a:p>
                      <a:pPr marL="0" marR="0" algn="l">
                        <a:lnSpc>
                          <a:spcPct val="107000"/>
                        </a:lnSpc>
                        <a:spcBef>
                          <a:spcPts val="0"/>
                        </a:spcBef>
                        <a:spcAft>
                          <a:spcPts val="0"/>
                        </a:spcAft>
                      </a:pPr>
                      <a:r>
                        <a:rPr lang="en-US" sz="800">
                          <a:solidFill>
                            <a:srgbClr val="1B4571"/>
                          </a:solidFill>
                          <a:effectLst/>
                          <a:latin typeface="Helvetica" pitchFamily="2" charset="0"/>
                        </a:rPr>
                        <a:t>Energy Commerce</a:t>
                      </a:r>
                      <a:endParaRPr lang="en-US" sz="8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2719" marR="62719" marT="0" marB="0">
                    <a:solidFill>
                      <a:schemeClr val="bg1"/>
                    </a:solidFill>
                  </a:tcPr>
                </a:tc>
                <a:extLst>
                  <a:ext uri="{0D108BD9-81ED-4DB2-BD59-A6C34878D82A}">
                    <a16:rowId xmlns:a16="http://schemas.microsoft.com/office/drawing/2014/main" val="1913752472"/>
                  </a:ext>
                </a:extLst>
              </a:tr>
              <a:tr h="113997">
                <a:tc>
                  <a:txBody>
                    <a:bodyPr/>
                    <a:lstStyle/>
                    <a:p>
                      <a:pPr marL="0" marR="0" algn="l">
                        <a:lnSpc>
                          <a:spcPct val="107000"/>
                        </a:lnSpc>
                        <a:spcBef>
                          <a:spcPts val="0"/>
                        </a:spcBef>
                        <a:spcAft>
                          <a:spcPts val="0"/>
                        </a:spcAft>
                      </a:pPr>
                      <a:r>
                        <a:rPr lang="en-US" sz="800">
                          <a:solidFill>
                            <a:srgbClr val="1B4571"/>
                          </a:solidFill>
                          <a:effectLst/>
                          <a:latin typeface="Helvetica" pitchFamily="2" charset="0"/>
                        </a:rPr>
                        <a:t>Supply Chain Management</a:t>
                      </a:r>
                      <a:endParaRPr lang="en-US" sz="8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2719" marR="62719" marT="0" marB="0">
                    <a:solidFill>
                      <a:schemeClr val="bg1"/>
                    </a:solidFill>
                  </a:tcPr>
                </a:tc>
                <a:extLst>
                  <a:ext uri="{0D108BD9-81ED-4DB2-BD59-A6C34878D82A}">
                    <a16:rowId xmlns:a16="http://schemas.microsoft.com/office/drawing/2014/main" val="1544276716"/>
                  </a:ext>
                </a:extLst>
              </a:tr>
              <a:tr h="113997">
                <a:tc>
                  <a:txBody>
                    <a:bodyPr/>
                    <a:lstStyle/>
                    <a:p>
                      <a:pPr marL="0" marR="0" algn="l">
                        <a:lnSpc>
                          <a:spcPct val="107000"/>
                        </a:lnSpc>
                        <a:spcBef>
                          <a:spcPts val="0"/>
                        </a:spcBef>
                        <a:spcAft>
                          <a:spcPts val="0"/>
                        </a:spcAft>
                      </a:pPr>
                      <a:r>
                        <a:rPr lang="en-US" sz="800">
                          <a:solidFill>
                            <a:srgbClr val="1B4571"/>
                          </a:solidFill>
                          <a:effectLst/>
                          <a:latin typeface="Helvetica" pitchFamily="2" charset="0"/>
                        </a:rPr>
                        <a:t>General Business (CONE)</a:t>
                      </a:r>
                      <a:endParaRPr lang="en-US" sz="8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2719" marR="62719" marT="0" marB="0">
                    <a:solidFill>
                      <a:schemeClr val="bg1"/>
                    </a:solidFill>
                  </a:tcPr>
                </a:tc>
                <a:extLst>
                  <a:ext uri="{0D108BD9-81ED-4DB2-BD59-A6C34878D82A}">
                    <a16:rowId xmlns:a16="http://schemas.microsoft.com/office/drawing/2014/main" val="1773245029"/>
                  </a:ext>
                </a:extLst>
              </a:tr>
              <a:tr h="113997">
                <a:tc>
                  <a:txBody>
                    <a:bodyPr/>
                    <a:lstStyle/>
                    <a:p>
                      <a:pPr marL="0" marR="0" algn="l">
                        <a:lnSpc>
                          <a:spcPct val="107000"/>
                        </a:lnSpc>
                        <a:spcBef>
                          <a:spcPts val="0"/>
                        </a:spcBef>
                        <a:spcAft>
                          <a:spcPts val="0"/>
                        </a:spcAft>
                      </a:pPr>
                      <a:r>
                        <a:rPr lang="en-US" sz="800">
                          <a:solidFill>
                            <a:srgbClr val="1B4571"/>
                          </a:solidFill>
                          <a:effectLst/>
                          <a:latin typeface="Helvetica" pitchFamily="2" charset="0"/>
                        </a:rPr>
                        <a:t>Graphic Design</a:t>
                      </a:r>
                      <a:endParaRPr lang="en-US" sz="8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2719" marR="62719" marT="0" marB="0">
                    <a:solidFill>
                      <a:schemeClr val="bg1"/>
                    </a:solidFill>
                  </a:tcPr>
                </a:tc>
                <a:extLst>
                  <a:ext uri="{0D108BD9-81ED-4DB2-BD59-A6C34878D82A}">
                    <a16:rowId xmlns:a16="http://schemas.microsoft.com/office/drawing/2014/main" val="3548596421"/>
                  </a:ext>
                </a:extLst>
              </a:tr>
              <a:tr h="113997">
                <a:tc>
                  <a:txBody>
                    <a:bodyPr/>
                    <a:lstStyle/>
                    <a:p>
                      <a:pPr marL="0" marR="0" algn="l">
                        <a:lnSpc>
                          <a:spcPct val="107000"/>
                        </a:lnSpc>
                        <a:spcBef>
                          <a:spcPts val="0"/>
                        </a:spcBef>
                        <a:spcAft>
                          <a:spcPts val="0"/>
                        </a:spcAft>
                      </a:pPr>
                      <a:r>
                        <a:rPr lang="en-US" sz="800">
                          <a:solidFill>
                            <a:srgbClr val="1B4571"/>
                          </a:solidFill>
                          <a:effectLst/>
                          <a:latin typeface="Helvetica" pitchFamily="2" charset="0"/>
                        </a:rPr>
                        <a:t>Theatre Design</a:t>
                      </a:r>
                      <a:endParaRPr lang="en-US" sz="8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2719" marR="62719" marT="0" marB="0">
                    <a:solidFill>
                      <a:schemeClr val="bg1"/>
                    </a:solidFill>
                  </a:tcPr>
                </a:tc>
                <a:extLst>
                  <a:ext uri="{0D108BD9-81ED-4DB2-BD59-A6C34878D82A}">
                    <a16:rowId xmlns:a16="http://schemas.microsoft.com/office/drawing/2014/main" val="2424328440"/>
                  </a:ext>
                </a:extLst>
              </a:tr>
              <a:tr h="113997">
                <a:tc>
                  <a:txBody>
                    <a:bodyPr/>
                    <a:lstStyle/>
                    <a:p>
                      <a:pPr marL="0" marR="0" algn="l">
                        <a:lnSpc>
                          <a:spcPct val="107000"/>
                        </a:lnSpc>
                        <a:spcBef>
                          <a:spcPts val="0"/>
                        </a:spcBef>
                        <a:spcAft>
                          <a:spcPts val="0"/>
                        </a:spcAft>
                      </a:pPr>
                      <a:r>
                        <a:rPr lang="en-US" sz="800">
                          <a:solidFill>
                            <a:srgbClr val="1B4571"/>
                          </a:solidFill>
                          <a:effectLst/>
                          <a:latin typeface="Helvetica" pitchFamily="2" charset="0"/>
                        </a:rPr>
                        <a:t>Agribusiness</a:t>
                      </a:r>
                      <a:endParaRPr lang="en-US" sz="8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2719" marR="62719" marT="0" marB="0">
                    <a:solidFill>
                      <a:schemeClr val="bg1"/>
                    </a:solidFill>
                  </a:tcPr>
                </a:tc>
                <a:extLst>
                  <a:ext uri="{0D108BD9-81ED-4DB2-BD59-A6C34878D82A}">
                    <a16:rowId xmlns:a16="http://schemas.microsoft.com/office/drawing/2014/main" val="780369571"/>
                  </a:ext>
                </a:extLst>
              </a:tr>
              <a:tr h="113997">
                <a:tc>
                  <a:txBody>
                    <a:bodyPr/>
                    <a:lstStyle/>
                    <a:p>
                      <a:pPr marL="0" marR="0" algn="l">
                        <a:lnSpc>
                          <a:spcPct val="107000"/>
                        </a:lnSpc>
                        <a:spcBef>
                          <a:spcPts val="0"/>
                        </a:spcBef>
                        <a:spcAft>
                          <a:spcPts val="0"/>
                        </a:spcAft>
                      </a:pPr>
                      <a:r>
                        <a:rPr lang="en-US" sz="800">
                          <a:solidFill>
                            <a:srgbClr val="1B4571"/>
                          </a:solidFill>
                          <a:effectLst/>
                          <a:latin typeface="Helvetica" pitchFamily="2" charset="0"/>
                        </a:rPr>
                        <a:t>Ag &amp; Applied Economics</a:t>
                      </a:r>
                      <a:endParaRPr lang="en-US" sz="8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2719" marR="62719" marT="0" marB="0">
                    <a:solidFill>
                      <a:schemeClr val="bg1"/>
                    </a:solidFill>
                  </a:tcPr>
                </a:tc>
                <a:extLst>
                  <a:ext uri="{0D108BD9-81ED-4DB2-BD59-A6C34878D82A}">
                    <a16:rowId xmlns:a16="http://schemas.microsoft.com/office/drawing/2014/main" val="2995005264"/>
                  </a:ext>
                </a:extLst>
              </a:tr>
              <a:tr h="113997">
                <a:tc>
                  <a:txBody>
                    <a:bodyPr/>
                    <a:lstStyle/>
                    <a:p>
                      <a:pPr marL="0" marR="0" algn="l">
                        <a:lnSpc>
                          <a:spcPct val="107000"/>
                        </a:lnSpc>
                        <a:spcBef>
                          <a:spcPts val="0"/>
                        </a:spcBef>
                        <a:spcAft>
                          <a:spcPts val="0"/>
                        </a:spcAft>
                      </a:pPr>
                      <a:r>
                        <a:rPr lang="en-US" sz="800">
                          <a:solidFill>
                            <a:srgbClr val="1B4571"/>
                          </a:solidFill>
                          <a:effectLst/>
                          <a:latin typeface="Helvetica" pitchFamily="2" charset="0"/>
                        </a:rPr>
                        <a:t>Ag Communications </a:t>
                      </a:r>
                      <a:endParaRPr lang="en-US" sz="8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2719" marR="62719" marT="0" marB="0">
                    <a:solidFill>
                      <a:schemeClr val="bg1"/>
                    </a:solidFill>
                  </a:tcPr>
                </a:tc>
                <a:extLst>
                  <a:ext uri="{0D108BD9-81ED-4DB2-BD59-A6C34878D82A}">
                    <a16:rowId xmlns:a16="http://schemas.microsoft.com/office/drawing/2014/main" val="2282240628"/>
                  </a:ext>
                </a:extLst>
              </a:tr>
              <a:tr h="113997">
                <a:tc>
                  <a:txBody>
                    <a:bodyPr/>
                    <a:lstStyle/>
                    <a:p>
                      <a:pPr marL="0" marR="0" algn="l">
                        <a:lnSpc>
                          <a:spcPct val="107000"/>
                        </a:lnSpc>
                        <a:spcBef>
                          <a:spcPts val="0"/>
                        </a:spcBef>
                        <a:spcAft>
                          <a:spcPts val="0"/>
                        </a:spcAft>
                      </a:pPr>
                      <a:r>
                        <a:rPr lang="en-US" sz="800">
                          <a:solidFill>
                            <a:srgbClr val="1B4571"/>
                          </a:solidFill>
                          <a:effectLst/>
                          <a:latin typeface="Helvetica" pitchFamily="2" charset="0"/>
                        </a:rPr>
                        <a:t>Animal Science</a:t>
                      </a:r>
                      <a:endParaRPr lang="en-US" sz="8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2719" marR="62719" marT="0" marB="0">
                    <a:solidFill>
                      <a:schemeClr val="bg1"/>
                    </a:solidFill>
                  </a:tcPr>
                </a:tc>
                <a:extLst>
                  <a:ext uri="{0D108BD9-81ED-4DB2-BD59-A6C34878D82A}">
                    <a16:rowId xmlns:a16="http://schemas.microsoft.com/office/drawing/2014/main" val="2252300464"/>
                  </a:ext>
                </a:extLst>
              </a:tr>
              <a:tr h="113997">
                <a:tc>
                  <a:txBody>
                    <a:bodyPr/>
                    <a:lstStyle/>
                    <a:p>
                      <a:pPr marL="0" marR="0" algn="l">
                        <a:lnSpc>
                          <a:spcPct val="107000"/>
                        </a:lnSpc>
                        <a:spcBef>
                          <a:spcPts val="0"/>
                        </a:spcBef>
                        <a:spcAft>
                          <a:spcPts val="0"/>
                        </a:spcAft>
                      </a:pPr>
                      <a:r>
                        <a:rPr lang="en-US" sz="800">
                          <a:solidFill>
                            <a:srgbClr val="1B4571"/>
                          </a:solidFill>
                          <a:effectLst/>
                          <a:latin typeface="Helvetica" pitchFamily="2" charset="0"/>
                        </a:rPr>
                        <a:t>Landscape Architecture </a:t>
                      </a:r>
                      <a:endParaRPr lang="en-US" sz="8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2719" marR="62719" marT="0" marB="0">
                    <a:solidFill>
                      <a:schemeClr val="bg1"/>
                    </a:solidFill>
                  </a:tcPr>
                </a:tc>
                <a:extLst>
                  <a:ext uri="{0D108BD9-81ED-4DB2-BD59-A6C34878D82A}">
                    <a16:rowId xmlns:a16="http://schemas.microsoft.com/office/drawing/2014/main" val="3398065094"/>
                  </a:ext>
                </a:extLst>
              </a:tr>
              <a:tr h="113997">
                <a:tc>
                  <a:txBody>
                    <a:bodyPr/>
                    <a:lstStyle/>
                    <a:p>
                      <a:pPr marL="0" marR="0" algn="l">
                        <a:lnSpc>
                          <a:spcPct val="107000"/>
                        </a:lnSpc>
                        <a:spcBef>
                          <a:spcPts val="0"/>
                        </a:spcBef>
                        <a:spcAft>
                          <a:spcPts val="0"/>
                        </a:spcAft>
                      </a:pPr>
                      <a:r>
                        <a:rPr lang="en-US" sz="800">
                          <a:solidFill>
                            <a:srgbClr val="1B4571"/>
                          </a:solidFill>
                          <a:effectLst/>
                          <a:latin typeface="Helvetica" pitchFamily="2" charset="0"/>
                        </a:rPr>
                        <a:t>Food Science</a:t>
                      </a:r>
                      <a:endParaRPr lang="en-US" sz="8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2719" marR="62719" marT="0" marB="0">
                    <a:solidFill>
                      <a:schemeClr val="bg1"/>
                    </a:solidFill>
                  </a:tcPr>
                </a:tc>
                <a:extLst>
                  <a:ext uri="{0D108BD9-81ED-4DB2-BD59-A6C34878D82A}">
                    <a16:rowId xmlns:a16="http://schemas.microsoft.com/office/drawing/2014/main" val="2935951368"/>
                  </a:ext>
                </a:extLst>
              </a:tr>
              <a:tr h="113997">
                <a:tc>
                  <a:txBody>
                    <a:bodyPr/>
                    <a:lstStyle/>
                    <a:p>
                      <a:pPr marL="0" marR="0" algn="l">
                        <a:lnSpc>
                          <a:spcPct val="107000"/>
                        </a:lnSpc>
                        <a:spcBef>
                          <a:spcPts val="0"/>
                        </a:spcBef>
                        <a:spcAft>
                          <a:spcPts val="0"/>
                        </a:spcAft>
                      </a:pPr>
                      <a:r>
                        <a:rPr lang="en-US" sz="800">
                          <a:solidFill>
                            <a:srgbClr val="1B4571"/>
                          </a:solidFill>
                          <a:effectLst/>
                          <a:latin typeface="Helvetica" pitchFamily="2" charset="0"/>
                        </a:rPr>
                        <a:t>Plant &amp; Soil Science </a:t>
                      </a:r>
                      <a:endParaRPr lang="en-US" sz="8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2719" marR="62719" marT="0" marB="0">
                    <a:solidFill>
                      <a:schemeClr val="bg1"/>
                    </a:solidFill>
                  </a:tcPr>
                </a:tc>
                <a:extLst>
                  <a:ext uri="{0D108BD9-81ED-4DB2-BD59-A6C34878D82A}">
                    <a16:rowId xmlns:a16="http://schemas.microsoft.com/office/drawing/2014/main" val="117403661"/>
                  </a:ext>
                </a:extLst>
              </a:tr>
              <a:tr h="113997">
                <a:tc>
                  <a:txBody>
                    <a:bodyPr/>
                    <a:lstStyle/>
                    <a:p>
                      <a:pPr marL="0" marR="0" algn="l">
                        <a:lnSpc>
                          <a:spcPct val="107000"/>
                        </a:lnSpc>
                        <a:spcBef>
                          <a:spcPts val="0"/>
                        </a:spcBef>
                        <a:spcAft>
                          <a:spcPts val="0"/>
                        </a:spcAft>
                      </a:pPr>
                      <a:r>
                        <a:rPr lang="en-US" sz="800">
                          <a:solidFill>
                            <a:srgbClr val="1B4571"/>
                          </a:solidFill>
                          <a:effectLst/>
                          <a:latin typeface="Helvetica" pitchFamily="2" charset="0"/>
                        </a:rPr>
                        <a:t>Interdisciplinary Ag </a:t>
                      </a:r>
                      <a:endParaRPr lang="en-US" sz="8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2719" marR="62719" marT="0" marB="0">
                    <a:solidFill>
                      <a:schemeClr val="bg1"/>
                    </a:solidFill>
                  </a:tcPr>
                </a:tc>
                <a:extLst>
                  <a:ext uri="{0D108BD9-81ED-4DB2-BD59-A6C34878D82A}">
                    <a16:rowId xmlns:a16="http://schemas.microsoft.com/office/drawing/2014/main" val="2071559392"/>
                  </a:ext>
                </a:extLst>
              </a:tr>
              <a:tr h="113997">
                <a:tc>
                  <a:txBody>
                    <a:bodyPr/>
                    <a:lstStyle/>
                    <a:p>
                      <a:pPr marL="0" marR="0" algn="l">
                        <a:lnSpc>
                          <a:spcPct val="107000"/>
                        </a:lnSpc>
                        <a:spcBef>
                          <a:spcPts val="0"/>
                        </a:spcBef>
                        <a:spcAft>
                          <a:spcPts val="0"/>
                        </a:spcAft>
                      </a:pPr>
                      <a:r>
                        <a:rPr lang="en-US" sz="800">
                          <a:solidFill>
                            <a:srgbClr val="1B4571"/>
                          </a:solidFill>
                          <a:effectLst/>
                          <a:latin typeface="Helvetica" pitchFamily="2" charset="0"/>
                        </a:rPr>
                        <a:t>Economics</a:t>
                      </a:r>
                      <a:endParaRPr lang="en-US" sz="8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2719" marR="62719" marT="0" marB="0">
                    <a:solidFill>
                      <a:schemeClr val="bg1"/>
                    </a:solidFill>
                  </a:tcPr>
                </a:tc>
                <a:extLst>
                  <a:ext uri="{0D108BD9-81ED-4DB2-BD59-A6C34878D82A}">
                    <a16:rowId xmlns:a16="http://schemas.microsoft.com/office/drawing/2014/main" val="2411971549"/>
                  </a:ext>
                </a:extLst>
              </a:tr>
              <a:tr h="113997">
                <a:tc>
                  <a:txBody>
                    <a:bodyPr/>
                    <a:lstStyle/>
                    <a:p>
                      <a:pPr marL="0" marR="0" algn="l">
                        <a:lnSpc>
                          <a:spcPct val="107000"/>
                        </a:lnSpc>
                        <a:spcBef>
                          <a:spcPts val="0"/>
                        </a:spcBef>
                        <a:spcAft>
                          <a:spcPts val="0"/>
                        </a:spcAft>
                      </a:pPr>
                      <a:r>
                        <a:rPr lang="en-US" sz="800">
                          <a:solidFill>
                            <a:srgbClr val="1B4571"/>
                          </a:solidFill>
                          <a:effectLst/>
                          <a:latin typeface="Helvetica" pitchFamily="2" charset="0"/>
                        </a:rPr>
                        <a:t>Global Studies</a:t>
                      </a:r>
                      <a:endParaRPr lang="en-US" sz="8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2719" marR="62719" marT="0" marB="0">
                    <a:solidFill>
                      <a:schemeClr val="bg1"/>
                    </a:solidFill>
                  </a:tcPr>
                </a:tc>
                <a:extLst>
                  <a:ext uri="{0D108BD9-81ED-4DB2-BD59-A6C34878D82A}">
                    <a16:rowId xmlns:a16="http://schemas.microsoft.com/office/drawing/2014/main" val="3890456448"/>
                  </a:ext>
                </a:extLst>
              </a:tr>
              <a:tr h="161442">
                <a:tc>
                  <a:txBody>
                    <a:bodyPr/>
                    <a:lstStyle/>
                    <a:p>
                      <a:pPr marL="0" marR="0" algn="l">
                        <a:lnSpc>
                          <a:spcPct val="107000"/>
                        </a:lnSpc>
                        <a:spcBef>
                          <a:spcPts val="0"/>
                        </a:spcBef>
                        <a:spcAft>
                          <a:spcPts val="0"/>
                        </a:spcAft>
                      </a:pPr>
                      <a:r>
                        <a:rPr lang="en-US" sz="800">
                          <a:solidFill>
                            <a:srgbClr val="1B4571"/>
                          </a:solidFill>
                          <a:effectLst/>
                          <a:latin typeface="Helvetica" pitchFamily="2" charset="0"/>
                        </a:rPr>
                        <a:t>International Economics</a:t>
                      </a:r>
                      <a:endParaRPr lang="en-US" sz="8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2719" marR="62719" marT="0" marB="0">
                    <a:solidFill>
                      <a:schemeClr val="bg1"/>
                    </a:solidFill>
                  </a:tcPr>
                </a:tc>
                <a:extLst>
                  <a:ext uri="{0D108BD9-81ED-4DB2-BD59-A6C34878D82A}">
                    <a16:rowId xmlns:a16="http://schemas.microsoft.com/office/drawing/2014/main" val="3880736148"/>
                  </a:ext>
                </a:extLst>
              </a:tr>
              <a:tr h="113997">
                <a:tc>
                  <a:txBody>
                    <a:bodyPr/>
                    <a:lstStyle/>
                    <a:p>
                      <a:pPr marL="0" marR="0" algn="l">
                        <a:lnSpc>
                          <a:spcPct val="107000"/>
                        </a:lnSpc>
                        <a:spcBef>
                          <a:spcPts val="0"/>
                        </a:spcBef>
                        <a:spcAft>
                          <a:spcPts val="0"/>
                        </a:spcAft>
                      </a:pPr>
                      <a:r>
                        <a:rPr lang="en-US" sz="800">
                          <a:solidFill>
                            <a:srgbClr val="1B4571"/>
                          </a:solidFill>
                          <a:effectLst/>
                          <a:latin typeface="Helvetica" pitchFamily="2" charset="0"/>
                        </a:rPr>
                        <a:t>Sport Management</a:t>
                      </a:r>
                      <a:endParaRPr lang="en-US" sz="8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2719" marR="62719" marT="0" marB="0">
                    <a:solidFill>
                      <a:schemeClr val="bg1"/>
                    </a:solidFill>
                  </a:tcPr>
                </a:tc>
                <a:extLst>
                  <a:ext uri="{0D108BD9-81ED-4DB2-BD59-A6C34878D82A}">
                    <a16:rowId xmlns:a16="http://schemas.microsoft.com/office/drawing/2014/main" val="621303923"/>
                  </a:ext>
                </a:extLst>
              </a:tr>
              <a:tr h="113997">
                <a:tc>
                  <a:txBody>
                    <a:bodyPr/>
                    <a:lstStyle/>
                    <a:p>
                      <a:pPr marL="0" marR="0" algn="l">
                        <a:lnSpc>
                          <a:spcPct val="107000"/>
                        </a:lnSpc>
                        <a:spcBef>
                          <a:spcPts val="0"/>
                        </a:spcBef>
                        <a:spcAft>
                          <a:spcPts val="0"/>
                        </a:spcAft>
                      </a:pPr>
                      <a:r>
                        <a:rPr lang="en-US" sz="800">
                          <a:solidFill>
                            <a:srgbClr val="1B4571"/>
                          </a:solidFill>
                          <a:effectLst/>
                          <a:latin typeface="Helvetica" pitchFamily="2" charset="0"/>
                        </a:rPr>
                        <a:t>Technical Communication</a:t>
                      </a:r>
                      <a:endParaRPr lang="en-US" sz="8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2719" marR="62719" marT="0" marB="0">
                    <a:solidFill>
                      <a:schemeClr val="bg1"/>
                    </a:solidFill>
                  </a:tcPr>
                </a:tc>
                <a:extLst>
                  <a:ext uri="{0D108BD9-81ED-4DB2-BD59-A6C34878D82A}">
                    <a16:rowId xmlns:a16="http://schemas.microsoft.com/office/drawing/2014/main" val="344682906"/>
                  </a:ext>
                </a:extLst>
              </a:tr>
              <a:tr h="113997">
                <a:tc>
                  <a:txBody>
                    <a:bodyPr/>
                    <a:lstStyle/>
                    <a:p>
                      <a:pPr marL="0" marR="0" algn="l">
                        <a:lnSpc>
                          <a:spcPct val="107000"/>
                        </a:lnSpc>
                        <a:spcBef>
                          <a:spcPts val="0"/>
                        </a:spcBef>
                        <a:spcAft>
                          <a:spcPts val="0"/>
                        </a:spcAft>
                      </a:pPr>
                      <a:r>
                        <a:rPr lang="en-US" sz="800">
                          <a:solidFill>
                            <a:srgbClr val="1B4571"/>
                          </a:solidFill>
                          <a:effectLst/>
                          <a:latin typeface="Helvetica" pitchFamily="2" charset="0"/>
                        </a:rPr>
                        <a:t>Geosciences </a:t>
                      </a:r>
                      <a:endParaRPr lang="en-US" sz="8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2719" marR="62719" marT="0" marB="0">
                    <a:solidFill>
                      <a:schemeClr val="bg1"/>
                    </a:solidFill>
                  </a:tcPr>
                </a:tc>
                <a:extLst>
                  <a:ext uri="{0D108BD9-81ED-4DB2-BD59-A6C34878D82A}">
                    <a16:rowId xmlns:a16="http://schemas.microsoft.com/office/drawing/2014/main" val="512968833"/>
                  </a:ext>
                </a:extLst>
              </a:tr>
              <a:tr h="113997">
                <a:tc>
                  <a:txBody>
                    <a:bodyPr/>
                    <a:lstStyle/>
                    <a:p>
                      <a:pPr marL="0" marR="0" algn="l">
                        <a:lnSpc>
                          <a:spcPct val="107000"/>
                        </a:lnSpc>
                        <a:spcBef>
                          <a:spcPts val="0"/>
                        </a:spcBef>
                        <a:spcAft>
                          <a:spcPts val="0"/>
                        </a:spcAft>
                      </a:pPr>
                      <a:r>
                        <a:rPr lang="en-US" sz="800">
                          <a:solidFill>
                            <a:srgbClr val="1B4571"/>
                          </a:solidFill>
                          <a:effectLst/>
                          <a:latin typeface="Helvetica" pitchFamily="2" charset="0"/>
                        </a:rPr>
                        <a:t>Mathematics</a:t>
                      </a:r>
                      <a:endParaRPr lang="en-US" sz="8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2719" marR="62719" marT="0" marB="0">
                    <a:solidFill>
                      <a:schemeClr val="bg1"/>
                    </a:solidFill>
                  </a:tcPr>
                </a:tc>
                <a:extLst>
                  <a:ext uri="{0D108BD9-81ED-4DB2-BD59-A6C34878D82A}">
                    <a16:rowId xmlns:a16="http://schemas.microsoft.com/office/drawing/2014/main" val="1791407882"/>
                  </a:ext>
                </a:extLst>
              </a:tr>
              <a:tr h="113997">
                <a:tc>
                  <a:txBody>
                    <a:bodyPr/>
                    <a:lstStyle/>
                    <a:p>
                      <a:pPr marL="0" marR="0" algn="l">
                        <a:lnSpc>
                          <a:spcPct val="107000"/>
                        </a:lnSpc>
                        <a:spcBef>
                          <a:spcPts val="0"/>
                        </a:spcBef>
                        <a:spcAft>
                          <a:spcPts val="0"/>
                        </a:spcAft>
                      </a:pPr>
                      <a:r>
                        <a:rPr lang="en-US" sz="800">
                          <a:solidFill>
                            <a:srgbClr val="1B4571"/>
                          </a:solidFill>
                          <a:effectLst/>
                          <a:latin typeface="Helvetica" pitchFamily="2" charset="0"/>
                        </a:rPr>
                        <a:t>Geography</a:t>
                      </a:r>
                      <a:endParaRPr lang="en-US" sz="8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2719" marR="62719" marT="0" marB="0">
                    <a:solidFill>
                      <a:schemeClr val="bg1"/>
                    </a:solidFill>
                  </a:tcPr>
                </a:tc>
                <a:extLst>
                  <a:ext uri="{0D108BD9-81ED-4DB2-BD59-A6C34878D82A}">
                    <a16:rowId xmlns:a16="http://schemas.microsoft.com/office/drawing/2014/main" val="2126710209"/>
                  </a:ext>
                </a:extLst>
              </a:tr>
              <a:tr h="166669">
                <a:tc>
                  <a:txBody>
                    <a:bodyPr/>
                    <a:lstStyle/>
                    <a:p>
                      <a:pPr marL="0" marR="0" algn="l">
                        <a:lnSpc>
                          <a:spcPct val="107000"/>
                        </a:lnSpc>
                        <a:spcBef>
                          <a:spcPts val="0"/>
                        </a:spcBef>
                        <a:spcAft>
                          <a:spcPts val="0"/>
                        </a:spcAft>
                      </a:pPr>
                      <a:r>
                        <a:rPr lang="en-US" sz="800">
                          <a:solidFill>
                            <a:srgbClr val="1B4571"/>
                          </a:solidFill>
                          <a:effectLst/>
                          <a:latin typeface="Helvetica" pitchFamily="2" charset="0"/>
                        </a:rPr>
                        <a:t>Anthropology</a:t>
                      </a:r>
                      <a:endParaRPr lang="en-US" sz="8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2719" marR="62719" marT="0" marB="0">
                    <a:solidFill>
                      <a:schemeClr val="bg1"/>
                    </a:solidFill>
                  </a:tcPr>
                </a:tc>
                <a:extLst>
                  <a:ext uri="{0D108BD9-81ED-4DB2-BD59-A6C34878D82A}">
                    <a16:rowId xmlns:a16="http://schemas.microsoft.com/office/drawing/2014/main" val="3778717365"/>
                  </a:ext>
                </a:extLst>
              </a:tr>
              <a:tr h="113997">
                <a:tc>
                  <a:txBody>
                    <a:bodyPr/>
                    <a:lstStyle/>
                    <a:p>
                      <a:pPr marL="0" marR="0" algn="l">
                        <a:lnSpc>
                          <a:spcPct val="107000"/>
                        </a:lnSpc>
                        <a:spcBef>
                          <a:spcPts val="0"/>
                        </a:spcBef>
                        <a:spcAft>
                          <a:spcPts val="0"/>
                        </a:spcAft>
                      </a:pPr>
                      <a:r>
                        <a:rPr lang="en-US" sz="800">
                          <a:solidFill>
                            <a:srgbClr val="1B4571"/>
                          </a:solidFill>
                          <a:effectLst/>
                          <a:latin typeface="Helvetica" pitchFamily="2" charset="0"/>
                        </a:rPr>
                        <a:t>Sociology </a:t>
                      </a:r>
                      <a:endParaRPr lang="en-US" sz="8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2719" marR="62719" marT="0" marB="0">
                    <a:solidFill>
                      <a:schemeClr val="bg1"/>
                    </a:solidFill>
                  </a:tcPr>
                </a:tc>
                <a:extLst>
                  <a:ext uri="{0D108BD9-81ED-4DB2-BD59-A6C34878D82A}">
                    <a16:rowId xmlns:a16="http://schemas.microsoft.com/office/drawing/2014/main" val="750989696"/>
                  </a:ext>
                </a:extLst>
              </a:tr>
              <a:tr h="113997">
                <a:tc>
                  <a:txBody>
                    <a:bodyPr/>
                    <a:lstStyle/>
                    <a:p>
                      <a:pPr marL="0" marR="0" algn="l">
                        <a:lnSpc>
                          <a:spcPct val="107000"/>
                        </a:lnSpc>
                        <a:spcBef>
                          <a:spcPts val="0"/>
                        </a:spcBef>
                        <a:spcAft>
                          <a:spcPts val="0"/>
                        </a:spcAft>
                      </a:pPr>
                      <a:r>
                        <a:rPr lang="en-US" sz="800">
                          <a:solidFill>
                            <a:srgbClr val="1B4571"/>
                          </a:solidFill>
                          <a:effectLst/>
                          <a:latin typeface="Helvetica" pitchFamily="2" charset="0"/>
                        </a:rPr>
                        <a:t>Social Work</a:t>
                      </a:r>
                      <a:endParaRPr lang="en-US" sz="8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2719" marR="62719" marT="0" marB="0">
                    <a:solidFill>
                      <a:schemeClr val="bg1"/>
                    </a:solidFill>
                  </a:tcPr>
                </a:tc>
                <a:extLst>
                  <a:ext uri="{0D108BD9-81ED-4DB2-BD59-A6C34878D82A}">
                    <a16:rowId xmlns:a16="http://schemas.microsoft.com/office/drawing/2014/main" val="3672037234"/>
                  </a:ext>
                </a:extLst>
              </a:tr>
              <a:tr h="113997">
                <a:tc>
                  <a:txBody>
                    <a:bodyPr/>
                    <a:lstStyle/>
                    <a:p>
                      <a:pPr marL="0" marR="0" algn="l">
                        <a:lnSpc>
                          <a:spcPct val="107000"/>
                        </a:lnSpc>
                        <a:spcBef>
                          <a:spcPts val="0"/>
                        </a:spcBef>
                        <a:spcAft>
                          <a:spcPts val="0"/>
                        </a:spcAft>
                      </a:pPr>
                      <a:r>
                        <a:rPr lang="en-US" sz="800">
                          <a:solidFill>
                            <a:srgbClr val="1B4571"/>
                          </a:solidFill>
                          <a:effectLst/>
                          <a:latin typeface="Helvetica" pitchFamily="2" charset="0"/>
                        </a:rPr>
                        <a:t>German, French, Spanish, Chinese, Russian Language and Area Studies</a:t>
                      </a:r>
                      <a:endParaRPr lang="en-US" sz="8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2719" marR="62719" marT="0" marB="0">
                    <a:solidFill>
                      <a:schemeClr val="bg1"/>
                    </a:solidFill>
                  </a:tcPr>
                </a:tc>
                <a:extLst>
                  <a:ext uri="{0D108BD9-81ED-4DB2-BD59-A6C34878D82A}">
                    <a16:rowId xmlns:a16="http://schemas.microsoft.com/office/drawing/2014/main" val="3002608275"/>
                  </a:ext>
                </a:extLst>
              </a:tr>
              <a:tr h="113997">
                <a:tc>
                  <a:txBody>
                    <a:bodyPr/>
                    <a:lstStyle/>
                    <a:p>
                      <a:pPr marL="0" marR="0" algn="l">
                        <a:lnSpc>
                          <a:spcPct val="107000"/>
                        </a:lnSpc>
                        <a:spcBef>
                          <a:spcPts val="0"/>
                        </a:spcBef>
                        <a:spcAft>
                          <a:spcPts val="0"/>
                        </a:spcAft>
                      </a:pPr>
                      <a:r>
                        <a:rPr lang="en-US" sz="800">
                          <a:solidFill>
                            <a:srgbClr val="1B4571"/>
                          </a:solidFill>
                          <a:effectLst/>
                          <a:latin typeface="Helvetica" pitchFamily="2" charset="0"/>
                        </a:rPr>
                        <a:t>Physics &amp; Astronomy</a:t>
                      </a:r>
                      <a:endParaRPr lang="en-US" sz="8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2719" marR="62719" marT="0" marB="0">
                    <a:solidFill>
                      <a:schemeClr val="bg1"/>
                    </a:solidFill>
                  </a:tcPr>
                </a:tc>
                <a:extLst>
                  <a:ext uri="{0D108BD9-81ED-4DB2-BD59-A6C34878D82A}">
                    <a16:rowId xmlns:a16="http://schemas.microsoft.com/office/drawing/2014/main" val="907288293"/>
                  </a:ext>
                </a:extLst>
              </a:tr>
              <a:tr h="113997">
                <a:tc>
                  <a:txBody>
                    <a:bodyPr/>
                    <a:lstStyle/>
                    <a:p>
                      <a:pPr marL="0" marR="0" algn="l">
                        <a:lnSpc>
                          <a:spcPct val="107000"/>
                        </a:lnSpc>
                        <a:spcBef>
                          <a:spcPts val="0"/>
                        </a:spcBef>
                        <a:spcAft>
                          <a:spcPts val="0"/>
                        </a:spcAft>
                      </a:pPr>
                      <a:r>
                        <a:rPr lang="en-US" sz="800">
                          <a:solidFill>
                            <a:srgbClr val="1B4571"/>
                          </a:solidFill>
                          <a:effectLst/>
                          <a:latin typeface="Helvetica" pitchFamily="2" charset="0"/>
                        </a:rPr>
                        <a:t>Chemistry </a:t>
                      </a:r>
                      <a:endParaRPr lang="en-US" sz="8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2719" marR="62719" marT="0" marB="0">
                    <a:solidFill>
                      <a:schemeClr val="bg1"/>
                    </a:solidFill>
                  </a:tcPr>
                </a:tc>
                <a:extLst>
                  <a:ext uri="{0D108BD9-81ED-4DB2-BD59-A6C34878D82A}">
                    <a16:rowId xmlns:a16="http://schemas.microsoft.com/office/drawing/2014/main" val="233106128"/>
                  </a:ext>
                </a:extLst>
              </a:tr>
              <a:tr h="113997">
                <a:tc>
                  <a:txBody>
                    <a:bodyPr/>
                    <a:lstStyle/>
                    <a:p>
                      <a:pPr marL="0" marR="0" algn="l">
                        <a:lnSpc>
                          <a:spcPct val="107000"/>
                        </a:lnSpc>
                        <a:spcBef>
                          <a:spcPts val="0"/>
                        </a:spcBef>
                        <a:spcAft>
                          <a:spcPts val="0"/>
                        </a:spcAft>
                      </a:pPr>
                      <a:r>
                        <a:rPr lang="en-US" sz="800">
                          <a:solidFill>
                            <a:srgbClr val="1B4571"/>
                          </a:solidFill>
                          <a:effectLst/>
                          <a:latin typeface="Helvetica" pitchFamily="2" charset="0"/>
                        </a:rPr>
                        <a:t>Advertising</a:t>
                      </a:r>
                      <a:endParaRPr lang="en-US" sz="8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2719" marR="62719" marT="0" marB="0">
                    <a:solidFill>
                      <a:schemeClr val="bg1"/>
                    </a:solidFill>
                  </a:tcPr>
                </a:tc>
                <a:extLst>
                  <a:ext uri="{0D108BD9-81ED-4DB2-BD59-A6C34878D82A}">
                    <a16:rowId xmlns:a16="http://schemas.microsoft.com/office/drawing/2014/main" val="230851975"/>
                  </a:ext>
                </a:extLst>
              </a:tr>
              <a:tr h="141422">
                <a:tc>
                  <a:txBody>
                    <a:bodyPr/>
                    <a:lstStyle/>
                    <a:p>
                      <a:pPr marL="0" marR="0" algn="l">
                        <a:lnSpc>
                          <a:spcPct val="107000"/>
                        </a:lnSpc>
                        <a:spcBef>
                          <a:spcPts val="0"/>
                        </a:spcBef>
                        <a:spcAft>
                          <a:spcPts val="0"/>
                        </a:spcAft>
                      </a:pPr>
                      <a:r>
                        <a:rPr lang="en-US" sz="800" dirty="0">
                          <a:solidFill>
                            <a:srgbClr val="1B4571"/>
                          </a:solidFill>
                          <a:effectLst/>
                          <a:latin typeface="Helvetica" pitchFamily="2" charset="0"/>
                        </a:rPr>
                        <a:t>Public Relations</a:t>
                      </a:r>
                      <a:endParaRPr lang="en-US" sz="800" dirty="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2719" marR="62719" marT="0" marB="0">
                    <a:solidFill>
                      <a:schemeClr val="bg1"/>
                    </a:solidFill>
                  </a:tcPr>
                </a:tc>
                <a:extLst>
                  <a:ext uri="{0D108BD9-81ED-4DB2-BD59-A6C34878D82A}">
                    <a16:rowId xmlns:a16="http://schemas.microsoft.com/office/drawing/2014/main" val="706914389"/>
                  </a:ext>
                </a:extLst>
              </a:tr>
              <a:tr h="113997">
                <a:tc>
                  <a:txBody>
                    <a:bodyPr/>
                    <a:lstStyle/>
                    <a:p>
                      <a:pPr marL="0" marR="0" algn="l">
                        <a:lnSpc>
                          <a:spcPct val="107000"/>
                        </a:lnSpc>
                        <a:spcBef>
                          <a:spcPts val="0"/>
                        </a:spcBef>
                        <a:spcAft>
                          <a:spcPts val="0"/>
                        </a:spcAft>
                      </a:pPr>
                      <a:r>
                        <a:rPr lang="en-US" sz="800" dirty="0">
                          <a:solidFill>
                            <a:srgbClr val="1B4571"/>
                          </a:solidFill>
                          <a:effectLst/>
                          <a:latin typeface="Helvetica" pitchFamily="2" charset="0"/>
                        </a:rPr>
                        <a:t>Journalism</a:t>
                      </a:r>
                      <a:endParaRPr lang="en-US" sz="800" dirty="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2719" marR="62719" marT="0" marB="0">
                    <a:solidFill>
                      <a:schemeClr val="bg1"/>
                    </a:solidFill>
                  </a:tcPr>
                </a:tc>
                <a:extLst>
                  <a:ext uri="{0D108BD9-81ED-4DB2-BD59-A6C34878D82A}">
                    <a16:rowId xmlns:a16="http://schemas.microsoft.com/office/drawing/2014/main" val="2312873011"/>
                  </a:ext>
                </a:extLst>
              </a:tr>
              <a:tr h="113997">
                <a:tc>
                  <a:txBody>
                    <a:bodyPr/>
                    <a:lstStyle/>
                    <a:p>
                      <a:pPr marL="0" marR="0" algn="l">
                        <a:lnSpc>
                          <a:spcPct val="107000"/>
                        </a:lnSpc>
                        <a:spcBef>
                          <a:spcPts val="0"/>
                        </a:spcBef>
                        <a:spcAft>
                          <a:spcPts val="0"/>
                        </a:spcAft>
                      </a:pPr>
                      <a:r>
                        <a:rPr lang="en-US" sz="800">
                          <a:solidFill>
                            <a:srgbClr val="1B4571"/>
                          </a:solidFill>
                          <a:effectLst/>
                          <a:latin typeface="Helvetica" pitchFamily="2" charset="0"/>
                        </a:rPr>
                        <a:t>Digital Media &amp; Professional Communication</a:t>
                      </a:r>
                      <a:endParaRPr lang="en-US" sz="8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2719" marR="62719" marT="0" marB="0">
                    <a:solidFill>
                      <a:schemeClr val="bg1"/>
                    </a:solidFill>
                  </a:tcPr>
                </a:tc>
                <a:extLst>
                  <a:ext uri="{0D108BD9-81ED-4DB2-BD59-A6C34878D82A}">
                    <a16:rowId xmlns:a16="http://schemas.microsoft.com/office/drawing/2014/main" val="3889563064"/>
                  </a:ext>
                </a:extLst>
              </a:tr>
              <a:tr h="138638">
                <a:tc>
                  <a:txBody>
                    <a:bodyPr/>
                    <a:lstStyle/>
                    <a:p>
                      <a:pPr marL="0" marR="0" algn="l">
                        <a:lnSpc>
                          <a:spcPct val="107000"/>
                        </a:lnSpc>
                        <a:spcBef>
                          <a:spcPts val="0"/>
                        </a:spcBef>
                        <a:spcAft>
                          <a:spcPts val="0"/>
                        </a:spcAft>
                      </a:pPr>
                      <a:r>
                        <a:rPr lang="en-US" sz="800" dirty="0">
                          <a:solidFill>
                            <a:srgbClr val="1B4571"/>
                          </a:solidFill>
                          <a:effectLst/>
                          <a:latin typeface="Helvetica" pitchFamily="2" charset="0"/>
                        </a:rPr>
                        <a:t>Media Strategies</a:t>
                      </a:r>
                    </a:p>
                  </a:txBody>
                  <a:tcPr marL="62719" marR="62719" marT="0" marB="0">
                    <a:solidFill>
                      <a:schemeClr val="bg1"/>
                    </a:solidFill>
                  </a:tcPr>
                </a:tc>
                <a:extLst>
                  <a:ext uri="{0D108BD9-81ED-4DB2-BD59-A6C34878D82A}">
                    <a16:rowId xmlns:a16="http://schemas.microsoft.com/office/drawing/2014/main" val="1459889677"/>
                  </a:ext>
                </a:extLst>
              </a:tr>
              <a:tr h="113997">
                <a:tc>
                  <a:txBody>
                    <a:bodyPr/>
                    <a:lstStyle/>
                    <a:p>
                      <a:pPr marL="0" marR="0" algn="l">
                        <a:lnSpc>
                          <a:spcPct val="107000"/>
                        </a:lnSpc>
                        <a:spcBef>
                          <a:spcPts val="0"/>
                        </a:spcBef>
                        <a:spcAft>
                          <a:spcPts val="0"/>
                        </a:spcAft>
                      </a:pPr>
                      <a:r>
                        <a:rPr lang="en-US" sz="800">
                          <a:solidFill>
                            <a:srgbClr val="1B4571"/>
                          </a:solidFill>
                          <a:effectLst/>
                          <a:latin typeface="Helvetica" pitchFamily="2" charset="0"/>
                        </a:rPr>
                        <a:t>Creative Media Industries</a:t>
                      </a:r>
                      <a:endParaRPr lang="en-US" sz="8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2719" marR="62719" marT="0" marB="0">
                    <a:solidFill>
                      <a:schemeClr val="bg1"/>
                    </a:solidFill>
                  </a:tcPr>
                </a:tc>
                <a:extLst>
                  <a:ext uri="{0D108BD9-81ED-4DB2-BD59-A6C34878D82A}">
                    <a16:rowId xmlns:a16="http://schemas.microsoft.com/office/drawing/2014/main" val="2961746020"/>
                  </a:ext>
                </a:extLst>
              </a:tr>
              <a:tr h="113997">
                <a:tc>
                  <a:txBody>
                    <a:bodyPr/>
                    <a:lstStyle/>
                    <a:p>
                      <a:pPr marL="0" marR="0" algn="l">
                        <a:lnSpc>
                          <a:spcPct val="107000"/>
                        </a:lnSpc>
                        <a:spcBef>
                          <a:spcPts val="0"/>
                        </a:spcBef>
                        <a:spcAft>
                          <a:spcPts val="0"/>
                        </a:spcAft>
                      </a:pPr>
                      <a:r>
                        <a:rPr lang="en-US" sz="800">
                          <a:solidFill>
                            <a:srgbClr val="1B4571"/>
                          </a:solidFill>
                          <a:effectLst/>
                          <a:latin typeface="Helvetica" pitchFamily="2" charset="0"/>
                        </a:rPr>
                        <a:t>Communication Studies</a:t>
                      </a:r>
                      <a:endParaRPr lang="en-US" sz="8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2719" marR="62719" marT="0" marB="0">
                    <a:solidFill>
                      <a:schemeClr val="bg1"/>
                    </a:solidFill>
                  </a:tcPr>
                </a:tc>
                <a:extLst>
                  <a:ext uri="{0D108BD9-81ED-4DB2-BD59-A6C34878D82A}">
                    <a16:rowId xmlns:a16="http://schemas.microsoft.com/office/drawing/2014/main" val="1559893434"/>
                  </a:ext>
                </a:extLst>
              </a:tr>
              <a:tr h="113997">
                <a:tc>
                  <a:txBody>
                    <a:bodyPr/>
                    <a:lstStyle/>
                    <a:p>
                      <a:pPr marL="0" marR="0" algn="l">
                        <a:lnSpc>
                          <a:spcPct val="107000"/>
                        </a:lnSpc>
                        <a:spcBef>
                          <a:spcPts val="0"/>
                        </a:spcBef>
                        <a:spcAft>
                          <a:spcPts val="0"/>
                        </a:spcAft>
                      </a:pPr>
                      <a:r>
                        <a:rPr lang="en-US" sz="800" dirty="0">
                          <a:solidFill>
                            <a:srgbClr val="1B4571"/>
                          </a:solidFill>
                          <a:effectLst/>
                          <a:latin typeface="Helvetica" pitchFamily="2" charset="0"/>
                        </a:rPr>
                        <a:t>Classics</a:t>
                      </a:r>
                      <a:endParaRPr lang="en-US" sz="800" dirty="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2719" marR="62719" marT="0" marB="0">
                    <a:solidFill>
                      <a:schemeClr val="bg1"/>
                    </a:solidFill>
                  </a:tcPr>
                </a:tc>
                <a:extLst>
                  <a:ext uri="{0D108BD9-81ED-4DB2-BD59-A6C34878D82A}">
                    <a16:rowId xmlns:a16="http://schemas.microsoft.com/office/drawing/2014/main" val="4255775217"/>
                  </a:ext>
                </a:extLst>
              </a:tr>
            </a:tbl>
          </a:graphicData>
        </a:graphic>
      </p:graphicFrame>
    </p:spTree>
    <p:extLst>
      <p:ext uri="{BB962C8B-B14F-4D97-AF65-F5344CB8AC3E}">
        <p14:creationId xmlns:p14="http://schemas.microsoft.com/office/powerpoint/2010/main" val="12773606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8E71DB52-6DBD-F74C-ADC9-1E2C4F428AAB}"/>
              </a:ext>
            </a:extLst>
          </p:cNvPr>
          <p:cNvSpPr txBox="1"/>
          <p:nvPr/>
        </p:nvSpPr>
        <p:spPr>
          <a:xfrm>
            <a:off x="7800186" y="342904"/>
            <a:ext cx="527709" cy="461665"/>
          </a:xfrm>
          <a:prstGeom prst="rect">
            <a:avLst/>
          </a:prstGeom>
          <a:noFill/>
        </p:spPr>
        <p:txBody>
          <a:bodyPr wrap="none" rtlCol="0">
            <a:spAutoFit/>
          </a:bodyPr>
          <a:lstStyle/>
          <a:p>
            <a:pPr algn="ctr"/>
            <a:r>
              <a:rPr lang="en-US" sz="2400" dirty="0">
                <a:solidFill>
                  <a:srgbClr val="FFFFFF"/>
                </a:solidFill>
                <a:latin typeface="Helvetica" pitchFamily="2" charset="0"/>
              </a:rPr>
              <a:t>32</a:t>
            </a:r>
          </a:p>
        </p:txBody>
      </p:sp>
      <p:sp>
        <p:nvSpPr>
          <p:cNvPr id="5" name="Rectangle 4">
            <a:extLst>
              <a:ext uri="{FF2B5EF4-FFF2-40B4-BE49-F238E27FC236}">
                <a16:creationId xmlns:a16="http://schemas.microsoft.com/office/drawing/2014/main" id="{6E0CE7D8-3DEB-944D-87F7-BC99E25D8AEA}"/>
              </a:ext>
            </a:extLst>
          </p:cNvPr>
          <p:cNvSpPr/>
          <p:nvPr/>
        </p:nvSpPr>
        <p:spPr>
          <a:xfrm>
            <a:off x="-9308" y="1043137"/>
            <a:ext cx="3751500" cy="369807"/>
          </a:xfrm>
          <a:prstGeom prst="rect">
            <a:avLst/>
          </a:prstGeom>
          <a:solidFill>
            <a:srgbClr val="899FB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sz="1200" dirty="0">
                <a:solidFill>
                  <a:schemeClr val="bg1"/>
                </a:solidFill>
                <a:latin typeface="Helvetica"/>
                <a:cs typeface="Helvetica"/>
              </a:rPr>
              <a:t>(Multi-Disciplinary) </a:t>
            </a:r>
            <a:r>
              <a:rPr lang="en-US" dirty="0">
                <a:solidFill>
                  <a:schemeClr val="bg1"/>
                </a:solidFill>
                <a:latin typeface="Helvetica"/>
                <a:cs typeface="Helvetica"/>
              </a:rPr>
              <a:t>MS</a:t>
            </a:r>
            <a:endParaRPr lang="en-US" dirty="0">
              <a:solidFill>
                <a:schemeClr val="bg1"/>
              </a:solidFill>
              <a:latin typeface="Helvetica" pitchFamily="2" charset="0"/>
            </a:endParaRPr>
          </a:p>
        </p:txBody>
      </p:sp>
      <p:sp>
        <p:nvSpPr>
          <p:cNvPr id="18" name="Rectangle 17">
            <a:extLst>
              <a:ext uri="{FF2B5EF4-FFF2-40B4-BE49-F238E27FC236}">
                <a16:creationId xmlns:a16="http://schemas.microsoft.com/office/drawing/2014/main" id="{3E9098F5-B866-AF49-A88E-17F0FE8D811B}"/>
              </a:ext>
            </a:extLst>
          </p:cNvPr>
          <p:cNvSpPr/>
          <p:nvPr/>
        </p:nvSpPr>
        <p:spPr>
          <a:xfrm>
            <a:off x="4567411" y="1030308"/>
            <a:ext cx="3890789" cy="395464"/>
          </a:xfrm>
          <a:prstGeom prst="rect">
            <a:avLst/>
          </a:prstGeom>
          <a:solidFill>
            <a:srgbClr val="899FB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dirty="0">
                <a:solidFill>
                  <a:schemeClr val="bg1"/>
                </a:solidFill>
                <a:latin typeface="Helvetica"/>
                <a:cs typeface="Helvetica"/>
              </a:rPr>
              <a:t>SS </a:t>
            </a:r>
            <a:r>
              <a:rPr lang="en-US" sz="1200" dirty="0">
                <a:solidFill>
                  <a:schemeClr val="bg1"/>
                </a:solidFill>
                <a:latin typeface="Helvetica"/>
                <a:cs typeface="Helvetica"/>
              </a:rPr>
              <a:t>(Social Sciences)</a:t>
            </a:r>
          </a:p>
        </p:txBody>
      </p:sp>
      <p:sp>
        <p:nvSpPr>
          <p:cNvPr id="14" name="Rectangle 13">
            <a:extLst>
              <a:ext uri="{FF2B5EF4-FFF2-40B4-BE49-F238E27FC236}">
                <a16:creationId xmlns:a16="http://schemas.microsoft.com/office/drawing/2014/main" id="{5ADEBF72-158B-A441-80C8-6632CFA7A074}"/>
              </a:ext>
            </a:extLst>
          </p:cNvPr>
          <p:cNvSpPr/>
          <p:nvPr/>
        </p:nvSpPr>
        <p:spPr>
          <a:xfrm>
            <a:off x="2074366" y="342903"/>
            <a:ext cx="4006497" cy="461665"/>
          </a:xfrm>
          <a:prstGeom prst="rect">
            <a:avLst/>
          </a:prstGeom>
          <a:solidFill>
            <a:srgbClr val="899FB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Helvetica"/>
                <a:cs typeface="Helvetica"/>
              </a:rPr>
              <a:t>Majors Listed By Meta-Majors</a:t>
            </a:r>
          </a:p>
        </p:txBody>
      </p:sp>
      <p:graphicFrame>
        <p:nvGraphicFramePr>
          <p:cNvPr id="2" name="Table 1">
            <a:extLst>
              <a:ext uri="{FF2B5EF4-FFF2-40B4-BE49-F238E27FC236}">
                <a16:creationId xmlns:a16="http://schemas.microsoft.com/office/drawing/2014/main" id="{B218C728-D92D-EC4F-B7A7-EC57E2F0F3E2}"/>
              </a:ext>
            </a:extLst>
          </p:cNvPr>
          <p:cNvGraphicFramePr>
            <a:graphicFrameLocks noGrp="1"/>
          </p:cNvGraphicFramePr>
          <p:nvPr>
            <p:extLst>
              <p:ext uri="{D42A27DB-BD31-4B8C-83A1-F6EECF244321}">
                <p14:modId xmlns:p14="http://schemas.microsoft.com/office/powerpoint/2010/main" val="2427160068"/>
              </p:ext>
            </p:extLst>
          </p:nvPr>
        </p:nvGraphicFramePr>
        <p:xfrm>
          <a:off x="1202499" y="1886728"/>
          <a:ext cx="2539693" cy="4958409"/>
        </p:xfrm>
        <a:graphic>
          <a:graphicData uri="http://schemas.openxmlformats.org/drawingml/2006/table">
            <a:tbl>
              <a:tblPr firstRow="1" firstCol="1" bandRow="1">
                <a:tableStyleId>{5C22544A-7EE6-4342-B048-85BDC9FD1C3A}</a:tableStyleId>
              </a:tblPr>
              <a:tblGrid>
                <a:gridCol w="2539693">
                  <a:extLst>
                    <a:ext uri="{9D8B030D-6E8A-4147-A177-3AD203B41FA5}">
                      <a16:colId xmlns:a16="http://schemas.microsoft.com/office/drawing/2014/main" val="3568434832"/>
                    </a:ext>
                  </a:extLst>
                </a:gridCol>
              </a:tblGrid>
              <a:tr h="124640">
                <a:tc>
                  <a:txBody>
                    <a:bodyPr/>
                    <a:lstStyle/>
                    <a:p>
                      <a:pPr marL="0" marR="0" algn="r">
                        <a:lnSpc>
                          <a:spcPct val="107000"/>
                        </a:lnSpc>
                        <a:spcBef>
                          <a:spcPts val="0"/>
                        </a:spcBef>
                        <a:spcAft>
                          <a:spcPts val="0"/>
                        </a:spcAft>
                      </a:pPr>
                      <a:r>
                        <a:rPr lang="en-US" sz="1200">
                          <a:solidFill>
                            <a:srgbClr val="1B4571"/>
                          </a:solidFill>
                          <a:effectLst/>
                          <a:latin typeface="Helvetica" pitchFamily="2" charset="0"/>
                        </a:rPr>
                        <a:t>Human Sciences</a:t>
                      </a:r>
                      <a:endParaRPr lang="en-US" sz="12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3420034421"/>
                  </a:ext>
                </a:extLst>
              </a:tr>
              <a:tr h="124640">
                <a:tc>
                  <a:txBody>
                    <a:bodyPr/>
                    <a:lstStyle/>
                    <a:p>
                      <a:pPr marL="0" marR="0" algn="r">
                        <a:lnSpc>
                          <a:spcPct val="107000"/>
                        </a:lnSpc>
                        <a:spcBef>
                          <a:spcPts val="0"/>
                        </a:spcBef>
                        <a:spcAft>
                          <a:spcPts val="0"/>
                        </a:spcAft>
                      </a:pPr>
                      <a:r>
                        <a:rPr lang="en-US" sz="1200">
                          <a:solidFill>
                            <a:srgbClr val="1B4571"/>
                          </a:solidFill>
                          <a:effectLst/>
                          <a:latin typeface="Helvetica" pitchFamily="2" charset="0"/>
                        </a:rPr>
                        <a:t>Family &amp; Consumer Sciences Education</a:t>
                      </a:r>
                      <a:endParaRPr lang="en-US" sz="12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758806047"/>
                  </a:ext>
                </a:extLst>
              </a:tr>
              <a:tr h="124640">
                <a:tc>
                  <a:txBody>
                    <a:bodyPr/>
                    <a:lstStyle/>
                    <a:p>
                      <a:pPr marL="0" marR="0" algn="r">
                        <a:lnSpc>
                          <a:spcPct val="107000"/>
                        </a:lnSpc>
                        <a:spcBef>
                          <a:spcPts val="0"/>
                        </a:spcBef>
                        <a:spcAft>
                          <a:spcPts val="0"/>
                        </a:spcAft>
                      </a:pPr>
                      <a:r>
                        <a:rPr lang="en-US" sz="1200">
                          <a:solidFill>
                            <a:srgbClr val="1B4571"/>
                          </a:solidFill>
                          <a:effectLst/>
                          <a:latin typeface="Helvetica" pitchFamily="2" charset="0"/>
                        </a:rPr>
                        <a:t>University Studies</a:t>
                      </a:r>
                      <a:endParaRPr lang="en-US" sz="12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2188981240"/>
                  </a:ext>
                </a:extLst>
              </a:tr>
              <a:tr h="124640">
                <a:tc>
                  <a:txBody>
                    <a:bodyPr/>
                    <a:lstStyle/>
                    <a:p>
                      <a:pPr marL="0" marR="0" algn="r">
                        <a:lnSpc>
                          <a:spcPct val="107000"/>
                        </a:lnSpc>
                        <a:spcBef>
                          <a:spcPts val="0"/>
                        </a:spcBef>
                        <a:spcAft>
                          <a:spcPts val="0"/>
                        </a:spcAft>
                      </a:pPr>
                      <a:r>
                        <a:rPr lang="en-US" sz="1200">
                          <a:solidFill>
                            <a:srgbClr val="1B4571"/>
                          </a:solidFill>
                          <a:effectLst/>
                          <a:latin typeface="Helvetica" pitchFamily="2" charset="0"/>
                        </a:rPr>
                        <a:t>Interdisciplinary Arts Studies</a:t>
                      </a:r>
                      <a:endParaRPr lang="en-US" sz="12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2487437524"/>
                  </a:ext>
                </a:extLst>
              </a:tr>
              <a:tr h="124640">
                <a:tc>
                  <a:txBody>
                    <a:bodyPr/>
                    <a:lstStyle/>
                    <a:p>
                      <a:pPr marL="0" marR="0" algn="r">
                        <a:lnSpc>
                          <a:spcPct val="107000"/>
                        </a:lnSpc>
                        <a:spcBef>
                          <a:spcPts val="0"/>
                        </a:spcBef>
                        <a:spcAft>
                          <a:spcPts val="0"/>
                        </a:spcAft>
                      </a:pPr>
                      <a:r>
                        <a:rPr lang="en-US" sz="1200">
                          <a:solidFill>
                            <a:srgbClr val="1B4571"/>
                          </a:solidFill>
                          <a:effectLst/>
                          <a:latin typeface="Helvetica" pitchFamily="2" charset="0"/>
                        </a:rPr>
                        <a:t>Interdisciplinary AG</a:t>
                      </a:r>
                      <a:endParaRPr lang="en-US" sz="12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1559754521"/>
                  </a:ext>
                </a:extLst>
              </a:tr>
              <a:tr h="124640">
                <a:tc>
                  <a:txBody>
                    <a:bodyPr/>
                    <a:lstStyle/>
                    <a:p>
                      <a:pPr marL="0" marR="0" algn="r">
                        <a:lnSpc>
                          <a:spcPct val="107000"/>
                        </a:lnSpc>
                        <a:spcBef>
                          <a:spcPts val="0"/>
                        </a:spcBef>
                        <a:spcAft>
                          <a:spcPts val="0"/>
                        </a:spcAft>
                      </a:pPr>
                      <a:r>
                        <a:rPr lang="en-US" sz="1200">
                          <a:solidFill>
                            <a:srgbClr val="1B4571"/>
                          </a:solidFill>
                          <a:effectLst/>
                          <a:latin typeface="Helvetica" pitchFamily="2" charset="0"/>
                        </a:rPr>
                        <a:t>Ag &amp; Applied Economics</a:t>
                      </a:r>
                      <a:endParaRPr lang="en-US" sz="12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98163066"/>
                  </a:ext>
                </a:extLst>
              </a:tr>
              <a:tr h="124640">
                <a:tc>
                  <a:txBody>
                    <a:bodyPr/>
                    <a:lstStyle/>
                    <a:p>
                      <a:pPr marL="0" marR="0" algn="r">
                        <a:lnSpc>
                          <a:spcPct val="107000"/>
                        </a:lnSpc>
                        <a:spcBef>
                          <a:spcPts val="0"/>
                        </a:spcBef>
                        <a:spcAft>
                          <a:spcPts val="0"/>
                        </a:spcAft>
                      </a:pPr>
                      <a:r>
                        <a:rPr lang="en-US" sz="1200">
                          <a:solidFill>
                            <a:srgbClr val="1B4571"/>
                          </a:solidFill>
                          <a:effectLst/>
                          <a:latin typeface="Helvetica" pitchFamily="2" charset="0"/>
                        </a:rPr>
                        <a:t>Ag Communications </a:t>
                      </a:r>
                      <a:endParaRPr lang="en-US" sz="12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1994426773"/>
                  </a:ext>
                </a:extLst>
              </a:tr>
              <a:tr h="124640">
                <a:tc>
                  <a:txBody>
                    <a:bodyPr/>
                    <a:lstStyle/>
                    <a:p>
                      <a:pPr marL="0" marR="0" algn="r">
                        <a:lnSpc>
                          <a:spcPct val="107000"/>
                        </a:lnSpc>
                        <a:spcBef>
                          <a:spcPts val="0"/>
                        </a:spcBef>
                        <a:spcAft>
                          <a:spcPts val="0"/>
                        </a:spcAft>
                      </a:pPr>
                      <a:r>
                        <a:rPr lang="en-US" sz="1200">
                          <a:solidFill>
                            <a:srgbClr val="1B4571"/>
                          </a:solidFill>
                          <a:effectLst/>
                          <a:latin typeface="Helvetica" pitchFamily="2" charset="0"/>
                        </a:rPr>
                        <a:t>General Studies</a:t>
                      </a:r>
                      <a:endParaRPr lang="en-US" sz="12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3018208641"/>
                  </a:ext>
                </a:extLst>
              </a:tr>
              <a:tr h="124640">
                <a:tc>
                  <a:txBody>
                    <a:bodyPr/>
                    <a:lstStyle/>
                    <a:p>
                      <a:pPr marL="0" marR="0" algn="r">
                        <a:lnSpc>
                          <a:spcPct val="107000"/>
                        </a:lnSpc>
                        <a:spcBef>
                          <a:spcPts val="0"/>
                        </a:spcBef>
                        <a:spcAft>
                          <a:spcPts val="0"/>
                        </a:spcAft>
                      </a:pPr>
                      <a:r>
                        <a:rPr lang="en-US" sz="1200">
                          <a:solidFill>
                            <a:srgbClr val="1B4571"/>
                          </a:solidFill>
                          <a:effectLst/>
                          <a:latin typeface="Helvetica" pitchFamily="2" charset="0"/>
                        </a:rPr>
                        <a:t>Geography</a:t>
                      </a:r>
                      <a:endParaRPr lang="en-US" sz="12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3743086847"/>
                  </a:ext>
                </a:extLst>
              </a:tr>
              <a:tr h="124640">
                <a:tc>
                  <a:txBody>
                    <a:bodyPr/>
                    <a:lstStyle/>
                    <a:p>
                      <a:pPr marL="0" marR="0" algn="r">
                        <a:lnSpc>
                          <a:spcPct val="107000"/>
                        </a:lnSpc>
                        <a:spcBef>
                          <a:spcPts val="0"/>
                        </a:spcBef>
                        <a:spcAft>
                          <a:spcPts val="0"/>
                        </a:spcAft>
                      </a:pPr>
                      <a:r>
                        <a:rPr lang="en-US" sz="1200">
                          <a:solidFill>
                            <a:srgbClr val="1B4571"/>
                          </a:solidFill>
                          <a:effectLst/>
                          <a:latin typeface="Helvetica" pitchFamily="2" charset="0"/>
                        </a:rPr>
                        <a:t>Geosciences</a:t>
                      </a:r>
                      <a:endParaRPr lang="en-US" sz="12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1574085757"/>
                  </a:ext>
                </a:extLst>
              </a:tr>
              <a:tr h="124640">
                <a:tc>
                  <a:txBody>
                    <a:bodyPr/>
                    <a:lstStyle/>
                    <a:p>
                      <a:pPr marL="0" marR="0" algn="r">
                        <a:lnSpc>
                          <a:spcPct val="107000"/>
                        </a:lnSpc>
                        <a:spcBef>
                          <a:spcPts val="0"/>
                        </a:spcBef>
                        <a:spcAft>
                          <a:spcPts val="0"/>
                        </a:spcAft>
                      </a:pPr>
                      <a:r>
                        <a:rPr lang="en-US" sz="1200">
                          <a:solidFill>
                            <a:srgbClr val="1B4571"/>
                          </a:solidFill>
                          <a:effectLst/>
                          <a:latin typeface="Helvetica" pitchFamily="2" charset="0"/>
                        </a:rPr>
                        <a:t>German, French, Spanish, Chinese</a:t>
                      </a:r>
                      <a:endParaRPr lang="en-US" sz="12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1309192638"/>
                  </a:ext>
                </a:extLst>
              </a:tr>
              <a:tr h="124640">
                <a:tc>
                  <a:txBody>
                    <a:bodyPr/>
                    <a:lstStyle/>
                    <a:p>
                      <a:pPr marL="0" marR="0" algn="r">
                        <a:lnSpc>
                          <a:spcPct val="107000"/>
                        </a:lnSpc>
                        <a:spcBef>
                          <a:spcPts val="0"/>
                        </a:spcBef>
                        <a:spcAft>
                          <a:spcPts val="0"/>
                        </a:spcAft>
                      </a:pPr>
                      <a:r>
                        <a:rPr lang="en-US" sz="1200">
                          <a:solidFill>
                            <a:srgbClr val="1B4571"/>
                          </a:solidFill>
                          <a:effectLst/>
                          <a:latin typeface="Helvetica" pitchFamily="2" charset="0"/>
                        </a:rPr>
                        <a:t>Global Studies</a:t>
                      </a:r>
                      <a:endParaRPr lang="en-US" sz="12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3563518868"/>
                  </a:ext>
                </a:extLst>
              </a:tr>
              <a:tr h="124640">
                <a:tc>
                  <a:txBody>
                    <a:bodyPr/>
                    <a:lstStyle/>
                    <a:p>
                      <a:pPr marL="0" marR="0" algn="r">
                        <a:lnSpc>
                          <a:spcPct val="107000"/>
                        </a:lnSpc>
                        <a:spcBef>
                          <a:spcPts val="0"/>
                        </a:spcBef>
                        <a:spcAft>
                          <a:spcPts val="0"/>
                        </a:spcAft>
                      </a:pPr>
                      <a:r>
                        <a:rPr lang="en-US" sz="1200">
                          <a:solidFill>
                            <a:srgbClr val="1B4571"/>
                          </a:solidFill>
                          <a:effectLst/>
                          <a:latin typeface="Helvetica" pitchFamily="2" charset="0"/>
                        </a:rPr>
                        <a:t>Russian Language and Area Studies</a:t>
                      </a:r>
                      <a:endParaRPr lang="en-US" sz="12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4152043809"/>
                  </a:ext>
                </a:extLst>
              </a:tr>
              <a:tr h="124640">
                <a:tc>
                  <a:txBody>
                    <a:bodyPr/>
                    <a:lstStyle/>
                    <a:p>
                      <a:pPr marL="0" marR="0" algn="r">
                        <a:lnSpc>
                          <a:spcPct val="107000"/>
                        </a:lnSpc>
                        <a:spcBef>
                          <a:spcPts val="0"/>
                        </a:spcBef>
                        <a:spcAft>
                          <a:spcPts val="0"/>
                        </a:spcAft>
                      </a:pPr>
                      <a:r>
                        <a:rPr lang="en-US" sz="1200">
                          <a:solidFill>
                            <a:srgbClr val="1B4571"/>
                          </a:solidFill>
                          <a:effectLst/>
                          <a:latin typeface="Helvetica" pitchFamily="2" charset="0"/>
                        </a:rPr>
                        <a:t>Advertising</a:t>
                      </a:r>
                      <a:endParaRPr lang="en-US" sz="12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2364243978"/>
                  </a:ext>
                </a:extLst>
              </a:tr>
              <a:tr h="124640">
                <a:tc>
                  <a:txBody>
                    <a:bodyPr/>
                    <a:lstStyle/>
                    <a:p>
                      <a:pPr marL="0" marR="0" algn="r">
                        <a:lnSpc>
                          <a:spcPct val="107000"/>
                        </a:lnSpc>
                        <a:spcBef>
                          <a:spcPts val="0"/>
                        </a:spcBef>
                        <a:spcAft>
                          <a:spcPts val="0"/>
                        </a:spcAft>
                      </a:pPr>
                      <a:r>
                        <a:rPr lang="en-US" sz="1200">
                          <a:solidFill>
                            <a:srgbClr val="1B4571"/>
                          </a:solidFill>
                          <a:effectLst/>
                          <a:latin typeface="Helvetica" pitchFamily="2" charset="0"/>
                        </a:rPr>
                        <a:t>Communication Studies</a:t>
                      </a:r>
                      <a:endParaRPr lang="en-US" sz="12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2212532403"/>
                  </a:ext>
                </a:extLst>
              </a:tr>
              <a:tr h="124640">
                <a:tc>
                  <a:txBody>
                    <a:bodyPr/>
                    <a:lstStyle/>
                    <a:p>
                      <a:pPr marL="0" marR="0" algn="r">
                        <a:lnSpc>
                          <a:spcPct val="107000"/>
                        </a:lnSpc>
                        <a:spcBef>
                          <a:spcPts val="0"/>
                        </a:spcBef>
                        <a:spcAft>
                          <a:spcPts val="0"/>
                        </a:spcAft>
                      </a:pPr>
                      <a:r>
                        <a:rPr lang="en-US" sz="1200">
                          <a:solidFill>
                            <a:srgbClr val="1B4571"/>
                          </a:solidFill>
                          <a:effectLst/>
                          <a:latin typeface="Helvetica" pitchFamily="2" charset="0"/>
                        </a:rPr>
                        <a:t>Creative Media Industries</a:t>
                      </a:r>
                      <a:endParaRPr lang="en-US" sz="12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818113066"/>
                  </a:ext>
                </a:extLst>
              </a:tr>
              <a:tr h="124640">
                <a:tc>
                  <a:txBody>
                    <a:bodyPr/>
                    <a:lstStyle/>
                    <a:p>
                      <a:pPr marL="0" marR="0" algn="r">
                        <a:lnSpc>
                          <a:spcPct val="107000"/>
                        </a:lnSpc>
                        <a:spcBef>
                          <a:spcPts val="0"/>
                        </a:spcBef>
                        <a:spcAft>
                          <a:spcPts val="0"/>
                        </a:spcAft>
                      </a:pPr>
                      <a:r>
                        <a:rPr lang="en-US" sz="1200">
                          <a:solidFill>
                            <a:srgbClr val="1B4571"/>
                          </a:solidFill>
                          <a:effectLst/>
                          <a:latin typeface="Helvetica" pitchFamily="2" charset="0"/>
                        </a:rPr>
                        <a:t>Digital Media &amp; Professional Communication</a:t>
                      </a:r>
                      <a:endParaRPr lang="en-US" sz="12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3055675630"/>
                  </a:ext>
                </a:extLst>
              </a:tr>
              <a:tr h="98678">
                <a:tc>
                  <a:txBody>
                    <a:bodyPr/>
                    <a:lstStyle/>
                    <a:p>
                      <a:pPr marL="0" marR="0" algn="r">
                        <a:lnSpc>
                          <a:spcPct val="107000"/>
                        </a:lnSpc>
                        <a:spcBef>
                          <a:spcPts val="0"/>
                        </a:spcBef>
                        <a:spcAft>
                          <a:spcPts val="0"/>
                        </a:spcAft>
                      </a:pPr>
                      <a:r>
                        <a:rPr lang="en-US" sz="1200" dirty="0">
                          <a:solidFill>
                            <a:srgbClr val="1B4571"/>
                          </a:solidFill>
                          <a:effectLst/>
                          <a:latin typeface="Helvetica" pitchFamily="2" charset="0"/>
                        </a:rPr>
                        <a:t>Journalism</a:t>
                      </a:r>
                      <a:endParaRPr lang="en-US" sz="1200" dirty="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1591146066"/>
                  </a:ext>
                </a:extLst>
              </a:tr>
              <a:tr h="124640">
                <a:tc>
                  <a:txBody>
                    <a:bodyPr/>
                    <a:lstStyle/>
                    <a:p>
                      <a:pPr marL="0" marR="0" algn="r">
                        <a:lnSpc>
                          <a:spcPct val="107000"/>
                        </a:lnSpc>
                        <a:spcBef>
                          <a:spcPts val="0"/>
                        </a:spcBef>
                        <a:spcAft>
                          <a:spcPts val="0"/>
                        </a:spcAft>
                      </a:pPr>
                      <a:r>
                        <a:rPr lang="en-US" sz="1200">
                          <a:solidFill>
                            <a:srgbClr val="1B4571"/>
                          </a:solidFill>
                          <a:effectLst/>
                          <a:latin typeface="Helvetica" pitchFamily="2" charset="0"/>
                        </a:rPr>
                        <a:t>Media Strategies</a:t>
                      </a:r>
                      <a:endParaRPr lang="en-US" sz="12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1172985052"/>
                  </a:ext>
                </a:extLst>
              </a:tr>
              <a:tr h="124640">
                <a:tc>
                  <a:txBody>
                    <a:bodyPr/>
                    <a:lstStyle/>
                    <a:p>
                      <a:pPr marL="0" marR="0" algn="r">
                        <a:lnSpc>
                          <a:spcPct val="107000"/>
                        </a:lnSpc>
                        <a:spcBef>
                          <a:spcPts val="0"/>
                        </a:spcBef>
                        <a:spcAft>
                          <a:spcPts val="0"/>
                        </a:spcAft>
                      </a:pPr>
                      <a:r>
                        <a:rPr lang="en-US" sz="1200">
                          <a:solidFill>
                            <a:srgbClr val="1B4571"/>
                          </a:solidFill>
                          <a:effectLst/>
                          <a:latin typeface="Helvetica" pitchFamily="2" charset="0"/>
                        </a:rPr>
                        <a:t>Public Relations</a:t>
                      </a:r>
                      <a:endParaRPr lang="en-US" sz="12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286199973"/>
                  </a:ext>
                </a:extLst>
              </a:tr>
              <a:tr h="124640">
                <a:tc>
                  <a:txBody>
                    <a:bodyPr/>
                    <a:lstStyle/>
                    <a:p>
                      <a:pPr marL="0" marR="0" algn="r">
                        <a:lnSpc>
                          <a:spcPct val="107000"/>
                        </a:lnSpc>
                        <a:spcBef>
                          <a:spcPts val="0"/>
                        </a:spcBef>
                        <a:spcAft>
                          <a:spcPts val="0"/>
                        </a:spcAft>
                      </a:pPr>
                      <a:r>
                        <a:rPr lang="en-US" sz="1200">
                          <a:solidFill>
                            <a:srgbClr val="1B4571"/>
                          </a:solidFill>
                          <a:effectLst/>
                          <a:latin typeface="Helvetica" pitchFamily="2" charset="0"/>
                        </a:rPr>
                        <a:t>Classics</a:t>
                      </a:r>
                      <a:endParaRPr lang="en-US" sz="12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316977437"/>
                  </a:ext>
                </a:extLst>
              </a:tr>
              <a:tr h="124640">
                <a:tc>
                  <a:txBody>
                    <a:bodyPr/>
                    <a:lstStyle/>
                    <a:p>
                      <a:pPr marL="0" marR="0" algn="r">
                        <a:lnSpc>
                          <a:spcPct val="107000"/>
                        </a:lnSpc>
                        <a:spcBef>
                          <a:spcPts val="0"/>
                        </a:spcBef>
                        <a:spcAft>
                          <a:spcPts val="0"/>
                        </a:spcAft>
                      </a:pPr>
                      <a:r>
                        <a:rPr lang="en-US" sz="1200">
                          <a:solidFill>
                            <a:srgbClr val="1B4571"/>
                          </a:solidFill>
                          <a:effectLst/>
                          <a:latin typeface="Helvetica" pitchFamily="2" charset="0"/>
                        </a:rPr>
                        <a:t>Multidisciplinary Studies</a:t>
                      </a:r>
                      <a:endParaRPr lang="en-US" sz="120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908134039"/>
                  </a:ext>
                </a:extLst>
              </a:tr>
              <a:tr h="124640">
                <a:tc>
                  <a:txBody>
                    <a:bodyPr/>
                    <a:lstStyle/>
                    <a:p>
                      <a:pPr marL="0" marR="0" algn="r">
                        <a:lnSpc>
                          <a:spcPct val="107000"/>
                        </a:lnSpc>
                        <a:spcBef>
                          <a:spcPts val="0"/>
                        </a:spcBef>
                        <a:spcAft>
                          <a:spcPts val="0"/>
                        </a:spcAft>
                      </a:pPr>
                      <a:r>
                        <a:rPr lang="en-US" sz="1200" dirty="0">
                          <a:solidFill>
                            <a:srgbClr val="1B4571"/>
                          </a:solidFill>
                          <a:effectLst/>
                          <a:latin typeface="Helvetica" pitchFamily="2" charset="0"/>
                        </a:rPr>
                        <a:t>Multidisciplinary Science</a:t>
                      </a:r>
                      <a:endParaRPr lang="en-US" sz="1200" dirty="0">
                        <a:solidFill>
                          <a:srgbClr val="1B4571"/>
                        </a:solidFill>
                        <a:effectLst/>
                        <a:latin typeface="Helvetica" pitchFamily="2"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1746586081"/>
                  </a:ext>
                </a:extLst>
              </a:tr>
            </a:tbl>
          </a:graphicData>
        </a:graphic>
      </p:graphicFrame>
      <p:graphicFrame>
        <p:nvGraphicFramePr>
          <p:cNvPr id="3" name="Table 2">
            <a:extLst>
              <a:ext uri="{FF2B5EF4-FFF2-40B4-BE49-F238E27FC236}">
                <a16:creationId xmlns:a16="http://schemas.microsoft.com/office/drawing/2014/main" id="{8956A80C-9234-ED4D-9EC4-2BE7BE24E06D}"/>
              </a:ext>
            </a:extLst>
          </p:cNvPr>
          <p:cNvGraphicFramePr>
            <a:graphicFrameLocks noGrp="1"/>
          </p:cNvGraphicFramePr>
          <p:nvPr>
            <p:extLst>
              <p:ext uri="{D42A27DB-BD31-4B8C-83A1-F6EECF244321}">
                <p14:modId xmlns:p14="http://schemas.microsoft.com/office/powerpoint/2010/main" val="2982967085"/>
              </p:ext>
            </p:extLst>
          </p:nvPr>
        </p:nvGraphicFramePr>
        <p:xfrm>
          <a:off x="4567411" y="1886728"/>
          <a:ext cx="2397316" cy="4702683"/>
        </p:xfrm>
        <a:graphic>
          <a:graphicData uri="http://schemas.openxmlformats.org/drawingml/2006/table">
            <a:tbl>
              <a:tblPr firstRow="1" firstCol="1" bandRow="1">
                <a:tableStyleId>{5C22544A-7EE6-4342-B048-85BDC9FD1C3A}</a:tableStyleId>
              </a:tblPr>
              <a:tblGrid>
                <a:gridCol w="2397316">
                  <a:extLst>
                    <a:ext uri="{9D8B030D-6E8A-4147-A177-3AD203B41FA5}">
                      <a16:colId xmlns:a16="http://schemas.microsoft.com/office/drawing/2014/main" val="972917513"/>
                    </a:ext>
                  </a:extLst>
                </a:gridCol>
              </a:tblGrid>
              <a:tr h="146400">
                <a:tc>
                  <a:txBody>
                    <a:bodyPr/>
                    <a:lstStyle/>
                    <a:p>
                      <a:pPr marL="0" marR="0" algn="l">
                        <a:lnSpc>
                          <a:spcPct val="107000"/>
                        </a:lnSpc>
                        <a:spcBef>
                          <a:spcPts val="0"/>
                        </a:spcBef>
                        <a:spcAft>
                          <a:spcPts val="0"/>
                        </a:spcAft>
                      </a:pPr>
                      <a:r>
                        <a:rPr lang="en-US" sz="1200" dirty="0">
                          <a:solidFill>
                            <a:srgbClr val="1B4571"/>
                          </a:solidFill>
                          <a:effectLst/>
                        </a:rPr>
                        <a:t>Anthropology</a:t>
                      </a:r>
                    </a:p>
                  </a:txBody>
                  <a:tcPr marL="68574" marR="68574" marT="0" marB="0">
                    <a:solidFill>
                      <a:schemeClr val="bg1"/>
                    </a:solidFill>
                  </a:tcPr>
                </a:tc>
                <a:extLst>
                  <a:ext uri="{0D108BD9-81ED-4DB2-BD59-A6C34878D82A}">
                    <a16:rowId xmlns:a16="http://schemas.microsoft.com/office/drawing/2014/main" val="4203491145"/>
                  </a:ext>
                </a:extLst>
              </a:tr>
              <a:tr h="124640">
                <a:tc>
                  <a:txBody>
                    <a:bodyPr/>
                    <a:lstStyle/>
                    <a:p>
                      <a:pPr marL="0" marR="0" algn="l">
                        <a:lnSpc>
                          <a:spcPct val="107000"/>
                        </a:lnSpc>
                        <a:spcBef>
                          <a:spcPts val="0"/>
                        </a:spcBef>
                        <a:spcAft>
                          <a:spcPts val="0"/>
                        </a:spcAft>
                      </a:pPr>
                      <a:r>
                        <a:rPr lang="en-US" sz="1200" dirty="0">
                          <a:solidFill>
                            <a:srgbClr val="1B4571"/>
                          </a:solidFill>
                          <a:effectLst/>
                        </a:rPr>
                        <a:t>Economics</a:t>
                      </a:r>
                      <a:endParaRPr lang="en-US" sz="1200" dirty="0">
                        <a:solidFill>
                          <a:srgbClr val="1B457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2172124730"/>
                  </a:ext>
                </a:extLst>
              </a:tr>
              <a:tr h="124640">
                <a:tc>
                  <a:txBody>
                    <a:bodyPr/>
                    <a:lstStyle/>
                    <a:p>
                      <a:pPr marL="0" marR="0" algn="l">
                        <a:lnSpc>
                          <a:spcPct val="107000"/>
                        </a:lnSpc>
                        <a:spcBef>
                          <a:spcPts val="0"/>
                        </a:spcBef>
                        <a:spcAft>
                          <a:spcPts val="0"/>
                        </a:spcAft>
                      </a:pPr>
                      <a:r>
                        <a:rPr lang="en-US" sz="1200">
                          <a:solidFill>
                            <a:srgbClr val="1B4571"/>
                          </a:solidFill>
                          <a:effectLst/>
                        </a:rPr>
                        <a:t>Political Science</a:t>
                      </a:r>
                      <a:endParaRPr lang="en-US" sz="1200">
                        <a:solidFill>
                          <a:srgbClr val="1B457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1822959909"/>
                  </a:ext>
                </a:extLst>
              </a:tr>
              <a:tr h="124640">
                <a:tc>
                  <a:txBody>
                    <a:bodyPr/>
                    <a:lstStyle/>
                    <a:p>
                      <a:pPr marL="0" marR="0" algn="l">
                        <a:lnSpc>
                          <a:spcPct val="107000"/>
                        </a:lnSpc>
                        <a:spcBef>
                          <a:spcPts val="0"/>
                        </a:spcBef>
                        <a:spcAft>
                          <a:spcPts val="0"/>
                        </a:spcAft>
                      </a:pPr>
                      <a:r>
                        <a:rPr lang="en-US" sz="1200">
                          <a:solidFill>
                            <a:srgbClr val="1B4571"/>
                          </a:solidFill>
                          <a:effectLst/>
                        </a:rPr>
                        <a:t>Pre-Professional Health Careers</a:t>
                      </a:r>
                      <a:endParaRPr lang="en-US" sz="1200">
                        <a:solidFill>
                          <a:srgbClr val="1B457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2776580182"/>
                  </a:ext>
                </a:extLst>
              </a:tr>
              <a:tr h="124640">
                <a:tc>
                  <a:txBody>
                    <a:bodyPr/>
                    <a:lstStyle/>
                    <a:p>
                      <a:pPr marL="0" marR="0" algn="l">
                        <a:lnSpc>
                          <a:spcPct val="107000"/>
                        </a:lnSpc>
                        <a:spcBef>
                          <a:spcPts val="0"/>
                        </a:spcBef>
                        <a:spcAft>
                          <a:spcPts val="0"/>
                        </a:spcAft>
                      </a:pPr>
                      <a:r>
                        <a:rPr lang="en-US" sz="1200">
                          <a:solidFill>
                            <a:srgbClr val="1B4571"/>
                          </a:solidFill>
                          <a:effectLst/>
                        </a:rPr>
                        <a:t>Social Work</a:t>
                      </a:r>
                      <a:endParaRPr lang="en-US" sz="1200">
                        <a:solidFill>
                          <a:srgbClr val="1B457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2757062232"/>
                  </a:ext>
                </a:extLst>
              </a:tr>
              <a:tr h="124640">
                <a:tc>
                  <a:txBody>
                    <a:bodyPr/>
                    <a:lstStyle/>
                    <a:p>
                      <a:pPr marL="0" marR="0" algn="l">
                        <a:lnSpc>
                          <a:spcPct val="107000"/>
                        </a:lnSpc>
                        <a:spcBef>
                          <a:spcPts val="0"/>
                        </a:spcBef>
                        <a:spcAft>
                          <a:spcPts val="0"/>
                        </a:spcAft>
                      </a:pPr>
                      <a:r>
                        <a:rPr lang="en-US" sz="1200">
                          <a:solidFill>
                            <a:srgbClr val="1B4571"/>
                          </a:solidFill>
                          <a:effectLst/>
                        </a:rPr>
                        <a:t>Sociology</a:t>
                      </a:r>
                      <a:endParaRPr lang="en-US" sz="1200">
                        <a:solidFill>
                          <a:srgbClr val="1B457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3758383826"/>
                  </a:ext>
                </a:extLst>
              </a:tr>
              <a:tr h="124640">
                <a:tc>
                  <a:txBody>
                    <a:bodyPr/>
                    <a:lstStyle/>
                    <a:p>
                      <a:pPr marL="0" marR="0" algn="l">
                        <a:lnSpc>
                          <a:spcPct val="107000"/>
                        </a:lnSpc>
                        <a:spcBef>
                          <a:spcPts val="0"/>
                        </a:spcBef>
                        <a:spcAft>
                          <a:spcPts val="0"/>
                        </a:spcAft>
                      </a:pPr>
                      <a:r>
                        <a:rPr lang="en-US" sz="1200">
                          <a:solidFill>
                            <a:srgbClr val="1B4571"/>
                          </a:solidFill>
                          <a:effectLst/>
                        </a:rPr>
                        <a:t>Global Studies</a:t>
                      </a:r>
                      <a:endParaRPr lang="en-US" sz="1200">
                        <a:solidFill>
                          <a:srgbClr val="1B457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487956664"/>
                  </a:ext>
                </a:extLst>
              </a:tr>
              <a:tr h="124640">
                <a:tc>
                  <a:txBody>
                    <a:bodyPr/>
                    <a:lstStyle/>
                    <a:p>
                      <a:pPr marL="0" marR="0" algn="l">
                        <a:lnSpc>
                          <a:spcPct val="107000"/>
                        </a:lnSpc>
                        <a:spcBef>
                          <a:spcPts val="0"/>
                        </a:spcBef>
                        <a:spcAft>
                          <a:spcPts val="0"/>
                        </a:spcAft>
                      </a:pPr>
                      <a:r>
                        <a:rPr lang="en-US" sz="1200">
                          <a:solidFill>
                            <a:srgbClr val="1B4571"/>
                          </a:solidFill>
                          <a:effectLst/>
                        </a:rPr>
                        <a:t>Geography</a:t>
                      </a:r>
                      <a:endParaRPr lang="en-US" sz="1200">
                        <a:solidFill>
                          <a:srgbClr val="1B457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2938938168"/>
                  </a:ext>
                </a:extLst>
              </a:tr>
              <a:tr h="124640">
                <a:tc>
                  <a:txBody>
                    <a:bodyPr/>
                    <a:lstStyle/>
                    <a:p>
                      <a:pPr marL="0" marR="0" algn="l">
                        <a:lnSpc>
                          <a:spcPct val="107000"/>
                        </a:lnSpc>
                        <a:spcBef>
                          <a:spcPts val="0"/>
                        </a:spcBef>
                        <a:spcAft>
                          <a:spcPts val="0"/>
                        </a:spcAft>
                      </a:pPr>
                      <a:r>
                        <a:rPr lang="en-US" sz="1200">
                          <a:solidFill>
                            <a:srgbClr val="1B4571"/>
                          </a:solidFill>
                          <a:effectLst/>
                        </a:rPr>
                        <a:t>Geosciences</a:t>
                      </a:r>
                      <a:endParaRPr lang="en-US" sz="1200">
                        <a:solidFill>
                          <a:srgbClr val="1B457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1707558229"/>
                  </a:ext>
                </a:extLst>
              </a:tr>
              <a:tr h="142639">
                <a:tc>
                  <a:txBody>
                    <a:bodyPr/>
                    <a:lstStyle/>
                    <a:p>
                      <a:pPr marL="0" marR="0" algn="l">
                        <a:lnSpc>
                          <a:spcPct val="107000"/>
                        </a:lnSpc>
                        <a:spcBef>
                          <a:spcPts val="0"/>
                        </a:spcBef>
                        <a:spcAft>
                          <a:spcPts val="0"/>
                        </a:spcAft>
                      </a:pPr>
                      <a:r>
                        <a:rPr lang="en-US" sz="1200" dirty="0">
                          <a:solidFill>
                            <a:srgbClr val="1B4571"/>
                          </a:solidFill>
                          <a:effectLst/>
                        </a:rPr>
                        <a:t>Advertising</a:t>
                      </a:r>
                    </a:p>
                  </a:txBody>
                  <a:tcPr marL="68574" marR="68574" marT="0" marB="0">
                    <a:solidFill>
                      <a:schemeClr val="bg1"/>
                    </a:solidFill>
                  </a:tcPr>
                </a:tc>
                <a:extLst>
                  <a:ext uri="{0D108BD9-81ED-4DB2-BD59-A6C34878D82A}">
                    <a16:rowId xmlns:a16="http://schemas.microsoft.com/office/drawing/2014/main" val="3330626142"/>
                  </a:ext>
                </a:extLst>
              </a:tr>
              <a:tr h="124640">
                <a:tc>
                  <a:txBody>
                    <a:bodyPr/>
                    <a:lstStyle/>
                    <a:p>
                      <a:pPr marL="0" marR="0" algn="l">
                        <a:lnSpc>
                          <a:spcPct val="107000"/>
                        </a:lnSpc>
                        <a:spcBef>
                          <a:spcPts val="0"/>
                        </a:spcBef>
                        <a:spcAft>
                          <a:spcPts val="0"/>
                        </a:spcAft>
                      </a:pPr>
                      <a:r>
                        <a:rPr lang="en-US" sz="1200">
                          <a:solidFill>
                            <a:srgbClr val="1B4571"/>
                          </a:solidFill>
                          <a:effectLst/>
                        </a:rPr>
                        <a:t>Digital Media &amp; Professional Communication</a:t>
                      </a:r>
                      <a:endParaRPr lang="en-US" sz="1200">
                        <a:solidFill>
                          <a:srgbClr val="1B457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2892464966"/>
                  </a:ext>
                </a:extLst>
              </a:tr>
              <a:tr h="124640">
                <a:tc>
                  <a:txBody>
                    <a:bodyPr/>
                    <a:lstStyle/>
                    <a:p>
                      <a:pPr marL="0" marR="0" algn="l">
                        <a:lnSpc>
                          <a:spcPct val="107000"/>
                        </a:lnSpc>
                        <a:spcBef>
                          <a:spcPts val="0"/>
                        </a:spcBef>
                        <a:spcAft>
                          <a:spcPts val="0"/>
                        </a:spcAft>
                      </a:pPr>
                      <a:r>
                        <a:rPr lang="en-US" sz="1200">
                          <a:solidFill>
                            <a:srgbClr val="1B4571"/>
                          </a:solidFill>
                          <a:effectLst/>
                        </a:rPr>
                        <a:t>Public Relations</a:t>
                      </a:r>
                      <a:endParaRPr lang="en-US" sz="1200">
                        <a:solidFill>
                          <a:srgbClr val="1B457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143643646"/>
                  </a:ext>
                </a:extLst>
              </a:tr>
              <a:tr h="139027">
                <a:tc>
                  <a:txBody>
                    <a:bodyPr/>
                    <a:lstStyle/>
                    <a:p>
                      <a:pPr marL="0" marR="0" algn="l">
                        <a:lnSpc>
                          <a:spcPct val="107000"/>
                        </a:lnSpc>
                        <a:spcBef>
                          <a:spcPts val="0"/>
                        </a:spcBef>
                        <a:spcAft>
                          <a:spcPts val="0"/>
                        </a:spcAft>
                      </a:pPr>
                      <a:r>
                        <a:rPr lang="en-US" sz="1200" dirty="0">
                          <a:solidFill>
                            <a:srgbClr val="1B4571"/>
                          </a:solidFill>
                          <a:effectLst/>
                        </a:rPr>
                        <a:t>Journalism</a:t>
                      </a:r>
                    </a:p>
                  </a:txBody>
                  <a:tcPr marL="68574" marR="68574" marT="0" marB="0">
                    <a:solidFill>
                      <a:schemeClr val="bg1"/>
                    </a:solidFill>
                  </a:tcPr>
                </a:tc>
                <a:extLst>
                  <a:ext uri="{0D108BD9-81ED-4DB2-BD59-A6C34878D82A}">
                    <a16:rowId xmlns:a16="http://schemas.microsoft.com/office/drawing/2014/main" val="2331829790"/>
                  </a:ext>
                </a:extLst>
              </a:tr>
              <a:tr h="124640">
                <a:tc>
                  <a:txBody>
                    <a:bodyPr/>
                    <a:lstStyle/>
                    <a:p>
                      <a:pPr marL="0" marR="0" algn="l">
                        <a:lnSpc>
                          <a:spcPct val="107000"/>
                        </a:lnSpc>
                        <a:spcBef>
                          <a:spcPts val="0"/>
                        </a:spcBef>
                        <a:spcAft>
                          <a:spcPts val="0"/>
                        </a:spcAft>
                      </a:pPr>
                      <a:r>
                        <a:rPr lang="en-US" sz="1200" dirty="0">
                          <a:solidFill>
                            <a:srgbClr val="1B4571"/>
                          </a:solidFill>
                          <a:effectLst/>
                        </a:rPr>
                        <a:t>Community Family &amp; Addiction Sciences</a:t>
                      </a:r>
                      <a:endParaRPr lang="en-US" sz="1200" dirty="0">
                        <a:solidFill>
                          <a:srgbClr val="1B457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558258932"/>
                  </a:ext>
                </a:extLst>
              </a:tr>
              <a:tr h="124640">
                <a:tc>
                  <a:txBody>
                    <a:bodyPr/>
                    <a:lstStyle/>
                    <a:p>
                      <a:pPr marL="0" marR="0" algn="l">
                        <a:lnSpc>
                          <a:spcPct val="107000"/>
                        </a:lnSpc>
                        <a:spcBef>
                          <a:spcPts val="0"/>
                        </a:spcBef>
                        <a:spcAft>
                          <a:spcPts val="0"/>
                        </a:spcAft>
                      </a:pPr>
                      <a:r>
                        <a:rPr lang="en-US" sz="1200">
                          <a:solidFill>
                            <a:srgbClr val="1B4571"/>
                          </a:solidFill>
                          <a:effectLst/>
                        </a:rPr>
                        <a:t>Human Development &amp; Family Studies</a:t>
                      </a:r>
                      <a:endParaRPr lang="en-US" sz="1200">
                        <a:solidFill>
                          <a:srgbClr val="1B457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3508206683"/>
                  </a:ext>
                </a:extLst>
              </a:tr>
              <a:tr h="124640">
                <a:tc>
                  <a:txBody>
                    <a:bodyPr/>
                    <a:lstStyle/>
                    <a:p>
                      <a:pPr marL="0" marR="0" algn="l">
                        <a:lnSpc>
                          <a:spcPct val="107000"/>
                        </a:lnSpc>
                        <a:spcBef>
                          <a:spcPts val="0"/>
                        </a:spcBef>
                        <a:spcAft>
                          <a:spcPts val="0"/>
                        </a:spcAft>
                      </a:pPr>
                      <a:r>
                        <a:rPr lang="en-US" sz="1200">
                          <a:solidFill>
                            <a:srgbClr val="1B4571"/>
                          </a:solidFill>
                          <a:effectLst/>
                        </a:rPr>
                        <a:t>Human Sciences</a:t>
                      </a:r>
                      <a:endParaRPr lang="en-US" sz="1200">
                        <a:solidFill>
                          <a:srgbClr val="1B457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1805610119"/>
                  </a:ext>
                </a:extLst>
              </a:tr>
              <a:tr h="124640">
                <a:tc>
                  <a:txBody>
                    <a:bodyPr/>
                    <a:lstStyle/>
                    <a:p>
                      <a:pPr marL="0" marR="0" algn="l">
                        <a:lnSpc>
                          <a:spcPct val="107000"/>
                        </a:lnSpc>
                        <a:spcBef>
                          <a:spcPts val="0"/>
                        </a:spcBef>
                        <a:spcAft>
                          <a:spcPts val="0"/>
                        </a:spcAft>
                      </a:pPr>
                      <a:r>
                        <a:rPr lang="en-US" sz="1200">
                          <a:solidFill>
                            <a:srgbClr val="1B4571"/>
                          </a:solidFill>
                          <a:effectLst/>
                        </a:rPr>
                        <a:t>Agribusiness</a:t>
                      </a:r>
                      <a:endParaRPr lang="en-US" sz="1200">
                        <a:solidFill>
                          <a:srgbClr val="1B457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1252611281"/>
                  </a:ext>
                </a:extLst>
              </a:tr>
              <a:tr h="124640">
                <a:tc>
                  <a:txBody>
                    <a:bodyPr/>
                    <a:lstStyle/>
                    <a:p>
                      <a:pPr marL="0" marR="0" algn="l">
                        <a:lnSpc>
                          <a:spcPct val="107000"/>
                        </a:lnSpc>
                        <a:spcBef>
                          <a:spcPts val="0"/>
                        </a:spcBef>
                        <a:spcAft>
                          <a:spcPts val="0"/>
                        </a:spcAft>
                      </a:pPr>
                      <a:r>
                        <a:rPr lang="en-US" sz="1200">
                          <a:solidFill>
                            <a:srgbClr val="1B4571"/>
                          </a:solidFill>
                          <a:effectLst/>
                        </a:rPr>
                        <a:t>Ag &amp; Applied Economics</a:t>
                      </a:r>
                      <a:endParaRPr lang="en-US" sz="1200">
                        <a:solidFill>
                          <a:srgbClr val="1B457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678790178"/>
                  </a:ext>
                </a:extLst>
              </a:tr>
              <a:tr h="124640">
                <a:tc>
                  <a:txBody>
                    <a:bodyPr/>
                    <a:lstStyle/>
                    <a:p>
                      <a:pPr marL="0" marR="0" algn="l">
                        <a:lnSpc>
                          <a:spcPct val="107000"/>
                        </a:lnSpc>
                        <a:spcBef>
                          <a:spcPts val="0"/>
                        </a:spcBef>
                        <a:spcAft>
                          <a:spcPts val="0"/>
                        </a:spcAft>
                      </a:pPr>
                      <a:r>
                        <a:rPr lang="en-US" sz="1200">
                          <a:solidFill>
                            <a:srgbClr val="1B4571"/>
                          </a:solidFill>
                          <a:effectLst/>
                        </a:rPr>
                        <a:t>Ag Communications </a:t>
                      </a:r>
                      <a:endParaRPr lang="en-US" sz="1200">
                        <a:solidFill>
                          <a:srgbClr val="1B457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3879786427"/>
                  </a:ext>
                </a:extLst>
              </a:tr>
              <a:tr h="124640">
                <a:tc>
                  <a:txBody>
                    <a:bodyPr/>
                    <a:lstStyle/>
                    <a:p>
                      <a:pPr marL="0" marR="0" algn="l">
                        <a:lnSpc>
                          <a:spcPct val="107000"/>
                        </a:lnSpc>
                        <a:spcBef>
                          <a:spcPts val="0"/>
                        </a:spcBef>
                        <a:spcAft>
                          <a:spcPts val="0"/>
                        </a:spcAft>
                      </a:pPr>
                      <a:r>
                        <a:rPr lang="en-US" sz="1200">
                          <a:solidFill>
                            <a:srgbClr val="1B4571"/>
                          </a:solidFill>
                          <a:effectLst/>
                        </a:rPr>
                        <a:t>Interdisciplinary AG</a:t>
                      </a:r>
                      <a:endParaRPr lang="en-US" sz="1200">
                        <a:solidFill>
                          <a:srgbClr val="1B457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3529824559"/>
                  </a:ext>
                </a:extLst>
              </a:tr>
              <a:tr h="124640">
                <a:tc>
                  <a:txBody>
                    <a:bodyPr/>
                    <a:lstStyle/>
                    <a:p>
                      <a:pPr marL="0" marR="0" algn="l">
                        <a:lnSpc>
                          <a:spcPct val="107000"/>
                        </a:lnSpc>
                        <a:spcBef>
                          <a:spcPts val="0"/>
                        </a:spcBef>
                        <a:spcAft>
                          <a:spcPts val="0"/>
                        </a:spcAft>
                      </a:pPr>
                      <a:r>
                        <a:rPr lang="en-US" sz="1200">
                          <a:solidFill>
                            <a:srgbClr val="1B4571"/>
                          </a:solidFill>
                          <a:effectLst/>
                        </a:rPr>
                        <a:t>Landscape Architecture</a:t>
                      </a:r>
                      <a:endParaRPr lang="en-US" sz="1200">
                        <a:solidFill>
                          <a:srgbClr val="1B457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1332166416"/>
                  </a:ext>
                </a:extLst>
              </a:tr>
              <a:tr h="124640">
                <a:tc>
                  <a:txBody>
                    <a:bodyPr/>
                    <a:lstStyle/>
                    <a:p>
                      <a:pPr marL="0" marR="0" algn="l">
                        <a:lnSpc>
                          <a:spcPct val="107000"/>
                        </a:lnSpc>
                        <a:spcBef>
                          <a:spcPts val="0"/>
                        </a:spcBef>
                        <a:spcAft>
                          <a:spcPts val="0"/>
                        </a:spcAft>
                      </a:pPr>
                      <a:r>
                        <a:rPr lang="en-US" sz="1200" dirty="0">
                          <a:solidFill>
                            <a:srgbClr val="1B4571"/>
                          </a:solidFill>
                          <a:effectLst/>
                        </a:rPr>
                        <a:t>Multidisciplinary Studies</a:t>
                      </a:r>
                      <a:endParaRPr lang="en-US" sz="1200" dirty="0">
                        <a:solidFill>
                          <a:srgbClr val="1B457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solidFill>
                      <a:schemeClr val="bg1"/>
                    </a:solidFill>
                  </a:tcPr>
                </a:tc>
                <a:extLst>
                  <a:ext uri="{0D108BD9-81ED-4DB2-BD59-A6C34878D82A}">
                    <a16:rowId xmlns:a16="http://schemas.microsoft.com/office/drawing/2014/main" val="2566844277"/>
                  </a:ext>
                </a:extLst>
              </a:tr>
            </a:tbl>
          </a:graphicData>
        </a:graphic>
      </p:graphicFrame>
      <p:cxnSp>
        <p:nvCxnSpPr>
          <p:cNvPr id="15" name="Straight Connector 14">
            <a:extLst>
              <a:ext uri="{FF2B5EF4-FFF2-40B4-BE49-F238E27FC236}">
                <a16:creationId xmlns:a16="http://schemas.microsoft.com/office/drawing/2014/main" id="{48BA2E9D-5128-BB48-A841-CD0D29974F24}"/>
              </a:ext>
            </a:extLst>
          </p:cNvPr>
          <p:cNvCxnSpPr>
            <a:cxnSpLocks/>
          </p:cNvCxnSpPr>
          <p:nvPr/>
        </p:nvCxnSpPr>
        <p:spPr>
          <a:xfrm>
            <a:off x="4129131" y="1412944"/>
            <a:ext cx="0" cy="5683624"/>
          </a:xfrm>
          <a:prstGeom prst="line">
            <a:avLst/>
          </a:prstGeom>
          <a:ln w="85725">
            <a:solidFill>
              <a:srgbClr val="99291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35697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543461-BD78-B846-B214-040E46FD0B34}"/>
              </a:ext>
            </a:extLst>
          </p:cNvPr>
          <p:cNvPicPr>
            <a:picLocks noChangeAspect="1"/>
          </p:cNvPicPr>
          <p:nvPr/>
        </p:nvPicPr>
        <p:blipFill rotWithShape="1">
          <a:blip r:embed="rId3">
            <a:grayscl/>
            <a:extLst>
              <a:ext uri="{BEBA8EAE-BF5A-486C-A8C5-ECC9F3942E4B}">
                <a14:imgProps xmlns:a14="http://schemas.microsoft.com/office/drawing/2010/main">
                  <a14:imgLayer r:embed="rId4">
                    <a14:imgEffect>
                      <a14:sharpenSoften amount="80000"/>
                    </a14:imgEffect>
                    <a14:imgEffect>
                      <a14:colorTemperature colorTemp="5300"/>
                    </a14:imgEffect>
                    <a14:imgEffect>
                      <a14:saturation sat="33000"/>
                    </a14:imgEffect>
                  </a14:imgLayer>
                </a14:imgProps>
              </a:ext>
            </a:extLst>
          </a:blip>
          <a:srcRect l="17970" r="5656"/>
          <a:stretch/>
        </p:blipFill>
        <p:spPr>
          <a:xfrm>
            <a:off x="-180304" y="-48947"/>
            <a:ext cx="4356500" cy="8556093"/>
          </a:xfrm>
          <a:prstGeom prst="rect">
            <a:avLst/>
          </a:prstGeom>
        </p:spPr>
      </p:pic>
      <p:sp>
        <p:nvSpPr>
          <p:cNvPr id="13" name="TextBox 12">
            <a:extLst>
              <a:ext uri="{FF2B5EF4-FFF2-40B4-BE49-F238E27FC236}">
                <a16:creationId xmlns:a16="http://schemas.microsoft.com/office/drawing/2014/main" id="{8E71DB52-6DBD-F74C-ADC9-1E2C4F428AAB}"/>
              </a:ext>
            </a:extLst>
          </p:cNvPr>
          <p:cNvSpPr txBox="1"/>
          <p:nvPr/>
        </p:nvSpPr>
        <p:spPr>
          <a:xfrm>
            <a:off x="7800186" y="342904"/>
            <a:ext cx="527709" cy="461665"/>
          </a:xfrm>
          <a:prstGeom prst="rect">
            <a:avLst/>
          </a:prstGeom>
          <a:noFill/>
        </p:spPr>
        <p:txBody>
          <a:bodyPr wrap="none" rtlCol="0">
            <a:spAutoFit/>
          </a:bodyPr>
          <a:lstStyle/>
          <a:p>
            <a:pPr algn="ctr"/>
            <a:r>
              <a:rPr lang="en-US" sz="2400" dirty="0">
                <a:solidFill>
                  <a:srgbClr val="FFFFFF"/>
                </a:solidFill>
                <a:latin typeface="Helvetica" pitchFamily="2" charset="0"/>
              </a:rPr>
              <a:t>34</a:t>
            </a:r>
          </a:p>
        </p:txBody>
      </p:sp>
      <p:sp>
        <p:nvSpPr>
          <p:cNvPr id="17" name="Rectangle 16">
            <a:extLst>
              <a:ext uri="{FF2B5EF4-FFF2-40B4-BE49-F238E27FC236}">
                <a16:creationId xmlns:a16="http://schemas.microsoft.com/office/drawing/2014/main" id="{17857754-7E3E-B94B-A4E4-FDAEF356FF1B}"/>
              </a:ext>
            </a:extLst>
          </p:cNvPr>
          <p:cNvSpPr/>
          <p:nvPr/>
        </p:nvSpPr>
        <p:spPr>
          <a:xfrm>
            <a:off x="7707087" y="-101600"/>
            <a:ext cx="903513" cy="8580410"/>
          </a:xfrm>
          <a:prstGeom prst="rect">
            <a:avLst/>
          </a:prstGeom>
          <a:solidFill>
            <a:srgbClr val="899FB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54"/>
          </a:p>
        </p:txBody>
      </p:sp>
      <p:sp>
        <p:nvSpPr>
          <p:cNvPr id="19" name="Rectangle 18">
            <a:extLst>
              <a:ext uri="{FF2B5EF4-FFF2-40B4-BE49-F238E27FC236}">
                <a16:creationId xmlns:a16="http://schemas.microsoft.com/office/drawing/2014/main" id="{C917FA65-0F9A-C545-88A7-9A92E2205066}"/>
              </a:ext>
            </a:extLst>
          </p:cNvPr>
          <p:cNvSpPr/>
          <p:nvPr/>
        </p:nvSpPr>
        <p:spPr>
          <a:xfrm>
            <a:off x="-281202" y="-137331"/>
            <a:ext cx="4457397" cy="8758751"/>
          </a:xfrm>
          <a:prstGeom prst="rect">
            <a:avLst/>
          </a:prstGeom>
          <a:solidFill>
            <a:srgbClr val="899FB5">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sz="2400" dirty="0">
              <a:solidFill>
                <a:srgbClr val="FFFFFF"/>
              </a:solidFill>
              <a:latin typeface="Helvetica" pitchFamily="2" charset="0"/>
            </a:endParaRPr>
          </a:p>
        </p:txBody>
      </p:sp>
      <p:sp>
        <p:nvSpPr>
          <p:cNvPr id="20" name="TextBox 19">
            <a:extLst>
              <a:ext uri="{FF2B5EF4-FFF2-40B4-BE49-F238E27FC236}">
                <a16:creationId xmlns:a16="http://schemas.microsoft.com/office/drawing/2014/main" id="{8A4803A0-F905-9545-A56D-483793D56002}"/>
              </a:ext>
            </a:extLst>
          </p:cNvPr>
          <p:cNvSpPr txBox="1"/>
          <p:nvPr/>
        </p:nvSpPr>
        <p:spPr>
          <a:xfrm>
            <a:off x="4577696" y="658370"/>
            <a:ext cx="2727890" cy="7694286"/>
          </a:xfrm>
          <a:prstGeom prst="rect">
            <a:avLst/>
          </a:prstGeom>
          <a:noFill/>
        </p:spPr>
        <p:txBody>
          <a:bodyPr wrap="square" rtlCol="0">
            <a:spAutoFit/>
          </a:bodyPr>
          <a:lstStyle/>
          <a:p>
            <a:pPr lvl="0"/>
            <a:r>
              <a:rPr lang="en-US" sz="2000" i="1" dirty="0">
                <a:solidFill>
                  <a:srgbClr val="0C3967"/>
                </a:solidFill>
                <a:latin typeface="Helvetica" pitchFamily="2" charset="0"/>
              </a:rPr>
              <a:t>(x)</a:t>
            </a:r>
            <a:r>
              <a:rPr lang="en-US" sz="1399" i="1" dirty="0">
                <a:solidFill>
                  <a:srgbClr val="0C3967"/>
                </a:solidFill>
                <a:latin typeface="Helvetica" pitchFamily="2" charset="0"/>
              </a:rPr>
              <a:t>1 </a:t>
            </a:r>
            <a:r>
              <a:rPr lang="en-US" sz="2000" i="1" dirty="0">
                <a:solidFill>
                  <a:srgbClr val="0C3967"/>
                </a:solidFill>
                <a:latin typeface="Helvetica" pitchFamily="2" charset="0"/>
              </a:rPr>
              <a:t>=</a:t>
            </a:r>
            <a:endParaRPr lang="en-US" sz="1399" i="1" dirty="0">
              <a:solidFill>
                <a:srgbClr val="0C3967"/>
              </a:solidFill>
              <a:latin typeface="Helvetica" pitchFamily="2" charset="0"/>
            </a:endParaRPr>
          </a:p>
          <a:p>
            <a:pPr lvl="0"/>
            <a:r>
              <a:rPr lang="en-US" sz="1399" i="1" dirty="0">
                <a:solidFill>
                  <a:srgbClr val="0C3967"/>
                </a:solidFill>
                <a:latin typeface="Helvetica" pitchFamily="2" charset="0"/>
              </a:rPr>
              <a:t>-------------------------------------------</a:t>
            </a:r>
          </a:p>
          <a:p>
            <a:r>
              <a:rPr lang="en-US" sz="2000" i="1" dirty="0">
                <a:solidFill>
                  <a:srgbClr val="0C3967"/>
                </a:solidFill>
                <a:latin typeface="Helvetica" pitchFamily="2" charset="0"/>
              </a:rPr>
              <a:t>(why)</a:t>
            </a:r>
            <a:r>
              <a:rPr lang="en-US" sz="1600" i="1" dirty="0">
                <a:solidFill>
                  <a:srgbClr val="0C3967"/>
                </a:solidFill>
                <a:latin typeface="Helvetica" pitchFamily="2" charset="0"/>
              </a:rPr>
              <a:t>1 =</a:t>
            </a:r>
            <a:endParaRPr lang="en-US" sz="1100" i="1" dirty="0">
              <a:solidFill>
                <a:srgbClr val="0C3967"/>
              </a:solidFill>
              <a:latin typeface="Helvetica" pitchFamily="2" charset="0"/>
            </a:endParaRPr>
          </a:p>
          <a:p>
            <a:pPr lvl="0"/>
            <a:r>
              <a:rPr lang="en-US" sz="1600" i="1" dirty="0">
                <a:solidFill>
                  <a:srgbClr val="0C3967"/>
                </a:solidFill>
                <a:latin typeface="Helvetica" pitchFamily="2" charset="0"/>
              </a:rPr>
              <a:t>-----------------------------------------------------------------------------------------------------------------------------------------------------------------------------------------</a:t>
            </a:r>
          </a:p>
          <a:p>
            <a:pPr lvl="0"/>
            <a:endParaRPr lang="en-US" sz="2000" i="1" dirty="0">
              <a:solidFill>
                <a:srgbClr val="0C3967"/>
              </a:solidFill>
              <a:latin typeface="Helvetica" pitchFamily="2" charset="0"/>
            </a:endParaRPr>
          </a:p>
          <a:p>
            <a:r>
              <a:rPr lang="en-US" sz="2000" i="1" dirty="0">
                <a:solidFill>
                  <a:srgbClr val="0C3967"/>
                </a:solidFill>
                <a:latin typeface="Helvetica" pitchFamily="2" charset="0"/>
              </a:rPr>
              <a:t>(x)</a:t>
            </a:r>
            <a:r>
              <a:rPr lang="en-US" sz="1600" i="1" dirty="0">
                <a:solidFill>
                  <a:srgbClr val="0C3967"/>
                </a:solidFill>
                <a:latin typeface="Helvetica" pitchFamily="2" charset="0"/>
              </a:rPr>
              <a:t>2 =</a:t>
            </a:r>
          </a:p>
          <a:p>
            <a:pPr lvl="0"/>
            <a:r>
              <a:rPr lang="en-US" sz="1600" i="1" dirty="0">
                <a:solidFill>
                  <a:srgbClr val="0C3967"/>
                </a:solidFill>
                <a:latin typeface="Helvetica" pitchFamily="2" charset="0"/>
              </a:rPr>
              <a:t>-------------------------------------</a:t>
            </a:r>
          </a:p>
          <a:p>
            <a:r>
              <a:rPr lang="en-US" sz="2000" i="1" dirty="0">
                <a:solidFill>
                  <a:srgbClr val="0C3967"/>
                </a:solidFill>
                <a:latin typeface="Helvetica" pitchFamily="2" charset="0"/>
              </a:rPr>
              <a:t>(why)</a:t>
            </a:r>
            <a:r>
              <a:rPr lang="en-US" sz="1600" i="1" dirty="0">
                <a:solidFill>
                  <a:srgbClr val="0C3967"/>
                </a:solidFill>
                <a:latin typeface="Helvetica" pitchFamily="2" charset="0"/>
              </a:rPr>
              <a:t>2 =</a:t>
            </a:r>
            <a:endParaRPr lang="en-US" sz="1100" i="1" dirty="0">
              <a:solidFill>
                <a:srgbClr val="0C3967"/>
              </a:solidFill>
              <a:latin typeface="Helvetica" pitchFamily="2" charset="0"/>
            </a:endParaRPr>
          </a:p>
          <a:p>
            <a:pPr lvl="0"/>
            <a:r>
              <a:rPr lang="en-US" sz="1600" i="1" dirty="0">
                <a:solidFill>
                  <a:srgbClr val="0C3967"/>
                </a:solidFill>
                <a:latin typeface="Helvetica" pitchFamily="2" charset="0"/>
              </a:rPr>
              <a:t>--------------------------------------------------------------------------</a:t>
            </a:r>
          </a:p>
          <a:p>
            <a:pPr lvl="0"/>
            <a:r>
              <a:rPr lang="en-US" sz="1600" i="1" dirty="0">
                <a:solidFill>
                  <a:srgbClr val="0C3967"/>
                </a:solidFill>
                <a:latin typeface="Helvetica" pitchFamily="2" charset="0"/>
              </a:rPr>
              <a:t>---------------------------------------------------------------------------------------------------------------</a:t>
            </a:r>
          </a:p>
          <a:p>
            <a:pPr lvl="0"/>
            <a:endParaRPr lang="en-US" sz="2800" i="1" dirty="0">
              <a:solidFill>
                <a:srgbClr val="0C3967"/>
              </a:solidFill>
              <a:latin typeface="Helvetica" pitchFamily="2" charset="0"/>
            </a:endParaRPr>
          </a:p>
          <a:p>
            <a:r>
              <a:rPr lang="en-US" sz="2000" i="1" dirty="0">
                <a:solidFill>
                  <a:srgbClr val="0C3967"/>
                </a:solidFill>
                <a:latin typeface="Helvetica" pitchFamily="2" charset="0"/>
              </a:rPr>
              <a:t>(x)</a:t>
            </a:r>
            <a:r>
              <a:rPr lang="en-US" sz="1600" i="1" dirty="0">
                <a:solidFill>
                  <a:srgbClr val="0C3967"/>
                </a:solidFill>
                <a:latin typeface="Helvetica" pitchFamily="2" charset="0"/>
              </a:rPr>
              <a:t>3 =</a:t>
            </a:r>
          </a:p>
          <a:p>
            <a:pPr lvl="0"/>
            <a:r>
              <a:rPr lang="en-US" sz="1600" i="1" dirty="0">
                <a:solidFill>
                  <a:srgbClr val="0C3967"/>
                </a:solidFill>
                <a:latin typeface="Helvetica" pitchFamily="2" charset="0"/>
              </a:rPr>
              <a:t>-------------------------------------</a:t>
            </a:r>
          </a:p>
          <a:p>
            <a:r>
              <a:rPr lang="en-US" sz="2000" i="1" dirty="0">
                <a:solidFill>
                  <a:srgbClr val="0C3967"/>
                </a:solidFill>
                <a:latin typeface="Helvetica" pitchFamily="2" charset="0"/>
              </a:rPr>
              <a:t>(why)</a:t>
            </a:r>
            <a:r>
              <a:rPr lang="en-US" sz="1600" i="1" dirty="0">
                <a:solidFill>
                  <a:srgbClr val="0C3967"/>
                </a:solidFill>
                <a:latin typeface="Helvetica" pitchFamily="2" charset="0"/>
              </a:rPr>
              <a:t>3 =</a:t>
            </a:r>
            <a:endParaRPr lang="en-US" sz="1100" i="1" dirty="0">
              <a:solidFill>
                <a:srgbClr val="0C3967"/>
              </a:solidFill>
              <a:latin typeface="Helvetica" pitchFamily="2" charset="0"/>
            </a:endParaRPr>
          </a:p>
          <a:p>
            <a:pPr lvl="0"/>
            <a:r>
              <a:rPr lang="en-US" sz="1600" i="1" dirty="0">
                <a:solidFill>
                  <a:srgbClr val="0C3967"/>
                </a:solidFill>
                <a:latin typeface="Helvetica" pitchFamily="2" charset="0"/>
              </a:rPr>
              <a:t>-----------------------------------------------------------------------------------------------------------------------------------------------------------------------------------------</a:t>
            </a:r>
          </a:p>
          <a:p>
            <a:pPr lvl="0"/>
            <a:endParaRPr lang="en-US" sz="4000" dirty="0">
              <a:solidFill>
                <a:srgbClr val="0C3967"/>
              </a:solidFill>
              <a:latin typeface="Helvetica" pitchFamily="2" charset="0"/>
            </a:endParaRPr>
          </a:p>
        </p:txBody>
      </p:sp>
      <p:sp>
        <p:nvSpPr>
          <p:cNvPr id="21" name="TextBox 20">
            <a:extLst>
              <a:ext uri="{FF2B5EF4-FFF2-40B4-BE49-F238E27FC236}">
                <a16:creationId xmlns:a16="http://schemas.microsoft.com/office/drawing/2014/main" id="{5DF03321-B125-5F44-80EA-2496953555E4}"/>
              </a:ext>
            </a:extLst>
          </p:cNvPr>
          <p:cNvSpPr txBox="1"/>
          <p:nvPr/>
        </p:nvSpPr>
        <p:spPr>
          <a:xfrm>
            <a:off x="0" y="1012835"/>
            <a:ext cx="3592433" cy="6740307"/>
          </a:xfrm>
          <a:prstGeom prst="rect">
            <a:avLst/>
          </a:prstGeom>
          <a:noFill/>
          <a:effectLst>
            <a:outerShdw blurRad="50800" dir="2700000" algn="tl" rotWithShape="0">
              <a:prstClr val="black">
                <a:alpha val="93000"/>
              </a:prstClr>
            </a:outerShdw>
          </a:effectLst>
        </p:spPr>
        <p:txBody>
          <a:bodyPr wrap="square" lIns="91440" tIns="45720" rIns="91440" bIns="45720" rtlCol="0" anchor="t">
            <a:spAutoFit/>
          </a:bodyPr>
          <a:lstStyle/>
          <a:p>
            <a:pPr algn="ctr"/>
            <a:r>
              <a:rPr lang="en-US" sz="2000" dirty="0">
                <a:solidFill>
                  <a:srgbClr val="FFFFFF"/>
                </a:solidFill>
                <a:latin typeface="Helvetica"/>
                <a:cs typeface="Helvetica"/>
              </a:rPr>
              <a:t>Provide values for </a:t>
            </a:r>
            <a:endParaRPr lang="en-US" dirty="0">
              <a:ea typeface="Calibri" panose="020F0502020204030204"/>
              <a:cs typeface="Calibri" panose="020F0502020204030204"/>
            </a:endParaRPr>
          </a:p>
          <a:p>
            <a:pPr algn="ctr"/>
            <a:r>
              <a:rPr lang="en-US" sz="2000" i="1" dirty="0">
                <a:solidFill>
                  <a:srgbClr val="FFFFFF"/>
                </a:solidFill>
                <a:latin typeface="Helvetica"/>
                <a:cs typeface="Helvetica"/>
              </a:rPr>
              <a:t>(x)</a:t>
            </a:r>
            <a:r>
              <a:rPr lang="en-US" sz="2000" dirty="0">
                <a:solidFill>
                  <a:srgbClr val="FFFFFF"/>
                </a:solidFill>
                <a:latin typeface="Helvetica"/>
                <a:cs typeface="Helvetica"/>
              </a:rPr>
              <a:t> and </a:t>
            </a:r>
            <a:r>
              <a:rPr lang="en-US" sz="2000" i="1" dirty="0">
                <a:solidFill>
                  <a:srgbClr val="FFFFFF"/>
                </a:solidFill>
                <a:latin typeface="Helvetica"/>
                <a:cs typeface="Helvetica"/>
              </a:rPr>
              <a:t>(why) </a:t>
            </a:r>
            <a:r>
              <a:rPr lang="en-US" sz="2000" dirty="0">
                <a:solidFill>
                  <a:srgbClr val="FFFFFF"/>
                </a:solidFill>
                <a:latin typeface="Helvetica"/>
                <a:cs typeface="Helvetica"/>
              </a:rPr>
              <a:t>where:</a:t>
            </a:r>
          </a:p>
          <a:p>
            <a:pPr algn="r"/>
            <a:endParaRPr lang="en-US" sz="2000" dirty="0">
              <a:solidFill>
                <a:srgbClr val="FFFFFF"/>
              </a:solidFill>
              <a:latin typeface="Helvetica" pitchFamily="2" charset="0"/>
            </a:endParaRPr>
          </a:p>
          <a:p>
            <a:pPr algn="r"/>
            <a:endParaRPr lang="en-US" sz="2000" dirty="0">
              <a:solidFill>
                <a:srgbClr val="FFFFFF"/>
              </a:solidFill>
              <a:latin typeface="Helvetica"/>
              <a:cs typeface="Helvetica"/>
            </a:endParaRPr>
          </a:p>
          <a:p>
            <a:r>
              <a:rPr lang="en-US" sz="1600" i="1" dirty="0">
                <a:solidFill>
                  <a:srgbClr val="FFFFFF"/>
                </a:solidFill>
                <a:latin typeface="Helvetica"/>
                <a:cs typeface="Helvetica"/>
              </a:rPr>
              <a:t>(x) = The explored major.</a:t>
            </a:r>
            <a:endParaRPr lang="en-US" sz="1600" i="1" dirty="0">
              <a:solidFill>
                <a:srgbClr val="FFFFFF"/>
              </a:solidFill>
              <a:latin typeface="Helvetica" pitchFamily="2" charset="0"/>
              <a:cs typeface="Helvetica"/>
            </a:endParaRPr>
          </a:p>
          <a:p>
            <a:pPr algn="r"/>
            <a:r>
              <a:rPr lang="en-US" sz="1600" i="1" dirty="0">
                <a:solidFill>
                  <a:srgbClr val="FFFFFF"/>
                </a:solidFill>
                <a:latin typeface="Helvetica" pitchFamily="2" charset="0"/>
              </a:rPr>
              <a:t> </a:t>
            </a:r>
          </a:p>
          <a:p>
            <a:r>
              <a:rPr lang="en-US" sz="1600" i="1" dirty="0">
                <a:solidFill>
                  <a:srgbClr val="FFFFFF"/>
                </a:solidFill>
                <a:latin typeface="Helvetica"/>
                <a:cs typeface="Helvetica"/>
              </a:rPr>
              <a:t>(why) =</a:t>
            </a:r>
          </a:p>
          <a:p>
            <a:r>
              <a:rPr lang="en-US" sz="1600" i="1" dirty="0">
                <a:solidFill>
                  <a:srgbClr val="FFFFFF"/>
                </a:solidFill>
                <a:latin typeface="Helvetica"/>
                <a:cs typeface="Helvetica"/>
              </a:rPr>
              <a:t> - What college hosts x?</a:t>
            </a:r>
            <a:endParaRPr lang="en-US" dirty="0">
              <a:ea typeface="Calibri" panose="020F0502020204030204"/>
              <a:cs typeface="Calibri" panose="020F0502020204030204"/>
            </a:endParaRPr>
          </a:p>
          <a:p>
            <a:r>
              <a:rPr lang="en-US" sz="1600" i="1" dirty="0">
                <a:solidFill>
                  <a:srgbClr val="FFFFFF"/>
                </a:solidFill>
                <a:latin typeface="Helvetica"/>
                <a:cs typeface="Helvetica"/>
              </a:rPr>
              <a:t> - What field of study does x cover?</a:t>
            </a:r>
          </a:p>
          <a:p>
            <a:r>
              <a:rPr lang="en-US" sz="1600" i="1">
                <a:solidFill>
                  <a:srgbClr val="FFFFFF"/>
                </a:solidFill>
                <a:latin typeface="Helvetica"/>
                <a:cs typeface="Helvetica"/>
              </a:rPr>
              <a:t> - What meta-major does x belong </a:t>
            </a:r>
            <a:r>
              <a:rPr lang="en-US" sz="1600" i="1" dirty="0">
                <a:solidFill>
                  <a:srgbClr val="FFFFFF"/>
                </a:solidFill>
                <a:latin typeface="Helvetica"/>
                <a:cs typeface="Helvetica"/>
              </a:rPr>
              <a:t>to?</a:t>
            </a:r>
          </a:p>
          <a:p>
            <a:pPr algn="r"/>
            <a:endParaRPr lang="en-US" sz="1600" i="1" dirty="0">
              <a:solidFill>
                <a:srgbClr val="FFFFFF"/>
              </a:solidFill>
              <a:latin typeface="Helvetica" pitchFamily="2" charset="0"/>
              <a:cs typeface="Helvetica" pitchFamily="2" charset="0"/>
            </a:endParaRPr>
          </a:p>
          <a:p>
            <a:pPr algn="r"/>
            <a:endParaRPr lang="en-US" sz="2000" i="1" dirty="0">
              <a:solidFill>
                <a:srgbClr val="FFFFFF"/>
              </a:solidFill>
              <a:latin typeface="Helvetica" pitchFamily="2" charset="0"/>
            </a:endParaRPr>
          </a:p>
          <a:p>
            <a:pPr algn="r"/>
            <a:endParaRPr lang="en-US" sz="2000" i="1" dirty="0">
              <a:solidFill>
                <a:srgbClr val="FFFFFF"/>
              </a:solidFill>
              <a:latin typeface="Helvetica" pitchFamily="2" charset="0"/>
              <a:cs typeface="Helvetica"/>
            </a:endParaRPr>
          </a:p>
          <a:p>
            <a:pPr algn="r"/>
            <a:endParaRPr lang="en-US" sz="2000" i="1" dirty="0">
              <a:solidFill>
                <a:srgbClr val="FFFFFF"/>
              </a:solidFill>
              <a:latin typeface="Helvetica" pitchFamily="2" charset="0"/>
              <a:cs typeface="Helvetica" pitchFamily="2" charset="0"/>
            </a:endParaRPr>
          </a:p>
          <a:p>
            <a:pPr algn="r"/>
            <a:endParaRPr lang="en-US" sz="2000" i="1" dirty="0">
              <a:solidFill>
                <a:srgbClr val="FFFFFF"/>
              </a:solidFill>
              <a:latin typeface="Helvetica" pitchFamily="2" charset="0"/>
              <a:cs typeface="Helvetica" pitchFamily="2" charset="0"/>
            </a:endParaRPr>
          </a:p>
          <a:p>
            <a:pPr algn="r"/>
            <a:endParaRPr lang="en-US" sz="2000" i="1" dirty="0">
              <a:solidFill>
                <a:srgbClr val="FFFFFF"/>
              </a:solidFill>
              <a:latin typeface="Helvetica" pitchFamily="2" charset="0"/>
              <a:cs typeface="Helvetica" pitchFamily="2" charset="0"/>
            </a:endParaRPr>
          </a:p>
          <a:p>
            <a:pPr algn="r"/>
            <a:endParaRPr lang="en-US" sz="2000" i="1" dirty="0">
              <a:solidFill>
                <a:srgbClr val="FFFFFF"/>
              </a:solidFill>
              <a:latin typeface="Helvetica" pitchFamily="2" charset="0"/>
              <a:cs typeface="Helvetica" pitchFamily="2" charset="0"/>
            </a:endParaRPr>
          </a:p>
          <a:p>
            <a:pPr algn="r"/>
            <a:r>
              <a:rPr lang="en-US" sz="2000" dirty="0">
                <a:solidFill>
                  <a:srgbClr val="FFFFFF"/>
                </a:solidFill>
                <a:latin typeface="Helvetica"/>
                <a:cs typeface="Helvetica"/>
              </a:rPr>
              <a:t>Keep in mind that it is recommended to come</a:t>
            </a:r>
          </a:p>
          <a:p>
            <a:pPr algn="r"/>
            <a:r>
              <a:rPr lang="en-US" sz="2000" dirty="0">
                <a:solidFill>
                  <a:srgbClr val="FFFFFF"/>
                </a:solidFill>
                <a:latin typeface="Helvetica"/>
                <a:cs typeface="Helvetica"/>
              </a:rPr>
              <a:t>up with </a:t>
            </a:r>
            <a:r>
              <a:rPr lang="en-US" sz="2000" b="1" u="sng" dirty="0">
                <a:solidFill>
                  <a:srgbClr val="FFFFFF"/>
                </a:solidFill>
                <a:latin typeface="Helvetica"/>
                <a:cs typeface="Helvetica"/>
              </a:rPr>
              <a:t>at least two</a:t>
            </a:r>
          </a:p>
          <a:p>
            <a:pPr algn="r"/>
            <a:r>
              <a:rPr lang="en-US" sz="2000" dirty="0">
                <a:solidFill>
                  <a:srgbClr val="FFFFFF"/>
                </a:solidFill>
                <a:latin typeface="Helvetica"/>
                <a:cs typeface="Helvetica"/>
              </a:rPr>
              <a:t>sets of values for two</a:t>
            </a:r>
          </a:p>
          <a:p>
            <a:pPr algn="r"/>
            <a:r>
              <a:rPr lang="en-US" sz="2000" dirty="0">
                <a:solidFill>
                  <a:srgbClr val="FFFFFF"/>
                </a:solidFill>
                <a:latin typeface="Helvetica"/>
                <a:cs typeface="Helvetica"/>
              </a:rPr>
              <a:t>possible majors that</a:t>
            </a:r>
          </a:p>
          <a:p>
            <a:pPr algn="r"/>
            <a:r>
              <a:rPr lang="en-US" sz="2000" dirty="0">
                <a:solidFill>
                  <a:srgbClr val="FFFFFF"/>
                </a:solidFill>
                <a:latin typeface="Helvetica"/>
                <a:cs typeface="Helvetica"/>
              </a:rPr>
              <a:t>you see fit.</a:t>
            </a:r>
            <a:endParaRPr lang="en-US" sz="2000" i="1" dirty="0">
              <a:solidFill>
                <a:srgbClr val="FFFFFF"/>
              </a:solidFill>
              <a:latin typeface="Helvetica"/>
              <a:cs typeface="Helvetica"/>
            </a:endParaRPr>
          </a:p>
        </p:txBody>
      </p:sp>
    </p:spTree>
    <p:extLst>
      <p:ext uri="{BB962C8B-B14F-4D97-AF65-F5344CB8AC3E}">
        <p14:creationId xmlns:p14="http://schemas.microsoft.com/office/powerpoint/2010/main" val="27265615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0020A0AEEC7541AE2852C1978C4DC9" ma:contentTypeVersion="18" ma:contentTypeDescription="Create a new document." ma:contentTypeScope="" ma:versionID="d110af569ada67236d56a863a29dbc19">
  <xsd:schema xmlns:xsd="http://www.w3.org/2001/XMLSchema" xmlns:xs="http://www.w3.org/2001/XMLSchema" xmlns:p="http://schemas.microsoft.com/office/2006/metadata/properties" xmlns:ns2="1e0e7efd-601b-40ce-8ea1-a456dc7fc3e5" xmlns:ns3="f52f2092-924c-45f5-ab2f-d680582d127c" targetNamespace="http://schemas.microsoft.com/office/2006/metadata/properties" ma:root="true" ma:fieldsID="4ccd122fb05cbdce94d00701d5106fdf" ns2:_="" ns3:_="">
    <xsd:import namespace="1e0e7efd-601b-40ce-8ea1-a456dc7fc3e5"/>
    <xsd:import namespace="f52f2092-924c-45f5-ab2f-d680582d127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0e7efd-601b-40ce-8ea1-a456dc7fc3e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f7c65ed7-e385-4001-9a0e-7979134055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52f2092-924c-45f5-ab2f-d680582d127c"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82273a14-5a28-47b8-ac75-df884e21a6a0}" ma:internalName="TaxCatchAll" ma:showField="CatchAllData" ma:web="f52f2092-924c-45f5-ab2f-d680582d127c">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e0e7efd-601b-40ce-8ea1-a456dc7fc3e5">
      <Terms xmlns="http://schemas.microsoft.com/office/infopath/2007/PartnerControls"/>
    </lcf76f155ced4ddcb4097134ff3c332f>
    <TaxCatchAll xmlns="f52f2092-924c-45f5-ab2f-d680582d127c" xsi:nil="true"/>
  </documentManagement>
</p:properties>
</file>

<file path=customXml/itemProps1.xml><?xml version="1.0" encoding="utf-8"?>
<ds:datastoreItem xmlns:ds="http://schemas.openxmlformats.org/officeDocument/2006/customXml" ds:itemID="{B6FEED56-18EB-43B1-8F49-F651F92D26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e0e7efd-601b-40ce-8ea1-a456dc7fc3e5"/>
    <ds:schemaRef ds:uri="f52f2092-924c-45f5-ab2f-d680582d127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05E6629-C97B-43B9-B745-BD4E2E6D85C3}">
  <ds:schemaRefs>
    <ds:schemaRef ds:uri="http://schemas.microsoft.com/sharepoint/v3/contenttype/forms"/>
  </ds:schemaRefs>
</ds:datastoreItem>
</file>

<file path=customXml/itemProps3.xml><?xml version="1.0" encoding="utf-8"?>
<ds:datastoreItem xmlns:ds="http://schemas.openxmlformats.org/officeDocument/2006/customXml" ds:itemID="{C4C3102F-256D-43DA-8A75-18E6CB0C82A7}">
  <ds:schemaRefs>
    <ds:schemaRef ds:uri="http://schemas.microsoft.com/office/2006/metadata/properties"/>
    <ds:schemaRef ds:uri="http://schemas.microsoft.com/office/infopath/2007/PartnerControls"/>
    <ds:schemaRef ds:uri="1e0e7efd-601b-40ce-8ea1-a456dc7fc3e5"/>
    <ds:schemaRef ds:uri="f52f2092-924c-45f5-ab2f-d680582d127c"/>
  </ds:schemaRefs>
</ds:datastoreItem>
</file>

<file path=docProps/app.xml><?xml version="1.0" encoding="utf-8"?>
<Properties xmlns="http://schemas.openxmlformats.org/officeDocument/2006/extended-properties" xmlns:vt="http://schemas.openxmlformats.org/officeDocument/2006/docPropsVTypes">
  <TotalTime>505</TotalTime>
  <Words>1366</Words>
  <Application>Microsoft Office PowerPoint</Application>
  <PresentationFormat>Custom</PresentationFormat>
  <Paragraphs>480</Paragraphs>
  <Slides>16</Slides>
  <Notes>13</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Monawar, Abed</dc:creator>
  <cp:lastModifiedBy>Monawar, Tawny</cp:lastModifiedBy>
  <cp:revision>402</cp:revision>
  <dcterms:created xsi:type="dcterms:W3CDTF">2019-05-17T14:45:12Z</dcterms:created>
  <dcterms:modified xsi:type="dcterms:W3CDTF">2025-04-22T18:50:57Z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0x010100960020A0AEEC7541AE2852C1978C4DC9</vt:lpwstr>
  </property>
  <property fmtid="{D5CDD505-2E9C-101B-9397-08002B2CF9AE}" pid="3" name="MediaServiceImageTags">
    <vt:lpwstr/>
  </property>
</Properties>
</file>