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307" r:id="rId5"/>
    <p:sldId id="346" r:id="rId6"/>
    <p:sldId id="309" r:id="rId7"/>
    <p:sldId id="308" r:id="rId8"/>
    <p:sldId id="310" r:id="rId9"/>
    <p:sldId id="316" r:id="rId10"/>
    <p:sldId id="311" r:id="rId11"/>
    <p:sldId id="345" r:id="rId12"/>
  </p:sldIdLst>
  <p:sldSz cx="8458200" cy="8458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4B4B"/>
    <a:srgbClr val="992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770526-F64B-8F46-8C7A-1AD0D40830C4}" v="1107" dt="2025-04-22T21:09:32.8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>
      <p:cViewPr>
        <p:scale>
          <a:sx n="100" d="100"/>
          <a:sy n="100" d="100"/>
        </p:scale>
        <p:origin x="217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5" d="100"/>
        <a:sy n="1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865C3-5070-4432-B682-036BD222531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B3FDA-E6CB-4F4D-8C81-42F78C1D3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12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53BC4-433D-2045-AC67-1DAB61DA5C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95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53BC4-433D-2045-AC67-1DAB61DA5C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40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53BC4-433D-2045-AC67-1DAB61DA5C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09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53BC4-433D-2045-AC67-1DAB61DA5C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55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AF540-60DC-4667-AE05-B230BB759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7275" y="1384248"/>
            <a:ext cx="6343650" cy="2944707"/>
          </a:xfrm>
        </p:spPr>
        <p:txBody>
          <a:bodyPr anchor="b"/>
          <a:lstStyle>
            <a:lvl1pPr algn="ctr">
              <a:defRPr sz="7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85F8AF-3039-4B69-A0AA-39E0DAF4E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7275" y="4442514"/>
            <a:ext cx="6343650" cy="2042106"/>
          </a:xfrm>
        </p:spPr>
        <p:txBody>
          <a:bodyPr/>
          <a:lstStyle>
            <a:lvl1pPr marL="0" indent="0" algn="ctr">
              <a:buNone/>
              <a:defRPr sz="2960"/>
            </a:lvl1pPr>
            <a:lvl2pPr marL="563865" indent="0" algn="ctr">
              <a:buNone/>
              <a:defRPr sz="2467"/>
            </a:lvl2pPr>
            <a:lvl3pPr marL="1127730" indent="0" algn="ctr">
              <a:buNone/>
              <a:defRPr sz="2220"/>
            </a:lvl3pPr>
            <a:lvl4pPr marL="1691594" indent="0" algn="ctr">
              <a:buNone/>
              <a:defRPr sz="1973"/>
            </a:lvl4pPr>
            <a:lvl5pPr marL="2255459" indent="0" algn="ctr">
              <a:buNone/>
              <a:defRPr sz="1973"/>
            </a:lvl5pPr>
            <a:lvl6pPr marL="2819324" indent="0" algn="ctr">
              <a:buNone/>
              <a:defRPr sz="1973"/>
            </a:lvl6pPr>
            <a:lvl7pPr marL="3383189" indent="0" algn="ctr">
              <a:buNone/>
              <a:defRPr sz="1973"/>
            </a:lvl7pPr>
            <a:lvl8pPr marL="3947053" indent="0" algn="ctr">
              <a:buNone/>
              <a:defRPr sz="1973"/>
            </a:lvl8pPr>
            <a:lvl9pPr marL="4510918" indent="0" algn="ctr">
              <a:buNone/>
              <a:defRPr sz="197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1758A-A797-4DAF-B93B-43EC45F0B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74097-FB00-46CC-8030-CDF08AE2F22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689C2-C494-422F-A0C6-70DF53AE5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E3F16-F060-4286-B80B-684349A1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91A0-9752-4361-892F-6DCA3FD90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9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56BA5-C26C-4AB7-8E29-109C4FEDB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F4C57A-43FB-49A2-AA73-C47C59310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17033-96E1-49B2-9858-BAA7DE796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74097-FB00-46CC-8030-CDF08AE2F22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BD9FB-18EA-4864-9120-F5A5982DA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D4314-DFDF-4804-9C81-F644F055C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91A0-9752-4361-892F-6DCA3FD90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106F33-A44A-45FE-A2EA-CB6864E135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052900" y="450321"/>
            <a:ext cx="1823799" cy="71679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3674B5-623E-48D1-8D62-714672FA21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81501" y="450321"/>
            <a:ext cx="5365671" cy="71679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95394-173D-4EFD-A456-66167256D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74097-FB00-46CC-8030-CDF08AE2F22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58E90-8E84-4E75-B75C-AB462CC8E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4357C-12E4-4A93-9788-0323C3401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91A0-9752-4361-892F-6DCA3FD90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95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9208-4A59-447D-A21B-85FF65B63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72FA3-25D7-4061-A801-CB78312CA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8AC08-C9E7-4CAD-B565-0B505DE6B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74097-FB00-46CC-8030-CDF08AE2F22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E4BA4-817C-48F9-9615-8D98B13CC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38436-F8A7-4F7C-8D54-80981C95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91A0-9752-4361-892F-6DCA3FD90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4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52D35-B444-472A-BDA9-878D16B45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96" y="2108677"/>
            <a:ext cx="7295198" cy="3518376"/>
          </a:xfrm>
        </p:spPr>
        <p:txBody>
          <a:bodyPr anchor="b"/>
          <a:lstStyle>
            <a:lvl1pPr>
              <a:defRPr sz="7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0A397-F29C-43F0-91AC-AD0667B89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096" y="5660338"/>
            <a:ext cx="7295198" cy="1850231"/>
          </a:xfrm>
        </p:spPr>
        <p:txBody>
          <a:bodyPr/>
          <a:lstStyle>
            <a:lvl1pPr marL="0" indent="0">
              <a:buNone/>
              <a:defRPr sz="2960">
                <a:solidFill>
                  <a:schemeClr val="tx1">
                    <a:tint val="75000"/>
                  </a:schemeClr>
                </a:solidFill>
              </a:defRPr>
            </a:lvl1pPr>
            <a:lvl2pPr marL="563865" indent="0">
              <a:buNone/>
              <a:defRPr sz="2467">
                <a:solidFill>
                  <a:schemeClr val="tx1">
                    <a:tint val="75000"/>
                  </a:schemeClr>
                </a:solidFill>
              </a:defRPr>
            </a:lvl2pPr>
            <a:lvl3pPr marL="1127730" indent="0">
              <a:buNone/>
              <a:defRPr sz="2220">
                <a:solidFill>
                  <a:schemeClr val="tx1">
                    <a:tint val="75000"/>
                  </a:schemeClr>
                </a:solidFill>
              </a:defRPr>
            </a:lvl3pPr>
            <a:lvl4pPr marL="169159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4pPr>
            <a:lvl5pPr marL="2255459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5pPr>
            <a:lvl6pPr marL="281932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6pPr>
            <a:lvl7pPr marL="3383189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7pPr>
            <a:lvl8pPr marL="3947053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8pPr>
            <a:lvl9pPr marL="4510918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EAF3B-B115-4B48-A4B0-42DB989FA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74097-FB00-46CC-8030-CDF08AE2F22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FBED8-4634-4BB9-950F-AA42E61CC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9AA7E-6B4C-4263-A40A-257024140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91A0-9752-4361-892F-6DCA3FD90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4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34059-F7B4-412E-B618-CDCD7DCA3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3068A-3AF8-40D1-988E-1922D3E9D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501" y="2251604"/>
            <a:ext cx="3594735" cy="536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FBD16-99AA-4B73-AD15-CF9752572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1964" y="2251604"/>
            <a:ext cx="3594735" cy="536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6B83FC-D186-4222-9B63-D5B0F1542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74097-FB00-46CC-8030-CDF08AE2F22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CFECCF-4B1D-4D66-9C98-275357615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DE67E-34B9-45DD-ADAC-EC099BC63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91A0-9752-4361-892F-6DCA3FD90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0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8E65B-57C1-4A32-A2BB-CE01AC788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03" y="450321"/>
            <a:ext cx="7295198" cy="16348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F1EF9-5076-4B62-827D-774718917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2603" y="2073434"/>
            <a:ext cx="3578215" cy="1016158"/>
          </a:xfrm>
        </p:spPr>
        <p:txBody>
          <a:bodyPr anchor="b"/>
          <a:lstStyle>
            <a:lvl1pPr marL="0" indent="0">
              <a:buNone/>
              <a:defRPr sz="2960" b="1"/>
            </a:lvl1pPr>
            <a:lvl2pPr marL="563865" indent="0">
              <a:buNone/>
              <a:defRPr sz="2467" b="1"/>
            </a:lvl2pPr>
            <a:lvl3pPr marL="1127730" indent="0">
              <a:buNone/>
              <a:defRPr sz="2220" b="1"/>
            </a:lvl3pPr>
            <a:lvl4pPr marL="1691594" indent="0">
              <a:buNone/>
              <a:defRPr sz="1973" b="1"/>
            </a:lvl4pPr>
            <a:lvl5pPr marL="2255459" indent="0">
              <a:buNone/>
              <a:defRPr sz="1973" b="1"/>
            </a:lvl5pPr>
            <a:lvl6pPr marL="2819324" indent="0">
              <a:buNone/>
              <a:defRPr sz="1973" b="1"/>
            </a:lvl6pPr>
            <a:lvl7pPr marL="3383189" indent="0">
              <a:buNone/>
              <a:defRPr sz="1973" b="1"/>
            </a:lvl7pPr>
            <a:lvl8pPr marL="3947053" indent="0">
              <a:buNone/>
              <a:defRPr sz="1973" b="1"/>
            </a:lvl8pPr>
            <a:lvl9pPr marL="4510918" indent="0">
              <a:buNone/>
              <a:defRPr sz="19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F997C1-A407-4DCF-9C30-86488C16C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603" y="3089593"/>
            <a:ext cx="3578215" cy="4544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D1B609-0189-47BC-8FAD-6A22533D6C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81964" y="2073434"/>
            <a:ext cx="3595837" cy="1016158"/>
          </a:xfrm>
        </p:spPr>
        <p:txBody>
          <a:bodyPr anchor="b"/>
          <a:lstStyle>
            <a:lvl1pPr marL="0" indent="0">
              <a:buNone/>
              <a:defRPr sz="2960" b="1"/>
            </a:lvl1pPr>
            <a:lvl2pPr marL="563865" indent="0">
              <a:buNone/>
              <a:defRPr sz="2467" b="1"/>
            </a:lvl2pPr>
            <a:lvl3pPr marL="1127730" indent="0">
              <a:buNone/>
              <a:defRPr sz="2220" b="1"/>
            </a:lvl3pPr>
            <a:lvl4pPr marL="1691594" indent="0">
              <a:buNone/>
              <a:defRPr sz="1973" b="1"/>
            </a:lvl4pPr>
            <a:lvl5pPr marL="2255459" indent="0">
              <a:buNone/>
              <a:defRPr sz="1973" b="1"/>
            </a:lvl5pPr>
            <a:lvl6pPr marL="2819324" indent="0">
              <a:buNone/>
              <a:defRPr sz="1973" b="1"/>
            </a:lvl6pPr>
            <a:lvl7pPr marL="3383189" indent="0">
              <a:buNone/>
              <a:defRPr sz="1973" b="1"/>
            </a:lvl7pPr>
            <a:lvl8pPr marL="3947053" indent="0">
              <a:buNone/>
              <a:defRPr sz="1973" b="1"/>
            </a:lvl8pPr>
            <a:lvl9pPr marL="4510918" indent="0">
              <a:buNone/>
              <a:defRPr sz="19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992D3B-9C7C-4D97-AEE5-6029F488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81964" y="3089593"/>
            <a:ext cx="3595837" cy="4544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7568E3-43C0-4924-B170-67BDCC35E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74097-FB00-46CC-8030-CDF08AE2F22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9C95E0-9B75-49F4-B6F4-A1D135A9D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FA40C1-21D3-44B5-A3F6-A49EA552C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91A0-9752-4361-892F-6DCA3FD90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1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6F52F-2457-4058-A406-2116B9970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461B18-17FC-45F8-95C0-08BDAD77C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74097-FB00-46CC-8030-CDF08AE2F22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6E22D8-2DD9-4F6D-8ADB-7D0796B39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5A082-3980-4CD9-BF79-28B551566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91A0-9752-4361-892F-6DCA3FD90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2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7A2BCB-D4BD-4A25-B5CE-6706CE2C6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74097-FB00-46CC-8030-CDF08AE2F22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2678B3-0D71-41E4-BB77-77499B186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746AB-A922-4F37-99CD-48791AAD7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91A0-9752-4361-892F-6DCA3FD90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86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425EA-EA61-4AC1-B88D-A31039895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03" y="563880"/>
            <a:ext cx="2727989" cy="1973580"/>
          </a:xfrm>
        </p:spPr>
        <p:txBody>
          <a:bodyPr anchor="b"/>
          <a:lstStyle>
            <a:lvl1pPr>
              <a:defRPr sz="394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DCD93-1913-4F2A-9C83-AC2A91FF8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837" y="1217825"/>
            <a:ext cx="4281964" cy="6010804"/>
          </a:xfrm>
        </p:spPr>
        <p:txBody>
          <a:bodyPr/>
          <a:lstStyle>
            <a:lvl1pPr>
              <a:defRPr sz="3947"/>
            </a:lvl1pPr>
            <a:lvl2pPr>
              <a:defRPr sz="3453"/>
            </a:lvl2pPr>
            <a:lvl3pPr>
              <a:defRPr sz="2960"/>
            </a:lvl3pPr>
            <a:lvl4pPr>
              <a:defRPr sz="2467"/>
            </a:lvl4pPr>
            <a:lvl5pPr>
              <a:defRPr sz="2467"/>
            </a:lvl5pPr>
            <a:lvl6pPr>
              <a:defRPr sz="2467"/>
            </a:lvl6pPr>
            <a:lvl7pPr>
              <a:defRPr sz="2467"/>
            </a:lvl7pPr>
            <a:lvl8pPr>
              <a:defRPr sz="2467"/>
            </a:lvl8pPr>
            <a:lvl9pPr>
              <a:defRPr sz="24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BD4202-193C-43E9-B886-6687BBE35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2603" y="2537460"/>
            <a:ext cx="2727989" cy="4700959"/>
          </a:xfrm>
        </p:spPr>
        <p:txBody>
          <a:bodyPr/>
          <a:lstStyle>
            <a:lvl1pPr marL="0" indent="0">
              <a:buNone/>
              <a:defRPr sz="1973"/>
            </a:lvl1pPr>
            <a:lvl2pPr marL="563865" indent="0">
              <a:buNone/>
              <a:defRPr sz="1727"/>
            </a:lvl2pPr>
            <a:lvl3pPr marL="1127730" indent="0">
              <a:buNone/>
              <a:defRPr sz="1480"/>
            </a:lvl3pPr>
            <a:lvl4pPr marL="1691594" indent="0">
              <a:buNone/>
              <a:defRPr sz="1233"/>
            </a:lvl4pPr>
            <a:lvl5pPr marL="2255459" indent="0">
              <a:buNone/>
              <a:defRPr sz="1233"/>
            </a:lvl5pPr>
            <a:lvl6pPr marL="2819324" indent="0">
              <a:buNone/>
              <a:defRPr sz="1233"/>
            </a:lvl6pPr>
            <a:lvl7pPr marL="3383189" indent="0">
              <a:buNone/>
              <a:defRPr sz="1233"/>
            </a:lvl7pPr>
            <a:lvl8pPr marL="3947053" indent="0">
              <a:buNone/>
              <a:defRPr sz="1233"/>
            </a:lvl8pPr>
            <a:lvl9pPr marL="4510918" indent="0">
              <a:buNone/>
              <a:defRPr sz="12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DA137-F532-4D45-A74F-3973580DC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74097-FB00-46CC-8030-CDF08AE2F22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099C2-5DE0-410F-B970-08F560C4A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3775A2-28C8-4D98-A3BD-EF133644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91A0-9752-4361-892F-6DCA3FD90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78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06FD4-DA91-43C2-B128-845278D79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03" y="563880"/>
            <a:ext cx="2727989" cy="1973580"/>
          </a:xfrm>
        </p:spPr>
        <p:txBody>
          <a:bodyPr anchor="b"/>
          <a:lstStyle>
            <a:lvl1pPr>
              <a:defRPr sz="394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8A8F99-8059-45DF-8DF8-A95972667D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95837" y="1217825"/>
            <a:ext cx="4281964" cy="6010804"/>
          </a:xfrm>
        </p:spPr>
        <p:txBody>
          <a:bodyPr/>
          <a:lstStyle>
            <a:lvl1pPr marL="0" indent="0">
              <a:buNone/>
              <a:defRPr sz="3947"/>
            </a:lvl1pPr>
            <a:lvl2pPr marL="563865" indent="0">
              <a:buNone/>
              <a:defRPr sz="3453"/>
            </a:lvl2pPr>
            <a:lvl3pPr marL="1127730" indent="0">
              <a:buNone/>
              <a:defRPr sz="2960"/>
            </a:lvl3pPr>
            <a:lvl4pPr marL="1691594" indent="0">
              <a:buNone/>
              <a:defRPr sz="2467"/>
            </a:lvl4pPr>
            <a:lvl5pPr marL="2255459" indent="0">
              <a:buNone/>
              <a:defRPr sz="2467"/>
            </a:lvl5pPr>
            <a:lvl6pPr marL="2819324" indent="0">
              <a:buNone/>
              <a:defRPr sz="2467"/>
            </a:lvl6pPr>
            <a:lvl7pPr marL="3383189" indent="0">
              <a:buNone/>
              <a:defRPr sz="2467"/>
            </a:lvl7pPr>
            <a:lvl8pPr marL="3947053" indent="0">
              <a:buNone/>
              <a:defRPr sz="2467"/>
            </a:lvl8pPr>
            <a:lvl9pPr marL="4510918" indent="0">
              <a:buNone/>
              <a:defRPr sz="24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DA07A-50BE-4AA4-A234-E98775FB3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2603" y="2537460"/>
            <a:ext cx="2727989" cy="4700959"/>
          </a:xfrm>
        </p:spPr>
        <p:txBody>
          <a:bodyPr/>
          <a:lstStyle>
            <a:lvl1pPr marL="0" indent="0">
              <a:buNone/>
              <a:defRPr sz="1973"/>
            </a:lvl1pPr>
            <a:lvl2pPr marL="563865" indent="0">
              <a:buNone/>
              <a:defRPr sz="1727"/>
            </a:lvl2pPr>
            <a:lvl3pPr marL="1127730" indent="0">
              <a:buNone/>
              <a:defRPr sz="1480"/>
            </a:lvl3pPr>
            <a:lvl4pPr marL="1691594" indent="0">
              <a:buNone/>
              <a:defRPr sz="1233"/>
            </a:lvl4pPr>
            <a:lvl5pPr marL="2255459" indent="0">
              <a:buNone/>
              <a:defRPr sz="1233"/>
            </a:lvl5pPr>
            <a:lvl6pPr marL="2819324" indent="0">
              <a:buNone/>
              <a:defRPr sz="1233"/>
            </a:lvl6pPr>
            <a:lvl7pPr marL="3383189" indent="0">
              <a:buNone/>
              <a:defRPr sz="1233"/>
            </a:lvl7pPr>
            <a:lvl8pPr marL="3947053" indent="0">
              <a:buNone/>
              <a:defRPr sz="1233"/>
            </a:lvl8pPr>
            <a:lvl9pPr marL="4510918" indent="0">
              <a:buNone/>
              <a:defRPr sz="12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26B80-FC22-4D0A-B320-7CEF6823E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74097-FB00-46CC-8030-CDF08AE2F22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E7494A-10ED-43D4-8847-FC37A37EC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FD5569-BCBD-4C67-8558-4385D307C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91A0-9752-4361-892F-6DCA3FD90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8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BA4CA5-F2C5-477C-B9C8-36F8A8128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501" y="450321"/>
            <a:ext cx="7295198" cy="1634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65DCB-EE5E-4600-B677-7A5B712AB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501" y="2251604"/>
            <a:ext cx="7295198" cy="536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0A305-AD55-4EA1-80F2-89A8020F3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1501" y="7839499"/>
            <a:ext cx="1903095" cy="4503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74097-FB00-46CC-8030-CDF08AE2F22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3A0E0-CE42-4AC6-AAB3-13F5D0669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1779" y="7839499"/>
            <a:ext cx="2854643" cy="4503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97519-3669-469A-BF82-01553EF7CF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73604" y="7839499"/>
            <a:ext cx="1903095" cy="4503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891A0-9752-4361-892F-6DCA3FD90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7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127730" rtl="0" eaLnBrk="1" latinLnBrk="0" hangingPunct="1">
        <a:lnSpc>
          <a:spcPct val="90000"/>
        </a:lnSpc>
        <a:spcBef>
          <a:spcPct val="0"/>
        </a:spcBef>
        <a:buNone/>
        <a:defRPr sz="54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1932" indent="-281932" algn="l" defTabSz="1127730" rtl="0" eaLnBrk="1" latinLnBrk="0" hangingPunct="1">
        <a:lnSpc>
          <a:spcPct val="90000"/>
        </a:lnSpc>
        <a:spcBef>
          <a:spcPts val="1233"/>
        </a:spcBef>
        <a:buFont typeface="Arial" panose="020B0604020202020204" pitchFamily="34" charset="0"/>
        <a:buChar char="•"/>
        <a:defRPr sz="3453" kern="1200">
          <a:solidFill>
            <a:schemeClr val="tx1"/>
          </a:solidFill>
          <a:latin typeface="+mn-lt"/>
          <a:ea typeface="+mn-ea"/>
          <a:cs typeface="+mn-cs"/>
        </a:defRPr>
      </a:lvl1pPr>
      <a:lvl2pPr marL="845797" indent="-281932" algn="l" defTabSz="1127730" rtl="0" eaLnBrk="1" latinLnBrk="0" hangingPunct="1">
        <a:lnSpc>
          <a:spcPct val="90000"/>
        </a:lnSpc>
        <a:spcBef>
          <a:spcPts val="617"/>
        </a:spcBef>
        <a:buFont typeface="Arial" panose="020B0604020202020204" pitchFamily="34" charset="0"/>
        <a:buChar char="•"/>
        <a:defRPr sz="2960" kern="1200">
          <a:solidFill>
            <a:schemeClr val="tx1"/>
          </a:solidFill>
          <a:latin typeface="+mn-lt"/>
          <a:ea typeface="+mn-ea"/>
          <a:cs typeface="+mn-cs"/>
        </a:defRPr>
      </a:lvl2pPr>
      <a:lvl3pPr marL="1409662" indent="-281932" algn="l" defTabSz="1127730" rtl="0" eaLnBrk="1" latinLnBrk="0" hangingPunct="1">
        <a:lnSpc>
          <a:spcPct val="90000"/>
        </a:lnSpc>
        <a:spcBef>
          <a:spcPts val="617"/>
        </a:spcBef>
        <a:buFont typeface="Arial" panose="020B0604020202020204" pitchFamily="34" charset="0"/>
        <a:buChar char="•"/>
        <a:defRPr sz="2467" kern="1200">
          <a:solidFill>
            <a:schemeClr val="tx1"/>
          </a:solidFill>
          <a:latin typeface="+mn-lt"/>
          <a:ea typeface="+mn-ea"/>
          <a:cs typeface="+mn-cs"/>
        </a:defRPr>
      </a:lvl3pPr>
      <a:lvl4pPr marL="1973527" indent="-281932" algn="l" defTabSz="1127730" rtl="0" eaLnBrk="1" latinLnBrk="0" hangingPunct="1">
        <a:lnSpc>
          <a:spcPct val="90000"/>
        </a:lnSpc>
        <a:spcBef>
          <a:spcPts val="617"/>
        </a:spcBef>
        <a:buFont typeface="Arial" panose="020B0604020202020204" pitchFamily="34" charset="0"/>
        <a:buChar char="•"/>
        <a:defRPr sz="2220" kern="1200">
          <a:solidFill>
            <a:schemeClr val="tx1"/>
          </a:solidFill>
          <a:latin typeface="+mn-lt"/>
          <a:ea typeface="+mn-ea"/>
          <a:cs typeface="+mn-cs"/>
        </a:defRPr>
      </a:lvl4pPr>
      <a:lvl5pPr marL="2537391" indent="-281932" algn="l" defTabSz="1127730" rtl="0" eaLnBrk="1" latinLnBrk="0" hangingPunct="1">
        <a:lnSpc>
          <a:spcPct val="90000"/>
        </a:lnSpc>
        <a:spcBef>
          <a:spcPts val="617"/>
        </a:spcBef>
        <a:buFont typeface="Arial" panose="020B0604020202020204" pitchFamily="34" charset="0"/>
        <a:buChar char="•"/>
        <a:defRPr sz="2220" kern="1200">
          <a:solidFill>
            <a:schemeClr val="tx1"/>
          </a:solidFill>
          <a:latin typeface="+mn-lt"/>
          <a:ea typeface="+mn-ea"/>
          <a:cs typeface="+mn-cs"/>
        </a:defRPr>
      </a:lvl5pPr>
      <a:lvl6pPr marL="3101256" indent="-281932" algn="l" defTabSz="1127730" rtl="0" eaLnBrk="1" latinLnBrk="0" hangingPunct="1">
        <a:lnSpc>
          <a:spcPct val="90000"/>
        </a:lnSpc>
        <a:spcBef>
          <a:spcPts val="617"/>
        </a:spcBef>
        <a:buFont typeface="Arial" panose="020B0604020202020204" pitchFamily="34" charset="0"/>
        <a:buChar char="•"/>
        <a:defRPr sz="2220" kern="1200">
          <a:solidFill>
            <a:schemeClr val="tx1"/>
          </a:solidFill>
          <a:latin typeface="+mn-lt"/>
          <a:ea typeface="+mn-ea"/>
          <a:cs typeface="+mn-cs"/>
        </a:defRPr>
      </a:lvl6pPr>
      <a:lvl7pPr marL="3665121" indent="-281932" algn="l" defTabSz="1127730" rtl="0" eaLnBrk="1" latinLnBrk="0" hangingPunct="1">
        <a:lnSpc>
          <a:spcPct val="90000"/>
        </a:lnSpc>
        <a:spcBef>
          <a:spcPts val="617"/>
        </a:spcBef>
        <a:buFont typeface="Arial" panose="020B0604020202020204" pitchFamily="34" charset="0"/>
        <a:buChar char="•"/>
        <a:defRPr sz="2220" kern="1200">
          <a:solidFill>
            <a:schemeClr val="tx1"/>
          </a:solidFill>
          <a:latin typeface="+mn-lt"/>
          <a:ea typeface="+mn-ea"/>
          <a:cs typeface="+mn-cs"/>
        </a:defRPr>
      </a:lvl7pPr>
      <a:lvl8pPr marL="4228986" indent="-281932" algn="l" defTabSz="1127730" rtl="0" eaLnBrk="1" latinLnBrk="0" hangingPunct="1">
        <a:lnSpc>
          <a:spcPct val="90000"/>
        </a:lnSpc>
        <a:spcBef>
          <a:spcPts val="617"/>
        </a:spcBef>
        <a:buFont typeface="Arial" panose="020B0604020202020204" pitchFamily="34" charset="0"/>
        <a:buChar char="•"/>
        <a:defRPr sz="2220" kern="1200">
          <a:solidFill>
            <a:schemeClr val="tx1"/>
          </a:solidFill>
          <a:latin typeface="+mn-lt"/>
          <a:ea typeface="+mn-ea"/>
          <a:cs typeface="+mn-cs"/>
        </a:defRPr>
      </a:lvl8pPr>
      <a:lvl9pPr marL="4792850" indent="-281932" algn="l" defTabSz="1127730" rtl="0" eaLnBrk="1" latinLnBrk="0" hangingPunct="1">
        <a:lnSpc>
          <a:spcPct val="90000"/>
        </a:lnSpc>
        <a:spcBef>
          <a:spcPts val="617"/>
        </a:spcBef>
        <a:buFont typeface="Arial" panose="020B0604020202020204" pitchFamily="34" charset="0"/>
        <a:buChar char="•"/>
        <a:defRPr sz="22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7730" rtl="0" eaLnBrk="1" latinLnBrk="0" hangingPunct="1">
        <a:defRPr sz="2220" kern="1200">
          <a:solidFill>
            <a:schemeClr val="tx1"/>
          </a:solidFill>
          <a:latin typeface="+mn-lt"/>
          <a:ea typeface="+mn-ea"/>
          <a:cs typeface="+mn-cs"/>
        </a:defRPr>
      </a:lvl1pPr>
      <a:lvl2pPr marL="563865" algn="l" defTabSz="1127730" rtl="0" eaLnBrk="1" latinLnBrk="0" hangingPunct="1">
        <a:defRPr sz="2220" kern="1200">
          <a:solidFill>
            <a:schemeClr val="tx1"/>
          </a:solidFill>
          <a:latin typeface="+mn-lt"/>
          <a:ea typeface="+mn-ea"/>
          <a:cs typeface="+mn-cs"/>
        </a:defRPr>
      </a:lvl2pPr>
      <a:lvl3pPr marL="1127730" algn="l" defTabSz="1127730" rtl="0" eaLnBrk="1" latinLnBrk="0" hangingPunct="1">
        <a:defRPr sz="2220" kern="1200">
          <a:solidFill>
            <a:schemeClr val="tx1"/>
          </a:solidFill>
          <a:latin typeface="+mn-lt"/>
          <a:ea typeface="+mn-ea"/>
          <a:cs typeface="+mn-cs"/>
        </a:defRPr>
      </a:lvl3pPr>
      <a:lvl4pPr marL="1691594" algn="l" defTabSz="1127730" rtl="0" eaLnBrk="1" latinLnBrk="0" hangingPunct="1">
        <a:defRPr sz="2220" kern="1200">
          <a:solidFill>
            <a:schemeClr val="tx1"/>
          </a:solidFill>
          <a:latin typeface="+mn-lt"/>
          <a:ea typeface="+mn-ea"/>
          <a:cs typeface="+mn-cs"/>
        </a:defRPr>
      </a:lvl4pPr>
      <a:lvl5pPr marL="2255459" algn="l" defTabSz="1127730" rtl="0" eaLnBrk="1" latinLnBrk="0" hangingPunct="1">
        <a:defRPr sz="2220" kern="1200">
          <a:solidFill>
            <a:schemeClr val="tx1"/>
          </a:solidFill>
          <a:latin typeface="+mn-lt"/>
          <a:ea typeface="+mn-ea"/>
          <a:cs typeface="+mn-cs"/>
        </a:defRPr>
      </a:lvl5pPr>
      <a:lvl6pPr marL="2819324" algn="l" defTabSz="1127730" rtl="0" eaLnBrk="1" latinLnBrk="0" hangingPunct="1">
        <a:defRPr sz="2220" kern="1200">
          <a:solidFill>
            <a:schemeClr val="tx1"/>
          </a:solidFill>
          <a:latin typeface="+mn-lt"/>
          <a:ea typeface="+mn-ea"/>
          <a:cs typeface="+mn-cs"/>
        </a:defRPr>
      </a:lvl6pPr>
      <a:lvl7pPr marL="3383189" algn="l" defTabSz="1127730" rtl="0" eaLnBrk="1" latinLnBrk="0" hangingPunct="1">
        <a:defRPr sz="2220" kern="1200">
          <a:solidFill>
            <a:schemeClr val="tx1"/>
          </a:solidFill>
          <a:latin typeface="+mn-lt"/>
          <a:ea typeface="+mn-ea"/>
          <a:cs typeface="+mn-cs"/>
        </a:defRPr>
      </a:lvl7pPr>
      <a:lvl8pPr marL="3947053" algn="l" defTabSz="1127730" rtl="0" eaLnBrk="1" latinLnBrk="0" hangingPunct="1">
        <a:defRPr sz="2220" kern="1200">
          <a:solidFill>
            <a:schemeClr val="tx1"/>
          </a:solidFill>
          <a:latin typeface="+mn-lt"/>
          <a:ea typeface="+mn-ea"/>
          <a:cs typeface="+mn-cs"/>
        </a:defRPr>
      </a:lvl8pPr>
      <a:lvl9pPr marL="4510918" algn="l" defTabSz="1127730" rtl="0" eaLnBrk="1" latinLnBrk="0" hangingPunct="1">
        <a:defRPr sz="22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CBA4BEE-7C45-4FAE-92ED-51097A40FC20}"/>
              </a:ext>
            </a:extLst>
          </p:cNvPr>
          <p:cNvSpPr/>
          <p:nvPr/>
        </p:nvSpPr>
        <p:spPr>
          <a:xfrm>
            <a:off x="2459935" y="-249859"/>
            <a:ext cx="3538330" cy="6153702"/>
          </a:xfrm>
          <a:prstGeom prst="rect">
            <a:avLst/>
          </a:prstGeom>
          <a:solidFill>
            <a:srgbClr val="99291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[ courses ]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F466D18-D546-4B37-B845-6B2ACB9EC842}"/>
              </a:ext>
            </a:extLst>
          </p:cNvPr>
          <p:cNvCxnSpPr>
            <a:cxnSpLocks/>
          </p:cNvCxnSpPr>
          <p:nvPr/>
        </p:nvCxnSpPr>
        <p:spPr>
          <a:xfrm>
            <a:off x="3082923" y="5397821"/>
            <a:ext cx="227965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iamond 27">
            <a:extLst>
              <a:ext uri="{FF2B5EF4-FFF2-40B4-BE49-F238E27FC236}">
                <a16:creationId xmlns:a16="http://schemas.microsoft.com/office/drawing/2014/main" id="{EE015013-E0DC-41AC-9250-B8277AADC9BE}"/>
              </a:ext>
            </a:extLst>
          </p:cNvPr>
          <p:cNvSpPr/>
          <p:nvPr/>
        </p:nvSpPr>
        <p:spPr>
          <a:xfrm>
            <a:off x="3336924" y="4937143"/>
            <a:ext cx="506343" cy="498778"/>
          </a:xfrm>
          <a:prstGeom prst="diamond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4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725F8F9-47CF-4AA9-B590-4C6300D6835F}"/>
              </a:ext>
            </a:extLst>
          </p:cNvPr>
          <p:cNvGrpSpPr/>
          <p:nvPr/>
        </p:nvGrpSpPr>
        <p:grpSpPr>
          <a:xfrm>
            <a:off x="2925415" y="4858896"/>
            <a:ext cx="2607366" cy="757735"/>
            <a:chOff x="2839642" y="3456912"/>
            <a:chExt cx="2607366" cy="75773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C1BDDC9-224E-48D3-AE96-1887D3F255EF}"/>
                </a:ext>
              </a:extLst>
            </p:cNvPr>
            <p:cNvSpPr txBox="1"/>
            <p:nvPr/>
          </p:nvSpPr>
          <p:spPr>
            <a:xfrm>
              <a:off x="2911257" y="3456912"/>
              <a:ext cx="2464136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00" dirty="0">
                  <a:solidFill>
                    <a:srgbClr val="FFFFFF"/>
                  </a:solidFill>
                  <a:latin typeface="Garamond" panose="02020404030301010803" pitchFamily="18" charset="0"/>
                </a:rPr>
                <a:t>E</a:t>
              </a:r>
              <a:r>
                <a:rPr lang="en-US" sz="3700" dirty="0">
                  <a:latin typeface="Garamond" panose="02020404030301010803" pitchFamily="18" charset="0"/>
                </a:rPr>
                <a:t> </a:t>
              </a:r>
              <a:r>
                <a:rPr lang="en-US" sz="3700" dirty="0">
                  <a:solidFill>
                    <a:srgbClr val="99291E"/>
                  </a:solidFill>
                  <a:latin typeface="Garamond" panose="02020404030301010803" pitchFamily="18" charset="0"/>
                </a:rPr>
                <a:t>X</a:t>
              </a:r>
              <a:r>
                <a:rPr lang="en-US" sz="3700" dirty="0">
                  <a:solidFill>
                    <a:srgbClr val="FFFFFF"/>
                  </a:solidFill>
                  <a:latin typeface="Garamond" panose="02020404030301010803" pitchFamily="18" charset="0"/>
                </a:rPr>
                <a:t>PLORE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916FD2D-B88E-41E1-B5A9-A972626A032C}"/>
                </a:ext>
              </a:extLst>
            </p:cNvPr>
            <p:cNvSpPr txBox="1"/>
            <p:nvPr/>
          </p:nvSpPr>
          <p:spPr>
            <a:xfrm>
              <a:off x="2839642" y="3960731"/>
              <a:ext cx="260736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25" b="1" dirty="0">
                  <a:solidFill>
                    <a:srgbClr val="FFFFFF"/>
                  </a:solidFill>
                  <a:latin typeface="Garamond" panose="02020404030301010803" pitchFamily="18" charset="0"/>
                </a:rPr>
                <a:t>TEXAS TECH UNIVERSITY ADVISING 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C93D3B1-298D-EA45-A57D-F9092BE2E603}"/>
              </a:ext>
            </a:extLst>
          </p:cNvPr>
          <p:cNvSpPr txBox="1"/>
          <p:nvPr/>
        </p:nvSpPr>
        <p:spPr>
          <a:xfrm>
            <a:off x="2219499" y="6837651"/>
            <a:ext cx="4006497" cy="388568"/>
          </a:xfrm>
          <a:prstGeom prst="rect">
            <a:avLst/>
          </a:prstGeom>
          <a:noFill/>
          <a:ln w="0"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900" b="1" dirty="0">
                <a:solidFill>
                  <a:srgbClr val="4B4B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Solve for (X) in terms of (why)!</a:t>
            </a:r>
          </a:p>
        </p:txBody>
      </p:sp>
    </p:spTree>
    <p:extLst>
      <p:ext uri="{BB962C8B-B14F-4D97-AF65-F5344CB8AC3E}">
        <p14:creationId xmlns:p14="http://schemas.microsoft.com/office/powerpoint/2010/main" val="3713629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uilding, outdoor&#10;&#10;Description automatically generated">
            <a:extLst>
              <a:ext uri="{FF2B5EF4-FFF2-40B4-BE49-F238E27FC236}">
                <a16:creationId xmlns:a16="http://schemas.microsoft.com/office/drawing/2014/main" id="{896A2A51-71BA-4996-8339-37960CA30A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1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33"/>
          <a:stretch/>
        </p:blipFill>
        <p:spPr>
          <a:xfrm>
            <a:off x="0" y="0"/>
            <a:ext cx="8458200" cy="8458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B72569-791D-4904-9A40-F405B22BDE8E}"/>
              </a:ext>
            </a:extLst>
          </p:cNvPr>
          <p:cNvSpPr/>
          <p:nvPr/>
        </p:nvSpPr>
        <p:spPr>
          <a:xfrm>
            <a:off x="0" y="0"/>
            <a:ext cx="8458199" cy="8458200"/>
          </a:xfrm>
          <a:prstGeom prst="rect">
            <a:avLst/>
          </a:prstGeom>
          <a:solidFill>
            <a:srgbClr val="99291E">
              <a:alpha val="6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54" dirty="0"/>
          </a:p>
        </p:txBody>
      </p:sp>
    </p:spTree>
    <p:extLst>
      <p:ext uri="{BB962C8B-B14F-4D97-AF65-F5344CB8AC3E}">
        <p14:creationId xmlns:p14="http://schemas.microsoft.com/office/powerpoint/2010/main" val="3546915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uilding, outdoor&#10;&#10;Description automatically generated">
            <a:extLst>
              <a:ext uri="{FF2B5EF4-FFF2-40B4-BE49-F238E27FC236}">
                <a16:creationId xmlns:a16="http://schemas.microsoft.com/office/drawing/2014/main" id="{B5918681-EC72-4365-ADF7-2C6DBB1250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40" r="8695"/>
          <a:stretch/>
        </p:blipFill>
        <p:spPr>
          <a:xfrm>
            <a:off x="-46851" y="0"/>
            <a:ext cx="3256035" cy="8458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375AC0E-17B6-4A3A-BD92-0FE7721E1F2B}"/>
              </a:ext>
            </a:extLst>
          </p:cNvPr>
          <p:cNvSpPr/>
          <p:nvPr/>
        </p:nvSpPr>
        <p:spPr>
          <a:xfrm>
            <a:off x="-299356" y="-101600"/>
            <a:ext cx="3508540" cy="8694057"/>
          </a:xfrm>
          <a:prstGeom prst="rect">
            <a:avLst/>
          </a:prstGeom>
          <a:solidFill>
            <a:srgbClr val="99291E">
              <a:alpha val="6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54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71DB52-6DBD-F74C-ADC9-1E2C4F428AAB}"/>
              </a:ext>
            </a:extLst>
          </p:cNvPr>
          <p:cNvSpPr txBox="1"/>
          <p:nvPr/>
        </p:nvSpPr>
        <p:spPr>
          <a:xfrm>
            <a:off x="7800186" y="34290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Helvetica" pitchFamily="2" charset="0"/>
              </a:rPr>
              <a:t>36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01ED6CA-E81B-0E4B-8D3E-72CB4423EF32}"/>
              </a:ext>
            </a:extLst>
          </p:cNvPr>
          <p:cNvCxnSpPr>
            <a:cxnSpLocks/>
          </p:cNvCxnSpPr>
          <p:nvPr/>
        </p:nvCxnSpPr>
        <p:spPr>
          <a:xfrm>
            <a:off x="3209184" y="1387288"/>
            <a:ext cx="0" cy="5683624"/>
          </a:xfrm>
          <a:prstGeom prst="line">
            <a:avLst/>
          </a:prstGeom>
          <a:ln w="85725">
            <a:solidFill>
              <a:srgbClr val="4B4B4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B08CC30-CBD5-F245-AB0E-72A62D9F1EC1}"/>
              </a:ext>
            </a:extLst>
          </p:cNvPr>
          <p:cNvSpPr txBox="1"/>
          <p:nvPr/>
        </p:nvSpPr>
        <p:spPr>
          <a:xfrm>
            <a:off x="-49508" y="1966942"/>
            <a:ext cx="2833673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The degree plan of any major consists of the following types of required courses:</a:t>
            </a:r>
            <a:endParaRPr lang="en-US" sz="3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/>
              <a:cs typeface="Helvetic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7EC992-2F8C-470D-B684-193C7B185A86}"/>
              </a:ext>
            </a:extLst>
          </p:cNvPr>
          <p:cNvSpPr/>
          <p:nvPr/>
        </p:nvSpPr>
        <p:spPr>
          <a:xfrm>
            <a:off x="7707087" y="-101600"/>
            <a:ext cx="903513" cy="8580410"/>
          </a:xfrm>
          <a:prstGeom prst="rect">
            <a:avLst/>
          </a:prstGeom>
          <a:solidFill>
            <a:srgbClr val="992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54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2A595C8-2E5D-48B6-BD39-7AB8409F72EA}"/>
              </a:ext>
            </a:extLst>
          </p:cNvPr>
          <p:cNvGrpSpPr/>
          <p:nvPr/>
        </p:nvGrpSpPr>
        <p:grpSpPr>
          <a:xfrm>
            <a:off x="3634203" y="417457"/>
            <a:ext cx="3790177" cy="7709803"/>
            <a:chOff x="3634202" y="643503"/>
            <a:chExt cx="3790177" cy="770980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93AE426-1093-5D40-A496-3E6E43D6C975}"/>
                </a:ext>
              </a:extLst>
            </p:cNvPr>
            <p:cNvSpPr/>
            <p:nvPr/>
          </p:nvSpPr>
          <p:spPr>
            <a:xfrm>
              <a:off x="3634203" y="643503"/>
              <a:ext cx="3790176" cy="7709803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fontAlgn="base"/>
              <a:r>
                <a:rPr lang="en-US" b="1" dirty="0">
                  <a:solidFill>
                    <a:srgbClr val="99291E"/>
                  </a:solidFill>
                  <a:latin typeface="Helvetica"/>
                  <a:cs typeface="Helvetica"/>
                </a:rPr>
                <a:t>1 - Core Curriculum Requirement</a:t>
              </a:r>
            </a:p>
            <a:p>
              <a:pPr lvl="0"/>
              <a:r>
                <a:rPr lang="en-US" sz="1200" dirty="0">
                  <a:solidFill>
                    <a:srgbClr val="4B4B4B"/>
                  </a:solidFill>
                  <a:latin typeface="Helvetica"/>
                  <a:cs typeface="Helvetica"/>
                </a:rPr>
                <a:t>The core curriculum is designed to expose all Texas Tech University graduates to areas of study that are traditionally regarded as basic to the intellectual development of a broadly educated person. These areas of study include:</a:t>
              </a:r>
            </a:p>
            <a:p>
              <a:pPr lvl="0"/>
              <a:endParaRPr lang="en-US" sz="1200" dirty="0">
                <a:latin typeface="Helvetica" pitchFamily="2" charset="0"/>
              </a:endParaRPr>
            </a:p>
            <a:p>
              <a:pPr marL="171450" indent="-171450" fontAlgn="base">
                <a:buFont typeface="Courier New"/>
                <a:buChar char="o"/>
              </a:pPr>
              <a:r>
                <a:rPr lang="en-US" sz="1100" dirty="0">
                  <a:solidFill>
                    <a:srgbClr val="99291E"/>
                  </a:solidFill>
                  <a:latin typeface="Helvetica"/>
                  <a:cs typeface="Helvetica"/>
                </a:rPr>
                <a:t>Written Communication [6 hours]</a:t>
              </a:r>
            </a:p>
            <a:p>
              <a:pPr marL="171450" indent="-171450" fontAlgn="base">
                <a:buFont typeface="Courier New"/>
                <a:buChar char="o"/>
              </a:pPr>
              <a:r>
                <a:rPr lang="en-US" sz="1100" dirty="0">
                  <a:solidFill>
                    <a:srgbClr val="99291E"/>
                  </a:solidFill>
                  <a:latin typeface="Helvetica"/>
                  <a:cs typeface="Helvetica"/>
                </a:rPr>
                <a:t>Oral Communication [3 hours]</a:t>
              </a:r>
            </a:p>
            <a:p>
              <a:pPr marL="171450" indent="-171450" fontAlgn="base">
                <a:buFont typeface="Courier New"/>
                <a:buChar char="o"/>
              </a:pPr>
              <a:r>
                <a:rPr lang="en-US" sz="1100" dirty="0">
                  <a:solidFill>
                    <a:srgbClr val="99291E"/>
                  </a:solidFill>
                  <a:latin typeface="Helvetica"/>
                  <a:cs typeface="Helvetica"/>
                </a:rPr>
                <a:t>Mathematics [6 hours] </a:t>
              </a:r>
              <a:endParaRPr lang="en-US" sz="1100" dirty="0">
                <a:latin typeface="Helvetica"/>
                <a:cs typeface="Helvetica"/>
              </a:endParaRPr>
            </a:p>
            <a:p>
              <a:pPr marL="171450" indent="-171450" fontAlgn="base">
                <a:buFont typeface="Courier New"/>
                <a:buChar char="o"/>
              </a:pPr>
              <a:r>
                <a:rPr lang="en-US" sz="1100" dirty="0">
                  <a:solidFill>
                    <a:srgbClr val="99291E"/>
                  </a:solidFill>
                  <a:latin typeface="Helvetica"/>
                  <a:cs typeface="Helvetica"/>
                </a:rPr>
                <a:t>Life &amp; Physical Sciences [8 hours] </a:t>
              </a:r>
            </a:p>
            <a:p>
              <a:pPr marL="171450" indent="-171450" fontAlgn="base">
                <a:buFont typeface="Courier New"/>
                <a:buChar char="o"/>
              </a:pPr>
              <a:r>
                <a:rPr lang="en-US" sz="1100" dirty="0">
                  <a:solidFill>
                    <a:srgbClr val="99291E"/>
                  </a:solidFill>
                  <a:latin typeface="Helvetica"/>
                  <a:cs typeface="Helvetica"/>
                </a:rPr>
                <a:t>Language, Philosophy &amp; Culture [3 hours]</a:t>
              </a:r>
            </a:p>
            <a:p>
              <a:pPr marL="171450" indent="-171450" fontAlgn="base">
                <a:buFont typeface="Courier New"/>
                <a:buChar char="o"/>
              </a:pPr>
              <a:r>
                <a:rPr lang="en-US" sz="1100" dirty="0">
                  <a:solidFill>
                    <a:srgbClr val="99291E"/>
                  </a:solidFill>
                  <a:latin typeface="Helvetica"/>
                  <a:cs typeface="Helvetica"/>
                </a:rPr>
                <a:t>Creative Arts [3 hours]</a:t>
              </a:r>
            </a:p>
            <a:p>
              <a:pPr marL="171450" indent="-171450" fontAlgn="base">
                <a:buFont typeface="Courier New"/>
                <a:buChar char="o"/>
              </a:pPr>
              <a:r>
                <a:rPr lang="en-US" sz="1100" dirty="0">
                  <a:solidFill>
                    <a:srgbClr val="99291E"/>
                  </a:solidFill>
                  <a:latin typeface="Helvetica"/>
                  <a:cs typeface="Helvetica"/>
                </a:rPr>
                <a:t>Social &amp; Behavioral Sciences [3 hours]</a:t>
              </a:r>
            </a:p>
            <a:p>
              <a:pPr marL="171450" indent="-171450" fontAlgn="base">
                <a:buFont typeface="Courier New"/>
                <a:buChar char="o"/>
              </a:pPr>
              <a:r>
                <a:rPr lang="en-US" sz="1100" dirty="0">
                  <a:solidFill>
                    <a:srgbClr val="99291E"/>
                  </a:solidFill>
                  <a:latin typeface="Helvetica"/>
                  <a:cs typeface="Helvetica"/>
                </a:rPr>
                <a:t>American History [6 hours]</a:t>
              </a:r>
            </a:p>
            <a:p>
              <a:pPr marL="171450" indent="-171450" fontAlgn="base">
                <a:buFont typeface="Courier New"/>
                <a:buChar char="o"/>
              </a:pPr>
              <a:r>
                <a:rPr lang="en-US" sz="1100" dirty="0">
                  <a:solidFill>
                    <a:srgbClr val="99291E"/>
                  </a:solidFill>
                  <a:latin typeface="Helvetica"/>
                  <a:cs typeface="Helvetica"/>
                </a:rPr>
                <a:t>Political Science/Government [6 hours]</a:t>
              </a:r>
            </a:p>
            <a:p>
              <a:pPr marL="171450" indent="-171450">
                <a:buFont typeface="Courier New"/>
                <a:buChar char="o"/>
              </a:pPr>
              <a:r>
                <a:rPr lang="en-US" sz="1100" dirty="0">
                  <a:solidFill>
                    <a:srgbClr val="99291E"/>
                  </a:solidFill>
                  <a:latin typeface="Helvetica"/>
                  <a:cs typeface="Helvetica"/>
                </a:rPr>
                <a:t>Multicultural Requirement [3 hours]</a:t>
              </a:r>
              <a:endParaRPr lang="en-US" sz="1000" dirty="0">
                <a:solidFill>
                  <a:srgbClr val="99291E"/>
                </a:solidFill>
                <a:latin typeface="Helvetica" pitchFamily="2" charset="0"/>
                <a:cs typeface="Helvetica"/>
              </a:endParaRPr>
            </a:p>
            <a:p>
              <a:pPr marL="171450" indent="-171450">
                <a:buFont typeface="Courier New"/>
                <a:buChar char="o"/>
              </a:pPr>
              <a:endParaRPr lang="en-US" sz="1100" dirty="0">
                <a:solidFill>
                  <a:srgbClr val="99291E"/>
                </a:solidFill>
                <a:latin typeface="Helvetica" pitchFamily="2" charset="0"/>
                <a:cs typeface="Helvetica" pitchFamily="2" charset="0"/>
              </a:endParaRPr>
            </a:p>
            <a:p>
              <a:pPr fontAlgn="base"/>
              <a:endParaRPr lang="en-US" sz="1050" dirty="0">
                <a:solidFill>
                  <a:srgbClr val="99291E"/>
                </a:solidFill>
                <a:latin typeface="Helvetica" pitchFamily="2" charset="0"/>
              </a:endParaRPr>
            </a:p>
            <a:p>
              <a:pPr fontAlgn="base"/>
              <a:endParaRPr lang="en-US" sz="1050" dirty="0">
                <a:solidFill>
                  <a:srgbClr val="99291E"/>
                </a:solidFill>
                <a:latin typeface="Helvetica" pitchFamily="2" charset="0"/>
                <a:cs typeface="Helvetica" pitchFamily="2" charset="0"/>
              </a:endParaRPr>
            </a:p>
            <a:p>
              <a:pPr marL="171450" indent="-171450" fontAlgn="base">
                <a:buFont typeface="Courier New"/>
                <a:buChar char="o"/>
              </a:pPr>
              <a:endParaRPr lang="en-US" sz="1050" dirty="0">
                <a:solidFill>
                  <a:srgbClr val="000000"/>
                </a:solidFill>
                <a:latin typeface="Helvetica" pitchFamily="2" charset="0"/>
                <a:cs typeface="Helvetica" pitchFamily="2" charset="0"/>
              </a:endParaRPr>
            </a:p>
            <a:p>
              <a:pPr fontAlgn="base"/>
              <a:r>
                <a:rPr lang="en-US" sz="1200" dirty="0">
                  <a:solidFill>
                    <a:srgbClr val="4B4B4B"/>
                  </a:solidFill>
                  <a:latin typeface="Helvetica"/>
                  <a:cs typeface="Helvetica"/>
                </a:rPr>
                <a:t>The Texas Tech University core curriculum complies with Texas statutes and Texas Higher Education Coordinating Board rules.</a:t>
              </a:r>
            </a:p>
            <a:p>
              <a:pPr fontAlgn="base"/>
              <a:endParaRPr lang="en-US" sz="1200" b="1" dirty="0">
                <a:solidFill>
                  <a:srgbClr val="4B4B4B"/>
                </a:solidFill>
                <a:latin typeface="Helvetica" pitchFamily="2" charset="0"/>
              </a:endParaRPr>
            </a:p>
            <a:p>
              <a:pPr fontAlgn="base"/>
              <a:r>
                <a:rPr lang="en-US" sz="1050" b="1" dirty="0">
                  <a:solidFill>
                    <a:srgbClr val="4B4B4B"/>
                  </a:solidFill>
                  <a:latin typeface="Helvetica"/>
                  <a:cs typeface="Helvetica"/>
                </a:rPr>
                <a:t>** Students should refer to college and department degree requirements and recommendations when choosing core curriculum courses. Generally, completing the core curriculum should happen during the sophomore year.</a:t>
              </a:r>
              <a:endParaRPr lang="en-US" sz="1050">
                <a:solidFill>
                  <a:srgbClr val="4B4B4B"/>
                </a:solidFill>
                <a:latin typeface="Helvetica"/>
                <a:cs typeface="Helvetica"/>
              </a:endParaRPr>
            </a:p>
            <a:p>
              <a:endParaRPr lang="en-US" sz="1400" b="1" dirty="0">
                <a:solidFill>
                  <a:srgbClr val="99291E"/>
                </a:solidFill>
                <a:latin typeface="Helvetica" pitchFamily="2" charset="0"/>
              </a:endParaRPr>
            </a:p>
            <a:p>
              <a:r>
                <a:rPr lang="en-US" b="1" dirty="0">
                  <a:solidFill>
                    <a:srgbClr val="99291E"/>
                  </a:solidFill>
                  <a:latin typeface="Helvetica"/>
                  <a:cs typeface="Helvetica"/>
                </a:rPr>
                <a:t>2 - Major Specific Courses</a:t>
              </a:r>
            </a:p>
            <a:p>
              <a:r>
                <a:rPr lang="en-US" sz="1200" dirty="0">
                  <a:solidFill>
                    <a:srgbClr val="4B4B4B"/>
                  </a:solidFill>
                  <a:latin typeface="Helvetica"/>
                  <a:cs typeface="Helvetica"/>
                </a:rPr>
                <a:t>These are the specialized courses that will qualify the student to graduate with a degree in their chosen major, and they can be divided into the following:</a:t>
              </a:r>
            </a:p>
            <a:p>
              <a:endParaRPr lang="en-US" sz="1200" dirty="0">
                <a:solidFill>
                  <a:srgbClr val="4B4B4B"/>
                </a:solidFill>
                <a:latin typeface="Helvetica"/>
                <a:cs typeface="Helvetica"/>
              </a:endParaRPr>
            </a:p>
            <a:p>
              <a:pPr marL="171450" lvl="0" indent="-171450">
                <a:buFont typeface="Courier New"/>
                <a:buChar char="o"/>
              </a:pPr>
              <a:r>
                <a:rPr lang="en-US" sz="1200" dirty="0">
                  <a:solidFill>
                    <a:srgbClr val="4B4B4B"/>
                  </a:solidFill>
                  <a:latin typeface="Helvetica"/>
                  <a:cs typeface="Helvetica"/>
                </a:rPr>
                <a:t>Courses that are shared among several         majors from a certain college.</a:t>
              </a:r>
            </a:p>
            <a:p>
              <a:pPr marL="171450" lvl="0" indent="-171450">
                <a:buFont typeface="Courier New"/>
                <a:buChar char="o"/>
              </a:pPr>
              <a:r>
                <a:rPr lang="en-US" sz="1200" dirty="0">
                  <a:solidFill>
                    <a:srgbClr val="4B4B4B"/>
                  </a:solidFill>
                  <a:latin typeface="Helvetica"/>
                  <a:cs typeface="Helvetica"/>
                </a:rPr>
                <a:t>More concentrated courses specifically required for that major.</a:t>
              </a:r>
            </a:p>
            <a:p>
              <a:pPr marL="171450" lvl="0" indent="-171450">
                <a:buFont typeface="Courier New"/>
                <a:buChar char="o"/>
              </a:pPr>
              <a:r>
                <a:rPr lang="en-US" sz="1200" dirty="0">
                  <a:solidFill>
                    <a:srgbClr val="4B4B4B"/>
                  </a:solidFill>
                  <a:latin typeface="Helvetica"/>
                  <a:cs typeface="Helvetica"/>
                </a:rPr>
                <a:t>Electives.</a:t>
              </a:r>
              <a:endParaRPr lang="en-US" sz="1200" dirty="0">
                <a:solidFill>
                  <a:srgbClr val="4B4B4B"/>
                </a:solidFill>
                <a:latin typeface="Helvetica" pitchFamily="2" charset="0"/>
                <a:cs typeface="Helvetica" pitchFamily="2" charset="0"/>
              </a:endParaRPr>
            </a:p>
            <a:p>
              <a:pPr marL="171450" indent="-171450">
                <a:buFont typeface="Courier New"/>
                <a:buChar char="o"/>
              </a:pPr>
              <a:r>
                <a:rPr lang="en-US" sz="1200" dirty="0">
                  <a:solidFill>
                    <a:srgbClr val="4B4B4B"/>
                  </a:solidFill>
                  <a:latin typeface="Helvetica"/>
                  <a:cs typeface="Helvetica"/>
                </a:rPr>
                <a:t>Additional core requirements.</a:t>
              </a:r>
              <a:endParaRPr lang="en-US" dirty="0"/>
            </a:p>
          </p:txBody>
        </p:sp>
        <p:sp>
          <p:nvSpPr>
            <p:cNvPr id="11" name="Rounded Rectangle 12">
              <a:extLst>
                <a:ext uri="{FF2B5EF4-FFF2-40B4-BE49-F238E27FC236}">
                  <a16:creationId xmlns:a16="http://schemas.microsoft.com/office/drawing/2014/main" id="{81B23AFB-6352-4EF8-9FF8-A27C18D2088F}"/>
                </a:ext>
              </a:extLst>
            </p:cNvPr>
            <p:cNvSpPr/>
            <p:nvPr/>
          </p:nvSpPr>
          <p:spPr>
            <a:xfrm>
              <a:off x="3634202" y="3864309"/>
              <a:ext cx="3790176" cy="357772"/>
            </a:xfrm>
            <a:prstGeom prst="roundRect">
              <a:avLst>
                <a:gd name="adj" fmla="val 26837"/>
              </a:avLst>
            </a:prstGeom>
            <a:solidFill>
              <a:srgbClr val="99291E"/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r>
                <a:rPr lang="en-US" sz="900" dirty="0">
                  <a:solidFill>
                    <a:schemeClr val="bg1"/>
                  </a:solidFill>
                  <a:ea typeface="+mn-lt"/>
                  <a:cs typeface="+mn-lt"/>
                </a:rPr>
                <a:t>https://catalog.ttu.edu/preview_program.php?catoid=21&amp;poid=14116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Left Arrow 13">
              <a:extLst>
                <a:ext uri="{FF2B5EF4-FFF2-40B4-BE49-F238E27FC236}">
                  <a16:creationId xmlns:a16="http://schemas.microsoft.com/office/drawing/2014/main" id="{A4614788-A3C3-4366-A08F-CF53702EFDB0}"/>
                </a:ext>
              </a:extLst>
            </p:cNvPr>
            <p:cNvSpPr/>
            <p:nvPr/>
          </p:nvSpPr>
          <p:spPr>
            <a:xfrm rot="4285508">
              <a:off x="7101830" y="4043805"/>
              <a:ext cx="238207" cy="134577"/>
            </a:xfrm>
            <a:prstGeom prst="leftArrow">
              <a:avLst>
                <a:gd name="adj1" fmla="val 24885"/>
                <a:gd name="adj2" fmla="val 122520"/>
              </a:avLst>
            </a:prstGeom>
            <a:solidFill>
              <a:srgbClr val="333333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8228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01ED6CA-E81B-0E4B-8D3E-72CB4423EF32}"/>
              </a:ext>
            </a:extLst>
          </p:cNvPr>
          <p:cNvCxnSpPr>
            <a:cxnSpLocks/>
          </p:cNvCxnSpPr>
          <p:nvPr/>
        </p:nvCxnSpPr>
        <p:spPr>
          <a:xfrm>
            <a:off x="3209184" y="1387288"/>
            <a:ext cx="0" cy="5683624"/>
          </a:xfrm>
          <a:prstGeom prst="line">
            <a:avLst/>
          </a:prstGeom>
          <a:ln w="85725">
            <a:solidFill>
              <a:srgbClr val="4B4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B08CC30-CBD5-F245-AB0E-72A62D9F1EC1}"/>
              </a:ext>
            </a:extLst>
          </p:cNvPr>
          <p:cNvSpPr txBox="1"/>
          <p:nvPr/>
        </p:nvSpPr>
        <p:spPr>
          <a:xfrm>
            <a:off x="400025" y="1689943"/>
            <a:ext cx="2407729" cy="33239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3000" b="1" dirty="0">
                <a:solidFill>
                  <a:srgbClr val="99291E"/>
                </a:solidFill>
                <a:latin typeface="Helvetica"/>
                <a:cs typeface="Helvetica"/>
              </a:rPr>
              <a:t>What courses</a:t>
            </a:r>
            <a:endParaRPr lang="en-US" sz="3000" dirty="0">
              <a:solidFill>
                <a:srgbClr val="99291E"/>
              </a:solidFill>
              <a:latin typeface="Helvetica"/>
              <a:cs typeface="Helvetica"/>
            </a:endParaRPr>
          </a:p>
          <a:p>
            <a:pPr algn="r"/>
            <a:r>
              <a:rPr lang="en-US" sz="3000" b="1" dirty="0">
                <a:solidFill>
                  <a:srgbClr val="99291E"/>
                </a:solidFill>
                <a:latin typeface="Helvetica"/>
                <a:cs typeface="Helvetica"/>
              </a:rPr>
              <a:t>are going</a:t>
            </a:r>
            <a:endParaRPr lang="en-US" sz="3000" dirty="0">
              <a:solidFill>
                <a:srgbClr val="99291E"/>
              </a:solidFill>
              <a:latin typeface="Helvetica"/>
              <a:cs typeface="Helvetica"/>
            </a:endParaRPr>
          </a:p>
          <a:p>
            <a:pPr algn="r"/>
            <a:r>
              <a:rPr lang="en-US" sz="3000" b="1" dirty="0">
                <a:solidFill>
                  <a:srgbClr val="99291E"/>
                </a:solidFill>
                <a:latin typeface="Helvetica"/>
                <a:cs typeface="Helvetica"/>
              </a:rPr>
              <a:t>to count towards the explored majors?</a:t>
            </a:r>
            <a:endParaRPr lang="en-US" sz="3000">
              <a:solidFill>
                <a:srgbClr val="99291E"/>
              </a:solidFill>
              <a:latin typeface="Helvetica"/>
              <a:cs typeface="Helvetic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3AE426-1093-5D40-A496-3E6E43D6C975}"/>
              </a:ext>
            </a:extLst>
          </p:cNvPr>
          <p:cNvSpPr/>
          <p:nvPr/>
        </p:nvSpPr>
        <p:spPr>
          <a:xfrm>
            <a:off x="3610615" y="1185611"/>
            <a:ext cx="3245561" cy="65556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dirty="0">
                <a:solidFill>
                  <a:srgbClr val="4B4B4B"/>
                </a:solidFill>
                <a:latin typeface="Helvetica"/>
                <a:cs typeface="Helvetica"/>
              </a:rPr>
              <a:t>UA advisors will aid the exploring student in finding courses that apply to all the explored majors.</a:t>
            </a:r>
          </a:p>
          <a:p>
            <a:pPr lvl="0"/>
            <a:endParaRPr lang="en-US" sz="1400" b="1" dirty="0">
              <a:solidFill>
                <a:srgbClr val="4B4B4B"/>
              </a:solidFill>
              <a:latin typeface="Helvetica" pitchFamily="2" charset="0"/>
              <a:cs typeface="Helvetica"/>
            </a:endParaRPr>
          </a:p>
          <a:p>
            <a:pPr lvl="0"/>
            <a:r>
              <a:rPr lang="en-US" sz="1400" dirty="0">
                <a:solidFill>
                  <a:srgbClr val="4B4B4B"/>
                </a:solidFill>
                <a:latin typeface="Helvetica"/>
                <a:cs typeface="Helvetica"/>
              </a:rPr>
              <a:t>The success of this strategy depends on the number of courses the exploring student is transferring in, and the majors that the exploring student is interested in. </a:t>
            </a:r>
          </a:p>
          <a:p>
            <a:pPr lvl="0"/>
            <a:endParaRPr lang="en-US" sz="1400" dirty="0">
              <a:solidFill>
                <a:srgbClr val="4B4B4B"/>
              </a:solidFill>
              <a:latin typeface="Helvetica" pitchFamily="2" charset="0"/>
              <a:cs typeface="Helvetica"/>
            </a:endParaRPr>
          </a:p>
          <a:p>
            <a:r>
              <a:rPr lang="en-US" sz="1400" dirty="0">
                <a:solidFill>
                  <a:srgbClr val="4B4B4B"/>
                </a:solidFill>
                <a:latin typeface="Helvetica"/>
                <a:cs typeface="Helvetica"/>
              </a:rPr>
              <a:t>However, this plan is only made possible if:</a:t>
            </a:r>
          </a:p>
          <a:p>
            <a:pPr lvl="0"/>
            <a:endParaRPr lang="en-US" sz="1400" dirty="0">
              <a:solidFill>
                <a:srgbClr val="4B4B4B"/>
              </a:solidFill>
              <a:latin typeface="Helvetica" pitchFamily="2" charset="0"/>
            </a:endParaRPr>
          </a:p>
          <a:p>
            <a:pPr marL="342900" lvl="0" indent="-342900">
              <a:buAutoNum type="alphaLcParenR"/>
            </a:pPr>
            <a:r>
              <a:rPr lang="en-US" sz="1400" dirty="0">
                <a:solidFill>
                  <a:srgbClr val="4B4B4B"/>
                </a:solidFill>
                <a:latin typeface="Helvetica"/>
                <a:cs typeface="Helvetica"/>
              </a:rPr>
              <a:t>There are courses that are required for all majors on campus.</a:t>
            </a:r>
          </a:p>
          <a:p>
            <a:pPr marL="342900" lvl="0" indent="-342900">
              <a:buAutoNum type="alphaLcParenR"/>
            </a:pPr>
            <a:endParaRPr lang="en-US" sz="1400" dirty="0">
              <a:solidFill>
                <a:srgbClr val="4B4B4B"/>
              </a:solidFill>
              <a:latin typeface="Helvetica" pitchFamily="2" charset="0"/>
              <a:cs typeface="Helvetica"/>
            </a:endParaRPr>
          </a:p>
          <a:p>
            <a:pPr marL="342900" indent="-342900">
              <a:buAutoNum type="alphaLcParenR"/>
            </a:pPr>
            <a:r>
              <a:rPr lang="en-US" sz="1400" dirty="0">
                <a:solidFill>
                  <a:srgbClr val="4B4B4B"/>
                </a:solidFill>
                <a:latin typeface="Helvetica"/>
                <a:cs typeface="Helvetica"/>
              </a:rPr>
              <a:t>There are majors that require </a:t>
            </a:r>
            <a:r>
              <a:rPr lang="en-US" sz="1400">
                <a:solidFill>
                  <a:srgbClr val="4B4B4B"/>
                </a:solidFill>
                <a:latin typeface="Helvetica"/>
                <a:cs typeface="Helvetica"/>
              </a:rPr>
              <a:t>similar courses.</a:t>
            </a:r>
            <a:endParaRPr lang="en-US" sz="1400">
              <a:solidFill>
                <a:srgbClr val="4B4B4B"/>
              </a:solidFill>
              <a:latin typeface="Helvetica" pitchFamily="2" charset="0"/>
              <a:cs typeface="Helvetica"/>
            </a:endParaRPr>
          </a:p>
          <a:p>
            <a:pPr marL="342900" indent="-342900">
              <a:buAutoNum type="alphaLcParenR"/>
            </a:pPr>
            <a:endParaRPr lang="en-US" sz="1400" dirty="0">
              <a:solidFill>
                <a:srgbClr val="4B4B4B"/>
              </a:solidFill>
              <a:latin typeface="Helvetica"/>
              <a:cs typeface="Helvetica"/>
            </a:endParaRPr>
          </a:p>
          <a:p>
            <a:pPr marL="342900" indent="-342900">
              <a:buAutoNum type="alphaLcParenR"/>
            </a:pPr>
            <a:r>
              <a:rPr lang="en-US" sz="1400" dirty="0">
                <a:solidFill>
                  <a:srgbClr val="4B4B4B"/>
                </a:solidFill>
                <a:latin typeface="Helvetica"/>
                <a:cs typeface="Helvetica"/>
              </a:rPr>
              <a:t>There are courses that are required for a certain major but will count as an elective for another.</a:t>
            </a:r>
            <a:endParaRPr lang="en-US" sz="1400">
              <a:solidFill>
                <a:srgbClr val="4B4B4B"/>
              </a:solidFill>
              <a:latin typeface="Helvetica"/>
              <a:cs typeface="Helvetica"/>
            </a:endParaRPr>
          </a:p>
          <a:p>
            <a:pPr lvl="0"/>
            <a:endParaRPr lang="en-US" sz="1400" dirty="0">
              <a:solidFill>
                <a:srgbClr val="4B4B4B"/>
              </a:solidFill>
              <a:latin typeface="Helvetica" pitchFamily="2" charset="0"/>
              <a:cs typeface="Helvetica"/>
            </a:endParaRPr>
          </a:p>
          <a:p>
            <a:pPr lvl="0"/>
            <a:r>
              <a:rPr lang="en-US" sz="1400" dirty="0">
                <a:solidFill>
                  <a:srgbClr val="4B4B4B"/>
                </a:solidFill>
                <a:latin typeface="Helvetica"/>
                <a:cs typeface="Helvetica"/>
              </a:rPr>
              <a:t>The goal is to give the student two semesters’ worth of coursework that won’t be lost, or fall through, </a:t>
            </a:r>
          </a:p>
          <a:p>
            <a:pPr lvl="0"/>
            <a:r>
              <a:rPr lang="en-US" sz="1400" dirty="0">
                <a:solidFill>
                  <a:srgbClr val="4B4B4B"/>
                </a:solidFill>
                <a:latin typeface="Helvetica" pitchFamily="2" charset="0"/>
              </a:rPr>
              <a:t>no matter what option they decide on at the end of the two-semester period.</a:t>
            </a:r>
          </a:p>
          <a:p>
            <a:pPr lvl="0"/>
            <a:endParaRPr lang="en-US" sz="1400" b="1" dirty="0">
              <a:solidFill>
                <a:srgbClr val="4B4B4B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452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statue of a person&#10;&#10;Description automatically generated">
            <a:extLst>
              <a:ext uri="{FF2B5EF4-FFF2-40B4-BE49-F238E27FC236}">
                <a16:creationId xmlns:a16="http://schemas.microsoft.com/office/drawing/2014/main" id="{5C6FF485-4DFB-47DA-94BE-F232534253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41" r="16382"/>
          <a:stretch/>
        </p:blipFill>
        <p:spPr>
          <a:xfrm>
            <a:off x="4610098" y="0"/>
            <a:ext cx="3917676" cy="84582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A38182-39DC-E747-9BE2-05175A44A946}"/>
              </a:ext>
            </a:extLst>
          </p:cNvPr>
          <p:cNvCxnSpPr>
            <a:cxnSpLocks/>
          </p:cNvCxnSpPr>
          <p:nvPr/>
        </p:nvCxnSpPr>
        <p:spPr>
          <a:xfrm>
            <a:off x="4610099" y="1387288"/>
            <a:ext cx="0" cy="5683624"/>
          </a:xfrm>
          <a:prstGeom prst="line">
            <a:avLst/>
          </a:prstGeom>
          <a:ln w="85725">
            <a:solidFill>
              <a:srgbClr val="333333"/>
            </a:solidFill>
          </a:ln>
          <a:effectLst>
            <a:outerShdw blurRad="50800" dir="8100000" algn="tr" rotWithShape="0">
              <a:prstClr val="black">
                <a:alpha val="8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132CB127-FD94-4D23-9784-A4D584FD58B0}"/>
              </a:ext>
            </a:extLst>
          </p:cNvPr>
          <p:cNvGrpSpPr/>
          <p:nvPr/>
        </p:nvGrpSpPr>
        <p:grpSpPr>
          <a:xfrm>
            <a:off x="983539" y="719218"/>
            <a:ext cx="3245561" cy="6863417"/>
            <a:chOff x="983539" y="1059001"/>
            <a:chExt cx="3245561" cy="686341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132071-0692-436B-95AC-0FBA952A8F6A}"/>
                </a:ext>
              </a:extLst>
            </p:cNvPr>
            <p:cNvSpPr/>
            <p:nvPr/>
          </p:nvSpPr>
          <p:spPr>
            <a:xfrm>
              <a:off x="983539" y="1059001"/>
              <a:ext cx="3245561" cy="6863417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lvl="0" algn="r"/>
              <a:r>
                <a:rPr lang="en-US" sz="1400" dirty="0">
                  <a:solidFill>
                    <a:srgbClr val="4B4B4B"/>
                  </a:solidFill>
                  <a:latin typeface="Helvetica"/>
                  <a:cs typeface="Helvetica"/>
                </a:rPr>
                <a:t>Exploring students have two valuable online tools that can aid them in the process of choosing the right courses:</a:t>
              </a:r>
            </a:p>
            <a:p>
              <a:pPr lvl="0" algn="r"/>
              <a:endParaRPr lang="en-US" sz="1400" dirty="0">
                <a:solidFill>
                  <a:srgbClr val="4B4B4B"/>
                </a:solidFill>
                <a:latin typeface="Helvetica" pitchFamily="2" charset="0"/>
              </a:endParaRPr>
            </a:p>
            <a:p>
              <a:pPr lvl="0" algn="r"/>
              <a:endParaRPr lang="en-US" sz="1400" dirty="0">
                <a:solidFill>
                  <a:srgbClr val="4B4B4B"/>
                </a:solidFill>
                <a:latin typeface="Helvetica" pitchFamily="2" charset="0"/>
              </a:endParaRPr>
            </a:p>
            <a:p>
              <a:pPr lvl="0" algn="r"/>
              <a:endParaRPr lang="en-US" sz="1400" dirty="0">
                <a:solidFill>
                  <a:srgbClr val="4B4B4B"/>
                </a:solidFill>
                <a:latin typeface="Helvetica" pitchFamily="2" charset="0"/>
              </a:endParaRPr>
            </a:p>
            <a:p>
              <a:pPr lvl="0" algn="r"/>
              <a:endParaRPr lang="en-US" sz="1400" dirty="0">
                <a:solidFill>
                  <a:srgbClr val="4B4B4B"/>
                </a:solidFill>
                <a:latin typeface="Helvetica" pitchFamily="2" charset="0"/>
              </a:endParaRPr>
            </a:p>
            <a:p>
              <a:pPr lvl="0" algn="r"/>
              <a:endParaRPr lang="en-US" sz="1400" dirty="0">
                <a:solidFill>
                  <a:srgbClr val="4B4B4B"/>
                </a:solidFill>
                <a:latin typeface="Helvetica" pitchFamily="2" charset="0"/>
              </a:endParaRPr>
            </a:p>
            <a:p>
              <a:pPr lvl="0" algn="r"/>
              <a:endParaRPr lang="en-US" sz="1400" dirty="0">
                <a:solidFill>
                  <a:srgbClr val="4B4B4B"/>
                </a:solidFill>
                <a:latin typeface="Helvetica" pitchFamily="2" charset="0"/>
              </a:endParaRPr>
            </a:p>
            <a:p>
              <a:pPr lvl="0"/>
              <a:endParaRPr lang="en-US" sz="1400" dirty="0">
                <a:solidFill>
                  <a:srgbClr val="4B4B4B"/>
                </a:solidFill>
                <a:latin typeface="Helvetica" pitchFamily="2" charset="0"/>
                <a:cs typeface="Helvetica" pitchFamily="2" charset="0"/>
              </a:endParaRPr>
            </a:p>
            <a:p>
              <a:pPr lvl="0"/>
              <a:r>
                <a:rPr lang="en-US" sz="1400" b="1" dirty="0" err="1">
                  <a:solidFill>
                    <a:srgbClr val="4B4B4B"/>
                  </a:solidFill>
                  <a:latin typeface="Helvetica"/>
                  <a:cs typeface="Helvetica"/>
                </a:rPr>
                <a:t>Degreeworks</a:t>
              </a:r>
              <a:r>
                <a:rPr lang="en-US" sz="1400" dirty="0">
                  <a:solidFill>
                    <a:srgbClr val="4B4B4B"/>
                  </a:solidFill>
                  <a:latin typeface="Helvetica"/>
                  <a:cs typeface="Helvetica"/>
                </a:rPr>
                <a:t>, is a degree auditing program that allows the student, and their advisor, to see:</a:t>
              </a:r>
            </a:p>
            <a:p>
              <a:pPr lvl="0" algn="r"/>
              <a:endParaRPr lang="en-US" sz="1400" dirty="0">
                <a:solidFill>
                  <a:srgbClr val="4B4B4B"/>
                </a:solidFill>
                <a:latin typeface="Helvetica" pitchFamily="2" charset="0"/>
              </a:endParaRPr>
            </a:p>
            <a:p>
              <a:pPr marL="285750" lvl="0" indent="-285750">
                <a:buFontTx/>
                <a:buChar char="-"/>
              </a:pPr>
              <a:r>
                <a:rPr lang="en-US" sz="1200" dirty="0">
                  <a:solidFill>
                    <a:srgbClr val="4B4B4B"/>
                  </a:solidFill>
                  <a:latin typeface="Helvetica"/>
                  <a:cs typeface="Helvetica"/>
                </a:rPr>
                <a:t>How previous credit fits within a certain degree plan.</a:t>
              </a:r>
            </a:p>
            <a:p>
              <a:pPr marL="285750" lvl="0" indent="-285750">
                <a:buFontTx/>
                <a:buChar char="-"/>
              </a:pPr>
              <a:r>
                <a:rPr lang="en-US" sz="1200" dirty="0">
                  <a:solidFill>
                    <a:srgbClr val="4B4B4B"/>
                  </a:solidFill>
                  <a:latin typeface="Helvetica"/>
                  <a:cs typeface="Helvetica"/>
                </a:rPr>
                <a:t>What courses are still needed before graduation.</a:t>
              </a:r>
            </a:p>
            <a:p>
              <a:pPr marL="285750" lvl="0" indent="-285750">
                <a:buFontTx/>
                <a:buChar char="-"/>
              </a:pPr>
              <a:r>
                <a:rPr lang="en-US" sz="1200" dirty="0">
                  <a:solidFill>
                    <a:srgbClr val="4B4B4B"/>
                  </a:solidFill>
                  <a:latin typeface="Helvetica"/>
                  <a:cs typeface="Helvetica"/>
                </a:rPr>
                <a:t>What courses might fall through the degree plan of concern.</a:t>
              </a:r>
            </a:p>
            <a:p>
              <a:pPr lvl="0" algn="r"/>
              <a:endParaRPr lang="en-US" sz="1400" dirty="0">
                <a:solidFill>
                  <a:srgbClr val="4B4B4B"/>
                </a:solidFill>
                <a:latin typeface="Helvetica" pitchFamily="2" charset="0"/>
              </a:endParaRPr>
            </a:p>
            <a:p>
              <a:r>
                <a:rPr lang="en-US" sz="1400" dirty="0">
                  <a:solidFill>
                    <a:srgbClr val="4B4B4B"/>
                  </a:solidFill>
                  <a:latin typeface="Helvetica"/>
                  <a:cs typeface="Helvetica"/>
                </a:rPr>
                <a:t>The </a:t>
              </a:r>
              <a:r>
                <a:rPr lang="en-US" sz="1400" b="1" dirty="0">
                  <a:solidFill>
                    <a:srgbClr val="4B4B4B"/>
                  </a:solidFill>
                  <a:latin typeface="Helvetica"/>
                  <a:cs typeface="Helvetica"/>
                </a:rPr>
                <a:t>TTU Catalog </a:t>
              </a:r>
              <a:r>
                <a:rPr lang="en-US" sz="1400" dirty="0">
                  <a:solidFill>
                    <a:srgbClr val="4B4B4B"/>
                  </a:solidFill>
                  <a:latin typeface="Helvetica"/>
                  <a:cs typeface="Helvetica"/>
                </a:rPr>
                <a:t>contains:</a:t>
              </a:r>
            </a:p>
            <a:p>
              <a:pPr lvl="0" algn="r"/>
              <a:endParaRPr lang="en-US" sz="1400" dirty="0">
                <a:solidFill>
                  <a:srgbClr val="4B4B4B"/>
                </a:solidFill>
                <a:latin typeface="Helvetica" pitchFamily="2" charset="0"/>
              </a:endParaRPr>
            </a:p>
            <a:p>
              <a:pPr marL="285750" lvl="0" indent="-285750">
                <a:buFontTx/>
                <a:buChar char="-"/>
              </a:pPr>
              <a:r>
                <a:rPr lang="en-US" sz="1200" dirty="0">
                  <a:solidFill>
                    <a:srgbClr val="4B4B4B"/>
                  </a:solidFill>
                  <a:latin typeface="Helvetica"/>
                  <a:cs typeface="Helvetica"/>
                </a:rPr>
                <a:t>A description of the explored major.</a:t>
              </a:r>
            </a:p>
            <a:p>
              <a:pPr marL="285750" lvl="0" indent="-285750">
                <a:buFontTx/>
                <a:buChar char="-"/>
              </a:pPr>
              <a:r>
                <a:rPr lang="en-US" sz="1200" dirty="0">
                  <a:solidFill>
                    <a:srgbClr val="4B4B4B"/>
                  </a:solidFill>
                  <a:latin typeface="Helvetica"/>
                  <a:cs typeface="Helvetica"/>
                </a:rPr>
                <a:t>A description of the required coursework. </a:t>
              </a:r>
            </a:p>
            <a:p>
              <a:pPr marL="285750" lvl="0" indent="-285750">
                <a:buFontTx/>
                <a:buChar char="-"/>
              </a:pPr>
              <a:r>
                <a:rPr lang="en-US" sz="1200" dirty="0">
                  <a:solidFill>
                    <a:srgbClr val="4B4B4B"/>
                  </a:solidFill>
                  <a:latin typeface="Helvetica"/>
                  <a:cs typeface="Helvetica"/>
                </a:rPr>
                <a:t>A recommended 4-year degree plan.</a:t>
              </a:r>
            </a:p>
            <a:p>
              <a:pPr lvl="0" algn="r"/>
              <a:endParaRPr lang="en-US" sz="1200" dirty="0">
                <a:solidFill>
                  <a:srgbClr val="4B4B4B"/>
                </a:solidFill>
                <a:latin typeface="Helvetica" pitchFamily="2" charset="0"/>
              </a:endParaRPr>
            </a:p>
            <a:p>
              <a:pPr lvl="0" algn="ctr"/>
              <a:r>
                <a:rPr lang="en-US" sz="1400" i="1" dirty="0">
                  <a:solidFill>
                    <a:srgbClr val="4B4B4B"/>
                  </a:solidFill>
                  <a:latin typeface="Helvetica"/>
                  <a:cs typeface="Helvetica"/>
                </a:rPr>
                <a:t>It is recommended that the student check with their advisor when choosing courses to make sure all pre-requisites are met and that the student has access to those courses.</a:t>
              </a:r>
              <a:endParaRPr lang="en-US" sz="1400" i="1" dirty="0">
                <a:solidFill>
                  <a:srgbClr val="3C3837"/>
                </a:solidFill>
                <a:latin typeface="Helvetica"/>
                <a:cs typeface="Helvetica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A642121-7AB0-4031-BF99-E4846BDD91DE}"/>
                </a:ext>
              </a:extLst>
            </p:cNvPr>
            <p:cNvGrpSpPr/>
            <p:nvPr/>
          </p:nvGrpSpPr>
          <p:grpSpPr>
            <a:xfrm>
              <a:off x="1090014" y="1929933"/>
              <a:ext cx="3038659" cy="1048251"/>
              <a:chOff x="1090014" y="1820604"/>
              <a:chExt cx="3038659" cy="1048251"/>
            </a:xfrm>
          </p:grpSpPr>
          <p:sp>
            <p:nvSpPr>
              <p:cNvPr id="15" name="Rounded Rectangle 12">
                <a:extLst>
                  <a:ext uri="{FF2B5EF4-FFF2-40B4-BE49-F238E27FC236}">
                    <a16:creationId xmlns:a16="http://schemas.microsoft.com/office/drawing/2014/main" id="{7678FA21-52ED-4A90-86CA-5FB038FBB900}"/>
                  </a:ext>
                </a:extLst>
              </p:cNvPr>
              <p:cNvSpPr/>
              <p:nvPr/>
            </p:nvSpPr>
            <p:spPr>
              <a:xfrm>
                <a:off x="1090014" y="1820604"/>
                <a:ext cx="3038659" cy="357772"/>
              </a:xfrm>
              <a:prstGeom prst="roundRect">
                <a:avLst>
                  <a:gd name="adj" fmla="val 26837"/>
                </a:avLst>
              </a:prstGeom>
              <a:solidFill>
                <a:srgbClr val="99291E"/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https://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degreeworks.texastech.edu</a:t>
                </a:r>
                <a:r>
                  <a:rPr lang="en-US" sz="1400" dirty="0">
                    <a:solidFill>
                      <a:schemeClr val="bg1"/>
                    </a:solidFill>
                  </a:rPr>
                  <a:t>/ </a:t>
                </a:r>
              </a:p>
            </p:txBody>
          </p:sp>
          <p:sp>
            <p:nvSpPr>
              <p:cNvPr id="19" name="Left Arrow 13">
                <a:extLst>
                  <a:ext uri="{FF2B5EF4-FFF2-40B4-BE49-F238E27FC236}">
                    <a16:creationId xmlns:a16="http://schemas.microsoft.com/office/drawing/2014/main" id="{763CAA5F-0CB3-44A8-87F2-55D8B7CFA770}"/>
                  </a:ext>
                </a:extLst>
              </p:cNvPr>
              <p:cNvSpPr/>
              <p:nvPr/>
            </p:nvSpPr>
            <p:spPr>
              <a:xfrm rot="4285508">
                <a:off x="3923063" y="2157484"/>
                <a:ext cx="238207" cy="134577"/>
              </a:xfrm>
              <a:prstGeom prst="leftArrow">
                <a:avLst>
                  <a:gd name="adj1" fmla="val 24885"/>
                  <a:gd name="adj2" fmla="val 122520"/>
                </a:avLst>
              </a:prstGeom>
              <a:solidFill>
                <a:srgbClr val="333333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ounded Rectangle 14">
                <a:extLst>
                  <a:ext uri="{FF2B5EF4-FFF2-40B4-BE49-F238E27FC236}">
                    <a16:creationId xmlns:a16="http://schemas.microsoft.com/office/drawing/2014/main" id="{8F5C91B7-7CD1-4C51-8360-BDC425DDDC72}"/>
                  </a:ext>
                </a:extLst>
              </p:cNvPr>
              <p:cNvSpPr/>
              <p:nvPr/>
            </p:nvSpPr>
            <p:spPr>
              <a:xfrm>
                <a:off x="1537288" y="2458754"/>
                <a:ext cx="2145042" cy="357772"/>
              </a:xfrm>
              <a:prstGeom prst="roundRect">
                <a:avLst>
                  <a:gd name="adj" fmla="val 26837"/>
                </a:avLst>
              </a:prstGeom>
              <a:solidFill>
                <a:srgbClr val="99291E"/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/>
                  <a:t>https://</a:t>
                </a:r>
                <a:r>
                  <a:rPr lang="en-US" sz="1400" dirty="0" err="1"/>
                  <a:t>catalog.ttu.edu</a:t>
                </a:r>
                <a:r>
                  <a:rPr lang="en-US" sz="1400" dirty="0"/>
                  <a:t>/</a:t>
                </a:r>
              </a:p>
            </p:txBody>
          </p:sp>
          <p:sp>
            <p:nvSpPr>
              <p:cNvPr id="21" name="Left Arrow 15">
                <a:extLst>
                  <a:ext uri="{FF2B5EF4-FFF2-40B4-BE49-F238E27FC236}">
                    <a16:creationId xmlns:a16="http://schemas.microsoft.com/office/drawing/2014/main" id="{BC663C6C-BF9F-4112-B20F-309E0ED0730B}"/>
                  </a:ext>
                </a:extLst>
              </p:cNvPr>
              <p:cNvSpPr/>
              <p:nvPr/>
            </p:nvSpPr>
            <p:spPr>
              <a:xfrm rot="4285508">
                <a:off x="3923704" y="2682463"/>
                <a:ext cx="238207" cy="134577"/>
              </a:xfrm>
              <a:prstGeom prst="leftArrow">
                <a:avLst>
                  <a:gd name="adj1" fmla="val 24885"/>
                  <a:gd name="adj2" fmla="val 122520"/>
                </a:avLst>
              </a:prstGeom>
              <a:solidFill>
                <a:srgbClr val="333333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5FF70371-09E9-412F-A557-0650C31638C1}"/>
              </a:ext>
            </a:extLst>
          </p:cNvPr>
          <p:cNvSpPr/>
          <p:nvPr/>
        </p:nvSpPr>
        <p:spPr>
          <a:xfrm>
            <a:off x="4610099" y="-196101"/>
            <a:ext cx="4038063" cy="8694057"/>
          </a:xfrm>
          <a:prstGeom prst="rect">
            <a:avLst/>
          </a:prstGeom>
          <a:solidFill>
            <a:srgbClr val="99291E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54" dirty="0"/>
          </a:p>
        </p:txBody>
      </p:sp>
    </p:spTree>
    <p:extLst>
      <p:ext uri="{BB962C8B-B14F-4D97-AF65-F5344CB8AC3E}">
        <p14:creationId xmlns:p14="http://schemas.microsoft.com/office/powerpoint/2010/main" val="2683851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uilding, outdoor&#10;&#10;Description automatically generated">
            <a:extLst>
              <a:ext uri="{FF2B5EF4-FFF2-40B4-BE49-F238E27FC236}">
                <a16:creationId xmlns:a16="http://schemas.microsoft.com/office/drawing/2014/main" id="{40CB24F5-74B8-6647-B8F5-1DC522F16E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1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33"/>
          <a:stretch/>
        </p:blipFill>
        <p:spPr>
          <a:xfrm>
            <a:off x="0" y="0"/>
            <a:ext cx="8458200" cy="8458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519908-0870-9544-BD88-932D92637252}"/>
              </a:ext>
            </a:extLst>
          </p:cNvPr>
          <p:cNvSpPr/>
          <p:nvPr/>
        </p:nvSpPr>
        <p:spPr>
          <a:xfrm>
            <a:off x="0" y="0"/>
            <a:ext cx="8458199" cy="8458200"/>
          </a:xfrm>
          <a:prstGeom prst="rect">
            <a:avLst/>
          </a:prstGeom>
          <a:solidFill>
            <a:srgbClr val="99291E">
              <a:alpha val="6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54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AC778E-8644-234C-8FC4-792FFEC015F5}"/>
              </a:ext>
            </a:extLst>
          </p:cNvPr>
          <p:cNvSpPr txBox="1"/>
          <p:nvPr/>
        </p:nvSpPr>
        <p:spPr>
          <a:xfrm>
            <a:off x="4229099" y="643503"/>
            <a:ext cx="2350427" cy="717119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i="1" u="sng" dirty="0">
                <a:solidFill>
                  <a:srgbClr val="99291E"/>
                </a:solidFill>
                <a:latin typeface="Helvetica"/>
                <a:cs typeface="Helvetica"/>
              </a:rPr>
              <a:t>(X)</a:t>
            </a:r>
            <a:r>
              <a:rPr lang="en-US" sz="1200" b="1" i="1" u="sng" dirty="0">
                <a:solidFill>
                  <a:srgbClr val="99291E"/>
                </a:solidFill>
                <a:latin typeface="Helvetica"/>
                <a:cs typeface="Helvetica"/>
              </a:rPr>
              <a:t>1</a:t>
            </a:r>
            <a:r>
              <a:rPr lang="en-US" sz="1200" b="1" i="1" dirty="0">
                <a:solidFill>
                  <a:srgbClr val="99291E"/>
                </a:solidFill>
                <a:latin typeface="Helvetica"/>
                <a:cs typeface="Helvetica"/>
              </a:rPr>
              <a:t>_________________</a:t>
            </a:r>
            <a:endParaRPr lang="en-US" dirty="0">
              <a:ea typeface="Calibri"/>
              <a:cs typeface="Calibri"/>
            </a:endParaRPr>
          </a:p>
          <a:p>
            <a:endParaRPr lang="en-US" sz="1200" b="1" i="1" dirty="0">
              <a:solidFill>
                <a:srgbClr val="99291E"/>
              </a:solidFill>
              <a:latin typeface="Helvetica" pitchFamily="2" charset="0"/>
            </a:endParaRPr>
          </a:p>
          <a:p>
            <a:r>
              <a:rPr lang="en-US" b="1" i="1" dirty="0">
                <a:solidFill>
                  <a:srgbClr val="99291E"/>
                </a:solidFill>
                <a:latin typeface="Helvetica" pitchFamily="2" charset="0"/>
              </a:rPr>
              <a:t>(why)</a:t>
            </a:r>
            <a:r>
              <a:rPr lang="en-US" sz="1200" b="1" i="1" dirty="0">
                <a:solidFill>
                  <a:srgbClr val="99291E"/>
                </a:solidFill>
                <a:latin typeface="Helvetica" pitchFamily="2" charset="0"/>
              </a:rPr>
              <a:t>1</a:t>
            </a:r>
            <a:endParaRPr lang="en-US" b="1" i="1" dirty="0">
              <a:solidFill>
                <a:srgbClr val="99291E"/>
              </a:solidFill>
              <a:latin typeface="Helvetica" pitchFamily="2" charset="0"/>
            </a:endParaRPr>
          </a:p>
          <a:p>
            <a:r>
              <a:rPr lang="en-US" sz="1000" b="1" u="sng" dirty="0" err="1">
                <a:solidFill>
                  <a:srgbClr val="99291E"/>
                </a:solidFill>
                <a:latin typeface="Helvetica"/>
                <a:cs typeface="Helvetica"/>
              </a:rPr>
              <a:t>Cchosen</a:t>
            </a:r>
            <a:r>
              <a:rPr lang="en-US" sz="1000" b="1" u="sng" dirty="0">
                <a:solidFill>
                  <a:srgbClr val="99291E"/>
                </a:solidFill>
                <a:latin typeface="Helvetica"/>
                <a:cs typeface="Helvetica"/>
              </a:rPr>
              <a:t> courses for major 1:</a:t>
            </a:r>
          </a:p>
          <a:p>
            <a:endParaRPr lang="en-US" sz="1000" dirty="0">
              <a:latin typeface="Helvetica" pitchFamily="2" charset="0"/>
            </a:endParaRPr>
          </a:p>
          <a:p>
            <a:r>
              <a:rPr lang="en-US" sz="1000" dirty="0">
                <a:solidFill>
                  <a:srgbClr val="99291E"/>
                </a:solidFill>
                <a:latin typeface="Helvetica"/>
                <a:cs typeface="Helvetica"/>
              </a:rPr>
              <a:t>Written Communication:</a:t>
            </a:r>
          </a:p>
          <a:p>
            <a:pPr marL="285750" indent="-285750">
              <a:buFontTx/>
              <a:buChar char="-"/>
            </a:pPr>
            <a:r>
              <a:rPr lang="en-US" sz="1000" dirty="0">
                <a:solidFill>
                  <a:srgbClr val="333333"/>
                </a:solidFill>
                <a:latin typeface="Helvetica" pitchFamily="2" charset="0"/>
              </a:rPr>
              <a:t>ENGL 1301</a:t>
            </a:r>
          </a:p>
          <a:p>
            <a:pPr marL="285750" indent="-285750">
              <a:buFontTx/>
              <a:buChar char="-"/>
            </a:pPr>
            <a:r>
              <a:rPr lang="en-US" sz="1000" dirty="0">
                <a:solidFill>
                  <a:srgbClr val="333333"/>
                </a:solidFill>
                <a:latin typeface="Helvetica" pitchFamily="2" charset="0"/>
              </a:rPr>
              <a:t>ENGL 1302</a:t>
            </a:r>
          </a:p>
          <a:p>
            <a:endParaRPr lang="en-US" sz="1000" dirty="0">
              <a:solidFill>
                <a:srgbClr val="333333"/>
              </a:solidFill>
              <a:latin typeface="Helvetica" pitchFamily="2" charset="0"/>
            </a:endParaRPr>
          </a:p>
          <a:p>
            <a:r>
              <a:rPr lang="en-US" sz="1000" dirty="0">
                <a:solidFill>
                  <a:srgbClr val="99291E"/>
                </a:solidFill>
                <a:latin typeface="Helvetica"/>
                <a:cs typeface="Helvetica"/>
              </a:rPr>
              <a:t>Oral Communication:</a:t>
            </a:r>
          </a:p>
          <a:p>
            <a:pPr marL="285750" indent="-285750">
              <a:buFontTx/>
              <a:buChar char="-"/>
            </a:pPr>
            <a:r>
              <a:rPr lang="en-US" sz="1000" dirty="0">
                <a:latin typeface="Helvetica" pitchFamily="2" charset="0"/>
              </a:rPr>
              <a:t>_________</a:t>
            </a:r>
          </a:p>
          <a:p>
            <a:endParaRPr lang="en-US" sz="1000" dirty="0">
              <a:latin typeface="Helvetica" pitchFamily="2" charset="0"/>
            </a:endParaRPr>
          </a:p>
          <a:p>
            <a:r>
              <a:rPr lang="en-US" sz="1000" dirty="0">
                <a:solidFill>
                  <a:srgbClr val="99291E"/>
                </a:solidFill>
                <a:latin typeface="Helvetica"/>
                <a:cs typeface="Helvetica"/>
              </a:rPr>
              <a:t>Mathematics:</a:t>
            </a:r>
          </a:p>
          <a:p>
            <a:pPr marL="285750" indent="-285750">
              <a:buFontTx/>
              <a:buChar char="-"/>
            </a:pPr>
            <a:r>
              <a:rPr lang="en-US" sz="1000" dirty="0">
                <a:latin typeface="Helvetica" pitchFamily="2" charset="0"/>
              </a:rPr>
              <a:t>_________</a:t>
            </a:r>
          </a:p>
          <a:p>
            <a:pPr marL="285750" indent="-285750">
              <a:buFontTx/>
              <a:buChar char="-"/>
            </a:pPr>
            <a:r>
              <a:rPr lang="en-US" sz="1000" dirty="0">
                <a:latin typeface="Helvetica" pitchFamily="2" charset="0"/>
              </a:rPr>
              <a:t>_________</a:t>
            </a:r>
          </a:p>
          <a:p>
            <a:endParaRPr lang="en-US" sz="1000" dirty="0">
              <a:solidFill>
                <a:srgbClr val="99291E"/>
              </a:solidFill>
              <a:latin typeface="Helvetica" pitchFamily="2" charset="0"/>
            </a:endParaRPr>
          </a:p>
          <a:p>
            <a:r>
              <a:rPr lang="en-US" sz="1000" dirty="0">
                <a:solidFill>
                  <a:srgbClr val="99291E"/>
                </a:solidFill>
                <a:latin typeface="Helvetica"/>
                <a:cs typeface="Helvetica"/>
              </a:rPr>
              <a:t>Life &amp; Physical Sciences:</a:t>
            </a:r>
          </a:p>
          <a:p>
            <a:pPr marL="285750" indent="-285750">
              <a:buFontTx/>
              <a:buChar char="-"/>
            </a:pPr>
            <a:r>
              <a:rPr lang="en-US" sz="1000" dirty="0">
                <a:latin typeface="Helvetica" pitchFamily="2" charset="0"/>
              </a:rPr>
              <a:t>_________/_________</a:t>
            </a:r>
          </a:p>
          <a:p>
            <a:pPr marL="285750" indent="-285750">
              <a:buFontTx/>
              <a:buChar char="-"/>
            </a:pPr>
            <a:r>
              <a:rPr lang="en-US" sz="1000" dirty="0">
                <a:latin typeface="Helvetica" pitchFamily="2" charset="0"/>
              </a:rPr>
              <a:t>_________/_________</a:t>
            </a:r>
          </a:p>
          <a:p>
            <a:endParaRPr lang="en-US" sz="1000" dirty="0">
              <a:solidFill>
                <a:srgbClr val="99291E"/>
              </a:solidFill>
              <a:latin typeface="Helvetica" pitchFamily="2" charset="0"/>
            </a:endParaRPr>
          </a:p>
          <a:p>
            <a:r>
              <a:rPr lang="en-US" sz="1000" dirty="0">
                <a:solidFill>
                  <a:srgbClr val="99291E"/>
                </a:solidFill>
                <a:latin typeface="Helvetica"/>
                <a:cs typeface="Helvetica"/>
              </a:rPr>
              <a:t>Language, Philosophy &amp; Culture:</a:t>
            </a:r>
          </a:p>
          <a:p>
            <a:pPr marL="285750" indent="-285750">
              <a:buFontTx/>
              <a:buChar char="-"/>
            </a:pPr>
            <a:r>
              <a:rPr lang="en-US" sz="1000" dirty="0">
                <a:latin typeface="Helvetica" pitchFamily="2" charset="0"/>
              </a:rPr>
              <a:t>_________</a:t>
            </a:r>
          </a:p>
          <a:p>
            <a:endParaRPr lang="en-US" sz="1000" dirty="0">
              <a:solidFill>
                <a:srgbClr val="99291E"/>
              </a:solidFill>
              <a:latin typeface="Helvetica" pitchFamily="2" charset="0"/>
            </a:endParaRPr>
          </a:p>
          <a:p>
            <a:r>
              <a:rPr lang="en-US" sz="1000" dirty="0">
                <a:solidFill>
                  <a:srgbClr val="99291E"/>
                </a:solidFill>
                <a:latin typeface="Helvetica"/>
                <a:cs typeface="Helvetica"/>
              </a:rPr>
              <a:t>Creative Arts:</a:t>
            </a:r>
          </a:p>
          <a:p>
            <a:pPr marL="285750" indent="-285750">
              <a:buFontTx/>
              <a:buChar char="-"/>
            </a:pPr>
            <a:r>
              <a:rPr lang="en-US" sz="1000" dirty="0">
                <a:latin typeface="Helvetica" pitchFamily="2" charset="0"/>
              </a:rPr>
              <a:t>_________</a:t>
            </a:r>
          </a:p>
          <a:p>
            <a:endParaRPr lang="en-US" sz="1000" dirty="0">
              <a:solidFill>
                <a:srgbClr val="99291E"/>
              </a:solidFill>
              <a:latin typeface="Helvetica" pitchFamily="2" charset="0"/>
            </a:endParaRPr>
          </a:p>
          <a:p>
            <a:r>
              <a:rPr lang="en-US" sz="1000" dirty="0">
                <a:solidFill>
                  <a:srgbClr val="99291E"/>
                </a:solidFill>
                <a:latin typeface="Helvetica"/>
                <a:cs typeface="Helvetica"/>
              </a:rPr>
              <a:t>American History:</a:t>
            </a:r>
          </a:p>
          <a:p>
            <a:pPr marL="285750" indent="-285750">
              <a:buFontTx/>
              <a:buChar char="-"/>
            </a:pPr>
            <a:r>
              <a:rPr lang="en-US" sz="1000" dirty="0">
                <a:latin typeface="Helvetica" pitchFamily="2" charset="0"/>
              </a:rPr>
              <a:t>_________</a:t>
            </a:r>
          </a:p>
          <a:p>
            <a:pPr marL="285750" indent="-285750">
              <a:buFontTx/>
              <a:buChar char="-"/>
            </a:pPr>
            <a:r>
              <a:rPr lang="en-US" sz="1000" dirty="0">
                <a:latin typeface="Helvetica" pitchFamily="2" charset="0"/>
              </a:rPr>
              <a:t>_________</a:t>
            </a:r>
          </a:p>
          <a:p>
            <a:endParaRPr lang="en-US" sz="1000" dirty="0">
              <a:solidFill>
                <a:srgbClr val="99291E"/>
              </a:solidFill>
              <a:latin typeface="Helvetica" pitchFamily="2" charset="0"/>
            </a:endParaRPr>
          </a:p>
          <a:p>
            <a:r>
              <a:rPr lang="en-US" sz="1000" dirty="0">
                <a:solidFill>
                  <a:srgbClr val="99291E"/>
                </a:solidFill>
                <a:latin typeface="Helvetica"/>
                <a:cs typeface="Helvetica"/>
              </a:rPr>
              <a:t>American Government:</a:t>
            </a:r>
          </a:p>
          <a:p>
            <a:pPr marL="285750" indent="-285750">
              <a:buFontTx/>
              <a:buChar char="-"/>
            </a:pPr>
            <a:r>
              <a:rPr lang="en-US" sz="1000" dirty="0">
                <a:solidFill>
                  <a:srgbClr val="333333"/>
                </a:solidFill>
                <a:latin typeface="Helvetica" pitchFamily="2" charset="0"/>
              </a:rPr>
              <a:t>POLS 1301</a:t>
            </a:r>
          </a:p>
          <a:p>
            <a:pPr marL="285750" indent="-285750">
              <a:buFontTx/>
              <a:buChar char="-"/>
            </a:pPr>
            <a:r>
              <a:rPr lang="en-US" sz="1000" dirty="0">
                <a:solidFill>
                  <a:srgbClr val="333333"/>
                </a:solidFill>
                <a:latin typeface="Helvetica" pitchFamily="2" charset="0"/>
              </a:rPr>
              <a:t>POLS 2306</a:t>
            </a:r>
          </a:p>
          <a:p>
            <a:endParaRPr lang="en-US" sz="1000" dirty="0">
              <a:solidFill>
                <a:srgbClr val="99291E"/>
              </a:solidFill>
              <a:latin typeface="Helvetica" pitchFamily="2" charset="0"/>
            </a:endParaRPr>
          </a:p>
          <a:p>
            <a:r>
              <a:rPr lang="en-US" sz="1000" dirty="0">
                <a:solidFill>
                  <a:srgbClr val="99291E"/>
                </a:solidFill>
                <a:latin typeface="Helvetica"/>
                <a:cs typeface="Helvetica"/>
              </a:rPr>
              <a:t>Social &amp; Behavioral Sciences:</a:t>
            </a:r>
          </a:p>
          <a:p>
            <a:pPr marL="285750" indent="-285750">
              <a:buFontTx/>
              <a:buChar char="-"/>
            </a:pPr>
            <a:r>
              <a:rPr lang="en-US" sz="1000" dirty="0">
                <a:latin typeface="Helvetica" pitchFamily="2" charset="0"/>
              </a:rPr>
              <a:t>_________</a:t>
            </a:r>
          </a:p>
          <a:p>
            <a:endParaRPr lang="en-US" sz="1000" dirty="0">
              <a:solidFill>
                <a:srgbClr val="99291E"/>
              </a:solidFill>
              <a:latin typeface="Helvetica" pitchFamily="2" charset="0"/>
            </a:endParaRPr>
          </a:p>
          <a:p>
            <a:r>
              <a:rPr lang="en-US" sz="1000" dirty="0">
                <a:solidFill>
                  <a:srgbClr val="99291E"/>
                </a:solidFill>
                <a:latin typeface="Helvetica"/>
                <a:cs typeface="Helvetica"/>
              </a:rPr>
              <a:t>Multicultural Requirement:</a:t>
            </a:r>
            <a:endParaRPr lang="en-US" dirty="0"/>
          </a:p>
          <a:p>
            <a:pPr marL="285750" indent="-285750">
              <a:buChar char="-"/>
            </a:pPr>
            <a:r>
              <a:rPr lang="en-US" sz="1000" dirty="0">
                <a:solidFill>
                  <a:srgbClr val="000000"/>
                </a:solidFill>
                <a:latin typeface="Helvetica"/>
                <a:cs typeface="Helvetica"/>
              </a:rPr>
              <a:t>_________</a:t>
            </a:r>
            <a:endParaRPr lang="en-US"/>
          </a:p>
          <a:p>
            <a:endParaRPr lang="en-US" sz="1000" dirty="0">
              <a:solidFill>
                <a:srgbClr val="000000"/>
              </a:solidFill>
              <a:latin typeface="Helvetica"/>
              <a:cs typeface="Helvetica"/>
            </a:endParaRPr>
          </a:p>
          <a:p>
            <a:r>
              <a:rPr lang="en-US" sz="1000" dirty="0">
                <a:solidFill>
                  <a:srgbClr val="99291E"/>
                </a:solidFill>
                <a:latin typeface="Helvetica"/>
                <a:cs typeface="Helvetica"/>
              </a:rPr>
              <a:t>Other Courses:</a:t>
            </a:r>
          </a:p>
          <a:p>
            <a:pPr marL="171450" indent="-171450">
              <a:buFontTx/>
              <a:buChar char="-"/>
            </a:pPr>
            <a:r>
              <a:rPr lang="en-US" sz="1000" dirty="0">
                <a:latin typeface="Helvetica" pitchFamily="2" charset="0"/>
              </a:rPr>
              <a:t>__________    ___________</a:t>
            </a:r>
          </a:p>
          <a:p>
            <a:pPr marL="171450" indent="-171450">
              <a:buFontTx/>
              <a:buChar char="-"/>
            </a:pPr>
            <a:r>
              <a:rPr lang="en-US" sz="1000" dirty="0">
                <a:latin typeface="Helvetica" pitchFamily="2" charset="0"/>
              </a:rPr>
              <a:t>__________    ___________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B4CFC7-DE51-B24C-84A7-5916CEF9EC81}"/>
              </a:ext>
            </a:extLst>
          </p:cNvPr>
          <p:cNvSpPr txBox="1"/>
          <p:nvPr/>
        </p:nvSpPr>
        <p:spPr>
          <a:xfrm>
            <a:off x="695655" y="1536055"/>
            <a:ext cx="2837789" cy="56938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provide values for</a:t>
            </a:r>
          </a:p>
          <a:p>
            <a:pPr algn="r"/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(x)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 and </a:t>
            </a: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(why)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where:</a:t>
            </a:r>
          </a:p>
          <a:p>
            <a:pPr algn="r"/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  <a:p>
            <a:pPr algn="r"/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/>
              <a:cs typeface="Helvetica"/>
            </a:endParaRPr>
          </a:p>
          <a:p>
            <a:pPr algn="r"/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/>
              <a:cs typeface="Helvetica"/>
            </a:endParaRPr>
          </a:p>
          <a:p>
            <a:pPr algn="r"/>
            <a:r>
              <a:rPr lang="en-US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(x) = The explored major.</a:t>
            </a:r>
          </a:p>
          <a:p>
            <a:pPr algn="r"/>
            <a:endParaRPr lang="en-US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  <a:cs typeface="Helvetica"/>
            </a:endParaRPr>
          </a:p>
          <a:p>
            <a:pPr algn="r"/>
            <a:r>
              <a:rPr lang="en-US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(why) = What courses count towards this major.</a:t>
            </a:r>
          </a:p>
          <a:p>
            <a:pPr algn="r"/>
            <a:endParaRPr lang="en-U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  <a:p>
            <a:pPr algn="r"/>
            <a:endParaRPr lang="en-U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  <a:p>
            <a:pPr algn="r"/>
            <a:endParaRPr lang="en-U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  <a:p>
            <a:pPr algn="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Keep in mind that it is recommended to come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up with </a:t>
            </a:r>
            <a:r>
              <a:rPr lang="en-US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at least two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sets of values for two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possible majors that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you see fit.</a:t>
            </a:r>
            <a:endParaRPr lang="en-U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/>
              <a:cs typeface="Helvetica"/>
            </a:endParaRPr>
          </a:p>
          <a:p>
            <a:pPr algn="r"/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8087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building, outdoor&#10;&#10;Description automatically generated">
            <a:extLst>
              <a:ext uri="{FF2B5EF4-FFF2-40B4-BE49-F238E27FC236}">
                <a16:creationId xmlns:a16="http://schemas.microsoft.com/office/drawing/2014/main" id="{886A4322-75D0-9545-816D-11AC4981D4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40" r="8695"/>
          <a:stretch/>
        </p:blipFill>
        <p:spPr>
          <a:xfrm>
            <a:off x="-46851" y="0"/>
            <a:ext cx="3256035" cy="84582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AA3AC20-03D1-3440-BB3B-7BC87F145E7D}"/>
              </a:ext>
            </a:extLst>
          </p:cNvPr>
          <p:cNvSpPr/>
          <p:nvPr/>
        </p:nvSpPr>
        <p:spPr>
          <a:xfrm>
            <a:off x="-299356" y="-101600"/>
            <a:ext cx="3508540" cy="8694057"/>
          </a:xfrm>
          <a:prstGeom prst="rect">
            <a:avLst/>
          </a:prstGeom>
          <a:solidFill>
            <a:srgbClr val="99291E">
              <a:alpha val="6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54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781B891-89E4-1D4B-B70C-C10A85F139CF}"/>
              </a:ext>
            </a:extLst>
          </p:cNvPr>
          <p:cNvCxnSpPr>
            <a:cxnSpLocks/>
          </p:cNvCxnSpPr>
          <p:nvPr/>
        </p:nvCxnSpPr>
        <p:spPr>
          <a:xfrm>
            <a:off x="3209184" y="1387288"/>
            <a:ext cx="0" cy="5683624"/>
          </a:xfrm>
          <a:prstGeom prst="line">
            <a:avLst/>
          </a:prstGeom>
          <a:ln w="85725">
            <a:solidFill>
              <a:srgbClr val="4B4B4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">
            <a:extLst>
              <a:ext uri="{FF2B5EF4-FFF2-40B4-BE49-F238E27FC236}">
                <a16:creationId xmlns:a16="http://schemas.microsoft.com/office/drawing/2014/main" id="{650F6F01-A84F-824B-8339-72490AF1C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1989" y="7215230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46CC5B-6787-D042-A99C-9DCC6666BCB1}"/>
              </a:ext>
            </a:extLst>
          </p:cNvPr>
          <p:cNvSpPr txBox="1"/>
          <p:nvPr/>
        </p:nvSpPr>
        <p:spPr>
          <a:xfrm>
            <a:off x="1836967" y="659831"/>
            <a:ext cx="2350427" cy="717119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i="1" u="sng" dirty="0">
                <a:solidFill>
                  <a:srgbClr val="99291E"/>
                </a:solidFill>
                <a:latin typeface="Helvetica"/>
                <a:cs typeface="Helvetica"/>
              </a:rPr>
              <a:t>(X)</a:t>
            </a:r>
            <a:r>
              <a:rPr lang="en-US" sz="1200" b="1" i="1" u="sng" dirty="0">
                <a:solidFill>
                  <a:srgbClr val="99291E"/>
                </a:solidFill>
                <a:latin typeface="Helvetica"/>
                <a:cs typeface="Helvetica"/>
              </a:rPr>
              <a:t>2</a:t>
            </a:r>
            <a:r>
              <a:rPr lang="en-US" sz="1200" b="1" i="1" dirty="0">
                <a:solidFill>
                  <a:srgbClr val="99291E"/>
                </a:solidFill>
                <a:latin typeface="Helvetica"/>
                <a:cs typeface="Helvetica"/>
              </a:rPr>
              <a:t>________________</a:t>
            </a:r>
            <a:endParaRPr lang="en-US" dirty="0">
              <a:latin typeface="Helvetica"/>
              <a:cs typeface="Helvetica"/>
            </a:endParaRPr>
          </a:p>
          <a:p>
            <a:endParaRPr lang="en-US" sz="1200" b="1" i="1" dirty="0">
              <a:solidFill>
                <a:srgbClr val="99291E"/>
              </a:solidFill>
              <a:latin typeface="Helvetica" pitchFamily="2" charset="0"/>
            </a:endParaRPr>
          </a:p>
          <a:p>
            <a:r>
              <a:rPr lang="en-US" b="1" i="1" dirty="0">
                <a:solidFill>
                  <a:srgbClr val="99291E"/>
                </a:solidFill>
                <a:latin typeface="Helvetica" pitchFamily="2" charset="0"/>
              </a:rPr>
              <a:t>(why)</a:t>
            </a:r>
            <a:r>
              <a:rPr lang="en-US" sz="1200" b="1" i="1" dirty="0">
                <a:solidFill>
                  <a:srgbClr val="99291E"/>
                </a:solidFill>
                <a:latin typeface="Helvetica" pitchFamily="2" charset="0"/>
              </a:rPr>
              <a:t>2</a:t>
            </a:r>
            <a:endParaRPr lang="en-US" b="1" i="1" dirty="0">
              <a:solidFill>
                <a:srgbClr val="99291E"/>
              </a:solidFill>
              <a:latin typeface="Helvetica" pitchFamily="2" charset="0"/>
            </a:endParaRPr>
          </a:p>
          <a:p>
            <a:r>
              <a:rPr lang="en-US" sz="1000" b="1" u="sng" dirty="0">
                <a:solidFill>
                  <a:srgbClr val="99291E"/>
                </a:solidFill>
                <a:latin typeface="Helvetica"/>
                <a:cs typeface="Helvetica"/>
              </a:rPr>
              <a:t>Chosen courses for major 2:</a:t>
            </a:r>
          </a:p>
          <a:p>
            <a:endParaRPr lang="en-US" sz="1000" dirty="0">
              <a:solidFill>
                <a:srgbClr val="99291E"/>
              </a:solidFill>
              <a:latin typeface="Helvetica" pitchFamily="2" charset="0"/>
            </a:endParaRPr>
          </a:p>
          <a:p>
            <a:r>
              <a:rPr lang="en-US" sz="1000" dirty="0">
                <a:solidFill>
                  <a:srgbClr val="99291E"/>
                </a:solidFill>
                <a:latin typeface="Helvetica"/>
                <a:cs typeface="Helvetica"/>
              </a:rPr>
              <a:t>Written Communication:</a:t>
            </a:r>
          </a:p>
          <a:p>
            <a:pPr marL="285750" indent="-285750">
              <a:buFontTx/>
              <a:buChar char="-"/>
            </a:pPr>
            <a:r>
              <a:rPr lang="en-US" sz="1000" dirty="0">
                <a:solidFill>
                  <a:srgbClr val="4B4B4B"/>
                </a:solidFill>
                <a:latin typeface="Helvetica" pitchFamily="2" charset="0"/>
              </a:rPr>
              <a:t>ENGL 1301</a:t>
            </a:r>
          </a:p>
          <a:p>
            <a:pPr marL="285750" indent="-285750">
              <a:buFontTx/>
              <a:buChar char="-"/>
            </a:pPr>
            <a:r>
              <a:rPr lang="en-US" sz="1000" dirty="0">
                <a:solidFill>
                  <a:srgbClr val="4B4B4B"/>
                </a:solidFill>
                <a:latin typeface="Helvetica" pitchFamily="2" charset="0"/>
              </a:rPr>
              <a:t>ENGL 1302</a:t>
            </a:r>
          </a:p>
          <a:p>
            <a:endParaRPr lang="en-US" sz="1000" dirty="0">
              <a:solidFill>
                <a:srgbClr val="99291E"/>
              </a:solidFill>
              <a:latin typeface="Helvetica" pitchFamily="2" charset="0"/>
            </a:endParaRPr>
          </a:p>
          <a:p>
            <a:r>
              <a:rPr lang="en-US" sz="1000" dirty="0">
                <a:solidFill>
                  <a:srgbClr val="99291E"/>
                </a:solidFill>
                <a:latin typeface="Helvetica"/>
                <a:cs typeface="Helvetica"/>
              </a:rPr>
              <a:t>Oral Communication:</a:t>
            </a:r>
          </a:p>
          <a:p>
            <a:pPr marL="285750" indent="-285750">
              <a:buFontTx/>
              <a:buChar char="-"/>
            </a:pPr>
            <a:r>
              <a:rPr lang="en-US" sz="1000" dirty="0">
                <a:solidFill>
                  <a:srgbClr val="99291E"/>
                </a:solidFill>
                <a:latin typeface="Helvetica" pitchFamily="2" charset="0"/>
              </a:rPr>
              <a:t>_________</a:t>
            </a:r>
          </a:p>
          <a:p>
            <a:endParaRPr lang="en-US" sz="1000" dirty="0">
              <a:solidFill>
                <a:srgbClr val="99291E"/>
              </a:solidFill>
              <a:latin typeface="Helvetica" pitchFamily="2" charset="0"/>
            </a:endParaRPr>
          </a:p>
          <a:p>
            <a:r>
              <a:rPr lang="en-US" sz="1000" dirty="0">
                <a:solidFill>
                  <a:srgbClr val="99291E"/>
                </a:solidFill>
                <a:latin typeface="Helvetica"/>
                <a:cs typeface="Helvetica"/>
              </a:rPr>
              <a:t>Mathematics:</a:t>
            </a:r>
          </a:p>
          <a:p>
            <a:pPr marL="285750" indent="-285750">
              <a:buFontTx/>
              <a:buChar char="-"/>
            </a:pPr>
            <a:r>
              <a:rPr lang="en-US" sz="1000" dirty="0">
                <a:solidFill>
                  <a:srgbClr val="99291E"/>
                </a:solidFill>
                <a:latin typeface="Helvetica" pitchFamily="2" charset="0"/>
              </a:rPr>
              <a:t>_________</a:t>
            </a:r>
          </a:p>
          <a:p>
            <a:pPr marL="285750" indent="-285750">
              <a:buFontTx/>
              <a:buChar char="-"/>
            </a:pPr>
            <a:r>
              <a:rPr lang="en-US" sz="1000" dirty="0">
                <a:solidFill>
                  <a:srgbClr val="99291E"/>
                </a:solidFill>
                <a:latin typeface="Helvetica" pitchFamily="2" charset="0"/>
              </a:rPr>
              <a:t>_________</a:t>
            </a:r>
          </a:p>
          <a:p>
            <a:endParaRPr lang="en-US" sz="1000" dirty="0">
              <a:solidFill>
                <a:srgbClr val="99291E"/>
              </a:solidFill>
              <a:latin typeface="Helvetica" pitchFamily="2" charset="0"/>
            </a:endParaRPr>
          </a:p>
          <a:p>
            <a:r>
              <a:rPr lang="en-US" sz="1000" dirty="0">
                <a:solidFill>
                  <a:srgbClr val="99291E"/>
                </a:solidFill>
                <a:latin typeface="Helvetica"/>
                <a:cs typeface="Helvetica"/>
              </a:rPr>
              <a:t>Life &amp; Physical Sciences:</a:t>
            </a:r>
          </a:p>
          <a:p>
            <a:pPr marL="285750" indent="-285750">
              <a:buFontTx/>
              <a:buChar char="-"/>
            </a:pPr>
            <a:r>
              <a:rPr lang="en-US" sz="1000" dirty="0">
                <a:solidFill>
                  <a:srgbClr val="99291E"/>
                </a:solidFill>
                <a:latin typeface="Helvetica" pitchFamily="2" charset="0"/>
              </a:rPr>
              <a:t>_________/_________</a:t>
            </a:r>
          </a:p>
          <a:p>
            <a:pPr marL="285750" indent="-285750">
              <a:buFontTx/>
              <a:buChar char="-"/>
            </a:pPr>
            <a:r>
              <a:rPr lang="en-US" sz="1000" dirty="0">
                <a:solidFill>
                  <a:srgbClr val="99291E"/>
                </a:solidFill>
                <a:latin typeface="Helvetica" pitchFamily="2" charset="0"/>
              </a:rPr>
              <a:t>_________/_________</a:t>
            </a:r>
          </a:p>
          <a:p>
            <a:endParaRPr lang="en-US" sz="1000" dirty="0">
              <a:solidFill>
                <a:srgbClr val="99291E"/>
              </a:solidFill>
              <a:latin typeface="Helvetica" pitchFamily="2" charset="0"/>
            </a:endParaRPr>
          </a:p>
          <a:p>
            <a:r>
              <a:rPr lang="en-US" sz="1000" dirty="0">
                <a:solidFill>
                  <a:srgbClr val="99291E"/>
                </a:solidFill>
                <a:latin typeface="Helvetica"/>
                <a:cs typeface="Helvetica"/>
              </a:rPr>
              <a:t>Language, Philosophy &amp; Culture:</a:t>
            </a:r>
          </a:p>
          <a:p>
            <a:pPr marL="285750" indent="-285750">
              <a:buFontTx/>
              <a:buChar char="-"/>
            </a:pPr>
            <a:r>
              <a:rPr lang="en-US" sz="1000" dirty="0">
                <a:solidFill>
                  <a:srgbClr val="99291E"/>
                </a:solidFill>
                <a:latin typeface="Helvetica" pitchFamily="2" charset="0"/>
              </a:rPr>
              <a:t>_________</a:t>
            </a:r>
          </a:p>
          <a:p>
            <a:endParaRPr lang="en-US" sz="1000" dirty="0">
              <a:solidFill>
                <a:srgbClr val="99291E"/>
              </a:solidFill>
              <a:latin typeface="Helvetica" pitchFamily="2" charset="0"/>
            </a:endParaRPr>
          </a:p>
          <a:p>
            <a:r>
              <a:rPr lang="en-US" sz="1000" dirty="0">
                <a:solidFill>
                  <a:srgbClr val="99291E"/>
                </a:solidFill>
                <a:latin typeface="Helvetica"/>
                <a:cs typeface="Helvetica"/>
              </a:rPr>
              <a:t>Creative Arts:</a:t>
            </a:r>
          </a:p>
          <a:p>
            <a:pPr marL="285750" indent="-285750">
              <a:buFontTx/>
              <a:buChar char="-"/>
            </a:pPr>
            <a:r>
              <a:rPr lang="en-US" sz="1000" dirty="0">
                <a:solidFill>
                  <a:srgbClr val="99291E"/>
                </a:solidFill>
                <a:latin typeface="Helvetica" pitchFamily="2" charset="0"/>
              </a:rPr>
              <a:t>_________</a:t>
            </a:r>
          </a:p>
          <a:p>
            <a:endParaRPr lang="en-US" sz="1000" dirty="0">
              <a:solidFill>
                <a:srgbClr val="99291E"/>
              </a:solidFill>
              <a:latin typeface="Helvetica" pitchFamily="2" charset="0"/>
            </a:endParaRPr>
          </a:p>
          <a:p>
            <a:r>
              <a:rPr lang="en-US" sz="1000" dirty="0">
                <a:solidFill>
                  <a:srgbClr val="99291E"/>
                </a:solidFill>
                <a:latin typeface="Helvetica"/>
                <a:cs typeface="Helvetica"/>
              </a:rPr>
              <a:t>American History:</a:t>
            </a:r>
          </a:p>
          <a:p>
            <a:pPr marL="285750" indent="-285750">
              <a:buFontTx/>
              <a:buChar char="-"/>
            </a:pPr>
            <a:r>
              <a:rPr lang="en-US" sz="1000" dirty="0">
                <a:solidFill>
                  <a:srgbClr val="99291E"/>
                </a:solidFill>
                <a:latin typeface="Helvetica" pitchFamily="2" charset="0"/>
              </a:rPr>
              <a:t>_________</a:t>
            </a:r>
          </a:p>
          <a:p>
            <a:pPr marL="285750" indent="-285750">
              <a:buFontTx/>
              <a:buChar char="-"/>
            </a:pPr>
            <a:r>
              <a:rPr lang="en-US" sz="1000" dirty="0">
                <a:solidFill>
                  <a:srgbClr val="99291E"/>
                </a:solidFill>
                <a:latin typeface="Helvetica" pitchFamily="2" charset="0"/>
              </a:rPr>
              <a:t>_________</a:t>
            </a:r>
          </a:p>
          <a:p>
            <a:endParaRPr lang="en-US" sz="1000" dirty="0">
              <a:solidFill>
                <a:srgbClr val="99291E"/>
              </a:solidFill>
              <a:latin typeface="Helvetica" pitchFamily="2" charset="0"/>
            </a:endParaRPr>
          </a:p>
          <a:p>
            <a:r>
              <a:rPr lang="en-US" sz="1000" dirty="0">
                <a:solidFill>
                  <a:srgbClr val="99291E"/>
                </a:solidFill>
                <a:latin typeface="Helvetica"/>
                <a:cs typeface="Helvetica"/>
              </a:rPr>
              <a:t>American Government:</a:t>
            </a:r>
          </a:p>
          <a:p>
            <a:pPr marL="285750" indent="-285750">
              <a:buFontTx/>
              <a:buChar char="-"/>
            </a:pPr>
            <a:r>
              <a:rPr lang="en-US" sz="1000" dirty="0">
                <a:solidFill>
                  <a:srgbClr val="4B4B4B"/>
                </a:solidFill>
                <a:latin typeface="Helvetica" pitchFamily="2" charset="0"/>
              </a:rPr>
              <a:t>POLS 1301</a:t>
            </a:r>
          </a:p>
          <a:p>
            <a:pPr marL="285750" indent="-285750">
              <a:buFontTx/>
              <a:buChar char="-"/>
            </a:pPr>
            <a:r>
              <a:rPr lang="en-US" sz="1000" dirty="0">
                <a:solidFill>
                  <a:srgbClr val="4B4B4B"/>
                </a:solidFill>
                <a:latin typeface="Helvetica" pitchFamily="2" charset="0"/>
              </a:rPr>
              <a:t>POLS 2306</a:t>
            </a:r>
          </a:p>
          <a:p>
            <a:endParaRPr lang="en-US" sz="1000" dirty="0">
              <a:solidFill>
                <a:srgbClr val="99291E"/>
              </a:solidFill>
              <a:latin typeface="Helvetica" pitchFamily="2" charset="0"/>
            </a:endParaRPr>
          </a:p>
          <a:p>
            <a:r>
              <a:rPr lang="en-US" sz="1000" dirty="0">
                <a:solidFill>
                  <a:srgbClr val="99291E"/>
                </a:solidFill>
                <a:latin typeface="Helvetica"/>
                <a:cs typeface="Helvetica"/>
              </a:rPr>
              <a:t>Social &amp; Behavioral Sciences:</a:t>
            </a:r>
          </a:p>
          <a:p>
            <a:pPr marL="285750" indent="-285750">
              <a:buFontTx/>
              <a:buChar char="-"/>
            </a:pPr>
            <a:r>
              <a:rPr lang="en-US" sz="1000" dirty="0">
                <a:solidFill>
                  <a:srgbClr val="99291E"/>
                </a:solidFill>
                <a:latin typeface="Helvetica" pitchFamily="2" charset="0"/>
              </a:rPr>
              <a:t>_________</a:t>
            </a:r>
          </a:p>
          <a:p>
            <a:endParaRPr lang="en-US" sz="1000" dirty="0">
              <a:solidFill>
                <a:srgbClr val="99291E"/>
              </a:solidFill>
              <a:latin typeface="Helvetica" pitchFamily="2" charset="0"/>
            </a:endParaRPr>
          </a:p>
          <a:p>
            <a:r>
              <a:rPr lang="en-US" sz="1000" dirty="0">
                <a:solidFill>
                  <a:srgbClr val="99291E"/>
                </a:solidFill>
                <a:latin typeface="Helvetica"/>
                <a:cs typeface="Helvetica"/>
              </a:rPr>
              <a:t>Multicultural Requirement:</a:t>
            </a:r>
          </a:p>
          <a:p>
            <a:pPr marL="285750" indent="-285750">
              <a:buFontTx/>
              <a:buChar char="-"/>
            </a:pPr>
            <a:r>
              <a:rPr lang="en-US" sz="1000" dirty="0">
                <a:solidFill>
                  <a:srgbClr val="99291E"/>
                </a:solidFill>
                <a:latin typeface="Helvetica" pitchFamily="2" charset="0"/>
              </a:rPr>
              <a:t>_________</a:t>
            </a:r>
          </a:p>
          <a:p>
            <a:endParaRPr lang="en-US" sz="1000" dirty="0">
              <a:solidFill>
                <a:srgbClr val="99291E"/>
              </a:solidFill>
              <a:latin typeface="Helvetica" pitchFamily="2" charset="0"/>
            </a:endParaRPr>
          </a:p>
          <a:p>
            <a:r>
              <a:rPr lang="en-US" sz="1000" dirty="0">
                <a:solidFill>
                  <a:srgbClr val="99291E"/>
                </a:solidFill>
                <a:latin typeface="Helvetica"/>
                <a:cs typeface="Helvetica"/>
              </a:rPr>
              <a:t>Other Courses:</a:t>
            </a:r>
          </a:p>
          <a:p>
            <a:pPr marL="171450" indent="-171450">
              <a:buFontTx/>
              <a:buChar char="-"/>
            </a:pPr>
            <a:r>
              <a:rPr lang="en-US" sz="1000" dirty="0">
                <a:solidFill>
                  <a:srgbClr val="99291E"/>
                </a:solidFill>
                <a:latin typeface="Helvetica" pitchFamily="2" charset="0"/>
              </a:rPr>
              <a:t>__________    ___________</a:t>
            </a:r>
          </a:p>
          <a:p>
            <a:pPr marL="171450" indent="-171450">
              <a:buFontTx/>
              <a:buChar char="-"/>
            </a:pPr>
            <a:r>
              <a:rPr lang="en-US" sz="1000" dirty="0">
                <a:solidFill>
                  <a:srgbClr val="99291E"/>
                </a:solidFill>
                <a:latin typeface="Helvetica" pitchFamily="2" charset="0"/>
              </a:rPr>
              <a:t>__________    ___________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942422-593A-2741-B6A2-E191BB4CB685}"/>
              </a:ext>
            </a:extLst>
          </p:cNvPr>
          <p:cNvSpPr txBox="1"/>
          <p:nvPr/>
        </p:nvSpPr>
        <p:spPr>
          <a:xfrm>
            <a:off x="4772027" y="643503"/>
            <a:ext cx="2350427" cy="7171194"/>
          </a:xfrm>
          <a:prstGeom prst="rect">
            <a:avLst/>
          </a:prstGeom>
          <a:solidFill>
            <a:srgbClr val="99291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i="1" u="sng" dirty="0">
                <a:solidFill>
                  <a:schemeClr val="bg1"/>
                </a:solidFill>
                <a:latin typeface="Helvetica"/>
                <a:cs typeface="Helvetica"/>
              </a:rPr>
              <a:t>(X)</a:t>
            </a:r>
            <a:r>
              <a:rPr lang="en-US" sz="1200" b="1" i="1" u="sng" dirty="0">
                <a:solidFill>
                  <a:schemeClr val="bg1"/>
                </a:solidFill>
                <a:latin typeface="Helvetica"/>
                <a:cs typeface="Helvetica"/>
              </a:rPr>
              <a:t>3</a:t>
            </a:r>
            <a:r>
              <a:rPr lang="en-US" sz="1200" b="1" i="1" dirty="0">
                <a:solidFill>
                  <a:schemeClr val="bg1"/>
                </a:solidFill>
                <a:latin typeface="Helvetica"/>
                <a:cs typeface="Helvetica"/>
              </a:rPr>
              <a:t>_________________</a:t>
            </a: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  <a:p>
            <a:endParaRPr lang="en-US" sz="1200" b="1" i="1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b="1" i="1" dirty="0">
                <a:solidFill>
                  <a:schemeClr val="bg1"/>
                </a:solidFill>
                <a:latin typeface="Helvetica" pitchFamily="2" charset="0"/>
              </a:rPr>
              <a:t>(why)</a:t>
            </a:r>
            <a:r>
              <a:rPr lang="en-US" sz="1200" b="1" i="1" dirty="0">
                <a:solidFill>
                  <a:schemeClr val="bg1"/>
                </a:solidFill>
                <a:latin typeface="Helvetica" pitchFamily="2" charset="0"/>
              </a:rPr>
              <a:t>3</a:t>
            </a:r>
            <a:endParaRPr lang="en-US" b="1" i="1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sz="1000" b="1" u="sng" dirty="0">
                <a:solidFill>
                  <a:schemeClr val="bg1"/>
                </a:solidFill>
                <a:latin typeface="Helvetica"/>
                <a:cs typeface="Helvetica"/>
              </a:rPr>
              <a:t>Chosen courses for major 3:</a:t>
            </a:r>
          </a:p>
          <a:p>
            <a:endParaRPr lang="en-US" sz="1000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Helvetica"/>
                <a:cs typeface="Helvetica"/>
              </a:rPr>
              <a:t>Written Communication:</a:t>
            </a:r>
          </a:p>
          <a:p>
            <a:pPr marL="285750" indent="-285750">
              <a:buFontTx/>
              <a:buChar char="-"/>
            </a:pPr>
            <a:r>
              <a:rPr lang="en-US" sz="1000" dirty="0">
                <a:solidFill>
                  <a:schemeClr val="bg1"/>
                </a:solidFill>
                <a:latin typeface="Helvetica"/>
                <a:cs typeface="Helvetica"/>
              </a:rPr>
              <a:t>ENGL 1301</a:t>
            </a:r>
          </a:p>
          <a:p>
            <a:pPr marL="285750" indent="-285750">
              <a:buFontTx/>
              <a:buChar char="-"/>
            </a:pPr>
            <a:r>
              <a:rPr lang="en-US" sz="1000" dirty="0">
                <a:solidFill>
                  <a:schemeClr val="bg1"/>
                </a:solidFill>
                <a:latin typeface="Helvetica"/>
                <a:cs typeface="Helvetica"/>
              </a:rPr>
              <a:t>ENGL 1302</a:t>
            </a:r>
          </a:p>
          <a:p>
            <a:endParaRPr lang="en-US" sz="1000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Helvetica"/>
                <a:cs typeface="Helvetica"/>
              </a:rPr>
              <a:t>Oral Communication:</a:t>
            </a:r>
          </a:p>
          <a:p>
            <a:pPr marL="285750" indent="-285750">
              <a:buFontTx/>
              <a:buChar char="-"/>
            </a:pPr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_________</a:t>
            </a:r>
          </a:p>
          <a:p>
            <a:endParaRPr lang="en-US" sz="1000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Helvetica"/>
                <a:cs typeface="Helvetica"/>
              </a:rPr>
              <a:t>Mathematics:</a:t>
            </a:r>
          </a:p>
          <a:p>
            <a:pPr marL="285750" indent="-285750">
              <a:buFontTx/>
              <a:buChar char="-"/>
            </a:pPr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_________</a:t>
            </a:r>
          </a:p>
          <a:p>
            <a:pPr marL="285750" indent="-285750">
              <a:buFontTx/>
              <a:buChar char="-"/>
            </a:pPr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_________</a:t>
            </a:r>
          </a:p>
          <a:p>
            <a:endParaRPr lang="en-US" sz="1000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Helvetica"/>
                <a:cs typeface="Helvetica"/>
              </a:rPr>
              <a:t>Life &amp; Physical Sciences:</a:t>
            </a:r>
          </a:p>
          <a:p>
            <a:pPr marL="285750" indent="-285750">
              <a:buFontTx/>
              <a:buChar char="-"/>
            </a:pPr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_________/_________</a:t>
            </a:r>
          </a:p>
          <a:p>
            <a:pPr marL="285750" indent="-285750">
              <a:buFontTx/>
              <a:buChar char="-"/>
            </a:pPr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_________/_________</a:t>
            </a:r>
          </a:p>
          <a:p>
            <a:endParaRPr lang="en-US" sz="1000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sz="1000">
                <a:solidFill>
                  <a:schemeClr val="bg1"/>
                </a:solidFill>
                <a:latin typeface="Helvetica"/>
                <a:cs typeface="Helvetica"/>
              </a:rPr>
              <a:t>Language, Philosophy &amp; Culture:</a:t>
            </a:r>
          </a:p>
          <a:p>
            <a:pPr marL="285750" indent="-285750">
              <a:buFontTx/>
              <a:buChar char="-"/>
            </a:pPr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_________</a:t>
            </a:r>
          </a:p>
          <a:p>
            <a:endParaRPr lang="en-US" sz="1000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Helvetica"/>
                <a:cs typeface="Helvetica"/>
              </a:rPr>
              <a:t>Creative Arts:</a:t>
            </a:r>
          </a:p>
          <a:p>
            <a:pPr marL="285750" indent="-285750">
              <a:buFontTx/>
              <a:buChar char="-"/>
            </a:pPr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_________</a:t>
            </a:r>
          </a:p>
          <a:p>
            <a:endParaRPr lang="en-US" sz="1000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Helvetica"/>
                <a:cs typeface="Helvetica"/>
              </a:rPr>
              <a:t>American History:</a:t>
            </a:r>
          </a:p>
          <a:p>
            <a:pPr marL="285750" indent="-285750">
              <a:buFontTx/>
              <a:buChar char="-"/>
            </a:pPr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_________</a:t>
            </a:r>
          </a:p>
          <a:p>
            <a:pPr marL="285750" indent="-285750">
              <a:buFontTx/>
              <a:buChar char="-"/>
            </a:pPr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_________</a:t>
            </a:r>
          </a:p>
          <a:p>
            <a:endParaRPr lang="en-US" sz="1000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Helvetica"/>
                <a:cs typeface="Helvetica"/>
              </a:rPr>
              <a:t>American Government:</a:t>
            </a:r>
          </a:p>
          <a:p>
            <a:pPr marL="285750" indent="-285750">
              <a:buFontTx/>
              <a:buChar char="-"/>
            </a:pPr>
            <a:r>
              <a:rPr lang="en-US" sz="1000" dirty="0">
                <a:solidFill>
                  <a:schemeClr val="bg1"/>
                </a:solidFill>
                <a:latin typeface="Helvetica"/>
                <a:cs typeface="Helvetica"/>
              </a:rPr>
              <a:t>POLS 1301</a:t>
            </a:r>
          </a:p>
          <a:p>
            <a:pPr marL="285750" indent="-285750">
              <a:buFontTx/>
              <a:buChar char="-"/>
            </a:pPr>
            <a:r>
              <a:rPr lang="en-US" sz="1000" dirty="0">
                <a:solidFill>
                  <a:schemeClr val="bg1"/>
                </a:solidFill>
                <a:latin typeface="Helvetica"/>
                <a:cs typeface="Helvetica"/>
              </a:rPr>
              <a:t>POLS 2306</a:t>
            </a:r>
          </a:p>
          <a:p>
            <a:endParaRPr lang="en-US" sz="1000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Helvetica"/>
                <a:cs typeface="Helvetica"/>
              </a:rPr>
              <a:t>Social &amp; Behavioral Sciences:</a:t>
            </a:r>
          </a:p>
          <a:p>
            <a:pPr marL="285750" indent="-285750">
              <a:buFontTx/>
              <a:buChar char="-"/>
            </a:pPr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_________</a:t>
            </a:r>
          </a:p>
          <a:p>
            <a:endParaRPr lang="en-US" sz="1000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Helvetica"/>
                <a:cs typeface="Helvetica"/>
              </a:rPr>
              <a:t>Multicultural Requirement:</a:t>
            </a:r>
          </a:p>
          <a:p>
            <a:pPr marL="285750" indent="-285750">
              <a:buFontTx/>
              <a:buChar char="-"/>
            </a:pPr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_________</a:t>
            </a:r>
          </a:p>
          <a:p>
            <a:endParaRPr lang="en-US" sz="1000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Helvetica"/>
                <a:cs typeface="Helvetica"/>
              </a:rPr>
              <a:t>Other Courses:</a:t>
            </a:r>
          </a:p>
          <a:p>
            <a:pPr marL="171450" indent="-171450">
              <a:buFontTx/>
              <a:buChar char="-"/>
            </a:pPr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__________    ___________</a:t>
            </a:r>
          </a:p>
          <a:p>
            <a:pPr marL="171450" indent="-171450">
              <a:buFontTx/>
              <a:buChar char="-"/>
            </a:pPr>
            <a:r>
              <a:rPr lang="en-US" sz="1000" dirty="0">
                <a:solidFill>
                  <a:schemeClr val="bg1"/>
                </a:solidFill>
                <a:latin typeface="Helvetica" pitchFamily="2" charset="0"/>
              </a:rPr>
              <a:t>__________    ___________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34E31B9-2BBC-E842-A276-E06FB0773F2B}"/>
              </a:ext>
            </a:extLst>
          </p:cNvPr>
          <p:cNvSpPr/>
          <p:nvPr/>
        </p:nvSpPr>
        <p:spPr>
          <a:xfrm>
            <a:off x="7707087" y="-101600"/>
            <a:ext cx="903513" cy="8580410"/>
          </a:xfrm>
          <a:prstGeom prst="rect">
            <a:avLst/>
          </a:prstGeom>
          <a:solidFill>
            <a:srgbClr val="992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54"/>
          </a:p>
        </p:txBody>
      </p:sp>
    </p:spTree>
    <p:extLst>
      <p:ext uri="{BB962C8B-B14F-4D97-AF65-F5344CB8AC3E}">
        <p14:creationId xmlns:p14="http://schemas.microsoft.com/office/powerpoint/2010/main" val="4035284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5569BB-D974-7F46-ADD0-B358E1D93D04}"/>
              </a:ext>
            </a:extLst>
          </p:cNvPr>
          <p:cNvSpPr/>
          <p:nvPr/>
        </p:nvSpPr>
        <p:spPr>
          <a:xfrm>
            <a:off x="2459935" y="-249859"/>
            <a:ext cx="3538330" cy="7452517"/>
          </a:xfrm>
          <a:prstGeom prst="rect">
            <a:avLst/>
          </a:prstGeom>
          <a:solidFill>
            <a:srgbClr val="99291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54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28D891-4049-4087-B59C-739D66713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650" y="3728916"/>
            <a:ext cx="2882900" cy="10003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601A2D3-9275-49B1-8E9D-B20E1C43316E}"/>
              </a:ext>
            </a:extLst>
          </p:cNvPr>
          <p:cNvSpPr/>
          <p:nvPr/>
        </p:nvSpPr>
        <p:spPr>
          <a:xfrm>
            <a:off x="2114550" y="5688971"/>
            <a:ext cx="42291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900" dirty="0" err="1">
                <a:solidFill>
                  <a:schemeClr val="bg1"/>
                </a:solidFill>
                <a:latin typeface="Helvetica" pitchFamily="2" charset="0"/>
              </a:rPr>
              <a:t>Drane</a:t>
            </a:r>
            <a:r>
              <a:rPr lang="en-US" sz="900" dirty="0">
                <a:solidFill>
                  <a:schemeClr val="bg1"/>
                </a:solidFill>
                <a:latin typeface="Helvetica" pitchFamily="2" charset="0"/>
              </a:rPr>
              <a:t> Hall Room 347 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Helvetica" pitchFamily="2" charset="0"/>
              </a:rPr>
              <a:t>Mail Stop 1038, PO Box 41038</a:t>
            </a:r>
          </a:p>
          <a:p>
            <a:pPr algn="ctr"/>
            <a:endParaRPr lang="en-US" sz="600" b="1" cap="all" dirty="0">
              <a:solidFill>
                <a:schemeClr val="bg1"/>
              </a:solidFill>
              <a:latin typeface="Helvetica" pitchFamily="2" charset="0"/>
              <a:cs typeface="Helvetica" panose="020B0604020202020204" pitchFamily="34" charset="0"/>
            </a:endParaRPr>
          </a:p>
          <a:p>
            <a:pPr algn="ctr"/>
            <a:r>
              <a:rPr lang="en-US" sz="600" b="1" cap="all" dirty="0">
                <a:solidFill>
                  <a:srgbClr val="E5E5E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PHONE</a:t>
            </a:r>
          </a:p>
          <a:p>
            <a:pPr algn="ctr"/>
            <a:r>
              <a:rPr lang="en-US" sz="600" dirty="0">
                <a:solidFill>
                  <a:srgbClr val="E5E5E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806.742.2189</a:t>
            </a:r>
          </a:p>
          <a:p>
            <a:pPr algn="ctr"/>
            <a:endParaRPr lang="en-US" sz="600" dirty="0">
              <a:solidFill>
                <a:srgbClr val="E5E5E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600" b="1" cap="all" dirty="0">
                <a:solidFill>
                  <a:srgbClr val="E5E5E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EMAIL</a:t>
            </a:r>
          </a:p>
          <a:p>
            <a:pPr algn="ctr"/>
            <a:r>
              <a:rPr lang="en-US" sz="600" dirty="0">
                <a:solidFill>
                  <a:srgbClr val="E5E5E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advising@ttu.edu</a:t>
            </a:r>
            <a:endParaRPr lang="en-US" sz="600" b="0" i="0" dirty="0">
              <a:solidFill>
                <a:srgbClr val="E5E5E5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47DD61-F9BA-488F-8DA8-E7895E5A71A0}"/>
              </a:ext>
            </a:extLst>
          </p:cNvPr>
          <p:cNvSpPr/>
          <p:nvPr/>
        </p:nvSpPr>
        <p:spPr>
          <a:xfrm>
            <a:off x="1279525" y="7689758"/>
            <a:ext cx="589915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i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©Texas Tech University Advising, Texas Tech University.  For permission to use in part or in whole, please contact </a:t>
            </a:r>
            <a:r>
              <a:rPr lang="en-US" sz="600" i="1" u="sng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advising@ttu.edu</a:t>
            </a:r>
            <a:endParaRPr lang="en-US" sz="600" i="1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24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e0e7efd-601b-40ce-8ea1-a456dc7fc3e5">
      <Terms xmlns="http://schemas.microsoft.com/office/infopath/2007/PartnerControls"/>
    </lcf76f155ced4ddcb4097134ff3c332f>
    <TaxCatchAll xmlns="f52f2092-924c-45f5-ab2f-d680582d127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0020A0AEEC7541AE2852C1978C4DC9" ma:contentTypeVersion="18" ma:contentTypeDescription="Create a new document." ma:contentTypeScope="" ma:versionID="d110af569ada67236d56a863a29dbc19">
  <xsd:schema xmlns:xsd="http://www.w3.org/2001/XMLSchema" xmlns:xs="http://www.w3.org/2001/XMLSchema" xmlns:p="http://schemas.microsoft.com/office/2006/metadata/properties" xmlns:ns2="1e0e7efd-601b-40ce-8ea1-a456dc7fc3e5" xmlns:ns3="f52f2092-924c-45f5-ab2f-d680582d127c" targetNamespace="http://schemas.microsoft.com/office/2006/metadata/properties" ma:root="true" ma:fieldsID="4ccd122fb05cbdce94d00701d5106fdf" ns2:_="" ns3:_="">
    <xsd:import namespace="1e0e7efd-601b-40ce-8ea1-a456dc7fc3e5"/>
    <xsd:import namespace="f52f2092-924c-45f5-ab2f-d680582d12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e7efd-601b-40ce-8ea1-a456dc7fc3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7c65ed7-e385-4001-9a0e-7979134055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2f2092-924c-45f5-ab2f-d680582d127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82273a14-5a28-47b8-ac75-df884e21a6a0}" ma:internalName="TaxCatchAll" ma:showField="CatchAllData" ma:web="f52f2092-924c-45f5-ab2f-d680582d12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EF9B5E-DE68-4588-949C-F299F40A9B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24DA63-2B7B-4235-8EFE-491CDD8B5972}">
  <ds:schemaRefs>
    <ds:schemaRef ds:uri="http://schemas.microsoft.com/office/2006/metadata/properties"/>
    <ds:schemaRef ds:uri="http://schemas.microsoft.com/office/infopath/2007/PartnerControls"/>
    <ds:schemaRef ds:uri="1e0e7efd-601b-40ce-8ea1-a456dc7fc3e5"/>
    <ds:schemaRef ds:uri="f52f2092-924c-45f5-ab2f-d680582d127c"/>
  </ds:schemaRefs>
</ds:datastoreItem>
</file>

<file path=customXml/itemProps3.xml><?xml version="1.0" encoding="utf-8"?>
<ds:datastoreItem xmlns:ds="http://schemas.openxmlformats.org/officeDocument/2006/customXml" ds:itemID="{4D9D3766-364F-40B0-87A1-582DD3CC83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0e7efd-601b-40ce-8ea1-a456dc7fc3e5"/>
    <ds:schemaRef ds:uri="f52f2092-924c-45f5-ab2f-d680582d12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808</Words>
  <Application>Microsoft Office PowerPoint</Application>
  <PresentationFormat>Custom</PresentationFormat>
  <Paragraphs>237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Monawar, Abed</dc:creator>
  <cp:lastModifiedBy>Monawar, Tawny</cp:lastModifiedBy>
  <cp:revision>241</cp:revision>
  <dcterms:created xsi:type="dcterms:W3CDTF">2019-05-17T16:53:26Z</dcterms:created>
  <dcterms:modified xsi:type="dcterms:W3CDTF">2025-04-22T21:13:24Z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0x010100960020A0AEEC7541AE2852C1978C4DC9</vt:lpwstr>
  </property>
  <property fmtid="{D5CDD505-2E9C-101B-9397-08002B2CF9AE}" pid="3" name="MediaServiceImageTags">
    <vt:lpwstr/>
  </property>
</Properties>
</file>